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316" r:id="rId2"/>
    <p:sldId id="315" r:id="rId3"/>
    <p:sldId id="259" r:id="rId4"/>
    <p:sldId id="294" r:id="rId5"/>
    <p:sldId id="295" r:id="rId6"/>
    <p:sldId id="296" r:id="rId7"/>
    <p:sldId id="297" r:id="rId8"/>
    <p:sldId id="299" r:id="rId9"/>
    <p:sldId id="300" r:id="rId10"/>
    <p:sldId id="301" r:id="rId11"/>
    <p:sldId id="317" r:id="rId12"/>
    <p:sldId id="302" r:id="rId13"/>
    <p:sldId id="319" r:id="rId14"/>
    <p:sldId id="318" r:id="rId15"/>
    <p:sldId id="304" r:id="rId16"/>
    <p:sldId id="320" r:id="rId17"/>
    <p:sldId id="306" r:id="rId18"/>
    <p:sldId id="321" r:id="rId19"/>
    <p:sldId id="308" r:id="rId20"/>
    <p:sldId id="307" r:id="rId21"/>
    <p:sldId id="310" r:id="rId22"/>
    <p:sldId id="312" r:id="rId23"/>
    <p:sldId id="313" r:id="rId24"/>
    <p:sldId id="311" r:id="rId25"/>
  </p:sldIdLst>
  <p:sldSz cx="9906000" cy="6858000" type="A4"/>
  <p:notesSz cx="6858000" cy="9144000"/>
  <p:embeddedFontLst>
    <p:embeddedFont>
      <p:font typeface="맑은 고딕" panose="020B0503020000020004" pitchFamily="50" charset="-127"/>
      <p:regular r:id="rId28"/>
      <p:bold r:id="rId29"/>
    </p:embeddedFont>
    <p:embeddedFont>
      <p:font typeface="나눔고딕" panose="020D0604000000000000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445469"/>
    <a:srgbClr val="4E2683"/>
    <a:srgbClr val="E4E5E9"/>
    <a:srgbClr val="F3F5F7"/>
    <a:srgbClr val="E4E6EA"/>
    <a:srgbClr val="E7E9EB"/>
    <a:srgbClr val="FCFCFC"/>
    <a:srgbClr val="E4E6E8"/>
    <a:srgbClr val="D3D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89968" autoAdjust="0"/>
  </p:normalViewPr>
  <p:slideViewPr>
    <p:cSldViewPr>
      <p:cViewPr varScale="1">
        <p:scale>
          <a:sx n="86" d="100"/>
          <a:sy n="86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71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5FB90-8459-4FC5-8E8D-692EB5A661CB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A8D95-37FA-42E6-BC2B-7FC351187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01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3A384-DE72-4BF1-871B-1B0AC281FF0C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1591E-F24B-4F2C-A613-48960D79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5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60B73-D048-4C80-9FE1-937A8045415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497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제를 갖는 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8"/>
          <p:cNvSpPr/>
          <p:nvPr userDrawn="1"/>
        </p:nvSpPr>
        <p:spPr>
          <a:xfrm>
            <a:off x="0" y="982229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4799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158751" y="1060451"/>
            <a:ext cx="9546250" cy="5230428"/>
          </a:xfrm>
        </p:spPr>
        <p:txBody>
          <a:bodyPr anchor="t" anchorCtr="0">
            <a:normAutofit/>
          </a:bodyPr>
          <a:lstStyle>
            <a:lvl1pPr marL="360000" indent="-360000">
              <a:lnSpc>
                <a:spcPct val="120000"/>
              </a:lnSpc>
              <a:buSzPct val="85000"/>
              <a:buFont typeface="Wingdings" panose="05000000000000000000" pitchFamily="2" charset="2"/>
              <a:buChar char="l"/>
              <a:defRPr sz="2400">
                <a:solidFill>
                  <a:srgbClr val="445469"/>
                </a:solidFill>
              </a:defRPr>
            </a:lvl1pPr>
            <a:lvl2pPr marL="800112" indent="-342900">
              <a:buFont typeface="Wingdings" panose="05000000000000000000" pitchFamily="2" charset="2"/>
              <a:buChar char="§"/>
              <a:defRPr sz="2000">
                <a:solidFill>
                  <a:srgbClr val="445469"/>
                </a:solidFill>
              </a:defRPr>
            </a:lvl2pPr>
            <a:lvl3pPr marL="914423" indent="0">
              <a:buNone/>
              <a:defRPr/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18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8884261" y="46424"/>
            <a:ext cx="959164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제어문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18932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08" userDrawn="1">
          <p15:clr>
            <a:srgbClr val="A4A3A4"/>
          </p15:clr>
        </p15:guide>
        <p15:guide id="3" pos="7333">
          <p15:clr>
            <a:srgbClr val="A4A3A4"/>
          </p15:clr>
        </p15:guide>
        <p15:guide id="4" pos="6114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126" userDrawn="1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845" userDrawn="1">
          <p15:clr>
            <a:srgbClr val="A4A3A4"/>
          </p15:clr>
        </p15:guide>
        <p15:guide id="9" orient="horz" pos="1525" userDrawn="1">
          <p15:clr>
            <a:srgbClr val="A4A3A4"/>
          </p15:clr>
        </p15:guide>
        <p15:guide id="10" orient="horz" pos="3566" userDrawn="1">
          <p15:clr>
            <a:srgbClr val="A4A3A4"/>
          </p15:clr>
        </p15:guide>
        <p15:guide id="11" orient="horz" pos="2205" userDrawn="1">
          <p15:clr>
            <a:srgbClr val="A4A3A4"/>
          </p15:clr>
        </p15:guide>
        <p15:guide id="12" pos="3211" userDrawn="1">
          <p15:clr>
            <a:srgbClr val="A4A3A4"/>
          </p15:clr>
        </p15:guide>
        <p15:guide id="13" pos="3301" userDrawn="1">
          <p15:clr>
            <a:srgbClr val="A4A3A4"/>
          </p15:clr>
        </p15:guide>
        <p15:guide id="14" pos="217" userDrawn="1">
          <p15:clr>
            <a:srgbClr val="FBAE40"/>
          </p15:clr>
        </p15:guide>
        <p15:guide id="15" orient="horz" pos="2886" userDrawn="1">
          <p15:clr>
            <a:srgbClr val="FBAE40"/>
          </p15:clr>
        </p15:guide>
        <p15:guide id="16" pos="298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이 없는 제목(부제목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982229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8884262" y="46424"/>
            <a:ext cx="959163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제어문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8777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84" userDrawn="1">
          <p15:clr>
            <a:srgbClr val="A4A3A4"/>
          </p15:clr>
        </p15:guide>
        <p15:guide id="2" pos="308" userDrawn="1">
          <p15:clr>
            <a:srgbClr val="A4A3A4"/>
          </p15:clr>
        </p15:guide>
        <p15:guide id="3" pos="7333">
          <p15:clr>
            <a:srgbClr val="A4A3A4"/>
          </p15:clr>
        </p15:guide>
        <p15:guide id="4" pos="6114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126" userDrawn="1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845" userDrawn="1">
          <p15:clr>
            <a:srgbClr val="A4A3A4"/>
          </p15:clr>
        </p15:guide>
        <p15:guide id="9" orient="horz" pos="1525" userDrawn="1">
          <p15:clr>
            <a:srgbClr val="A4A3A4"/>
          </p15:clr>
        </p15:guide>
        <p15:guide id="11" orient="horz" pos="2205" userDrawn="1">
          <p15:clr>
            <a:srgbClr val="A4A3A4"/>
          </p15:clr>
        </p15:guide>
        <p15:guide id="12" pos="3211" userDrawn="1">
          <p15:clr>
            <a:srgbClr val="A4A3A4"/>
          </p15:clr>
        </p15:guide>
        <p15:guide id="13" pos="3301" userDrawn="1">
          <p15:clr>
            <a:srgbClr val="A4A3A4"/>
          </p15:clr>
        </p15:guide>
        <p15:guide id="15" orient="horz" pos="2886" userDrawn="1">
          <p15:clr>
            <a:srgbClr val="FBAE40"/>
          </p15:clr>
        </p15:guide>
        <p15:guide id="17" orient="horz" pos="3566" userDrawn="1">
          <p15:clr>
            <a:srgbClr val="FBAE40"/>
          </p15:clr>
        </p15:guide>
        <p15:guide id="18" pos="21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8" name="Rectangle 8"/>
          <p:cNvSpPr/>
          <p:nvPr userDrawn="1"/>
        </p:nvSpPr>
        <p:spPr>
          <a:xfrm>
            <a:off x="76" y="980728"/>
            <a:ext cx="9906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5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719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88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88" r:id="rId4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kk.co.kr/book/view/6164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472238"/>
            <a:ext cx="2228850" cy="355600"/>
          </a:xfrm>
        </p:spPr>
        <p:txBody>
          <a:bodyPr/>
          <a:lstStyle/>
          <a:p>
            <a:fld id="{DB1476C6-C82F-42BB-B3B6-C26B6893176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EE67A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03163" y="756084"/>
            <a:ext cx="8299673" cy="5345832"/>
          </a:xfrm>
          <a:prstGeom prst="rect">
            <a:avLst/>
          </a:prstGeom>
          <a:solidFill>
            <a:schemeClr val="bg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728" y="1093561"/>
            <a:ext cx="4818898" cy="286817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09837" y="4299212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</a:t>
            </a:r>
            <a:r>
              <a:rPr lang="ko-KR" altLang="en-US" sz="2400" dirty="0"/>
              <a:t>부</a:t>
            </a:r>
            <a:r>
              <a:rPr lang="en-US" altLang="ko-KR" sz="2400" dirty="0"/>
              <a:t>. </a:t>
            </a:r>
            <a:r>
              <a:rPr lang="ko-KR" altLang="en-US" sz="2400" dirty="0"/>
              <a:t>프로그래밍 언어 기본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528748" y="5722057"/>
            <a:ext cx="4770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://www.bookk.co.kr/book/view/61642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344" y="5763817"/>
            <a:ext cx="923546" cy="24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91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 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r>
              <a:rPr lang="ko-KR" altLang="en-US" dirty="0" err="1" smtClean="0"/>
              <a:t>조건문이</a:t>
            </a:r>
            <a:r>
              <a:rPr lang="en-US" altLang="ko-KR" dirty="0" smtClean="0"/>
              <a:t> </a:t>
            </a:r>
            <a:r>
              <a:rPr lang="ko-KR" altLang="en-US" smtClean="0"/>
              <a:t>참일 동안 계속 실행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992079" y="2173622"/>
            <a:ext cx="6121161" cy="3277917"/>
            <a:chOff x="936604" y="1762308"/>
            <a:chExt cx="6121161" cy="3277917"/>
          </a:xfrm>
        </p:grpSpPr>
        <p:sp>
          <p:nvSpPr>
            <p:cNvPr id="32" name="직사각형 31"/>
            <p:cNvSpPr/>
            <p:nvPr/>
          </p:nvSpPr>
          <p:spPr>
            <a:xfrm>
              <a:off x="936604" y="2567740"/>
              <a:ext cx="5525121" cy="1698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solidFill>
                    <a:srgbClr val="009900"/>
                  </a:solidFill>
                </a:rPr>
                <a:t>while</a:t>
              </a:r>
              <a:r>
                <a:rPr lang="en-US" altLang="ko-KR" dirty="0" smtClean="0"/>
                <a:t>  </a:t>
              </a:r>
              <a:r>
                <a:rPr lang="ko-KR" altLang="en-US" dirty="0" err="1" smtClean="0">
                  <a:solidFill>
                    <a:srgbClr val="FF0000"/>
                  </a:solidFill>
                </a:rPr>
                <a:t>조건문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 </a:t>
              </a:r>
              <a:r>
                <a:rPr lang="ko-KR" altLang="en-US" dirty="0" smtClean="0"/>
                <a:t> </a:t>
              </a:r>
              <a:r>
                <a:rPr lang="en-US" altLang="ko-KR" b="1" dirty="0">
                  <a:solidFill>
                    <a:srgbClr val="009900"/>
                  </a:solidFill>
                </a:rPr>
                <a:t>:</a:t>
              </a:r>
              <a:endParaRPr lang="en-US" altLang="ko-KR" b="1" dirty="0" smtClean="0">
                <a:solidFill>
                  <a:srgbClr val="009900"/>
                </a:solidFill>
              </a:endParaRP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    </a:t>
              </a:r>
              <a:r>
                <a:rPr lang="ko-KR" altLang="en-US" sz="1600" dirty="0" smtClean="0"/>
                <a:t>조건이 참</a:t>
              </a:r>
              <a:r>
                <a:rPr lang="en-US" altLang="ko-KR" sz="1600" dirty="0" smtClean="0"/>
                <a:t>(True)</a:t>
              </a:r>
              <a:r>
                <a:rPr lang="ko-KR" altLang="en-US" sz="1600" dirty="0" smtClean="0"/>
                <a:t>일 동안 반복 실행할 구문</a:t>
              </a:r>
              <a:endParaRPr lang="en-US" altLang="ko-KR" sz="1600" dirty="0" smtClean="0"/>
            </a:p>
            <a:p>
              <a:r>
                <a:rPr lang="en-US" altLang="ko-KR" sz="1600" dirty="0" smtClean="0"/>
                <a:t>        …</a:t>
              </a:r>
              <a:endParaRPr lang="en-US" altLang="ko-KR" sz="1600" dirty="0"/>
            </a:p>
            <a:p>
              <a:r>
                <a:rPr lang="en-US" altLang="ko-KR" b="1" dirty="0" smtClean="0">
                  <a:solidFill>
                    <a:srgbClr val="009900"/>
                  </a:solidFill>
                </a:rPr>
                <a:t>else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 </a:t>
              </a:r>
              <a:r>
                <a:rPr lang="ko-KR" altLang="en-US" dirty="0" smtClean="0"/>
                <a:t> </a:t>
              </a:r>
              <a:r>
                <a:rPr lang="en-US" altLang="ko-KR" b="1" dirty="0" smtClean="0">
                  <a:solidFill>
                    <a:srgbClr val="009900"/>
                  </a:solidFill>
                </a:rPr>
                <a:t>:</a:t>
              </a:r>
            </a:p>
            <a:p>
              <a:r>
                <a:rPr lang="ko-KR" altLang="en-US" sz="1600" dirty="0"/>
                <a:t> </a:t>
              </a:r>
              <a:r>
                <a:rPr lang="ko-KR" altLang="en-US" sz="1600" dirty="0" smtClean="0"/>
                <a:t>       조건이 거짓</a:t>
              </a:r>
              <a:r>
                <a:rPr lang="en-US" altLang="ko-KR" sz="1600" dirty="0" smtClean="0"/>
                <a:t>(False)</a:t>
              </a:r>
              <a:r>
                <a:rPr lang="ko-KR" altLang="en-US" sz="1600" dirty="0" smtClean="0"/>
                <a:t>일 경우 실행할 문장</a:t>
              </a:r>
              <a:endParaRPr lang="en-US" altLang="ko-KR" sz="1600" dirty="0" smtClean="0"/>
            </a:p>
            <a:p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045757" y="2974511"/>
              <a:ext cx="432048" cy="4785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445783" y="2644518"/>
              <a:ext cx="144016" cy="289823"/>
            </a:xfrm>
            <a:prstGeom prst="rect">
              <a:avLst/>
            </a:prstGeom>
            <a:noFill/>
            <a:ln>
              <a:solidFill>
                <a:srgbClr val="0099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9900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694669" y="2644519"/>
              <a:ext cx="707306" cy="2864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82808" y="2491989"/>
              <a:ext cx="2756101" cy="47205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0099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400" dirty="0" smtClean="0">
                  <a:solidFill>
                    <a:srgbClr val="0099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while </a:t>
              </a:r>
              <a:r>
                <a:rPr lang="ko-KR" altLang="en-US" sz="1400" dirty="0" err="1" smtClean="0">
                  <a:solidFill>
                    <a:srgbClr val="0099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조건문</a:t>
              </a:r>
              <a:r>
                <a:rPr lang="en-US" altLang="ko-KR" sz="1400" dirty="0" smtClean="0">
                  <a:solidFill>
                    <a:srgbClr val="0099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dirty="0" smtClean="0">
                  <a:solidFill>
                    <a:srgbClr val="0099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뒤에는 반드시 콜론</a:t>
              </a:r>
              <a:r>
                <a:rPr lang="en-US" altLang="ko-KR" sz="1400" dirty="0" smtClean="0">
                  <a:solidFill>
                    <a:srgbClr val="0099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(:) </a:t>
              </a:r>
              <a:r>
                <a:rPr lang="ko-KR" altLang="en-US" sz="1400" dirty="0" smtClean="0">
                  <a:solidFill>
                    <a:srgbClr val="0099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기호가 있어야 합니다</a:t>
              </a:r>
              <a:r>
                <a:rPr lang="en-US" altLang="ko-KR" sz="1400" dirty="0" smtClean="0">
                  <a:solidFill>
                    <a:srgbClr val="0099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400" dirty="0">
                <a:solidFill>
                  <a:srgbClr val="0099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186420" y="4283394"/>
              <a:ext cx="4234462" cy="7568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ko-KR" altLang="en-US" sz="1400" dirty="0" smtClean="0">
                  <a:solidFill>
                    <a:schemeClr val="tx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들여쓰기 되어 있는 문장들을 블록이라고 합니다</a:t>
              </a:r>
              <a:r>
                <a:rPr lang="en-US" altLang="ko-KR" sz="1400" dirty="0" smtClean="0">
                  <a:solidFill>
                    <a:schemeClr val="tx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400" dirty="0" smtClean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ko-KR" altLang="en-US" sz="1400" dirty="0" smtClean="0">
                  <a:solidFill>
                    <a:schemeClr val="tx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들여쓰기 간격은 같아야 합니다</a:t>
              </a:r>
              <a:r>
                <a:rPr lang="en-US" altLang="ko-KR" sz="1400" dirty="0" smtClean="0">
                  <a:solidFill>
                    <a:schemeClr val="tx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ko-KR" altLang="en-US" sz="1400" dirty="0" smtClean="0">
                  <a:solidFill>
                    <a:schemeClr val="tx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일반적으로 공백 </a:t>
              </a:r>
              <a:r>
                <a:rPr lang="en-US" altLang="ko-KR" sz="1400" dirty="0" smtClean="0">
                  <a:solidFill>
                    <a:schemeClr val="tx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r>
                <a:rPr lang="ko-KR" altLang="en-US" sz="1400" dirty="0" smtClean="0">
                  <a:solidFill>
                    <a:schemeClr val="tx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 또는 탭</a:t>
              </a:r>
              <a:r>
                <a:rPr lang="en-US" altLang="ko-KR" sz="1400" dirty="0" smtClean="0">
                  <a:solidFill>
                    <a:schemeClr val="tx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(Tab)</a:t>
              </a:r>
              <a:r>
                <a:rPr lang="ko-KR" altLang="en-US" sz="1400" dirty="0" smtClean="0">
                  <a:solidFill>
                    <a:schemeClr val="tx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을 사용합니다</a:t>
              </a:r>
              <a:r>
                <a:rPr lang="en-US" altLang="ko-KR" sz="1400" dirty="0" smtClean="0">
                  <a:solidFill>
                    <a:schemeClr val="tx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cxnSp>
          <p:nvCxnSpPr>
            <p:cNvPr id="40" name="구부러진 연결선 39"/>
            <p:cNvCxnSpPr>
              <a:stCxn id="33" idx="1"/>
              <a:endCxn id="39" idx="1"/>
            </p:cNvCxnSpPr>
            <p:nvPr/>
          </p:nvCxnSpPr>
          <p:spPr>
            <a:xfrm rot="10800000" flipH="1" flipV="1">
              <a:off x="1045756" y="3213810"/>
              <a:ext cx="140663" cy="1448000"/>
            </a:xfrm>
            <a:prstGeom prst="curvedConnector3">
              <a:avLst>
                <a:gd name="adj1" fmla="val -162516"/>
              </a:avLst>
            </a:prstGeom>
            <a:noFill/>
            <a:ln w="19050" cap="flat" cmpd="sng" algn="ctr">
              <a:solidFill>
                <a:srgbClr val="0066FF"/>
              </a:solidFill>
              <a:prstDash val="solid"/>
              <a:headEnd type="none" w="med" len="med"/>
              <a:tailEnd type="triangle"/>
            </a:ln>
            <a:effectLst/>
          </p:spPr>
        </p:cxnSp>
        <p:cxnSp>
          <p:nvCxnSpPr>
            <p:cNvPr id="41" name="직선 화살표 연결선 40"/>
            <p:cNvCxnSpPr>
              <a:stCxn id="34" idx="3"/>
              <a:endCxn id="38" idx="1"/>
            </p:cNvCxnSpPr>
            <p:nvPr/>
          </p:nvCxnSpPr>
          <p:spPr>
            <a:xfrm flipV="1">
              <a:off x="2589799" y="2728014"/>
              <a:ext cx="493009" cy="61416"/>
            </a:xfrm>
            <a:prstGeom prst="straightConnector1">
              <a:avLst/>
            </a:prstGeom>
            <a:noFill/>
            <a:ln w="19050" cap="flat" cmpd="sng" algn="ctr">
              <a:solidFill>
                <a:srgbClr val="009900"/>
              </a:solidFill>
              <a:prstDash val="solid"/>
              <a:headEnd type="none" w="med" len="med"/>
              <a:tailEnd type="triangle"/>
            </a:ln>
            <a:effectLst/>
          </p:spPr>
        </p:cxnSp>
        <p:sp>
          <p:nvSpPr>
            <p:cNvPr id="43" name="직사각형 42"/>
            <p:cNvSpPr/>
            <p:nvPr/>
          </p:nvSpPr>
          <p:spPr>
            <a:xfrm>
              <a:off x="936604" y="1762308"/>
              <a:ext cx="6121161" cy="51685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ko-KR" altLang="en-US" sz="1400" dirty="0" err="1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조건문을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검사해서 결과가 참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(True)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 동안 블록을 반복 실행합니다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ko-KR" altLang="en-US" sz="1400" dirty="0" err="1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조건문의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결과가 거짓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(False)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이면 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else  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블록을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1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회 실행하고 빠져 나옵니다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cxnSp>
          <p:nvCxnSpPr>
            <p:cNvPr id="44" name="구부러진 연결선 43"/>
            <p:cNvCxnSpPr>
              <a:stCxn id="35" idx="0"/>
            </p:cNvCxnSpPr>
            <p:nvPr/>
          </p:nvCxnSpPr>
          <p:spPr>
            <a:xfrm rot="5400000" flipH="1" flipV="1">
              <a:off x="2015864" y="2311629"/>
              <a:ext cx="365349" cy="300433"/>
            </a:xfrm>
            <a:prstGeom prst="curved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FF0000"/>
              </a:solidFill>
              <a:prstDash val="solid"/>
              <a:headEnd type="none" w="med" len="med"/>
              <a:tailEnd type="triangle"/>
            </a:ln>
            <a:effectLst/>
          </p:spPr>
        </p:cxnSp>
        <p:sp>
          <p:nvSpPr>
            <p:cNvPr id="45" name="직사각형 44"/>
            <p:cNvSpPr/>
            <p:nvPr/>
          </p:nvSpPr>
          <p:spPr>
            <a:xfrm>
              <a:off x="972717" y="3472239"/>
              <a:ext cx="712168" cy="261257"/>
            </a:xfrm>
            <a:prstGeom prst="rect">
              <a:avLst/>
            </a:prstGeom>
            <a:noFill/>
            <a:ln>
              <a:solidFill>
                <a:srgbClr val="0099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990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043198" y="3236214"/>
              <a:ext cx="3873216" cy="47205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0099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400" dirty="0" smtClean="0">
                  <a:solidFill>
                    <a:srgbClr val="0099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else  </a:t>
              </a:r>
              <a:r>
                <a:rPr lang="ko-KR" altLang="en-US" sz="1400" dirty="0" smtClean="0">
                  <a:solidFill>
                    <a:srgbClr val="0099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</a:t>
              </a:r>
              <a:r>
                <a:rPr lang="ko-KR" altLang="en-US" sz="1400" dirty="0">
                  <a:solidFill>
                    <a:srgbClr val="0099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</a:t>
              </a:r>
              <a:r>
                <a:rPr lang="ko-KR" altLang="en-US" sz="1400" dirty="0" smtClean="0">
                  <a:solidFill>
                    <a:srgbClr val="0099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은</a:t>
              </a:r>
              <a:r>
                <a:rPr lang="en-US" altLang="ko-KR" sz="1400" dirty="0" smtClean="0">
                  <a:solidFill>
                    <a:srgbClr val="0099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dirty="0" smtClean="0">
                  <a:solidFill>
                    <a:srgbClr val="0099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선택사항 입니다</a:t>
              </a:r>
              <a:r>
                <a:rPr lang="en-US" altLang="ko-KR" sz="1400" dirty="0" smtClean="0">
                  <a:solidFill>
                    <a:srgbClr val="0099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ko-KR" altLang="en-US" sz="1400" dirty="0" smtClean="0">
                  <a:solidFill>
                    <a:srgbClr val="0099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필요 없을 경우에는 사용하지 않아도  됩니다</a:t>
              </a:r>
              <a:r>
                <a:rPr lang="en-US" altLang="ko-KR" sz="1400" dirty="0" smtClean="0">
                  <a:solidFill>
                    <a:srgbClr val="0099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400" dirty="0">
                <a:solidFill>
                  <a:srgbClr val="0099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7" name="직선 화살표 연결선 46"/>
            <p:cNvCxnSpPr>
              <a:stCxn id="45" idx="3"/>
              <a:endCxn id="46" idx="1"/>
            </p:cNvCxnSpPr>
            <p:nvPr/>
          </p:nvCxnSpPr>
          <p:spPr>
            <a:xfrm flipV="1">
              <a:off x="1684885" y="3472239"/>
              <a:ext cx="358313" cy="130629"/>
            </a:xfrm>
            <a:prstGeom prst="straightConnector1">
              <a:avLst/>
            </a:prstGeom>
            <a:noFill/>
            <a:ln w="19050" cap="flat" cmpd="sng" algn="ctr">
              <a:solidFill>
                <a:srgbClr val="009900"/>
              </a:solidFill>
              <a:prstDash val="solid"/>
              <a:headEnd type="none" w="med" len="med"/>
              <a:tailEnd type="triangle"/>
            </a:ln>
            <a:effectLst/>
          </p:spPr>
        </p:cxnSp>
        <p:sp>
          <p:nvSpPr>
            <p:cNvPr id="48" name="직사각형 47"/>
            <p:cNvSpPr/>
            <p:nvPr/>
          </p:nvSpPr>
          <p:spPr>
            <a:xfrm>
              <a:off x="1045757" y="3778010"/>
              <a:ext cx="432048" cy="3211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구부러진 연결선 48"/>
            <p:cNvCxnSpPr>
              <a:stCxn id="48" idx="1"/>
              <a:endCxn id="39" idx="1"/>
            </p:cNvCxnSpPr>
            <p:nvPr/>
          </p:nvCxnSpPr>
          <p:spPr>
            <a:xfrm rot="10800000" flipH="1" flipV="1">
              <a:off x="1045756" y="3938594"/>
              <a:ext cx="140663" cy="723216"/>
            </a:xfrm>
            <a:prstGeom prst="curvedConnector3">
              <a:avLst>
                <a:gd name="adj1" fmla="val -67715"/>
              </a:avLst>
            </a:prstGeom>
            <a:noFill/>
            <a:ln w="19050" cap="flat" cmpd="sng" algn="ctr">
              <a:solidFill>
                <a:srgbClr val="0066FF"/>
              </a:solidFill>
              <a:prstDash val="solid"/>
              <a:headEnd type="none" w="med" len="med"/>
              <a:tailEnd type="triangle"/>
            </a:ln>
            <a:effectLst/>
          </p:spPr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C08427-8786-42ED-AC3B-781AC909E961}"/>
              </a:ext>
            </a:extLst>
          </p:cNvPr>
          <p:cNvGrpSpPr/>
          <p:nvPr/>
        </p:nvGrpSpPr>
        <p:grpSpPr>
          <a:xfrm>
            <a:off x="7222391" y="1876772"/>
            <a:ext cx="2456598" cy="4013562"/>
            <a:chOff x="6922229" y="1728155"/>
            <a:chExt cx="2030029" cy="4013562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C77F6B5D-9E71-46DF-A73C-A1C085A5726C}"/>
                </a:ext>
              </a:extLst>
            </p:cNvPr>
            <p:cNvGrpSpPr/>
            <p:nvPr/>
          </p:nvGrpSpPr>
          <p:grpSpPr>
            <a:xfrm>
              <a:off x="6922229" y="1728155"/>
              <a:ext cx="2030029" cy="4013562"/>
              <a:chOff x="6922229" y="1728155"/>
              <a:chExt cx="2030029" cy="4013562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53E8ABD5-BCF2-42F0-856E-FE3E7FA0BD35}"/>
                  </a:ext>
                </a:extLst>
              </p:cNvPr>
              <p:cNvSpPr/>
              <p:nvPr/>
            </p:nvSpPr>
            <p:spPr>
              <a:xfrm>
                <a:off x="6934200" y="1728155"/>
                <a:ext cx="1524000" cy="583710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16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초기화</a:t>
                </a:r>
                <a:endParaRPr kumimoji="1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1A2D9C92-395C-46E7-BE85-E7245C622FB6}"/>
                  </a:ext>
                </a:extLst>
              </p:cNvPr>
              <p:cNvCxnSpPr>
                <a:cxnSpLocks/>
                <a:stCxn id="62" idx="2"/>
                <a:endCxn id="64" idx="0"/>
              </p:cNvCxnSpPr>
              <p:nvPr/>
            </p:nvCxnSpPr>
            <p:spPr>
              <a:xfrm>
                <a:off x="7696200" y="2311865"/>
                <a:ext cx="0" cy="58371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66FF"/>
                </a:solidFill>
                <a:prstDash val="solid"/>
                <a:tailEnd type="triangle" w="lg" len="med"/>
              </a:ln>
              <a:effectLst/>
            </p:spPr>
          </p:cxnSp>
          <p:sp>
            <p:nvSpPr>
              <p:cNvPr id="64" name="다이아몬드 63">
                <a:extLst>
                  <a:ext uri="{FF2B5EF4-FFF2-40B4-BE49-F238E27FC236}">
                    <a16:creationId xmlns:a16="http://schemas.microsoft.com/office/drawing/2014/main" id="{FB5A5144-559D-44A5-9DE6-C5993DD64862}"/>
                  </a:ext>
                </a:extLst>
              </p:cNvPr>
              <p:cNvSpPr/>
              <p:nvPr/>
            </p:nvSpPr>
            <p:spPr>
              <a:xfrm>
                <a:off x="6922229" y="2895575"/>
                <a:ext cx="1547942" cy="583710"/>
              </a:xfrm>
              <a:prstGeom prst="diamond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36000" rIns="36000"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조건식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2A058073-F0B4-4C87-81B0-23DE25CC94AF}"/>
                  </a:ext>
                </a:extLst>
              </p:cNvPr>
              <p:cNvSpPr/>
              <p:nvPr/>
            </p:nvSpPr>
            <p:spPr>
              <a:xfrm>
                <a:off x="6934200" y="4062995"/>
                <a:ext cx="1524000" cy="583710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36000" rIns="36000"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반복 실행할 문장 </a:t>
                </a:r>
                <a:r>
                  <a:rPr kumimoji="1" lang="en-US" altLang="ko-KR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endParaRPr kumimoji="1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8BA8B7B4-BA72-471B-9062-263686190272}"/>
                  </a:ext>
                </a:extLst>
              </p:cNvPr>
              <p:cNvCxnSpPr>
                <a:stCxn id="64" idx="2"/>
                <a:endCxn id="65" idx="0"/>
              </p:cNvCxnSpPr>
              <p:nvPr/>
            </p:nvCxnSpPr>
            <p:spPr>
              <a:xfrm>
                <a:off x="7696200" y="3479285"/>
                <a:ext cx="0" cy="58371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66FF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67" name="연결선: 꺾임 11">
                <a:extLst>
                  <a:ext uri="{FF2B5EF4-FFF2-40B4-BE49-F238E27FC236}">
                    <a16:creationId xmlns:a16="http://schemas.microsoft.com/office/drawing/2014/main" id="{1A8BE134-1034-4F70-9ADD-8E8238F1C2EA}"/>
                  </a:ext>
                </a:extLst>
              </p:cNvPr>
              <p:cNvCxnSpPr>
                <a:cxnSpLocks/>
                <a:stCxn id="71" idx="2"/>
              </p:cNvCxnSpPr>
              <p:nvPr/>
            </p:nvCxnSpPr>
            <p:spPr>
              <a:xfrm rot="5400000" flipH="1" flipV="1">
                <a:off x="6228287" y="4071633"/>
                <a:ext cx="2946712" cy="10886"/>
              </a:xfrm>
              <a:prstGeom prst="bentConnector4">
                <a:avLst>
                  <a:gd name="adj1" fmla="val -7758"/>
                  <a:gd name="adj2" fmla="val -11499697"/>
                </a:avLst>
              </a:prstGeom>
              <a:noFill/>
              <a:ln w="19050" cap="flat" cmpd="sng" algn="ctr">
                <a:solidFill>
                  <a:srgbClr val="0066FF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68" name="연결선: 꺾임 13">
                <a:extLst>
                  <a:ext uri="{FF2B5EF4-FFF2-40B4-BE49-F238E27FC236}">
                    <a16:creationId xmlns:a16="http://schemas.microsoft.com/office/drawing/2014/main" id="{7F228CC6-8B7E-4EB3-844D-17795071CCFC}"/>
                  </a:ext>
                </a:extLst>
              </p:cNvPr>
              <p:cNvCxnSpPr>
                <a:stCxn id="64" idx="3"/>
              </p:cNvCxnSpPr>
              <p:nvPr/>
            </p:nvCxnSpPr>
            <p:spPr>
              <a:xfrm>
                <a:off x="8470171" y="3187430"/>
                <a:ext cx="482087" cy="2554287"/>
              </a:xfrm>
              <a:prstGeom prst="bentConnector2">
                <a:avLst/>
              </a:prstGeom>
              <a:noFill/>
              <a:ln w="19050" cap="flat" cmpd="sng" algn="ctr">
                <a:solidFill>
                  <a:srgbClr val="0066FF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B508827-3127-4DD8-8C80-82FB4B179AFE}"/>
                  </a:ext>
                </a:extLst>
              </p:cNvPr>
              <p:cNvSpPr txBox="1"/>
              <p:nvPr/>
            </p:nvSpPr>
            <p:spPr>
              <a:xfrm>
                <a:off x="8360531" y="2936163"/>
                <a:ext cx="5886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False</a:t>
                </a:r>
                <a:endParaRPr kumimoji="1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066A8D8-58AA-4A6B-983F-A6A5C90AE41E}"/>
                  </a:ext>
                </a:extLst>
              </p:cNvPr>
              <p:cNvSpPr txBox="1"/>
              <p:nvPr/>
            </p:nvSpPr>
            <p:spPr>
              <a:xfrm>
                <a:off x="7639215" y="3596378"/>
                <a:ext cx="5549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True</a:t>
                </a:r>
                <a:endParaRPr kumimoji="1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97FCD606-BC83-4BF0-9BB6-0D12ACA035C7}"/>
                  </a:ext>
                </a:extLst>
              </p:cNvPr>
              <p:cNvSpPr/>
              <p:nvPr/>
            </p:nvSpPr>
            <p:spPr>
              <a:xfrm>
                <a:off x="6934200" y="4966722"/>
                <a:ext cx="1524000" cy="583710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36000" rIns="36000"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반복 실행할 문장 </a:t>
                </a:r>
                <a:r>
                  <a:rPr kumimoji="1" lang="en-US" altLang="ko-KR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endParaRPr kumimoji="1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77912D1-2817-4F13-A649-9CDA47CBC776}"/>
                </a:ext>
              </a:extLst>
            </p:cNvPr>
            <p:cNvCxnSpPr>
              <a:stCxn id="65" idx="2"/>
              <a:endCxn id="71" idx="0"/>
            </p:cNvCxnSpPr>
            <p:nvPr/>
          </p:nvCxnSpPr>
          <p:spPr>
            <a:xfrm>
              <a:off x="7696200" y="4646705"/>
              <a:ext cx="0" cy="320017"/>
            </a:xfrm>
            <a:prstGeom prst="straightConnector1">
              <a:avLst/>
            </a:prstGeom>
            <a:noFill/>
            <a:ln w="19050" cap="flat" cmpd="sng" algn="ctr">
              <a:solidFill>
                <a:srgbClr val="0066FF"/>
              </a:solidFill>
              <a:prstDash val="solid"/>
              <a:tailEnd type="triangle"/>
            </a:ln>
            <a:effectLst/>
          </p:spPr>
        </p:cxnSp>
      </p:grp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7207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2.2. 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45" y="1197495"/>
            <a:ext cx="9333462" cy="430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6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 </a:t>
            </a:r>
            <a:r>
              <a:rPr lang="en-US" altLang="ko-KR" dirty="0" smtClean="0"/>
              <a:t>break </a:t>
            </a:r>
            <a:r>
              <a:rPr lang="en-US" altLang="ko-KR" dirty="0"/>
              <a:t>&amp; continue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break</a:t>
            </a:r>
            <a:r>
              <a:rPr lang="ko-KR" altLang="en-US" dirty="0"/>
              <a:t>를 만나면 </a:t>
            </a:r>
            <a:r>
              <a:rPr lang="en-US" altLang="ko-KR" dirty="0"/>
              <a:t>break</a:t>
            </a:r>
            <a:r>
              <a:rPr lang="ko-KR" altLang="en-US" dirty="0"/>
              <a:t>를 포함하는 </a:t>
            </a:r>
            <a:r>
              <a:rPr lang="ko-KR" altLang="en-US" dirty="0" err="1"/>
              <a:t>반복문을</a:t>
            </a:r>
            <a:r>
              <a:rPr lang="ko-KR" altLang="en-US" dirty="0"/>
              <a:t> 완전히 </a:t>
            </a:r>
            <a:r>
              <a:rPr lang="ko-KR" altLang="en-US" dirty="0" smtClean="0"/>
              <a:t>탈출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continue</a:t>
            </a:r>
            <a:r>
              <a:rPr lang="ko-KR" altLang="en-US" dirty="0"/>
              <a:t>는 </a:t>
            </a:r>
            <a:r>
              <a:rPr lang="ko-KR" altLang="en-US" dirty="0" err="1"/>
              <a:t>반복문</a:t>
            </a:r>
            <a:r>
              <a:rPr lang="ko-KR" altLang="en-US" dirty="0"/>
              <a:t> 내에서 </a:t>
            </a:r>
            <a:r>
              <a:rPr lang="en-US" altLang="ko-KR" dirty="0"/>
              <a:t>continue </a:t>
            </a:r>
            <a:r>
              <a:rPr lang="ko-KR" altLang="en-US" dirty="0"/>
              <a:t>이후의 문장을 </a:t>
            </a:r>
            <a:r>
              <a:rPr lang="ko-KR" altLang="en-US" dirty="0" smtClean="0"/>
              <a:t>건너뜀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2060848"/>
            <a:ext cx="5172075" cy="26860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976" y="3485964"/>
            <a:ext cx="48196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13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중첩 </a:t>
            </a:r>
            <a:r>
              <a:rPr lang="ko-KR" altLang="en-US" dirty="0" smtClean="0"/>
              <a:t>루프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중첩 루프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072680" y="1772816"/>
            <a:ext cx="4486761" cy="3240361"/>
            <a:chOff x="71602" y="1744574"/>
            <a:chExt cx="4486761" cy="3240361"/>
          </a:xfrm>
        </p:grpSpPr>
        <p:sp>
          <p:nvSpPr>
            <p:cNvPr id="5" name="직사각형 4"/>
            <p:cNvSpPr/>
            <p:nvPr/>
          </p:nvSpPr>
          <p:spPr>
            <a:xfrm>
              <a:off x="936604" y="2567740"/>
              <a:ext cx="3621759" cy="24171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solidFill>
                    <a:srgbClr val="009900"/>
                  </a:solidFill>
                </a:rPr>
                <a:t>for</a:t>
              </a:r>
              <a:r>
                <a:rPr lang="en-US" altLang="ko-KR" dirty="0" smtClean="0"/>
                <a:t> 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row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 </a:t>
              </a:r>
              <a:r>
                <a:rPr lang="ko-KR" altLang="en-US" dirty="0" smtClean="0"/>
                <a:t> </a:t>
              </a:r>
              <a:r>
                <a:rPr lang="en-US" altLang="ko-KR" b="1" dirty="0" smtClean="0">
                  <a:solidFill>
                    <a:srgbClr val="009900"/>
                  </a:solidFill>
                </a:rPr>
                <a:t>in 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rows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 </a:t>
              </a:r>
              <a:r>
                <a:rPr lang="ko-KR" altLang="en-US" dirty="0" smtClean="0"/>
                <a:t> </a:t>
              </a:r>
              <a:r>
                <a:rPr lang="en-US" altLang="ko-KR" b="1" dirty="0" smtClean="0">
                  <a:solidFill>
                    <a:srgbClr val="009900"/>
                  </a:solidFill>
                </a:rPr>
                <a:t>:</a:t>
              </a:r>
            </a:p>
            <a:p>
              <a:r>
                <a:rPr lang="en-US" altLang="ko-KR" sz="1600" dirty="0" smtClean="0"/>
                <a:t>        </a:t>
              </a:r>
              <a:r>
                <a:rPr lang="ko-KR" altLang="en-US" sz="1600" dirty="0" smtClean="0"/>
                <a:t>바깥 </a:t>
              </a:r>
              <a:r>
                <a:rPr lang="ko-KR" altLang="en-US" sz="1600" dirty="0" err="1"/>
                <a:t>반복문을</a:t>
              </a:r>
              <a:r>
                <a:rPr lang="ko-KR" altLang="en-US" sz="1600" dirty="0"/>
                <a:t> 처리할 </a:t>
              </a:r>
              <a:r>
                <a:rPr lang="ko-KR" altLang="en-US" sz="1600" dirty="0" smtClean="0"/>
                <a:t>문장</a:t>
              </a:r>
              <a:endParaRPr lang="en-US" altLang="ko-KR" sz="1600" dirty="0" smtClean="0"/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       …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     </a:t>
              </a:r>
              <a:r>
                <a:rPr lang="en-US" altLang="ko-KR" b="1" dirty="0">
                  <a:solidFill>
                    <a:srgbClr val="009900"/>
                  </a:solidFill>
                </a:rPr>
                <a:t>for</a:t>
              </a:r>
              <a:r>
                <a:rPr lang="en-US" altLang="ko-KR" dirty="0"/>
                <a:t> 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data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 </a:t>
              </a:r>
              <a:r>
                <a:rPr lang="ko-KR" altLang="en-US" dirty="0" smtClean="0"/>
                <a:t> </a:t>
              </a:r>
              <a:r>
                <a:rPr lang="en-US" altLang="ko-KR" b="1" dirty="0">
                  <a:solidFill>
                    <a:srgbClr val="009900"/>
                  </a:solidFill>
                </a:rPr>
                <a:t>in 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row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 </a:t>
              </a:r>
              <a:r>
                <a:rPr lang="ko-KR" altLang="en-US" dirty="0" smtClean="0"/>
                <a:t> </a:t>
              </a:r>
              <a:r>
                <a:rPr lang="en-US" altLang="ko-KR" b="1" dirty="0">
                  <a:solidFill>
                    <a:srgbClr val="009900"/>
                  </a:solidFill>
                </a:rPr>
                <a:t>:</a:t>
              </a:r>
            </a:p>
            <a:p>
              <a:r>
                <a:rPr lang="ko-KR" altLang="en-US" sz="1600" dirty="0" smtClean="0"/>
                <a:t>                안쪽 </a:t>
              </a:r>
              <a:r>
                <a:rPr lang="ko-KR" altLang="en-US" sz="1600" dirty="0" err="1" smtClean="0"/>
                <a:t>반복문을</a:t>
              </a:r>
              <a:r>
                <a:rPr lang="ko-KR" altLang="en-US" sz="1600" dirty="0" smtClean="0"/>
                <a:t> 처리할 문장 </a:t>
              </a:r>
              <a:r>
                <a:rPr lang="en-US" altLang="ko-KR" sz="1600" dirty="0" smtClean="0"/>
                <a:t>1</a:t>
              </a:r>
            </a:p>
            <a:p>
              <a:r>
                <a:rPr lang="ko-KR" altLang="en-US" sz="1600" dirty="0" smtClean="0"/>
                <a:t>                </a:t>
              </a:r>
              <a:r>
                <a:rPr lang="ko-KR" altLang="en-US" sz="1600" dirty="0"/>
                <a:t>안쪽 </a:t>
              </a:r>
              <a:r>
                <a:rPr lang="ko-KR" altLang="en-US" sz="1600" dirty="0" err="1"/>
                <a:t>반복문을</a:t>
              </a:r>
              <a:r>
                <a:rPr lang="ko-KR" altLang="en-US" sz="1600" dirty="0"/>
                <a:t> 처리할 문장 </a:t>
              </a:r>
              <a:r>
                <a:rPr lang="en-US" altLang="ko-KR" sz="1600" dirty="0" smtClean="0"/>
                <a:t>2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            …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    </a:t>
              </a:r>
              <a:r>
                <a:rPr lang="ko-KR" altLang="en-US" sz="1600" dirty="0" smtClean="0"/>
                <a:t>바깥 </a:t>
              </a:r>
              <a:r>
                <a:rPr lang="ko-KR" altLang="en-US" sz="1600" dirty="0" err="1" smtClean="0"/>
                <a:t>반복문을</a:t>
              </a:r>
              <a:r>
                <a:rPr lang="ko-KR" altLang="en-US" sz="1600" dirty="0" smtClean="0"/>
                <a:t> 처리할 문장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    …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29971" y="2968711"/>
              <a:ext cx="432048" cy="1872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00425" y="2667979"/>
              <a:ext cx="518611" cy="2655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86125" y="1744574"/>
              <a:ext cx="1912197" cy="6791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400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중 </a:t>
              </a:r>
              <a:r>
                <a:rPr lang="ko-KR" altLang="en-US" sz="1400" dirty="0" err="1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반복문일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경우 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차원 데이터</a:t>
              </a:r>
              <a:endParaRPr lang="ko-KR" altLang="en-US" sz="14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0" name="구부러진 연결선 9"/>
            <p:cNvCxnSpPr>
              <a:stCxn id="15" idx="0"/>
              <a:endCxn id="9" idx="2"/>
            </p:cNvCxnSpPr>
            <p:nvPr/>
          </p:nvCxnSpPr>
          <p:spPr>
            <a:xfrm rot="5400000" flipH="1" flipV="1">
              <a:off x="2786749" y="2212504"/>
              <a:ext cx="244257" cy="666694"/>
            </a:xfrm>
            <a:prstGeom prst="curved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FF0000"/>
              </a:solidFill>
              <a:prstDash val="solid"/>
              <a:headEnd type="none" w="med" len="med"/>
              <a:tailEnd type="triangle"/>
            </a:ln>
            <a:effectLst/>
          </p:spPr>
        </p:cxnSp>
        <p:sp>
          <p:nvSpPr>
            <p:cNvPr id="15" name="직사각형 14"/>
            <p:cNvSpPr/>
            <p:nvPr/>
          </p:nvSpPr>
          <p:spPr>
            <a:xfrm>
              <a:off x="2278224" y="2667979"/>
              <a:ext cx="594611" cy="2655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1602" y="1744574"/>
              <a:ext cx="1916737" cy="6791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400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차원 데이터에서 추출한 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개의 행</a:t>
              </a:r>
              <a:endParaRPr lang="ko-KR" altLang="en-US" sz="14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7" name="구부러진 연결선 16"/>
            <p:cNvCxnSpPr>
              <a:stCxn id="8" idx="0"/>
              <a:endCxn id="16" idx="2"/>
            </p:cNvCxnSpPr>
            <p:nvPr/>
          </p:nvCxnSpPr>
          <p:spPr>
            <a:xfrm rot="16200000" flipV="1">
              <a:off x="1222723" y="2230971"/>
              <a:ext cx="244256" cy="629760"/>
            </a:xfrm>
            <a:prstGeom prst="curved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FF0000"/>
              </a:solidFill>
              <a:prstDash val="solid"/>
              <a:headEnd type="none" w="med" len="med"/>
              <a:tailEnd type="triangle"/>
            </a:ln>
            <a:effectLst/>
          </p:spPr>
        </p:cxnSp>
        <p:sp>
          <p:nvSpPr>
            <p:cNvPr id="27" name="직사각형 26"/>
            <p:cNvSpPr/>
            <p:nvPr/>
          </p:nvSpPr>
          <p:spPr>
            <a:xfrm>
              <a:off x="1486988" y="3703970"/>
              <a:ext cx="432048" cy="6990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3031049" y="5313909"/>
            <a:ext cx="2498015" cy="4560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바깥 </a:t>
            </a:r>
            <a:r>
              <a:rPr lang="ko-KR" altLang="en-US" sz="1400" dirty="0" err="1" smtClean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반복문의</a:t>
            </a: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들여쓰기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4" name="구부러진 연결선 43"/>
          <p:cNvCxnSpPr>
            <a:stCxn id="6" idx="1"/>
            <a:endCxn id="43" idx="1"/>
          </p:cNvCxnSpPr>
          <p:nvPr/>
        </p:nvCxnSpPr>
        <p:spPr>
          <a:xfrm rot="10800000" flipV="1">
            <a:off x="3031049" y="3933315"/>
            <a:ext cx="12700" cy="1608644"/>
          </a:xfrm>
          <a:prstGeom prst="curvedConnector3">
            <a:avLst>
              <a:gd name="adj1" fmla="val 1800000"/>
            </a:avLst>
          </a:prstGeom>
          <a:noFill/>
          <a:ln w="19050" cap="flat" cmpd="sng" algn="ctr">
            <a:solidFill>
              <a:srgbClr val="0066FF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48" name="직사각형 47"/>
          <p:cNvSpPr/>
          <p:nvPr/>
        </p:nvSpPr>
        <p:spPr>
          <a:xfrm>
            <a:off x="4073195" y="4752337"/>
            <a:ext cx="2498015" cy="4560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안쪽 </a:t>
            </a:r>
            <a:r>
              <a:rPr lang="ko-KR" altLang="en-US" sz="1400" dirty="0" err="1" smtClean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반복문의</a:t>
            </a: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들여쓰기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9" name="구부러진 연결선 48"/>
          <p:cNvCxnSpPr>
            <a:stCxn id="27" idx="2"/>
            <a:endCxn id="48" idx="1"/>
          </p:cNvCxnSpPr>
          <p:nvPr/>
        </p:nvCxnSpPr>
        <p:spPr>
          <a:xfrm rot="16200000" flipH="1">
            <a:off x="3614082" y="4521273"/>
            <a:ext cx="549121" cy="369105"/>
          </a:xfrm>
          <a:prstGeom prst="curvedConnector2">
            <a:avLst/>
          </a:prstGeom>
          <a:noFill/>
          <a:ln w="19050" cap="flat" cmpd="sng" algn="ctr">
            <a:solidFill>
              <a:srgbClr val="0066FF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966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3.1. 2</a:t>
            </a:r>
            <a:r>
              <a:rPr lang="ko-KR" altLang="en-US" dirty="0" smtClean="0"/>
              <a:t>차원 리스트 인덱싱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중첩 루프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10" y="1120473"/>
            <a:ext cx="9434208" cy="133899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75068" y="2582250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리스트에 대한 인덱싱은 ‘</a:t>
            </a:r>
            <a:r>
              <a:rPr lang="ko-KR" altLang="en-US" dirty="0" err="1"/>
              <a:t>변수명</a:t>
            </a:r>
            <a:r>
              <a:rPr lang="en-US" altLang="ko-KR" dirty="0"/>
              <a:t>[</a:t>
            </a:r>
            <a:r>
              <a:rPr lang="ko-KR" altLang="en-US" dirty="0"/>
              <a:t>행</a:t>
            </a:r>
            <a:r>
              <a:rPr lang="en-US" altLang="ko-KR" dirty="0"/>
              <a:t>][</a:t>
            </a:r>
            <a:r>
              <a:rPr lang="ko-KR" altLang="en-US" dirty="0"/>
              <a:t>열</a:t>
            </a:r>
            <a:r>
              <a:rPr lang="en-US" altLang="ko-KR" dirty="0"/>
              <a:t>]’ </a:t>
            </a:r>
            <a:r>
              <a:rPr lang="ko-KR" altLang="en-US" dirty="0"/>
              <a:t>형식으로 지정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152" y="2573829"/>
            <a:ext cx="2497454" cy="91102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72480" y="3197770"/>
            <a:ext cx="19286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리스트를 하나의 </a:t>
            </a:r>
            <a:r>
              <a:rPr lang="ko-KR" altLang="en-US" dirty="0" err="1"/>
              <a:t>반복문으로</a:t>
            </a:r>
            <a:r>
              <a:rPr lang="ko-KR" altLang="en-US" dirty="0"/>
              <a:t> 처리하면 리스트 안의 리스트를 </a:t>
            </a:r>
            <a:r>
              <a:rPr lang="ko-KR" altLang="en-US" dirty="0" smtClean="0"/>
              <a:t>받음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680" y="3205844"/>
            <a:ext cx="3274964" cy="170423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1059" y="3986697"/>
            <a:ext cx="3654159" cy="2119857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088904" y="5090805"/>
            <a:ext cx="2081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리스트에서 데이터를 조회하려면 중첩 루프를 이용</a:t>
            </a:r>
          </a:p>
        </p:txBody>
      </p:sp>
    </p:spTree>
    <p:extLst>
      <p:ext uri="{BB962C8B-B14F-4D97-AF65-F5344CB8AC3E}">
        <p14:creationId xmlns:p14="http://schemas.microsoft.com/office/powerpoint/2010/main" val="1774859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3.2. 3</a:t>
            </a:r>
            <a:r>
              <a:rPr lang="ko-KR" altLang="en-US" dirty="0"/>
              <a:t>차원 리스트 인덱싱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중첩 루프</a:t>
            </a:r>
            <a:r>
              <a:rPr lang="en-US" altLang="ko-KR" dirty="0"/>
              <a:t>(Nested Loop)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차원 이상 구조 데이터를 다룰 때 사용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차원 리스트에 대한 인덱싱은 ‘</a:t>
            </a:r>
            <a:r>
              <a:rPr lang="ko-KR" altLang="en-US" dirty="0" err="1"/>
              <a:t>변수명</a:t>
            </a:r>
            <a:r>
              <a:rPr lang="en-US" altLang="ko-KR" dirty="0"/>
              <a:t>[</a:t>
            </a:r>
            <a:r>
              <a:rPr lang="ko-KR" altLang="en-US" dirty="0"/>
              <a:t>행</a:t>
            </a:r>
            <a:r>
              <a:rPr lang="en-US" altLang="ko-KR" dirty="0"/>
              <a:t>][</a:t>
            </a:r>
            <a:r>
              <a:rPr lang="ko-KR" altLang="en-US" dirty="0"/>
              <a:t>열</a:t>
            </a:r>
            <a:r>
              <a:rPr lang="en-US" altLang="ko-KR" dirty="0"/>
              <a:t>]’ </a:t>
            </a:r>
            <a:r>
              <a:rPr lang="ko-KR" altLang="en-US" dirty="0"/>
              <a:t>형식으로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차원 </a:t>
            </a:r>
            <a:r>
              <a:rPr lang="ko-KR" altLang="en-US" dirty="0"/>
              <a:t>리스트에 대한 인덱싱은 ‘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[</a:t>
            </a:r>
            <a:r>
              <a:rPr lang="ko-KR" altLang="en-US" dirty="0" smtClean="0"/>
              <a:t>면</a:t>
            </a:r>
            <a:r>
              <a:rPr lang="en-US" altLang="ko-KR" dirty="0" smtClean="0"/>
              <a:t>][</a:t>
            </a:r>
            <a:r>
              <a:rPr lang="ko-KR" altLang="en-US" dirty="0"/>
              <a:t>행</a:t>
            </a:r>
            <a:r>
              <a:rPr lang="en-US" altLang="ko-KR" dirty="0"/>
              <a:t>][</a:t>
            </a:r>
            <a:r>
              <a:rPr lang="ko-KR" altLang="en-US" dirty="0"/>
              <a:t>열</a:t>
            </a:r>
            <a:r>
              <a:rPr lang="en-US" altLang="ko-KR" dirty="0"/>
              <a:t>]’ </a:t>
            </a:r>
            <a:r>
              <a:rPr lang="ko-KR" altLang="en-US" dirty="0"/>
              <a:t>형식으로 지정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</a:t>
            </a:r>
            <a:r>
              <a:rPr lang="ko-KR" altLang="en-US" dirty="0" smtClean="0"/>
              <a:t>중첩 루프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1916230" y="2692842"/>
            <a:ext cx="6421146" cy="3544470"/>
            <a:chOff x="1640632" y="2406633"/>
            <a:chExt cx="3896265" cy="1956648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0632" y="2637735"/>
              <a:ext cx="2047875" cy="1428750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8" name="직사각형 7"/>
            <p:cNvSpPr/>
            <p:nvPr/>
          </p:nvSpPr>
          <p:spPr>
            <a:xfrm>
              <a:off x="2362200" y="2852936"/>
              <a:ext cx="1054100" cy="159345"/>
            </a:xfrm>
            <a:prstGeom prst="rect">
              <a:avLst/>
            </a:prstGeom>
            <a:noFill/>
            <a:ln w="19050">
              <a:solidFill>
                <a:srgbClr val="EF4A4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cxnSp>
          <p:nvCxnSpPr>
            <p:cNvPr id="11" name="구부러진 연결선 10"/>
            <p:cNvCxnSpPr>
              <a:stCxn id="8" idx="0"/>
              <a:endCxn id="12" idx="1"/>
            </p:cNvCxnSpPr>
            <p:nvPr/>
          </p:nvCxnSpPr>
          <p:spPr>
            <a:xfrm rot="5400000" flipH="1" flipV="1">
              <a:off x="2818396" y="2571268"/>
              <a:ext cx="352523" cy="210815"/>
            </a:xfrm>
            <a:prstGeom prst="curvedConnector2">
              <a:avLst/>
            </a:prstGeom>
            <a:noFill/>
            <a:ln w="19050" cap="flat" cmpd="sng" algn="ctr">
              <a:solidFill>
                <a:srgbClr val="EF4A4A"/>
              </a:solidFill>
              <a:prstDash val="solid"/>
              <a:headEnd type="none" w="med" len="med"/>
              <a:tailEnd type="triangle" w="lg" len="med"/>
            </a:ln>
            <a:effectLst/>
          </p:spPr>
        </p:cxnSp>
        <p:sp>
          <p:nvSpPr>
            <p:cNvPr id="12" name="직사각형 11"/>
            <p:cNvSpPr/>
            <p:nvPr/>
          </p:nvSpPr>
          <p:spPr>
            <a:xfrm>
              <a:off x="3100065" y="2406633"/>
              <a:ext cx="1176884" cy="187559"/>
            </a:xfrm>
            <a:prstGeom prst="rect">
              <a:avLst/>
            </a:prstGeom>
            <a:solidFill>
              <a:srgbClr val="FFDDD5"/>
            </a:solidFill>
            <a:ln w="19050">
              <a:solidFill>
                <a:srgbClr val="EF4A4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FF0000"/>
                  </a:solidFill>
                </a:rPr>
                <a:t>1</a:t>
              </a:r>
              <a:r>
                <a:rPr lang="ko-KR" altLang="en-US" sz="1600" dirty="0" smtClean="0">
                  <a:solidFill>
                    <a:srgbClr val="FF0000"/>
                  </a:solidFill>
                </a:rPr>
                <a:t>차원</a:t>
              </a:r>
              <a:r>
                <a:rPr lang="en-US" altLang="ko-KR" sz="1600" dirty="0" smtClean="0">
                  <a:solidFill>
                    <a:srgbClr val="FF0000"/>
                  </a:solidFill>
                </a:rPr>
                <a:t>(</a:t>
              </a:r>
              <a:r>
                <a:rPr lang="ko-KR" altLang="en-US" sz="1600" dirty="0" smtClean="0">
                  <a:solidFill>
                    <a:srgbClr val="FF0000"/>
                  </a:solidFill>
                </a:rPr>
                <a:t>행을 의미</a:t>
              </a:r>
              <a:r>
                <a:rPr lang="en-US" altLang="ko-KR" sz="1600" dirty="0" smtClean="0">
                  <a:solidFill>
                    <a:srgbClr val="FF0000"/>
                  </a:solidFill>
                </a:rPr>
                <a:t>)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89250" y="4175722"/>
              <a:ext cx="1164569" cy="1875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70C0"/>
                  </a:solidFill>
                </a:rPr>
                <a:t>2</a:t>
              </a:r>
              <a:r>
                <a:rPr lang="ko-KR" altLang="en-US" sz="1600" dirty="0" smtClean="0">
                  <a:solidFill>
                    <a:srgbClr val="0070C0"/>
                  </a:solidFill>
                </a:rPr>
                <a:t>차원</a:t>
              </a:r>
              <a:r>
                <a:rPr lang="en-US" altLang="ko-KR" sz="1600" dirty="0" smtClean="0">
                  <a:solidFill>
                    <a:srgbClr val="0070C0"/>
                  </a:solidFill>
                </a:rPr>
                <a:t>(</a:t>
              </a:r>
              <a:r>
                <a:rPr lang="ko-KR" altLang="en-US" sz="1600" dirty="0" smtClean="0">
                  <a:solidFill>
                    <a:srgbClr val="0070C0"/>
                  </a:solidFill>
                </a:rPr>
                <a:t>열을 의미</a:t>
              </a:r>
              <a:r>
                <a:rPr lang="en-US" altLang="ko-KR" sz="1600" dirty="0" smtClean="0">
                  <a:solidFill>
                    <a:srgbClr val="0070C0"/>
                  </a:solidFill>
                </a:rPr>
                <a:t>)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6985" y="2806817"/>
              <a:ext cx="186159" cy="1050343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cxnSp>
          <p:nvCxnSpPr>
            <p:cNvPr id="19" name="구부러진 연결선 18"/>
            <p:cNvCxnSpPr>
              <a:stCxn id="18" idx="2"/>
              <a:endCxn id="16" idx="0"/>
            </p:cNvCxnSpPr>
            <p:nvPr/>
          </p:nvCxnSpPr>
          <p:spPr>
            <a:xfrm rot="16200000" flipH="1">
              <a:off x="3126519" y="3830706"/>
              <a:ext cx="318562" cy="371470"/>
            </a:xfrm>
            <a:prstGeom prst="curved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headEnd type="none" w="med" len="med"/>
              <a:tailEnd type="triangle" w="lg" len="med"/>
            </a:ln>
            <a:effectLst/>
          </p:spPr>
        </p:cxnSp>
        <p:sp>
          <p:nvSpPr>
            <p:cNvPr id="26" name="직사각형 25"/>
            <p:cNvSpPr/>
            <p:nvPr/>
          </p:nvSpPr>
          <p:spPr>
            <a:xfrm>
              <a:off x="2362200" y="3331989"/>
              <a:ext cx="1054100" cy="478011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848006" y="3477214"/>
              <a:ext cx="1688891" cy="187559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2">
                      <a:lumMod val="25000"/>
                    </a:schemeClr>
                  </a:solidFill>
                </a:rPr>
                <a:t>3</a:t>
              </a:r>
              <a:r>
                <a:rPr lang="ko-KR" altLang="en-US" sz="1600" dirty="0" smtClean="0">
                  <a:solidFill>
                    <a:schemeClr val="bg2">
                      <a:lumMod val="25000"/>
                    </a:schemeClr>
                  </a:solidFill>
                </a:rPr>
                <a:t>차원</a:t>
              </a:r>
              <a:r>
                <a:rPr lang="en-US" altLang="ko-KR" sz="1600" dirty="0" smtClean="0">
                  <a:solidFill>
                    <a:schemeClr val="bg2">
                      <a:lumMod val="25000"/>
                    </a:schemeClr>
                  </a:solidFill>
                </a:rPr>
                <a:t>(</a:t>
              </a:r>
              <a:r>
                <a:rPr lang="ko-KR" altLang="en-US" sz="1600" dirty="0" smtClean="0">
                  <a:solidFill>
                    <a:schemeClr val="bg2">
                      <a:lumMod val="25000"/>
                    </a:schemeClr>
                  </a:solidFill>
                </a:rPr>
                <a:t>면 또는 깊이를 의미</a:t>
              </a:r>
              <a:r>
                <a:rPr lang="en-US" altLang="ko-KR" sz="1600" dirty="0" smtClean="0">
                  <a:solidFill>
                    <a:schemeClr val="bg2">
                      <a:lumMod val="25000"/>
                    </a:schemeClr>
                  </a:solidFill>
                </a:rPr>
                <a:t>)</a:t>
              </a:r>
              <a:endParaRPr lang="ko-KR" altLang="en-US" sz="1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31" name="구부러진 연결선 30"/>
            <p:cNvCxnSpPr>
              <a:stCxn id="26" idx="3"/>
              <a:endCxn id="28" idx="1"/>
            </p:cNvCxnSpPr>
            <p:nvPr/>
          </p:nvCxnSpPr>
          <p:spPr>
            <a:xfrm flipV="1">
              <a:off x="3416300" y="3570994"/>
              <a:ext cx="431706" cy="1"/>
            </a:xfrm>
            <a:prstGeom prst="curved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bg2">
                  <a:lumMod val="50000"/>
                </a:schemeClr>
              </a:solidFill>
              <a:prstDash val="solid"/>
              <a:headEnd type="none" w="med" len="med"/>
              <a:tailEnd type="triangle" w="lg" len="med"/>
            </a:ln>
            <a:effectLst/>
          </p:spPr>
        </p:cxnSp>
      </p:grp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844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3.2. 3</a:t>
            </a:r>
            <a:r>
              <a:rPr lang="ko-KR" altLang="en-US" dirty="0"/>
              <a:t>차원 리스트 인덱싱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</a:t>
            </a:r>
            <a:r>
              <a:rPr lang="ko-KR" altLang="en-US" dirty="0" smtClean="0"/>
              <a:t>중첩 루프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55" y="1247527"/>
            <a:ext cx="7328210" cy="297602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295" y="4439577"/>
            <a:ext cx="7275165" cy="169347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5756" y="1197495"/>
            <a:ext cx="2325111" cy="170835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529064" y="2735540"/>
            <a:ext cx="269252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차원 리스트에서의 인덱싱은 ‘</a:t>
            </a:r>
            <a:r>
              <a:rPr lang="ko-KR" altLang="en-US" dirty="0" err="1"/>
              <a:t>변수명</a:t>
            </a:r>
            <a:r>
              <a:rPr lang="en-US" altLang="ko-KR" dirty="0"/>
              <a:t>[</a:t>
            </a:r>
            <a:r>
              <a:rPr lang="ko-KR" altLang="en-US" dirty="0"/>
              <a:t>면</a:t>
            </a:r>
            <a:r>
              <a:rPr lang="en-US" altLang="ko-KR" dirty="0"/>
              <a:t>][</a:t>
            </a:r>
            <a:r>
              <a:rPr lang="ko-KR" altLang="en-US" dirty="0"/>
              <a:t>행</a:t>
            </a:r>
            <a:r>
              <a:rPr lang="en-US" altLang="ko-KR" dirty="0"/>
              <a:t>][</a:t>
            </a:r>
            <a:r>
              <a:rPr lang="ko-KR" altLang="en-US" dirty="0"/>
              <a:t>열</a:t>
            </a:r>
            <a:r>
              <a:rPr lang="en-US" altLang="ko-KR" dirty="0"/>
              <a:t>]’ </a:t>
            </a:r>
            <a:r>
              <a:rPr lang="ko-KR" altLang="en-US" dirty="0"/>
              <a:t>형식으로 지정</a:t>
            </a:r>
          </a:p>
        </p:txBody>
      </p:sp>
    </p:spTree>
    <p:extLst>
      <p:ext uri="{BB962C8B-B14F-4D97-AF65-F5344CB8AC3E}">
        <p14:creationId xmlns:p14="http://schemas.microsoft.com/office/powerpoint/2010/main" val="640517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 </a:t>
            </a:r>
            <a:r>
              <a:rPr lang="ko-KR" altLang="en-US" dirty="0" smtClean="0"/>
              <a:t>구구단 출력하기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절</a:t>
            </a:r>
            <a:r>
              <a:rPr lang="en-US" altLang="ko-KR" dirty="0"/>
              <a:t>. </a:t>
            </a:r>
            <a:r>
              <a:rPr lang="ko-KR" altLang="en-US" dirty="0" smtClean="0"/>
              <a:t>중첩 루프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84" y="1293853"/>
            <a:ext cx="4372735" cy="39641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016" y="1293853"/>
            <a:ext cx="4085855" cy="421625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00440" y="5621651"/>
            <a:ext cx="36872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dirty="0"/>
              <a:t>위의 코드는 단이 가로방향으로 출력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129583" y="5607915"/>
            <a:ext cx="460798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/>
              <a:t>단이 세로방향으로 출력되게 하려면 </a:t>
            </a:r>
            <a:r>
              <a:rPr lang="ko-KR" altLang="en-US" dirty="0" err="1"/>
              <a:t>반복문의</a:t>
            </a:r>
            <a:r>
              <a:rPr lang="ko-KR" altLang="en-US" dirty="0"/>
              <a:t> 인덱스 실행 범위만 바꿔주면 </a:t>
            </a:r>
            <a:r>
              <a:rPr lang="ko-KR" altLang="en-US" dirty="0" smtClean="0"/>
              <a:t>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4283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 </a:t>
            </a:r>
            <a:r>
              <a:rPr lang="ko-KR" altLang="en-US" dirty="0"/>
              <a:t>구구단 출력하기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중첩 루프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1353613"/>
            <a:ext cx="83153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21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ko-KR" altLang="en-US" dirty="0"/>
              <a:t>실행 상태 표시기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print() </a:t>
            </a:r>
            <a:r>
              <a:rPr lang="ko-KR" altLang="en-US" dirty="0"/>
              <a:t>함수의 </a:t>
            </a:r>
            <a:r>
              <a:rPr lang="en-US" altLang="ko-KR" dirty="0"/>
              <a:t>end </a:t>
            </a:r>
            <a:r>
              <a:rPr lang="ko-KR" altLang="en-US" dirty="0"/>
              <a:t>속성을 ‘</a:t>
            </a:r>
            <a:r>
              <a:rPr lang="en-US" altLang="ko-KR" dirty="0"/>
              <a:t>\r’</a:t>
            </a:r>
            <a:r>
              <a:rPr lang="ko-KR" altLang="en-US" dirty="0"/>
              <a:t>로 출력 로그를 덮어 쓸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중첩 루프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08" y="1700808"/>
            <a:ext cx="8972335" cy="357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3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EE67A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03163" y="756084"/>
            <a:ext cx="8299673" cy="5345832"/>
          </a:xfrm>
          <a:prstGeom prst="rect">
            <a:avLst/>
          </a:prstGeom>
          <a:solidFill>
            <a:schemeClr val="bg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06742" y="197943"/>
            <a:ext cx="3092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/>
              <a:t>파이썬</a:t>
            </a:r>
            <a:r>
              <a:rPr lang="ko-KR" altLang="en-US" sz="2800" b="1" dirty="0" smtClean="0"/>
              <a:t> 학습 </a:t>
            </a:r>
            <a:r>
              <a:rPr lang="ko-KR" altLang="en-US" sz="2800" b="1" dirty="0" err="1" smtClean="0"/>
              <a:t>로드맵</a:t>
            </a:r>
            <a:endParaRPr lang="ko-KR" altLang="en-US" sz="28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63" y="738623"/>
            <a:ext cx="8299673" cy="5380753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3331690" y="4581128"/>
            <a:ext cx="5581750" cy="1152128"/>
          </a:xfrm>
          <a:prstGeom prst="roundRect">
            <a:avLst>
              <a:gd name="adj" fmla="val 7597"/>
            </a:avLst>
          </a:prstGeom>
          <a:noFill/>
          <a:ln w="76200">
            <a:solidFill>
              <a:srgbClr val="FF0000">
                <a:alpha val="6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619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3.4. </a:t>
            </a:r>
            <a:r>
              <a:rPr lang="ko-KR" altLang="en-US" dirty="0" err="1"/>
              <a:t>반복문</a:t>
            </a:r>
            <a:r>
              <a:rPr lang="ko-KR" altLang="en-US" dirty="0"/>
              <a:t> 실행 상태 표시기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tqdm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패키지를 이용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/>
              <a:t>반복문이</a:t>
            </a:r>
            <a:r>
              <a:rPr lang="ko-KR" altLang="en-US" dirty="0"/>
              <a:t> 실행되는 상황을 </a:t>
            </a:r>
            <a:r>
              <a:rPr lang="ko-KR" altLang="en-US" dirty="0" smtClean="0"/>
              <a:t>프로그래프로 표시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중첩 루프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72" y="1671530"/>
            <a:ext cx="8914656" cy="400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98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break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continue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중첩루프</a:t>
            </a:r>
            <a:r>
              <a:rPr lang="ko-KR" altLang="en-US" dirty="0" smtClean="0"/>
              <a:t> 탈</a:t>
            </a:r>
            <a:r>
              <a:rPr lang="ko-KR" altLang="en-US" dirty="0" smtClean="0"/>
              <a:t>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en-US" altLang="ko-KR" dirty="0"/>
              <a:t>break </a:t>
            </a:r>
            <a:r>
              <a:rPr lang="ko-KR" altLang="en-US" dirty="0"/>
              <a:t>문을 사용하면 조건에 따라서 </a:t>
            </a:r>
            <a:r>
              <a:rPr lang="ko-KR" altLang="en-US" dirty="0" err="1"/>
              <a:t>반복문을</a:t>
            </a:r>
            <a:r>
              <a:rPr lang="ko-KR" altLang="en-US" dirty="0"/>
              <a:t>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continue </a:t>
            </a:r>
            <a:r>
              <a:rPr lang="ko-KR" altLang="en-US" dirty="0"/>
              <a:t>문을 사용하면 현재 </a:t>
            </a:r>
            <a:r>
              <a:rPr lang="ko-KR" altLang="en-US" dirty="0" err="1"/>
              <a:t>반복문</a:t>
            </a:r>
            <a:r>
              <a:rPr lang="ko-KR" altLang="en-US" dirty="0"/>
              <a:t> 블록을 실행시키지 않고 다음 반복으로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fontAlgn="base"/>
            <a:r>
              <a:rPr lang="ko-KR" altLang="en-US" dirty="0" err="1" smtClean="0"/>
              <a:t>파이썬에서</a:t>
            </a:r>
            <a:r>
              <a:rPr lang="ko-KR" altLang="en-US" dirty="0" smtClean="0"/>
              <a:t> </a:t>
            </a:r>
            <a:r>
              <a:rPr lang="ko-KR" altLang="en-US" dirty="0" err="1"/>
              <a:t>반복문의</a:t>
            </a:r>
            <a:r>
              <a:rPr lang="ko-KR" altLang="en-US" dirty="0"/>
              <a:t> 실행을 제어하는 </a:t>
            </a:r>
            <a:r>
              <a:rPr lang="en-US" altLang="ko-KR" dirty="0"/>
              <a:t>break</a:t>
            </a:r>
            <a:r>
              <a:rPr lang="ko-KR" altLang="en-US" dirty="0"/>
              <a:t>와 </a:t>
            </a:r>
            <a:r>
              <a:rPr lang="en-US" altLang="ko-KR" dirty="0"/>
              <a:t>continue</a:t>
            </a:r>
            <a:r>
              <a:rPr lang="ko-KR" altLang="en-US" dirty="0"/>
              <a:t>는 가장 안쪽에 있는 루프에만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중첩 </a:t>
            </a:r>
            <a:r>
              <a:rPr lang="ko-KR" altLang="en-US" dirty="0" smtClean="0"/>
              <a:t>루프 탈출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64" y="3501008"/>
            <a:ext cx="3699753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80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4.1. </a:t>
            </a:r>
            <a:r>
              <a:rPr lang="ko-KR" altLang="en-US" dirty="0" smtClean="0"/>
              <a:t>플래그를 </a:t>
            </a:r>
            <a:r>
              <a:rPr lang="ko-KR" altLang="en-US" dirty="0" smtClean="0"/>
              <a:t>이용한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중첩루프</a:t>
            </a:r>
            <a:r>
              <a:rPr lang="ko-KR" altLang="en-US" dirty="0" smtClean="0"/>
              <a:t> 탈출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프로그래머가 바깥 </a:t>
            </a:r>
            <a:r>
              <a:rPr lang="ko-KR" altLang="en-US" dirty="0" smtClean="0"/>
              <a:t>쪽을 </a:t>
            </a:r>
            <a:r>
              <a:rPr lang="ko-KR" altLang="en-US" dirty="0"/>
              <a:t>둘러싸는 루프의 다음 반복으로 이동하거나 한 번에 여러 루프를 종료하려는 경우에는 레이블이 지정된 </a:t>
            </a:r>
            <a:r>
              <a:rPr lang="en-US" altLang="ko-KR" dirty="0"/>
              <a:t>break</a:t>
            </a:r>
            <a:r>
              <a:rPr lang="ko-KR" altLang="en-US" dirty="0"/>
              <a:t>를 모방하는 일반적인 방법으로 플래그 값을 </a:t>
            </a:r>
            <a:r>
              <a:rPr lang="ko-KR" altLang="en-US" dirty="0" smtClean="0"/>
              <a:t>지정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중첩 루프 탈출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2" y="2492896"/>
            <a:ext cx="4813043" cy="359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31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4.2. </a:t>
            </a:r>
            <a:r>
              <a:rPr lang="ko-KR" altLang="en-US" dirty="0" smtClean="0"/>
              <a:t>예외처리를 </a:t>
            </a:r>
            <a:r>
              <a:rPr lang="ko-KR" altLang="en-US" dirty="0" smtClean="0"/>
              <a:t>이용한 </a:t>
            </a:r>
            <a:r>
              <a:rPr lang="ko-KR" altLang="en-US" dirty="0" err="1" smtClean="0"/>
              <a:t>중첩루프</a:t>
            </a:r>
            <a:r>
              <a:rPr lang="ko-KR" altLang="en-US" dirty="0" smtClean="0"/>
              <a:t> </a:t>
            </a:r>
            <a:r>
              <a:rPr lang="ko-KR" altLang="en-US" dirty="0"/>
              <a:t>탈출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바깥 </a:t>
            </a:r>
            <a:r>
              <a:rPr lang="ko-KR" altLang="en-US" dirty="0" err="1"/>
              <a:t>반복문에서</a:t>
            </a:r>
            <a:r>
              <a:rPr lang="ko-KR" altLang="en-US" dirty="0"/>
              <a:t> 안쪽 </a:t>
            </a:r>
            <a:r>
              <a:rPr lang="ko-KR" altLang="en-US" dirty="0" err="1"/>
              <a:t>반복문을</a:t>
            </a:r>
            <a:r>
              <a:rPr lang="ko-KR" altLang="en-US" dirty="0"/>
              <a:t> 실행시키기 위해 예외처리 코드를 작성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중첩 루프 탈출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2" y="1556792"/>
            <a:ext cx="61722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78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4.3. </a:t>
            </a:r>
            <a:r>
              <a:rPr lang="ko-KR" altLang="en-US" dirty="0" smtClean="0"/>
              <a:t>레이블을 갖는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/>
              <a:t>레이블 및 </a:t>
            </a:r>
            <a:r>
              <a:rPr lang="en-US" altLang="ko-KR" dirty="0"/>
              <a:t>continue </a:t>
            </a:r>
            <a:r>
              <a:rPr lang="ko-KR" altLang="en-US" dirty="0"/>
              <a:t>문에 대한 지원을 추가하면 기존 동작을 논리적으로 확장 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레이블을 </a:t>
            </a:r>
            <a:r>
              <a:rPr lang="ko-KR" altLang="en-US" dirty="0"/>
              <a:t>붙여서 사용하는 중첩 루프는 복잡한 코드의 </a:t>
            </a:r>
            <a:r>
              <a:rPr lang="ko-KR" altLang="en-US" dirty="0" err="1"/>
              <a:t>가독성과</a:t>
            </a:r>
            <a:r>
              <a:rPr lang="ko-KR" altLang="en-US" dirty="0"/>
              <a:t> 유연성을 </a:t>
            </a:r>
            <a:r>
              <a:rPr lang="ko-KR" altLang="en-US" dirty="0" smtClean="0"/>
              <a:t>향상시킴</a:t>
            </a:r>
            <a:endParaRPr lang="en-US" altLang="ko-KR" dirty="0" smtClean="0"/>
          </a:p>
          <a:p>
            <a:pPr fontAlgn="base"/>
            <a:r>
              <a:rPr lang="en-US" altLang="ko-KR" dirty="0"/>
              <a:t>PEP 3186</a:t>
            </a:r>
            <a:r>
              <a:rPr lang="ko-KR" altLang="en-US" dirty="0"/>
              <a:t>문서에는 </a:t>
            </a:r>
            <a:r>
              <a:rPr lang="en-US" altLang="ko-KR" dirty="0"/>
              <a:t>for </a:t>
            </a:r>
            <a:r>
              <a:rPr lang="ko-KR" altLang="en-US" dirty="0"/>
              <a:t>및 </a:t>
            </a:r>
            <a:r>
              <a:rPr lang="en-US" altLang="ko-KR" dirty="0"/>
              <a:t>while </a:t>
            </a:r>
            <a:r>
              <a:rPr lang="ko-KR" altLang="en-US" dirty="0"/>
              <a:t>루프 구문 뒤에는 </a:t>
            </a:r>
            <a:r>
              <a:rPr lang="en-US" altLang="ko-KR" dirty="0"/>
              <a:t>as </a:t>
            </a:r>
            <a:r>
              <a:rPr lang="ko-KR" altLang="en-US" dirty="0"/>
              <a:t>또는 </a:t>
            </a:r>
            <a:r>
              <a:rPr lang="en-US" altLang="ko-KR" dirty="0"/>
              <a:t>label </a:t>
            </a:r>
            <a:r>
              <a:rPr lang="ko-KR" altLang="en-US" dirty="0"/>
              <a:t>키워드를 이용하여 </a:t>
            </a:r>
            <a:r>
              <a:rPr lang="ko-KR" altLang="en-US" dirty="0" err="1"/>
              <a:t>반복문에</a:t>
            </a:r>
            <a:r>
              <a:rPr lang="ko-KR" altLang="en-US" dirty="0"/>
              <a:t> 레이블을 지정하고 이 레이블은 </a:t>
            </a:r>
            <a:r>
              <a:rPr lang="en-US" altLang="ko-KR" dirty="0"/>
              <a:t>break </a:t>
            </a:r>
            <a:r>
              <a:rPr lang="ko-KR" altLang="en-US" dirty="0"/>
              <a:t>또는 </a:t>
            </a:r>
            <a:r>
              <a:rPr lang="en-US" altLang="ko-KR" dirty="0"/>
              <a:t>continue</a:t>
            </a:r>
            <a:r>
              <a:rPr lang="ko-KR" altLang="en-US" dirty="0"/>
              <a:t>에서 종료시킬 </a:t>
            </a:r>
            <a:r>
              <a:rPr lang="ko-KR" altLang="en-US" dirty="0" err="1"/>
              <a:t>반복문을</a:t>
            </a:r>
            <a:r>
              <a:rPr lang="ko-KR" altLang="en-US" dirty="0"/>
              <a:t> 식별하는 데 사용할 수 있음</a:t>
            </a:r>
          </a:p>
          <a:p>
            <a:pPr fontAlgn="base"/>
            <a:r>
              <a:rPr lang="ko-KR" altLang="en-US" dirty="0" smtClean="0">
                <a:solidFill>
                  <a:srgbClr val="FF0000"/>
                </a:solidFill>
              </a:rPr>
              <a:t>그러나 </a:t>
            </a:r>
            <a:r>
              <a:rPr lang="ko-KR" altLang="en-US" dirty="0" err="1" smtClean="0">
                <a:solidFill>
                  <a:srgbClr val="FF0000"/>
                </a:solidFill>
              </a:rPr>
              <a:t>파이썬은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제안서의 모든 내용을 구현하지 </a:t>
            </a:r>
            <a:r>
              <a:rPr lang="ko-KR" altLang="en-US" dirty="0" smtClean="0">
                <a:solidFill>
                  <a:srgbClr val="FF0000"/>
                </a:solidFill>
              </a:rPr>
              <a:t>않았음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파이썬은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as </a:t>
            </a:r>
            <a:r>
              <a:rPr lang="ko-KR" altLang="en-US" dirty="0">
                <a:solidFill>
                  <a:srgbClr val="FF0000"/>
                </a:solidFill>
              </a:rPr>
              <a:t>또는 </a:t>
            </a:r>
            <a:r>
              <a:rPr lang="en-US" altLang="ko-KR" dirty="0">
                <a:solidFill>
                  <a:srgbClr val="FF0000"/>
                </a:solidFill>
              </a:rPr>
              <a:t>label</a:t>
            </a:r>
            <a:r>
              <a:rPr lang="ko-KR" altLang="en-US" dirty="0">
                <a:solidFill>
                  <a:srgbClr val="FF0000"/>
                </a:solidFill>
              </a:rPr>
              <a:t>을 지원하지 </a:t>
            </a:r>
            <a:r>
              <a:rPr lang="ko-KR" altLang="en-US" dirty="0" smtClean="0">
                <a:solidFill>
                  <a:srgbClr val="FF0000"/>
                </a:solidFill>
              </a:rPr>
              <a:t>않음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 fontAlgn="base"/>
            <a:r>
              <a:rPr lang="en-US" altLang="ko-KR" dirty="0" smtClean="0"/>
              <a:t>for </a:t>
            </a:r>
            <a:r>
              <a:rPr lang="en-US" altLang="ko-KR" i="1" dirty="0"/>
              <a:t>item </a:t>
            </a:r>
            <a:r>
              <a:rPr lang="en-US" altLang="ko-KR" dirty="0"/>
              <a:t>in </a:t>
            </a:r>
            <a:r>
              <a:rPr lang="en-US" altLang="ko-KR" i="1" dirty="0"/>
              <a:t>items </a:t>
            </a:r>
            <a:r>
              <a:rPr lang="en-US" altLang="ko-KR" dirty="0"/>
              <a:t>[ (as | label) </a:t>
            </a:r>
            <a:r>
              <a:rPr lang="en-US" altLang="ko-KR" i="1" dirty="0" err="1"/>
              <a:t>outer_label</a:t>
            </a:r>
            <a:r>
              <a:rPr lang="en-US" altLang="ko-KR" i="1" dirty="0"/>
              <a:t> </a:t>
            </a:r>
            <a:r>
              <a:rPr lang="en-US" altLang="ko-KR" dirty="0"/>
              <a:t>] : </a:t>
            </a:r>
            <a:endParaRPr lang="ko-KR" altLang="en-US" dirty="0"/>
          </a:p>
          <a:p>
            <a:pPr fontAlgn="base"/>
            <a:r>
              <a:rPr lang="en-US" altLang="ko-KR" dirty="0" smtClean="0"/>
              <a:t>break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continue </a:t>
            </a:r>
            <a:r>
              <a:rPr lang="ko-KR" altLang="en-US" dirty="0" smtClean="0"/>
              <a:t>문 뒤에는 중단 할 루프를 나타내는 선택적 레이블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옴</a:t>
            </a:r>
          </a:p>
          <a:p>
            <a:pPr lvl="1" fontAlgn="base"/>
            <a:r>
              <a:rPr lang="en-US" altLang="ko-KR" dirty="0" smtClean="0"/>
              <a:t>break </a:t>
            </a:r>
            <a:r>
              <a:rPr lang="en-US" altLang="ko-KR" i="1" dirty="0" err="1"/>
              <a:t>outer_label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중첩 루프 탈출</a:t>
            </a:r>
          </a:p>
        </p:txBody>
      </p:sp>
      <p:sp>
        <p:nvSpPr>
          <p:cNvPr id="6" name="TextBox 5"/>
          <p:cNvSpPr txBox="1"/>
          <p:nvPr/>
        </p:nvSpPr>
        <p:spPr>
          <a:xfrm rot="19822669">
            <a:off x="4007170" y="359376"/>
            <a:ext cx="1545616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참고만 하세요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754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8"/>
          <p:cNvGrpSpPr/>
          <p:nvPr/>
        </p:nvGrpSpPr>
        <p:grpSpPr>
          <a:xfrm>
            <a:off x="201001" y="4179371"/>
            <a:ext cx="693414" cy="693414"/>
            <a:chOff x="4213545" y="1835932"/>
            <a:chExt cx="693414" cy="693414"/>
          </a:xfrm>
          <a:solidFill>
            <a:srgbClr val="1E415D"/>
          </a:solidFill>
        </p:grpSpPr>
        <p:sp>
          <p:nvSpPr>
            <p:cNvPr id="8" name="Oval 39"/>
            <p:cNvSpPr/>
            <p:nvPr/>
          </p:nvSpPr>
          <p:spPr>
            <a:xfrm>
              <a:off x="4213545" y="1835932"/>
              <a:ext cx="693414" cy="6934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Picture 4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17" t="9084" r="38423" b="8386"/>
            <a:stretch/>
          </p:blipFill>
          <p:spPr>
            <a:xfrm>
              <a:off x="4410409" y="1981394"/>
              <a:ext cx="293620" cy="421540"/>
            </a:xfrm>
            <a:prstGeom prst="rect">
              <a:avLst/>
            </a:prstGeom>
            <a:grpFill/>
          </p:spPr>
        </p:pic>
      </p:grpSp>
      <p:sp>
        <p:nvSpPr>
          <p:cNvPr id="11" name="TextBox 10"/>
          <p:cNvSpPr txBox="1"/>
          <p:nvPr/>
        </p:nvSpPr>
        <p:spPr>
          <a:xfrm>
            <a:off x="916386" y="4326023"/>
            <a:ext cx="4228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1E415D"/>
                </a:solidFill>
              </a:rPr>
              <a:t>4</a:t>
            </a:r>
            <a:r>
              <a:rPr lang="ko-KR" altLang="en-US" sz="2000" dirty="0" smtClean="0">
                <a:solidFill>
                  <a:srgbClr val="1E415D"/>
                </a:solidFill>
              </a:rPr>
              <a:t>장</a:t>
            </a:r>
            <a:r>
              <a:rPr lang="en-US" altLang="ko-KR" sz="2000" dirty="0" smtClean="0">
                <a:solidFill>
                  <a:srgbClr val="1E415D"/>
                </a:solidFill>
              </a:rPr>
              <a:t>. </a:t>
            </a:r>
            <a:r>
              <a:rPr lang="ko-KR" altLang="en-US" sz="2000" dirty="0" err="1" smtClean="0">
                <a:solidFill>
                  <a:srgbClr val="1E415D"/>
                </a:solidFill>
              </a:rPr>
              <a:t>제어문</a:t>
            </a:r>
            <a:endParaRPr lang="ko-KR" altLang="en-US" sz="2000" dirty="0">
              <a:solidFill>
                <a:srgbClr val="1E415D"/>
              </a:solidFill>
            </a:endParaRPr>
          </a:p>
        </p:txBody>
      </p:sp>
      <p:cxnSp>
        <p:nvCxnSpPr>
          <p:cNvPr id="32" name="Straight Connector 20"/>
          <p:cNvCxnSpPr/>
          <p:nvPr/>
        </p:nvCxnSpPr>
        <p:spPr>
          <a:xfrm>
            <a:off x="720000" y="4746373"/>
            <a:ext cx="4088984" cy="0"/>
          </a:xfrm>
          <a:prstGeom prst="line">
            <a:avLst/>
          </a:prstGeom>
          <a:ln w="12700">
            <a:solidFill>
              <a:srgbClr val="1E415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9"/>
          <p:cNvSpPr/>
          <p:nvPr/>
        </p:nvSpPr>
        <p:spPr>
          <a:xfrm>
            <a:off x="271294" y="3347583"/>
            <a:ext cx="546762" cy="53068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34" name="Straight Connector 20"/>
          <p:cNvCxnSpPr/>
          <p:nvPr/>
        </p:nvCxnSpPr>
        <p:spPr>
          <a:xfrm>
            <a:off x="720000" y="3773054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16385" y="3419238"/>
            <a:ext cx="23181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3</a:t>
            </a:r>
            <a:r>
              <a:rPr lang="ko-KR" altLang="en-US" sz="1600" dirty="0" smtClean="0">
                <a:solidFill>
                  <a:srgbClr val="0070C0"/>
                </a:solidFill>
              </a:rPr>
              <a:t>장</a:t>
            </a:r>
            <a:r>
              <a:rPr lang="en-US" altLang="ko-KR" sz="1600" dirty="0" smtClean="0">
                <a:solidFill>
                  <a:srgbClr val="0070C0"/>
                </a:solidFill>
              </a:rPr>
              <a:t>. </a:t>
            </a:r>
            <a:r>
              <a:rPr lang="ko-KR" altLang="en-US" sz="1600" dirty="0" smtClean="0">
                <a:solidFill>
                  <a:srgbClr val="0070C0"/>
                </a:solidFill>
              </a:rPr>
              <a:t>데이터 구조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9" name="Oval 39"/>
          <p:cNvSpPr/>
          <p:nvPr/>
        </p:nvSpPr>
        <p:spPr>
          <a:xfrm>
            <a:off x="271294" y="2438045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30" name="Straight Connector 20"/>
          <p:cNvCxnSpPr/>
          <p:nvPr/>
        </p:nvCxnSpPr>
        <p:spPr>
          <a:xfrm>
            <a:off x="720000" y="2871556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16385" y="2512761"/>
            <a:ext cx="23181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2</a:t>
            </a:r>
            <a:r>
              <a:rPr lang="ko-KR" altLang="en-US" sz="1600" dirty="0" smtClean="0">
                <a:solidFill>
                  <a:srgbClr val="0070C0"/>
                </a:solidFill>
              </a:rPr>
              <a:t>장</a:t>
            </a:r>
            <a:r>
              <a:rPr lang="en-US" altLang="ko-KR" sz="1600" dirty="0" smtClean="0">
                <a:solidFill>
                  <a:srgbClr val="0070C0"/>
                </a:solidFill>
              </a:rPr>
              <a:t>.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자료형과</a:t>
            </a:r>
            <a:r>
              <a:rPr lang="ko-KR" altLang="en-US" sz="1600" dirty="0" smtClean="0">
                <a:solidFill>
                  <a:srgbClr val="0070C0"/>
                </a:solidFill>
              </a:rPr>
              <a:t> 연산자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71294" y="1432884"/>
            <a:ext cx="3889618" cy="546762"/>
            <a:chOff x="271294" y="1432884"/>
            <a:chExt cx="3889618" cy="546762"/>
          </a:xfrm>
        </p:grpSpPr>
        <p:sp>
          <p:nvSpPr>
            <p:cNvPr id="14" name="Oval 39"/>
            <p:cNvSpPr/>
            <p:nvPr/>
          </p:nvSpPr>
          <p:spPr>
            <a:xfrm>
              <a:off x="271294" y="1432884"/>
              <a:ext cx="546762" cy="5467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Connector 20"/>
            <p:cNvCxnSpPr/>
            <p:nvPr/>
          </p:nvCxnSpPr>
          <p:spPr>
            <a:xfrm>
              <a:off x="720000" y="1866395"/>
              <a:ext cx="3118575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16385" y="1507600"/>
              <a:ext cx="32445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</a:rPr>
                <a:t>1</a:t>
              </a:r>
              <a:r>
                <a:rPr lang="ko-KR" altLang="en-US" sz="1600" dirty="0">
                  <a:solidFill>
                    <a:srgbClr val="0070C0"/>
                  </a:solidFill>
                </a:rPr>
                <a:t>장</a:t>
              </a:r>
              <a:r>
                <a:rPr lang="en-US" altLang="ko-KR" sz="1600" dirty="0">
                  <a:solidFill>
                    <a:srgbClr val="0070C0"/>
                  </a:solidFill>
                </a:rPr>
                <a:t>. </a:t>
              </a:r>
              <a:r>
                <a:rPr lang="ko-KR" altLang="en-US" sz="1600" dirty="0" err="1">
                  <a:solidFill>
                    <a:srgbClr val="0070C0"/>
                  </a:solidFill>
                </a:rPr>
                <a:t>파이썬</a:t>
              </a:r>
              <a:r>
                <a:rPr lang="ko-KR" altLang="en-US" sz="1600" dirty="0">
                  <a:solidFill>
                    <a:srgbClr val="0070C0"/>
                  </a:solidFill>
                </a:rPr>
                <a:t> 개요 및 개발환경 </a:t>
              </a:r>
              <a:r>
                <a:rPr lang="ko-KR" altLang="en-US" sz="1600" dirty="0" smtClean="0">
                  <a:solidFill>
                    <a:srgbClr val="0070C0"/>
                  </a:solidFill>
                </a:rPr>
                <a:t>구성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학습 내용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부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프로그래밍 언어 기본</a:t>
            </a:r>
            <a:endParaRPr lang="ko-KR" altLang="en-US" dirty="0"/>
          </a:p>
        </p:txBody>
      </p:sp>
      <p:sp>
        <p:nvSpPr>
          <p:cNvPr id="25" name="Oval 39"/>
          <p:cNvSpPr/>
          <p:nvPr/>
        </p:nvSpPr>
        <p:spPr>
          <a:xfrm>
            <a:off x="271294" y="5289382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26" name="Straight Connector 20"/>
          <p:cNvCxnSpPr/>
          <p:nvPr/>
        </p:nvCxnSpPr>
        <p:spPr>
          <a:xfrm>
            <a:off x="720000" y="5722893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6385" y="5364098"/>
            <a:ext cx="23181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5</a:t>
            </a:r>
            <a:r>
              <a:rPr lang="ko-KR" altLang="en-US" sz="1600" dirty="0" smtClean="0">
                <a:solidFill>
                  <a:srgbClr val="0070C0"/>
                </a:solidFill>
              </a:rPr>
              <a:t>장</a:t>
            </a:r>
            <a:r>
              <a:rPr lang="en-US" altLang="ko-KR" sz="1600" dirty="0" smtClean="0">
                <a:solidFill>
                  <a:srgbClr val="0070C0"/>
                </a:solidFill>
              </a:rPr>
              <a:t>. </a:t>
            </a:r>
            <a:r>
              <a:rPr lang="ko-KR" altLang="en-US" sz="1600" dirty="0" smtClean="0">
                <a:solidFill>
                  <a:srgbClr val="0070C0"/>
                </a:solidFill>
              </a:rPr>
              <a:t>함수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39684" y="3242258"/>
            <a:ext cx="49150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1. </a:t>
            </a:r>
            <a:r>
              <a:rPr lang="ko-KR" altLang="en-US" dirty="0" err="1" smtClean="0">
                <a:solidFill>
                  <a:srgbClr val="1E415D"/>
                </a:solidFill>
              </a:rPr>
              <a:t>조건문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2. </a:t>
            </a:r>
            <a:r>
              <a:rPr lang="ko-KR" altLang="en-US" dirty="0" err="1" smtClean="0">
                <a:solidFill>
                  <a:srgbClr val="1E415D"/>
                </a:solidFill>
              </a:rPr>
              <a:t>반복문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3. </a:t>
            </a:r>
            <a:r>
              <a:rPr lang="ko-KR" altLang="en-US" dirty="0" smtClean="0">
                <a:solidFill>
                  <a:srgbClr val="1E415D"/>
                </a:solidFill>
              </a:rPr>
              <a:t>중첩 루프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4. </a:t>
            </a:r>
            <a:r>
              <a:rPr lang="ko-KR" altLang="en-US" dirty="0" smtClean="0">
                <a:solidFill>
                  <a:srgbClr val="1E415D"/>
                </a:solidFill>
              </a:rPr>
              <a:t>중첩 루프 탈출</a:t>
            </a:r>
            <a:endParaRPr lang="en-US" altLang="ko-KR" dirty="0" smtClean="0">
              <a:solidFill>
                <a:srgbClr val="1E41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4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 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2000" dirty="0" err="1"/>
              <a:t>조건문에는</a:t>
            </a:r>
            <a:r>
              <a:rPr lang="ko-KR" altLang="en-US" sz="2000" dirty="0"/>
              <a:t> </a:t>
            </a:r>
            <a:r>
              <a:rPr lang="en-US" altLang="ko-KR" sz="2000" dirty="0"/>
              <a:t>if </a:t>
            </a:r>
            <a:r>
              <a:rPr lang="ko-KR" altLang="en-US" sz="2000" dirty="0"/>
              <a:t>라는 키워드를 </a:t>
            </a:r>
            <a:r>
              <a:rPr lang="ko-KR" altLang="en-US" sz="2000" dirty="0" smtClean="0"/>
              <a:t>사용</a:t>
            </a:r>
            <a:endParaRPr lang="ko-KR" altLang="en-US" sz="2000" dirty="0"/>
          </a:p>
          <a:p>
            <a:pPr fontAlgn="base"/>
            <a:r>
              <a:rPr lang="en-US" altLang="ko-KR" sz="2000" dirty="0"/>
              <a:t>if </a:t>
            </a:r>
            <a:r>
              <a:rPr lang="ko-KR" altLang="en-US" sz="2000" dirty="0"/>
              <a:t>다음에는 </a:t>
            </a:r>
            <a:r>
              <a:rPr lang="en-US" altLang="ko-KR" sz="2000" dirty="0"/>
              <a:t>'</a:t>
            </a:r>
            <a:r>
              <a:rPr lang="ko-KR" altLang="en-US" sz="2000" dirty="0"/>
              <a:t>조건식</a:t>
            </a:r>
            <a:r>
              <a:rPr lang="en-US" altLang="ko-KR" sz="2000" dirty="0"/>
              <a:t>'</a:t>
            </a:r>
            <a:r>
              <a:rPr lang="ko-KR" altLang="en-US" sz="2000" dirty="0"/>
              <a:t>이 존재하는데 이 </a:t>
            </a:r>
            <a:r>
              <a:rPr lang="en-US" altLang="ko-KR" sz="2000" dirty="0"/>
              <a:t>'</a:t>
            </a:r>
            <a:r>
              <a:rPr lang="ko-KR" altLang="en-US" sz="2000" dirty="0"/>
              <a:t>조건식</a:t>
            </a:r>
            <a:r>
              <a:rPr lang="en-US" altLang="ko-KR" sz="2000" dirty="0"/>
              <a:t>'</a:t>
            </a:r>
            <a:r>
              <a:rPr lang="ko-KR" altLang="en-US" sz="2000" dirty="0"/>
              <a:t>이 참</a:t>
            </a:r>
            <a:r>
              <a:rPr lang="en-US" altLang="ko-KR" sz="2000" dirty="0"/>
              <a:t>(True)</a:t>
            </a:r>
            <a:r>
              <a:rPr lang="ko-KR" altLang="en-US" sz="2000" dirty="0"/>
              <a:t>이면 </a:t>
            </a:r>
            <a:r>
              <a:rPr lang="ko-KR" altLang="en-US" sz="2000" dirty="0" smtClean="0"/>
              <a:t>들여쓰기 한 문장 실행</a:t>
            </a:r>
            <a:endParaRPr lang="ko-KR" altLang="en-US" sz="2000" dirty="0"/>
          </a:p>
          <a:p>
            <a:pPr fontAlgn="base"/>
            <a:r>
              <a:rPr lang="en-US" altLang="ko-KR" sz="2000" dirty="0"/>
              <a:t>if </a:t>
            </a:r>
            <a:r>
              <a:rPr lang="ko-KR" altLang="en-US" sz="2000" dirty="0"/>
              <a:t>문장 끝에는 콜론</a:t>
            </a:r>
            <a:r>
              <a:rPr lang="en-US" altLang="ko-KR" sz="2000" dirty="0"/>
              <a:t>(:) </a:t>
            </a:r>
            <a:r>
              <a:rPr lang="ko-KR" altLang="en-US" sz="2000" dirty="0"/>
              <a:t>을 </a:t>
            </a:r>
            <a:r>
              <a:rPr lang="ko-KR" altLang="en-US" sz="2000" dirty="0" smtClean="0"/>
              <a:t>입력</a:t>
            </a:r>
            <a:endParaRPr lang="en-US" altLang="ko-KR" sz="2000" dirty="0" smtClean="0"/>
          </a:p>
          <a:p>
            <a:pPr lvl="1" fontAlgn="base"/>
            <a:r>
              <a:rPr lang="ko-KR" altLang="en-US" sz="1800" dirty="0" smtClean="0"/>
              <a:t>콜론은 </a:t>
            </a:r>
            <a:r>
              <a:rPr lang="ko-KR" altLang="en-US" sz="1800" dirty="0"/>
              <a:t>블록의 시작을 </a:t>
            </a:r>
            <a:r>
              <a:rPr lang="ko-KR" altLang="en-US" sz="1800" dirty="0" smtClean="0"/>
              <a:t>의미</a:t>
            </a:r>
            <a:endParaRPr lang="ko-KR" altLang="en-US" sz="1800" dirty="0"/>
          </a:p>
          <a:p>
            <a:pPr fontAlgn="base"/>
            <a:r>
              <a:rPr lang="en-US" altLang="ko-KR" sz="2000" dirty="0"/>
              <a:t>if </a:t>
            </a:r>
            <a:r>
              <a:rPr lang="ko-KR" altLang="en-US" sz="2000" dirty="0"/>
              <a:t>문의 </a:t>
            </a:r>
            <a:r>
              <a:rPr lang="en-US" altLang="ko-KR" sz="2000" dirty="0"/>
              <a:t>'</a:t>
            </a:r>
            <a:r>
              <a:rPr lang="ko-KR" altLang="en-US" sz="2000" dirty="0"/>
              <a:t>조건식</a:t>
            </a:r>
            <a:r>
              <a:rPr lang="en-US" altLang="ko-KR" sz="2000" dirty="0"/>
              <a:t>'</a:t>
            </a:r>
            <a:r>
              <a:rPr lang="ko-KR" altLang="en-US" sz="2000" dirty="0"/>
              <a:t>이 참</a:t>
            </a:r>
            <a:r>
              <a:rPr lang="en-US" altLang="ko-KR" sz="2000" dirty="0"/>
              <a:t>(True)</a:t>
            </a:r>
            <a:r>
              <a:rPr lang="ko-KR" altLang="en-US" sz="2000" dirty="0"/>
              <a:t>일 때 실행되는 문장은 들여쓰기를 해야 합니다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53247A9-DC07-4AC8-99F7-D915573E1018}"/>
              </a:ext>
            </a:extLst>
          </p:cNvPr>
          <p:cNvGrpSpPr/>
          <p:nvPr/>
        </p:nvGrpSpPr>
        <p:grpSpPr>
          <a:xfrm>
            <a:off x="7113239" y="3212976"/>
            <a:ext cx="2238067" cy="2880320"/>
            <a:chOff x="7499172" y="3609939"/>
            <a:chExt cx="1951576" cy="2614952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A11FB886-4E04-43B4-93E5-E4EE1E6D5C91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8273143" y="5114461"/>
              <a:ext cx="0" cy="517994"/>
            </a:xfrm>
            <a:prstGeom prst="straightConnector1">
              <a:avLst/>
            </a:prstGeom>
            <a:noFill/>
            <a:ln w="19050" cap="flat" cmpd="sng" algn="ctr">
              <a:solidFill>
                <a:srgbClr val="0066FF"/>
              </a:solidFill>
              <a:prstDash val="solid"/>
              <a:tailEnd type="triangle" w="lg" len="med"/>
            </a:ln>
            <a:effectLst/>
          </p:spPr>
        </p:cxnSp>
        <p:sp>
          <p:nvSpPr>
            <p:cNvPr id="8" name="다이아몬드 7">
              <a:extLst>
                <a:ext uri="{FF2B5EF4-FFF2-40B4-BE49-F238E27FC236}">
                  <a16:creationId xmlns:a16="http://schemas.microsoft.com/office/drawing/2014/main" id="{9DEE944D-3136-421E-838E-D32D0606BF43}"/>
                </a:ext>
              </a:extLst>
            </p:cNvPr>
            <p:cNvSpPr/>
            <p:nvPr/>
          </p:nvSpPr>
          <p:spPr>
            <a:xfrm>
              <a:off x="7499172" y="3609939"/>
              <a:ext cx="1547942" cy="583710"/>
            </a:xfrm>
            <a:prstGeom prst="diamond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if</a:t>
              </a:r>
              <a:r>
                <a:rPr kumimoji="1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 조건식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B132971-C931-4987-A4A4-BD86CC502AB8}"/>
                </a:ext>
              </a:extLst>
            </p:cNvPr>
            <p:cNvSpPr/>
            <p:nvPr/>
          </p:nvSpPr>
          <p:spPr>
            <a:xfrm>
              <a:off x="7511143" y="4530751"/>
              <a:ext cx="1524000" cy="58371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if </a:t>
              </a:r>
              <a:r>
                <a:rPr kumimoji="1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블록의 </a:t>
              </a:r>
              <a:endParaRPr kumimoji="1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실행할 문장</a:t>
              </a: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FDC94418-A60B-46C6-9BE5-15B132A2D11D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8273143" y="4193649"/>
              <a:ext cx="0" cy="337102"/>
            </a:xfrm>
            <a:prstGeom prst="straightConnector1">
              <a:avLst/>
            </a:prstGeom>
            <a:noFill/>
            <a:ln w="19050" cap="flat" cmpd="sng" algn="ctr">
              <a:solidFill>
                <a:srgbClr val="0066FF"/>
              </a:solidFill>
              <a:prstDash val="solid"/>
              <a:tailEnd type="triangle"/>
            </a:ln>
            <a:effectLst/>
          </p:spPr>
        </p:cxnSp>
        <p:cxnSp>
          <p:nvCxnSpPr>
            <p:cNvPr id="12" name="연결선: 꺾임 27">
              <a:extLst>
                <a:ext uri="{FF2B5EF4-FFF2-40B4-BE49-F238E27FC236}">
                  <a16:creationId xmlns:a16="http://schemas.microsoft.com/office/drawing/2014/main" id="{7F5AE15A-2821-4BBA-BE1C-4785E03C5409}"/>
                </a:ext>
              </a:extLst>
            </p:cNvPr>
            <p:cNvCxnSpPr>
              <a:cxnSpLocks/>
              <a:stCxn id="8" idx="3"/>
              <a:endCxn id="20" idx="3"/>
            </p:cNvCxnSpPr>
            <p:nvPr/>
          </p:nvCxnSpPr>
          <p:spPr>
            <a:xfrm flipH="1">
              <a:off x="9035143" y="3901794"/>
              <a:ext cx="11971" cy="2031242"/>
            </a:xfrm>
            <a:prstGeom prst="bentConnector3">
              <a:avLst>
                <a:gd name="adj1" fmla="val -1909615"/>
              </a:avLst>
            </a:prstGeom>
            <a:noFill/>
            <a:ln w="19050" cap="flat" cmpd="sng" algn="ctr">
              <a:solidFill>
                <a:srgbClr val="0066FF"/>
              </a:solidFill>
              <a:prstDash val="solid"/>
              <a:tailEnd type="triangle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072D37-1889-4168-8EB8-C3C4B4762298}"/>
                </a:ext>
              </a:extLst>
            </p:cNvPr>
            <p:cNvSpPr txBox="1"/>
            <p:nvPr/>
          </p:nvSpPr>
          <p:spPr>
            <a:xfrm>
              <a:off x="8937474" y="3650527"/>
              <a:ext cx="513274" cy="279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False</a:t>
              </a:r>
              <a:endPara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8BCB0FB-FC49-4DDC-9986-1C18681BE902}"/>
                </a:ext>
              </a:extLst>
            </p:cNvPr>
            <p:cNvSpPr txBox="1"/>
            <p:nvPr/>
          </p:nvSpPr>
          <p:spPr>
            <a:xfrm>
              <a:off x="8271059" y="4263677"/>
              <a:ext cx="483921" cy="279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True</a:t>
              </a:r>
              <a:endPara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B132971-C931-4987-A4A4-BD86CC502AB8}"/>
                </a:ext>
              </a:extLst>
            </p:cNvPr>
            <p:cNvSpPr/>
            <p:nvPr/>
          </p:nvSpPr>
          <p:spPr>
            <a:xfrm>
              <a:off x="7511143" y="5641181"/>
              <a:ext cx="1524000" cy="58371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kern="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다음 문장</a:t>
              </a:r>
              <a:endParaRPr kumimoji="1" lang="en-US" altLang="ko-KR" sz="1600" b="1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387464" y="4268324"/>
            <a:ext cx="4965458" cy="14388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9900"/>
                </a:solidFill>
              </a:rPr>
              <a:t>if</a:t>
            </a:r>
            <a:r>
              <a:rPr lang="en-US" altLang="ko-KR" dirty="0" smtClean="0"/>
              <a:t>  </a:t>
            </a:r>
            <a:r>
              <a:rPr lang="ko-KR" altLang="en-US" dirty="0" smtClean="0">
                <a:solidFill>
                  <a:srgbClr val="FF0000"/>
                </a:solidFill>
              </a:rPr>
              <a:t>조건식 </a:t>
            </a:r>
            <a:r>
              <a:rPr lang="ko-KR" altLang="en-US" dirty="0" smtClean="0"/>
              <a:t> </a:t>
            </a:r>
            <a:r>
              <a:rPr lang="en-US" altLang="ko-KR" b="1" dirty="0" smtClean="0">
                <a:solidFill>
                  <a:srgbClr val="009900"/>
                </a:solidFill>
              </a:rPr>
              <a:t>: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조건식이 참</a:t>
            </a:r>
            <a:r>
              <a:rPr lang="en-US" altLang="ko-KR" sz="1600" dirty="0" smtClean="0"/>
              <a:t>(True)</a:t>
            </a:r>
            <a:r>
              <a:rPr lang="ko-KR" altLang="en-US" sz="1600" dirty="0" smtClean="0"/>
              <a:t>일 경우 실행할 문장 </a:t>
            </a:r>
            <a:r>
              <a:rPr lang="en-US" altLang="ko-KR" sz="1600" dirty="0" smtClean="0"/>
              <a:t>1</a:t>
            </a:r>
          </a:p>
          <a:p>
            <a:r>
              <a:rPr lang="ko-KR" altLang="en-US" sz="1600" dirty="0" smtClean="0"/>
              <a:t>        조건식이 </a:t>
            </a:r>
            <a:r>
              <a:rPr lang="ko-KR" altLang="en-US" sz="1600" dirty="0"/>
              <a:t>참</a:t>
            </a:r>
            <a:r>
              <a:rPr lang="en-US" altLang="ko-KR" sz="1600" dirty="0"/>
              <a:t>(True)</a:t>
            </a:r>
            <a:r>
              <a:rPr lang="ko-KR" altLang="en-US" sz="1600" dirty="0"/>
              <a:t>일 경우 실행할 </a:t>
            </a:r>
            <a:r>
              <a:rPr lang="ko-KR" altLang="en-US" sz="1600" dirty="0" smtClean="0"/>
              <a:t>문장 </a:t>
            </a:r>
            <a:r>
              <a:rPr lang="en-US" altLang="ko-KR" sz="1600" dirty="0" smtClean="0"/>
              <a:t>2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…</a:t>
            </a:r>
            <a:endParaRPr lang="en-US" altLang="ko-KR" sz="1600" dirty="0"/>
          </a:p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496616" y="4675094"/>
            <a:ext cx="432048" cy="7701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75232" y="4336310"/>
            <a:ext cx="144016" cy="314906"/>
          </a:xfrm>
          <a:prstGeom prst="rect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99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02808" y="4336310"/>
            <a:ext cx="730114" cy="314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610882" y="3237336"/>
            <a:ext cx="2774166" cy="7561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조건식은 반드시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False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판별될 수 있어야 합니다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" name="구부러진 연결선 18"/>
          <p:cNvCxnSpPr>
            <a:stCxn id="16" idx="0"/>
            <a:endCxn id="17" idx="1"/>
          </p:cNvCxnSpPr>
          <p:nvPr/>
        </p:nvCxnSpPr>
        <p:spPr>
          <a:xfrm rot="5400000" flipH="1" flipV="1">
            <a:off x="1978934" y="3704363"/>
            <a:ext cx="720878" cy="543017"/>
          </a:xfrm>
          <a:prstGeom prst="curvedConnector2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1" name="직사각형 20"/>
          <p:cNvSpPr/>
          <p:nvPr/>
        </p:nvSpPr>
        <p:spPr>
          <a:xfrm>
            <a:off x="3351304" y="4109078"/>
            <a:ext cx="2756101" cy="472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0099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 err="1" smtClean="0">
                <a:solidFill>
                  <a:srgbClr val="0099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조건문</a:t>
            </a:r>
            <a:r>
              <a:rPr lang="en-US" altLang="ko-KR" sz="1400" dirty="0" smtClean="0">
                <a:solidFill>
                  <a:srgbClr val="0099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rgbClr val="0099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뒤에는 반드시 콜론</a:t>
            </a:r>
            <a:r>
              <a:rPr lang="en-US" altLang="ko-KR" sz="1400" dirty="0" smtClean="0">
                <a:solidFill>
                  <a:srgbClr val="0099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(:) </a:t>
            </a:r>
            <a:r>
              <a:rPr lang="ko-KR" altLang="en-US" sz="1400" dirty="0" smtClean="0">
                <a:solidFill>
                  <a:srgbClr val="0099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기호가 있어야 합니다</a:t>
            </a:r>
            <a:r>
              <a:rPr lang="en-US" altLang="ko-KR" sz="1400" dirty="0" smtClean="0">
                <a:solidFill>
                  <a:srgbClr val="0099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solidFill>
                <a:srgbClr val="0099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230706" y="5552489"/>
            <a:ext cx="4234462" cy="756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들여쓰기 간격은 같아야 합니다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일반적으로 공백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또는 탭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(Tab)</a:t>
            </a: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사용합니다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들여쓰기 되어 있는 문장들을 블록이라고 합니다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구부러진 연결선 30"/>
          <p:cNvCxnSpPr>
            <a:stCxn id="11" idx="2"/>
            <a:endCxn id="29" idx="1"/>
          </p:cNvCxnSpPr>
          <p:nvPr/>
        </p:nvCxnSpPr>
        <p:spPr>
          <a:xfrm rot="16200000" flipH="1">
            <a:off x="1728833" y="5429031"/>
            <a:ext cx="485681" cy="518066"/>
          </a:xfrm>
          <a:prstGeom prst="curvedConnector2">
            <a:avLst/>
          </a:prstGeom>
          <a:noFill/>
          <a:ln w="19050" cap="flat" cmpd="sng" algn="ctr">
            <a:solidFill>
              <a:srgbClr val="0066FF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34" name="직선 화살표 연결선 33"/>
          <p:cNvCxnSpPr>
            <a:stCxn id="15" idx="3"/>
            <a:endCxn id="21" idx="1"/>
          </p:cNvCxnSpPr>
          <p:nvPr/>
        </p:nvCxnSpPr>
        <p:spPr>
          <a:xfrm flipV="1">
            <a:off x="2619248" y="4345103"/>
            <a:ext cx="732056" cy="148660"/>
          </a:xfrm>
          <a:prstGeom prst="straightConnector1">
            <a:avLst/>
          </a:prstGeom>
          <a:noFill/>
          <a:ln w="19050" cap="flat" cmpd="sng" algn="ctr">
            <a:solidFill>
              <a:srgbClr val="009900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371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if </a:t>
            </a:r>
            <a:r>
              <a:rPr lang="en-US" altLang="ko-KR" dirty="0"/>
              <a:t>~ else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조건식이 참일 경우에 실행할 문장과 거짓일 경우 실행할 문장이 다를 경우 </a:t>
            </a:r>
            <a:r>
              <a:rPr lang="en-US" altLang="ko-KR" dirty="0"/>
              <a:t>if </a:t>
            </a:r>
            <a:r>
              <a:rPr lang="ko-KR" altLang="en-US" dirty="0"/>
              <a:t>구문에 </a:t>
            </a:r>
            <a:r>
              <a:rPr lang="en-US" altLang="ko-KR" dirty="0"/>
              <a:t>else </a:t>
            </a:r>
            <a:r>
              <a:rPr lang="ko-KR" altLang="en-US" dirty="0"/>
              <a:t>구문을 </a:t>
            </a:r>
            <a:r>
              <a:rPr lang="ko-KR" altLang="en-US" dirty="0" smtClean="0"/>
              <a:t>추가</a:t>
            </a:r>
            <a:endParaRPr lang="ko-KR" altLang="en-US" dirty="0"/>
          </a:p>
          <a:p>
            <a:pPr fontAlgn="base"/>
            <a:r>
              <a:rPr lang="en-US" altLang="ko-KR" dirty="0" smtClean="0"/>
              <a:t>else </a:t>
            </a:r>
            <a:r>
              <a:rPr lang="ko-KR" altLang="en-US" dirty="0"/>
              <a:t>구문은 </a:t>
            </a:r>
            <a:r>
              <a:rPr lang="en-US" altLang="ko-KR" dirty="0"/>
              <a:t>if </a:t>
            </a:r>
            <a:r>
              <a:rPr lang="ko-KR" altLang="en-US" dirty="0"/>
              <a:t>문의 조건식이 </a:t>
            </a:r>
            <a:r>
              <a:rPr lang="en-US" altLang="ko-KR" dirty="0"/>
              <a:t>False</a:t>
            </a:r>
            <a:r>
              <a:rPr lang="ko-KR" altLang="en-US" dirty="0"/>
              <a:t>일 경우 실행하는 블록을 </a:t>
            </a:r>
            <a:r>
              <a:rPr lang="ko-KR" altLang="en-US" dirty="0" smtClean="0"/>
              <a:t>정의</a:t>
            </a:r>
            <a:endParaRPr lang="en-US" altLang="ko-KR" dirty="0"/>
          </a:p>
          <a:p>
            <a:pPr fontAlgn="base"/>
            <a:r>
              <a:rPr lang="en-US" altLang="ko-KR" dirty="0" smtClean="0"/>
              <a:t>else</a:t>
            </a:r>
            <a:r>
              <a:rPr lang="ko-KR" altLang="en-US" dirty="0"/>
              <a:t>는 단독으로 사용될 수 없으며 반드시 </a:t>
            </a:r>
            <a:r>
              <a:rPr lang="en-US" altLang="ko-KR" dirty="0"/>
              <a:t>if</a:t>
            </a:r>
            <a:r>
              <a:rPr lang="ko-KR" altLang="en-US" dirty="0"/>
              <a:t>와 같이 사용돼야 함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/>
              <a:t>&gt; 1.1. if</a:t>
            </a:r>
            <a:endParaRPr lang="ko-KR" altLang="en-US" dirty="0"/>
          </a:p>
        </p:txBody>
      </p:sp>
      <p:grpSp>
        <p:nvGrpSpPr>
          <p:cNvPr id="48" name="그룹 47"/>
          <p:cNvGrpSpPr/>
          <p:nvPr/>
        </p:nvGrpSpPr>
        <p:grpSpPr>
          <a:xfrm>
            <a:off x="558717" y="3422964"/>
            <a:ext cx="4965458" cy="2226649"/>
            <a:chOff x="560512" y="4149613"/>
            <a:chExt cx="4965458" cy="2226649"/>
          </a:xfrm>
        </p:grpSpPr>
        <p:grpSp>
          <p:nvGrpSpPr>
            <p:cNvPr id="6" name="그룹 5"/>
            <p:cNvGrpSpPr/>
            <p:nvPr/>
          </p:nvGrpSpPr>
          <p:grpSpPr>
            <a:xfrm>
              <a:off x="560512" y="4149613"/>
              <a:ext cx="4965458" cy="2226649"/>
              <a:chOff x="1387464" y="4484348"/>
              <a:chExt cx="4965458" cy="2226649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1387464" y="4484348"/>
                <a:ext cx="4965458" cy="14388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 smtClean="0">
                    <a:solidFill>
                      <a:srgbClr val="009900"/>
                    </a:solidFill>
                  </a:rPr>
                  <a:t>if</a:t>
                </a:r>
                <a:r>
                  <a:rPr lang="en-US" altLang="ko-KR" dirty="0" smtClean="0"/>
                  <a:t> 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조건식 </a:t>
                </a:r>
                <a:r>
                  <a:rPr lang="ko-KR" altLang="en-US" dirty="0" smtClean="0"/>
                  <a:t> </a:t>
                </a:r>
                <a:r>
                  <a:rPr lang="en-US" altLang="ko-KR" b="1" dirty="0" smtClean="0">
                    <a:solidFill>
                      <a:srgbClr val="009900"/>
                    </a:solidFill>
                  </a:rPr>
                  <a:t>:</a:t>
                </a:r>
              </a:p>
              <a:p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       </a:t>
                </a:r>
                <a:r>
                  <a:rPr lang="ko-KR" altLang="en-US" sz="1600" dirty="0" smtClean="0"/>
                  <a:t>조건식이 참</a:t>
                </a:r>
                <a:r>
                  <a:rPr lang="en-US" altLang="ko-KR" sz="1600" dirty="0" smtClean="0"/>
                  <a:t>(True)</a:t>
                </a:r>
                <a:r>
                  <a:rPr lang="ko-KR" altLang="en-US" sz="1600" dirty="0" smtClean="0"/>
                  <a:t>일 경우 실행할 문장 </a:t>
                </a:r>
                <a:endParaRPr lang="en-US" altLang="ko-KR" sz="1600" dirty="0" smtClean="0"/>
              </a:p>
              <a:p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       …</a:t>
                </a:r>
              </a:p>
              <a:p>
                <a:r>
                  <a:rPr lang="en-US" altLang="ko-KR" b="1" dirty="0" smtClean="0">
                    <a:solidFill>
                      <a:srgbClr val="009900"/>
                    </a:solidFill>
                  </a:rPr>
                  <a:t>else</a:t>
                </a:r>
                <a:r>
                  <a:rPr lang="en-US" altLang="ko-KR" dirty="0" smtClean="0"/>
                  <a:t>  </a:t>
                </a:r>
                <a:r>
                  <a:rPr lang="en-US" altLang="ko-KR" b="1" dirty="0" smtClean="0">
                    <a:solidFill>
                      <a:srgbClr val="009900"/>
                    </a:solidFill>
                  </a:rPr>
                  <a:t>:</a:t>
                </a:r>
              </a:p>
              <a:p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       </a:t>
                </a:r>
                <a:r>
                  <a:rPr lang="ko-KR" altLang="en-US" sz="1600" dirty="0" smtClean="0"/>
                  <a:t>조건식이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거짓</a:t>
                </a:r>
                <a:r>
                  <a:rPr lang="en-US" altLang="ko-KR" sz="1600" dirty="0" smtClean="0"/>
                  <a:t>(False) </a:t>
                </a:r>
                <a:r>
                  <a:rPr lang="ko-KR" altLang="en-US" sz="1600" dirty="0" smtClean="0"/>
                  <a:t>일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경우 실행할 문장</a:t>
                </a:r>
                <a:endParaRPr lang="en-US" altLang="ko-KR" sz="1600" dirty="0"/>
              </a:p>
              <a:p>
                <a:r>
                  <a:rPr lang="en-US" altLang="ko-KR" sz="1600" dirty="0" smtClean="0"/>
                  <a:t>        …</a:t>
                </a:r>
                <a:endParaRPr lang="ko-KR" altLang="en-US" sz="1600" dirty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496616" y="4806197"/>
                <a:ext cx="431923" cy="4206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549550" y="5035470"/>
                <a:ext cx="2500840" cy="47205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rgbClr val="0099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altLang="ko-KR" sz="1400" dirty="0" smtClean="0">
                    <a:solidFill>
                      <a:srgbClr val="0099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else </a:t>
                </a:r>
                <a:r>
                  <a:rPr lang="ko-KR" altLang="en-US" sz="1400" dirty="0" smtClean="0">
                    <a:solidFill>
                      <a:srgbClr val="0099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뒤에도 반드시 콜론</a:t>
                </a:r>
                <a:r>
                  <a:rPr lang="en-US" altLang="ko-KR" sz="1400" dirty="0" smtClean="0">
                    <a:solidFill>
                      <a:srgbClr val="0099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(:) </a:t>
                </a:r>
                <a:r>
                  <a:rPr lang="ko-KR" altLang="en-US" sz="1400" dirty="0" smtClean="0">
                    <a:solidFill>
                      <a:srgbClr val="0099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기호가 있어야 합니다</a:t>
                </a:r>
                <a:r>
                  <a:rPr lang="en-US" altLang="ko-KR" sz="1400" dirty="0" smtClean="0">
                    <a:solidFill>
                      <a:srgbClr val="0099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  <a:endParaRPr lang="ko-KR" altLang="en-US" sz="1400" dirty="0">
                  <a:solidFill>
                    <a:srgbClr val="0099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497035" y="6238947"/>
                <a:ext cx="4234462" cy="47205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if </a:t>
                </a:r>
                <a:r>
                  <a:rPr lang="ko-KR" alt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구문 다음의 들여쓰기 간격과 </a:t>
                </a:r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else  </a:t>
                </a:r>
                <a:r>
                  <a:rPr lang="ko-KR" alt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구문</a:t>
                </a:r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다음의 들여쓰기 간격은 같아야 합니다</a:t>
                </a:r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  <a:endParaRPr lang="ko-KR" altLang="en-US" sz="1400" dirty="0">
                  <a:solidFill>
                    <a:schemeClr val="tx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7" name="구부러진 연결선 26"/>
              <p:cNvCxnSpPr>
                <a:stCxn id="18" idx="1"/>
                <a:endCxn id="26" idx="1"/>
              </p:cNvCxnSpPr>
              <p:nvPr/>
            </p:nvCxnSpPr>
            <p:spPr>
              <a:xfrm rot="10800000" flipH="1" flipV="1">
                <a:off x="1496615" y="5016514"/>
                <a:ext cx="419" cy="1458457"/>
              </a:xfrm>
              <a:prstGeom prst="curvedConnector3">
                <a:avLst>
                  <a:gd name="adj1" fmla="val -54558473"/>
                </a:avLst>
              </a:prstGeom>
              <a:noFill/>
              <a:ln w="19050" cap="flat" cmpd="sng" algn="ctr">
                <a:solidFill>
                  <a:srgbClr val="0066FF"/>
                </a:solidFill>
                <a:prstDash val="solid"/>
                <a:headEnd type="none" w="med" len="med"/>
                <a:tailEnd type="triangle"/>
              </a:ln>
              <a:effectLst/>
            </p:spPr>
          </p:cxnSp>
          <p:cxnSp>
            <p:nvCxnSpPr>
              <p:cNvPr id="28" name="직선 화살표 연결선 27"/>
              <p:cNvCxnSpPr>
                <a:stCxn id="46" idx="3"/>
                <a:endCxn id="24" idx="1"/>
              </p:cNvCxnSpPr>
              <p:nvPr/>
            </p:nvCxnSpPr>
            <p:spPr>
              <a:xfrm flipV="1">
                <a:off x="2116936" y="5271495"/>
                <a:ext cx="432614" cy="12389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9900"/>
                </a:solidFill>
                <a:prstDash val="solid"/>
                <a:headEnd type="none" w="med" len="med"/>
                <a:tailEnd type="triangle"/>
              </a:ln>
              <a:effectLst/>
            </p:spPr>
          </p:cxnSp>
          <p:sp>
            <p:nvSpPr>
              <p:cNvPr id="38" name="직사각형 37"/>
              <p:cNvSpPr/>
              <p:nvPr/>
            </p:nvSpPr>
            <p:spPr>
              <a:xfrm>
                <a:off x="1496616" y="5563936"/>
                <a:ext cx="431923" cy="4508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2" name="구부러진 연결선 41"/>
            <p:cNvCxnSpPr>
              <a:stCxn id="38" idx="1"/>
              <a:endCxn id="26" idx="1"/>
            </p:cNvCxnSpPr>
            <p:nvPr/>
          </p:nvCxnSpPr>
          <p:spPr>
            <a:xfrm rot="10800000" flipH="1" flipV="1">
              <a:off x="669663" y="5454633"/>
              <a:ext cx="419" cy="685604"/>
            </a:xfrm>
            <a:prstGeom prst="curvedConnector3">
              <a:avLst>
                <a:gd name="adj1" fmla="val -36372315"/>
              </a:avLst>
            </a:prstGeom>
            <a:noFill/>
            <a:ln w="19050" cap="flat" cmpd="sng" algn="ctr">
              <a:solidFill>
                <a:srgbClr val="0066FF"/>
              </a:solidFill>
              <a:prstDash val="solid"/>
              <a:headEnd type="none" w="med" len="med"/>
              <a:tailEnd type="triangle"/>
            </a:ln>
            <a:effectLst/>
          </p:spPr>
        </p:cxnSp>
        <p:sp>
          <p:nvSpPr>
            <p:cNvPr id="46" name="직사각형 45"/>
            <p:cNvSpPr/>
            <p:nvPr/>
          </p:nvSpPr>
          <p:spPr>
            <a:xfrm>
              <a:off x="1145968" y="4913408"/>
              <a:ext cx="144016" cy="294483"/>
            </a:xfrm>
            <a:prstGeom prst="rect">
              <a:avLst/>
            </a:prstGeom>
            <a:noFill/>
            <a:ln>
              <a:solidFill>
                <a:srgbClr val="0099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9900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53247A9-DC07-4AC8-99F7-D915573E1018}"/>
              </a:ext>
            </a:extLst>
          </p:cNvPr>
          <p:cNvGrpSpPr/>
          <p:nvPr/>
        </p:nvGrpSpPr>
        <p:grpSpPr>
          <a:xfrm>
            <a:off x="5025008" y="3121677"/>
            <a:ext cx="4712416" cy="2883694"/>
            <a:chOff x="6203028" y="3609939"/>
            <a:chExt cx="4199945" cy="2614953"/>
          </a:xfrm>
        </p:grpSpPr>
        <p:sp>
          <p:nvSpPr>
            <p:cNvPr id="50" name="다이아몬드 49">
              <a:extLst>
                <a:ext uri="{FF2B5EF4-FFF2-40B4-BE49-F238E27FC236}">
                  <a16:creationId xmlns:a16="http://schemas.microsoft.com/office/drawing/2014/main" id="{9DEE944D-3136-421E-838E-D32D0606BF43}"/>
                </a:ext>
              </a:extLst>
            </p:cNvPr>
            <p:cNvSpPr/>
            <p:nvPr/>
          </p:nvSpPr>
          <p:spPr>
            <a:xfrm>
              <a:off x="7499172" y="3609939"/>
              <a:ext cx="1547942" cy="583710"/>
            </a:xfrm>
            <a:prstGeom prst="diamond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if</a:t>
              </a:r>
              <a:r>
                <a:rPr kumimoji="1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 조건식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B132971-C931-4987-A4A4-BD86CC502AB8}"/>
                </a:ext>
              </a:extLst>
            </p:cNvPr>
            <p:cNvSpPr/>
            <p:nvPr/>
          </p:nvSpPr>
          <p:spPr>
            <a:xfrm>
              <a:off x="6203028" y="4414054"/>
              <a:ext cx="1524000" cy="58371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if </a:t>
              </a:r>
              <a:r>
                <a:rPr kumimoji="1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블록의 </a:t>
              </a:r>
              <a:endParaRPr kumimoji="1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실행할 문장</a:t>
              </a:r>
            </a:p>
          </p:txBody>
        </p:sp>
        <p:cxnSp>
          <p:nvCxnSpPr>
            <p:cNvPr id="52" name="연결선: 꺾임 27">
              <a:extLst>
                <a:ext uri="{FF2B5EF4-FFF2-40B4-BE49-F238E27FC236}">
                  <a16:creationId xmlns:a16="http://schemas.microsoft.com/office/drawing/2014/main" id="{7F5AE15A-2821-4BBA-BE1C-4785E03C5409}"/>
                </a:ext>
              </a:extLst>
            </p:cNvPr>
            <p:cNvCxnSpPr>
              <a:cxnSpLocks/>
              <a:stCxn id="50" idx="3"/>
              <a:endCxn id="56" idx="0"/>
            </p:cNvCxnSpPr>
            <p:nvPr/>
          </p:nvCxnSpPr>
          <p:spPr>
            <a:xfrm>
              <a:off x="9047114" y="3901794"/>
              <a:ext cx="593859" cy="512260"/>
            </a:xfrm>
            <a:prstGeom prst="bentConnector2">
              <a:avLst/>
            </a:prstGeom>
            <a:noFill/>
            <a:ln w="19050" cap="flat" cmpd="sng" algn="ctr">
              <a:solidFill>
                <a:srgbClr val="0066FF"/>
              </a:solidFill>
              <a:prstDash val="solid"/>
              <a:tailEnd type="triangle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5072D37-1889-4168-8EB8-C3C4B4762298}"/>
                </a:ext>
              </a:extLst>
            </p:cNvPr>
            <p:cNvSpPr txBox="1"/>
            <p:nvPr/>
          </p:nvSpPr>
          <p:spPr>
            <a:xfrm>
              <a:off x="8937474" y="3650527"/>
              <a:ext cx="524611" cy="279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False</a:t>
              </a:r>
              <a:endPara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8BCB0FB-FC49-4DDC-9986-1C18681BE902}"/>
                </a:ext>
              </a:extLst>
            </p:cNvPr>
            <p:cNvSpPr txBox="1"/>
            <p:nvPr/>
          </p:nvSpPr>
          <p:spPr>
            <a:xfrm>
              <a:off x="7090616" y="3665775"/>
              <a:ext cx="494609" cy="279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True</a:t>
              </a:r>
              <a:endPara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B132971-C931-4987-A4A4-BD86CC502AB8}"/>
                </a:ext>
              </a:extLst>
            </p:cNvPr>
            <p:cNvSpPr/>
            <p:nvPr/>
          </p:nvSpPr>
          <p:spPr>
            <a:xfrm>
              <a:off x="7511143" y="5641182"/>
              <a:ext cx="1524000" cy="58371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kern="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다음 문장</a:t>
              </a:r>
              <a:endParaRPr kumimoji="1" lang="en-US" altLang="ko-KR" sz="1600" b="1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132971-C931-4987-A4A4-BD86CC502AB8}"/>
                </a:ext>
              </a:extLst>
            </p:cNvPr>
            <p:cNvSpPr/>
            <p:nvPr/>
          </p:nvSpPr>
          <p:spPr>
            <a:xfrm>
              <a:off x="8878973" y="4414054"/>
              <a:ext cx="1524000" cy="58371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kern="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else</a:t>
              </a:r>
              <a:r>
                <a:rPr kumimoji="1" lang="ko-KR" altLang="en-US" sz="1600" b="1" kern="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블록의 실행할 문장</a:t>
              </a:r>
              <a:endParaRPr kumimoji="1" lang="en-US" altLang="ko-KR" sz="1600" b="1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57" name="연결선: 꺾임 27">
              <a:extLst>
                <a:ext uri="{FF2B5EF4-FFF2-40B4-BE49-F238E27FC236}">
                  <a16:creationId xmlns:a16="http://schemas.microsoft.com/office/drawing/2014/main" id="{7F5AE15A-2821-4BBA-BE1C-4785E03C5409}"/>
                </a:ext>
              </a:extLst>
            </p:cNvPr>
            <p:cNvCxnSpPr>
              <a:cxnSpLocks/>
              <a:stCxn id="56" idx="2"/>
              <a:endCxn id="55" idx="0"/>
            </p:cNvCxnSpPr>
            <p:nvPr/>
          </p:nvCxnSpPr>
          <p:spPr>
            <a:xfrm rot="5400000">
              <a:off x="8635349" y="4635558"/>
              <a:ext cx="643418" cy="1367830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66FF"/>
              </a:solidFill>
              <a:prstDash val="solid"/>
              <a:tailEnd type="triangle"/>
            </a:ln>
            <a:effectLst/>
          </p:spPr>
        </p:cxnSp>
        <p:cxnSp>
          <p:nvCxnSpPr>
            <p:cNvPr id="58" name="연결선: 꺾임 27">
              <a:extLst>
                <a:ext uri="{FF2B5EF4-FFF2-40B4-BE49-F238E27FC236}">
                  <a16:creationId xmlns:a16="http://schemas.microsoft.com/office/drawing/2014/main" id="{7F5AE15A-2821-4BBA-BE1C-4785E03C5409}"/>
                </a:ext>
              </a:extLst>
            </p:cNvPr>
            <p:cNvCxnSpPr>
              <a:cxnSpLocks/>
              <a:stCxn id="50" idx="1"/>
              <a:endCxn id="51" idx="0"/>
            </p:cNvCxnSpPr>
            <p:nvPr/>
          </p:nvCxnSpPr>
          <p:spPr>
            <a:xfrm rot="10800000" flipV="1">
              <a:off x="6965028" y="3901794"/>
              <a:ext cx="534144" cy="512260"/>
            </a:xfrm>
            <a:prstGeom prst="bentConnector2">
              <a:avLst/>
            </a:prstGeom>
            <a:noFill/>
            <a:ln w="19050" cap="flat" cmpd="sng" algn="ctr">
              <a:solidFill>
                <a:srgbClr val="0066FF"/>
              </a:solidFill>
              <a:prstDash val="solid"/>
              <a:tailEnd type="triangle"/>
            </a:ln>
            <a:effectLst/>
          </p:spPr>
        </p:cxnSp>
        <p:cxnSp>
          <p:nvCxnSpPr>
            <p:cNvPr id="59" name="연결선: 꺾임 27">
              <a:extLst>
                <a:ext uri="{FF2B5EF4-FFF2-40B4-BE49-F238E27FC236}">
                  <a16:creationId xmlns:a16="http://schemas.microsoft.com/office/drawing/2014/main" id="{7F5AE15A-2821-4BBA-BE1C-4785E03C5409}"/>
                </a:ext>
              </a:extLst>
            </p:cNvPr>
            <p:cNvCxnSpPr>
              <a:cxnSpLocks/>
              <a:stCxn id="51" idx="2"/>
              <a:endCxn id="55" idx="0"/>
            </p:cNvCxnSpPr>
            <p:nvPr/>
          </p:nvCxnSpPr>
          <p:spPr>
            <a:xfrm rot="16200000" flipH="1">
              <a:off x="7297376" y="4665415"/>
              <a:ext cx="643418" cy="130811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66FF"/>
              </a:solidFill>
              <a:prstDash val="solid"/>
              <a:tailEnd type="triangle"/>
            </a:ln>
            <a:effectLst/>
          </p:spPr>
        </p:cxnSp>
      </p:grp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91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if </a:t>
            </a:r>
            <a:r>
              <a:rPr lang="en-US" altLang="ko-KR" dirty="0"/>
              <a:t>~ </a:t>
            </a:r>
            <a:r>
              <a:rPr lang="en-US" altLang="ko-KR" dirty="0" err="1"/>
              <a:t>elif</a:t>
            </a:r>
            <a:r>
              <a:rPr lang="en-US" altLang="ko-KR" dirty="0"/>
              <a:t> ~ else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여러 개 조건식을 사용하려면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구문을 이용</a:t>
            </a:r>
            <a:endParaRPr lang="en-US" altLang="ko-KR" dirty="0" smtClean="0"/>
          </a:p>
          <a:p>
            <a:r>
              <a:rPr lang="en-US" altLang="ko-KR" dirty="0" err="1" smtClean="0"/>
              <a:t>elif</a:t>
            </a:r>
            <a:r>
              <a:rPr lang="ko-KR" altLang="en-US" dirty="0" smtClean="0"/>
              <a:t>는 단독으로 사용 안됨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&gt; 1.1. if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823632" y="2420938"/>
            <a:ext cx="6833412" cy="3328114"/>
            <a:chOff x="1280592" y="2060848"/>
            <a:chExt cx="6833412" cy="3328114"/>
          </a:xfrm>
        </p:grpSpPr>
        <p:grpSp>
          <p:nvGrpSpPr>
            <p:cNvPr id="27" name="그룹 26"/>
            <p:cNvGrpSpPr/>
            <p:nvPr/>
          </p:nvGrpSpPr>
          <p:grpSpPr>
            <a:xfrm>
              <a:off x="1280592" y="2060848"/>
              <a:ext cx="6833412" cy="3328114"/>
              <a:chOff x="1387463" y="4026145"/>
              <a:chExt cx="6833412" cy="3328114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387463" y="4026145"/>
                <a:ext cx="6833412" cy="26935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b="1" dirty="0" smtClean="0">
                    <a:solidFill>
                      <a:srgbClr val="009900"/>
                    </a:solidFill>
                  </a:rPr>
                  <a:t>if</a:t>
                </a:r>
                <a:r>
                  <a:rPr lang="en-US" altLang="ko-KR" dirty="0" smtClean="0"/>
                  <a:t> 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조건식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1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 smtClean="0"/>
                  <a:t> </a:t>
                </a:r>
                <a:r>
                  <a:rPr lang="en-US" altLang="ko-KR" b="1" dirty="0" smtClean="0">
                    <a:solidFill>
                      <a:srgbClr val="009900"/>
                    </a:solidFill>
                  </a:rPr>
                  <a:t>:</a:t>
                </a:r>
              </a:p>
              <a:p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       </a:t>
                </a:r>
                <a:r>
                  <a:rPr lang="ko-KR" altLang="en-US" sz="1600" dirty="0" smtClean="0"/>
                  <a:t>조건식</a:t>
                </a:r>
                <a:r>
                  <a:rPr lang="en-US" altLang="ko-KR" sz="1600" dirty="0" smtClean="0"/>
                  <a:t>1</a:t>
                </a:r>
                <a:r>
                  <a:rPr lang="ko-KR" altLang="en-US" sz="1600" dirty="0" smtClean="0"/>
                  <a:t>이 참</a:t>
                </a:r>
                <a:r>
                  <a:rPr lang="en-US" altLang="ko-KR" sz="1600" dirty="0" smtClean="0"/>
                  <a:t>(True)</a:t>
                </a:r>
                <a:r>
                  <a:rPr lang="ko-KR" altLang="en-US" sz="1600" dirty="0" smtClean="0"/>
                  <a:t>일 경우 실행할 문장 </a:t>
                </a:r>
                <a:endParaRPr lang="en-US" altLang="ko-KR" sz="1600" dirty="0" smtClean="0"/>
              </a:p>
              <a:p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       …</a:t>
                </a:r>
              </a:p>
              <a:p>
                <a:r>
                  <a:rPr lang="en-US" altLang="ko-KR" b="1" dirty="0" err="1" smtClean="0">
                    <a:solidFill>
                      <a:srgbClr val="009900"/>
                    </a:solidFill>
                  </a:rPr>
                  <a:t>elif</a:t>
                </a:r>
                <a:r>
                  <a:rPr lang="en-US" altLang="ko-KR" b="1" dirty="0" smtClean="0">
                    <a:solidFill>
                      <a:srgbClr val="009900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조건식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ko-KR" dirty="0" smtClean="0"/>
                  <a:t>  </a:t>
                </a:r>
                <a:r>
                  <a:rPr lang="en-US" altLang="ko-KR" b="1" dirty="0" smtClean="0">
                    <a:solidFill>
                      <a:srgbClr val="009900"/>
                    </a:solidFill>
                  </a:rPr>
                  <a:t>:</a:t>
                </a:r>
              </a:p>
              <a:p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       </a:t>
                </a:r>
                <a:r>
                  <a:rPr lang="ko-KR" altLang="en-US" sz="1600" dirty="0" smtClean="0"/>
                  <a:t>조건식</a:t>
                </a:r>
                <a:r>
                  <a:rPr lang="en-US" altLang="ko-KR" sz="1600" dirty="0" smtClean="0"/>
                  <a:t>1</a:t>
                </a:r>
                <a:r>
                  <a:rPr lang="ko-KR" altLang="en-US" sz="1600" dirty="0" smtClean="0"/>
                  <a:t>이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거짓</a:t>
                </a:r>
                <a:r>
                  <a:rPr lang="en-US" altLang="ko-KR" sz="1600" dirty="0" smtClean="0"/>
                  <a:t>(False)</a:t>
                </a:r>
                <a:r>
                  <a:rPr lang="ko-KR" altLang="en-US" sz="1600" dirty="0" smtClean="0"/>
                  <a:t>이고 조건식</a:t>
                </a:r>
                <a:r>
                  <a:rPr lang="en-US" altLang="ko-KR" sz="1600" dirty="0" smtClean="0"/>
                  <a:t>2</a:t>
                </a:r>
                <a:r>
                  <a:rPr lang="ko-KR" altLang="en-US" sz="1600" dirty="0" smtClean="0"/>
                  <a:t>가 참</a:t>
                </a:r>
                <a:r>
                  <a:rPr lang="en-US" altLang="ko-KR" sz="1600" dirty="0" smtClean="0"/>
                  <a:t>(True)</a:t>
                </a:r>
                <a:r>
                  <a:rPr lang="ko-KR" altLang="en-US" sz="1600" dirty="0" smtClean="0"/>
                  <a:t>일 경우 실행할 문장</a:t>
                </a:r>
                <a:endParaRPr lang="en-US" altLang="ko-KR" sz="1600" dirty="0"/>
              </a:p>
              <a:p>
                <a:r>
                  <a:rPr lang="en-US" altLang="ko-KR" sz="1600" dirty="0" smtClean="0"/>
                  <a:t>        …</a:t>
                </a:r>
              </a:p>
              <a:p>
                <a:r>
                  <a:rPr lang="en-US" altLang="ko-KR" b="1" dirty="0" err="1">
                    <a:solidFill>
                      <a:srgbClr val="009900"/>
                    </a:solidFill>
                  </a:rPr>
                  <a:t>elif</a:t>
                </a:r>
                <a:r>
                  <a:rPr lang="en-US" altLang="ko-KR" b="1" dirty="0">
                    <a:solidFill>
                      <a:srgbClr val="009900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조건식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3</a:t>
                </a:r>
                <a:r>
                  <a:rPr lang="en-US" altLang="ko-KR" dirty="0" smtClean="0"/>
                  <a:t>  </a:t>
                </a:r>
                <a:r>
                  <a:rPr lang="en-US" altLang="ko-KR" b="1" dirty="0">
                    <a:solidFill>
                      <a:srgbClr val="009900"/>
                    </a:solidFill>
                  </a:rPr>
                  <a:t>:</a:t>
                </a:r>
              </a:p>
              <a:p>
                <a:r>
                  <a:rPr lang="en-US" altLang="ko-KR" sz="1600" dirty="0"/>
                  <a:t>        </a:t>
                </a:r>
                <a:r>
                  <a:rPr lang="ko-KR" altLang="en-US" sz="1600" dirty="0"/>
                  <a:t>조건식</a:t>
                </a:r>
                <a:r>
                  <a:rPr lang="en-US" altLang="ko-KR" sz="1600" dirty="0" smtClean="0"/>
                  <a:t>1, 2</a:t>
                </a:r>
                <a:r>
                  <a:rPr lang="ko-KR" altLang="en-US" sz="1600" dirty="0" smtClean="0"/>
                  <a:t>가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/>
                  <a:t>거짓</a:t>
                </a:r>
                <a:r>
                  <a:rPr lang="en-US" altLang="ko-KR" sz="1600" dirty="0"/>
                  <a:t>(False)</a:t>
                </a:r>
                <a:r>
                  <a:rPr lang="ko-KR" altLang="en-US" sz="1600" dirty="0"/>
                  <a:t>이고 </a:t>
                </a:r>
                <a:r>
                  <a:rPr lang="ko-KR" altLang="en-US" sz="1600" dirty="0" smtClean="0"/>
                  <a:t>조건식</a:t>
                </a:r>
                <a:r>
                  <a:rPr lang="en-US" altLang="ko-KR" sz="1600" dirty="0" smtClean="0"/>
                  <a:t>3</a:t>
                </a:r>
                <a:r>
                  <a:rPr lang="ko-KR" altLang="en-US" sz="1600" dirty="0" smtClean="0"/>
                  <a:t>이 </a:t>
                </a:r>
                <a:r>
                  <a:rPr lang="ko-KR" altLang="en-US" sz="1600" dirty="0"/>
                  <a:t>참</a:t>
                </a:r>
                <a:r>
                  <a:rPr lang="en-US" altLang="ko-KR" sz="1600" dirty="0"/>
                  <a:t>(True)</a:t>
                </a:r>
                <a:r>
                  <a:rPr lang="ko-KR" altLang="en-US" sz="1600" dirty="0"/>
                  <a:t>일 경우 실행할 문장</a:t>
                </a:r>
                <a:endParaRPr lang="en-US" altLang="ko-KR" sz="1600" dirty="0"/>
              </a:p>
              <a:p>
                <a:r>
                  <a:rPr lang="en-US" altLang="ko-KR" sz="1600" dirty="0"/>
                  <a:t>        </a:t>
                </a:r>
                <a:r>
                  <a:rPr lang="en-US" altLang="ko-KR" sz="1600" dirty="0" smtClean="0"/>
                  <a:t>…</a:t>
                </a:r>
              </a:p>
              <a:p>
                <a:r>
                  <a:rPr lang="en-US" altLang="ko-KR" dirty="0" smtClean="0">
                    <a:solidFill>
                      <a:srgbClr val="009900"/>
                    </a:solidFill>
                  </a:rPr>
                  <a:t>else</a:t>
                </a:r>
                <a:r>
                  <a:rPr lang="en-US" altLang="ko-KR" dirty="0" smtClean="0"/>
                  <a:t>  </a:t>
                </a:r>
                <a:r>
                  <a:rPr lang="en-US" altLang="ko-KR" dirty="0" smtClean="0">
                    <a:solidFill>
                      <a:srgbClr val="009900"/>
                    </a:solidFill>
                  </a:rPr>
                  <a:t>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       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모든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조건식이 거짓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(False)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일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경우 실행할 문장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endParaRPr lang="ko-KR" altLang="en-US" sz="1600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496616" y="4918676"/>
                <a:ext cx="431923" cy="4206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496616" y="6882209"/>
                <a:ext cx="4234462" cy="47205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if </a:t>
                </a:r>
                <a:r>
                  <a:rPr lang="ko-KR" alt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구문 다음의 들여쓰기 간격과 </a:t>
                </a:r>
                <a:r>
                  <a:rPr lang="en-US" altLang="ko-KR" sz="1400" dirty="0" err="1" smtClean="0">
                    <a:solidFill>
                      <a:schemeClr val="tx2">
                        <a:lumMod val="7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elif</a:t>
                </a:r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</a:t>
                </a:r>
                <a:r>
                  <a:rPr lang="ko-KR" alt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구문</a:t>
                </a:r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다음의 들여쓰기 간격은 같아야 합니다</a:t>
                </a:r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  <a:endParaRPr lang="ko-KR" altLang="en-US" sz="1400" dirty="0">
                  <a:solidFill>
                    <a:schemeClr val="tx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34" name="구부러진 연결선 33"/>
              <p:cNvCxnSpPr>
                <a:stCxn id="31" idx="1"/>
                <a:endCxn id="33" idx="1"/>
              </p:cNvCxnSpPr>
              <p:nvPr/>
            </p:nvCxnSpPr>
            <p:spPr>
              <a:xfrm rot="10800000" flipV="1">
                <a:off x="1496616" y="5128994"/>
                <a:ext cx="12700" cy="1989240"/>
              </a:xfrm>
              <a:prstGeom prst="curvedConnector3">
                <a:avLst>
                  <a:gd name="adj1" fmla="val 1800000"/>
                </a:avLst>
              </a:prstGeom>
              <a:noFill/>
              <a:ln w="19050" cap="flat" cmpd="sng" algn="ctr">
                <a:solidFill>
                  <a:srgbClr val="0066FF"/>
                </a:solidFill>
                <a:prstDash val="solid"/>
                <a:headEnd type="none" w="med" len="med"/>
                <a:tailEnd type="triangle"/>
              </a:ln>
              <a:effectLst/>
            </p:spPr>
          </p:cxnSp>
          <p:sp>
            <p:nvSpPr>
              <p:cNvPr id="36" name="직사각형 35"/>
              <p:cNvSpPr/>
              <p:nvPr/>
            </p:nvSpPr>
            <p:spPr>
              <a:xfrm>
                <a:off x="1496616" y="5680536"/>
                <a:ext cx="431923" cy="4508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1496616" y="4133072"/>
                <a:ext cx="431923" cy="4206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8" name="구부러진 연결선 27"/>
            <p:cNvCxnSpPr>
              <a:stCxn id="36" idx="1"/>
              <a:endCxn id="33" idx="1"/>
            </p:cNvCxnSpPr>
            <p:nvPr/>
          </p:nvCxnSpPr>
          <p:spPr>
            <a:xfrm rot="10800000" flipV="1">
              <a:off x="1389745" y="3940671"/>
              <a:ext cx="12700" cy="1212266"/>
            </a:xfrm>
            <a:prstGeom prst="curvedConnector3">
              <a:avLst>
                <a:gd name="adj1" fmla="val 1450000"/>
              </a:avLst>
            </a:prstGeom>
            <a:noFill/>
            <a:ln w="19050" cap="flat" cmpd="sng" algn="ctr">
              <a:solidFill>
                <a:srgbClr val="0066FF"/>
              </a:solidFill>
              <a:prstDash val="solid"/>
              <a:headEnd type="none" w="med" len="med"/>
              <a:tailEnd type="triangle"/>
            </a:ln>
            <a:effectLst/>
          </p:spPr>
        </p:cxnSp>
      </p:grpSp>
      <p:cxnSp>
        <p:nvCxnSpPr>
          <p:cNvPr id="70" name="구부러진 연결선 69"/>
          <p:cNvCxnSpPr>
            <a:stCxn id="67" idx="1"/>
            <a:endCxn id="33" idx="1"/>
          </p:cNvCxnSpPr>
          <p:nvPr/>
        </p:nvCxnSpPr>
        <p:spPr>
          <a:xfrm rot="10800000" flipV="1">
            <a:off x="1932785" y="2738183"/>
            <a:ext cx="12700" cy="2774844"/>
          </a:xfrm>
          <a:prstGeom prst="curvedConnector3">
            <a:avLst>
              <a:gd name="adj1" fmla="val 2250000"/>
            </a:avLst>
          </a:prstGeom>
          <a:noFill/>
          <a:ln w="19050" cap="flat" cmpd="sng" algn="ctr">
            <a:solidFill>
              <a:srgbClr val="0066FF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77" name="직사각형 76"/>
          <p:cNvSpPr/>
          <p:nvPr/>
        </p:nvSpPr>
        <p:spPr>
          <a:xfrm>
            <a:off x="1859412" y="2978852"/>
            <a:ext cx="1479972" cy="301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814074" y="2778719"/>
            <a:ext cx="3952282" cy="506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elif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구문은 여러 개 넣을 수 있습니다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없이  </a:t>
            </a:r>
            <a:r>
              <a:rPr lang="en-US" altLang="ko-KR" sz="1400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elif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구문만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사용할 수 없습니다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1" name="직선 화살표 연결선 90"/>
          <p:cNvCxnSpPr>
            <a:stCxn id="77" idx="3"/>
            <a:endCxn id="78" idx="1"/>
          </p:cNvCxnSpPr>
          <p:nvPr/>
        </p:nvCxnSpPr>
        <p:spPr>
          <a:xfrm flipV="1">
            <a:off x="3339384" y="3031877"/>
            <a:ext cx="474690" cy="9788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01" name="직사각형 100"/>
          <p:cNvSpPr/>
          <p:nvPr/>
        </p:nvSpPr>
        <p:spPr>
          <a:xfrm>
            <a:off x="3269358" y="4376613"/>
            <a:ext cx="3180533" cy="346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0099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 smtClean="0">
                <a:solidFill>
                  <a:srgbClr val="0099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else </a:t>
            </a:r>
            <a:r>
              <a:rPr lang="ko-KR" altLang="en-US" sz="1400" dirty="0" smtClean="0">
                <a:solidFill>
                  <a:srgbClr val="0099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구문은 선택사항 입니다</a:t>
            </a:r>
            <a:r>
              <a:rPr lang="en-US" altLang="ko-KR" sz="1400" dirty="0" smtClean="0">
                <a:solidFill>
                  <a:srgbClr val="0099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solidFill>
                <a:srgbClr val="0099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859411" y="4544740"/>
            <a:ext cx="756309" cy="252462"/>
          </a:xfrm>
          <a:prstGeom prst="rect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9900"/>
              </a:solidFill>
            </a:endParaRPr>
          </a:p>
        </p:txBody>
      </p:sp>
      <p:cxnSp>
        <p:nvCxnSpPr>
          <p:cNvPr id="110" name="직선 화살표 연결선 109"/>
          <p:cNvCxnSpPr>
            <a:stCxn id="103" idx="3"/>
            <a:endCxn id="101" idx="1"/>
          </p:cNvCxnSpPr>
          <p:nvPr/>
        </p:nvCxnSpPr>
        <p:spPr>
          <a:xfrm flipV="1">
            <a:off x="2615720" y="4549886"/>
            <a:ext cx="653638" cy="121085"/>
          </a:xfrm>
          <a:prstGeom prst="straightConnector1">
            <a:avLst/>
          </a:prstGeom>
          <a:noFill/>
          <a:ln w="19050" cap="flat" cmpd="sng" algn="ctr">
            <a:solidFill>
              <a:srgbClr val="009900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36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if </a:t>
            </a:r>
            <a:r>
              <a:rPr lang="en-US" altLang="ko-KR" dirty="0"/>
              <a:t>~ </a:t>
            </a:r>
            <a:r>
              <a:rPr lang="en-US" altLang="ko-KR" dirty="0" err="1"/>
              <a:t>elif</a:t>
            </a:r>
            <a:r>
              <a:rPr lang="en-US" altLang="ko-KR" dirty="0"/>
              <a:t> ~ else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if~elif~else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순서도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&gt; 1.1. if</a:t>
            </a:r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2792760" y="1628800"/>
            <a:ext cx="5400600" cy="4511220"/>
            <a:chOff x="5313040" y="2348880"/>
            <a:chExt cx="4752528" cy="4295196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653247A9-DC07-4AC8-99F7-D915573E1018}"/>
                </a:ext>
              </a:extLst>
            </p:cNvPr>
            <p:cNvGrpSpPr/>
            <p:nvPr/>
          </p:nvGrpSpPr>
          <p:grpSpPr>
            <a:xfrm>
              <a:off x="5313040" y="2348880"/>
              <a:ext cx="4752528" cy="4295196"/>
              <a:chOff x="7499172" y="3609939"/>
              <a:chExt cx="4752528" cy="4295196"/>
            </a:xfrm>
          </p:grpSpPr>
          <p:sp>
            <p:nvSpPr>
              <p:cNvPr id="45" name="다이아몬드 44">
                <a:extLst>
                  <a:ext uri="{FF2B5EF4-FFF2-40B4-BE49-F238E27FC236}">
                    <a16:creationId xmlns:a16="http://schemas.microsoft.com/office/drawing/2014/main" id="{9DEE944D-3136-421E-838E-D32D0606BF43}"/>
                  </a:ext>
                </a:extLst>
              </p:cNvPr>
              <p:cNvSpPr/>
              <p:nvPr/>
            </p:nvSpPr>
            <p:spPr>
              <a:xfrm>
                <a:off x="7499172" y="3609939"/>
                <a:ext cx="1872208" cy="583710"/>
              </a:xfrm>
              <a:prstGeom prst="diamond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36000" rIns="36000"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if</a:t>
                </a:r>
                <a:r>
                  <a:rPr kumimoji="1" lang="ko-K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조건식</a:t>
                </a:r>
                <a:r>
                  <a:rPr kumimoji="1" lang="en-US" altLang="ko-KR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endParaRPr kumimoji="1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46" name="연결선: 꺾임 27">
                <a:extLst>
                  <a:ext uri="{FF2B5EF4-FFF2-40B4-BE49-F238E27FC236}">
                    <a16:creationId xmlns:a16="http://schemas.microsoft.com/office/drawing/2014/main" id="{7F5AE15A-2821-4BBA-BE1C-4785E03C5409}"/>
                  </a:ext>
                </a:extLst>
              </p:cNvPr>
              <p:cNvCxnSpPr>
                <a:cxnSpLocks/>
                <a:stCxn id="45" idx="3"/>
                <a:endCxn id="51" idx="0"/>
              </p:cNvCxnSpPr>
              <p:nvPr/>
            </p:nvCxnSpPr>
            <p:spPr>
              <a:xfrm>
                <a:off x="9371380" y="3901794"/>
                <a:ext cx="2311036" cy="283553"/>
              </a:xfrm>
              <a:prstGeom prst="bentConnector2">
                <a:avLst/>
              </a:prstGeom>
              <a:noFill/>
              <a:ln w="19050" cap="flat" cmpd="sng" algn="ctr">
                <a:solidFill>
                  <a:srgbClr val="0066FF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5072D37-1889-4168-8EB8-C3C4B4762298}"/>
                  </a:ext>
                </a:extLst>
              </p:cNvPr>
              <p:cNvSpPr txBox="1"/>
              <p:nvPr/>
            </p:nvSpPr>
            <p:spPr>
              <a:xfrm>
                <a:off x="8391205" y="4211907"/>
                <a:ext cx="537127" cy="293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False</a:t>
                </a:r>
                <a:endParaRPr kumimoji="1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8BCB0FB-FC49-4DDC-9986-1C18681BE902}"/>
                  </a:ext>
                </a:extLst>
              </p:cNvPr>
              <p:cNvSpPr txBox="1"/>
              <p:nvPr/>
            </p:nvSpPr>
            <p:spPr>
              <a:xfrm>
                <a:off x="9220000" y="3627541"/>
                <a:ext cx="506409" cy="293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True</a:t>
                </a:r>
                <a:endParaRPr kumimoji="1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0B132971-C931-4987-A4A4-BD86CC502AB8}"/>
                  </a:ext>
                </a:extLst>
              </p:cNvPr>
              <p:cNvSpPr/>
              <p:nvPr/>
            </p:nvSpPr>
            <p:spPr>
              <a:xfrm>
                <a:off x="7499172" y="7498774"/>
                <a:ext cx="1872207" cy="40636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1600" b="1" kern="0" dirty="0">
                    <a:solidFill>
                      <a:prstClr val="black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다음 문장</a:t>
                </a:r>
                <a:endParaRPr kumimoji="1" lang="en-US" altLang="ko-KR" sz="1600" b="1" kern="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0B132971-C931-4987-A4A4-BD86CC502AB8}"/>
                  </a:ext>
                </a:extLst>
              </p:cNvPr>
              <p:cNvSpPr/>
              <p:nvPr/>
            </p:nvSpPr>
            <p:spPr>
              <a:xfrm>
                <a:off x="11113132" y="4185347"/>
                <a:ext cx="1138568" cy="521548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kern="0" dirty="0">
                    <a:solidFill>
                      <a:prstClr val="black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if</a:t>
                </a:r>
                <a:r>
                  <a:rPr kumimoji="1" lang="ko-KR" altLang="en-US" sz="1600" b="1" kern="0" dirty="0">
                    <a:solidFill>
                      <a:prstClr val="black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블록의 실행할 문장</a:t>
                </a:r>
                <a:endParaRPr kumimoji="1" lang="en-US" altLang="ko-KR" sz="1600" b="1" kern="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52" name="연결선: 꺾임 27">
                <a:extLst>
                  <a:ext uri="{FF2B5EF4-FFF2-40B4-BE49-F238E27FC236}">
                    <a16:creationId xmlns:a16="http://schemas.microsoft.com/office/drawing/2014/main" id="{7F5AE15A-2821-4BBA-BE1C-4785E03C5409}"/>
                  </a:ext>
                </a:extLst>
              </p:cNvPr>
              <p:cNvCxnSpPr>
                <a:cxnSpLocks/>
                <a:stCxn id="51" idx="2"/>
                <a:endCxn id="50" idx="3"/>
              </p:cNvCxnSpPr>
              <p:nvPr/>
            </p:nvCxnSpPr>
            <p:spPr>
              <a:xfrm rot="5400000">
                <a:off x="9029368" y="5048907"/>
                <a:ext cx="2995059" cy="2311037"/>
              </a:xfrm>
              <a:prstGeom prst="bentConnector2">
                <a:avLst/>
              </a:prstGeom>
              <a:noFill/>
              <a:ln w="19050" cap="flat" cmpd="sng" algn="ctr">
                <a:solidFill>
                  <a:srgbClr val="0066FF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56" name="다이아몬드 55">
                <a:extLst>
                  <a:ext uri="{FF2B5EF4-FFF2-40B4-BE49-F238E27FC236}">
                    <a16:creationId xmlns:a16="http://schemas.microsoft.com/office/drawing/2014/main" id="{9DEE944D-3136-421E-838E-D32D0606BF43}"/>
                  </a:ext>
                </a:extLst>
              </p:cNvPr>
              <p:cNvSpPr/>
              <p:nvPr/>
            </p:nvSpPr>
            <p:spPr>
              <a:xfrm>
                <a:off x="7499172" y="4558071"/>
                <a:ext cx="1872208" cy="583710"/>
              </a:xfrm>
              <a:prstGeom prst="diamond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elif</a:t>
                </a:r>
                <a:r>
                  <a:rPr kumimoji="1" lang="ko-K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조건식</a:t>
                </a:r>
                <a:r>
                  <a:rPr kumimoji="1" lang="en-US" altLang="ko-KR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endParaRPr kumimoji="1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0B132971-C931-4987-A4A4-BD86CC502AB8}"/>
                  </a:ext>
                </a:extLst>
              </p:cNvPr>
              <p:cNvSpPr/>
              <p:nvPr/>
            </p:nvSpPr>
            <p:spPr>
              <a:xfrm>
                <a:off x="10293256" y="5094733"/>
                <a:ext cx="1166355" cy="557297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kern="0" dirty="0" err="1">
                    <a:solidFill>
                      <a:prstClr val="black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elif</a:t>
                </a:r>
                <a:r>
                  <a:rPr kumimoji="1" lang="ko-KR" altLang="en-US" sz="1600" b="1" kern="0" dirty="0">
                    <a:solidFill>
                      <a:prstClr val="black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블록의 실행할 문장</a:t>
                </a:r>
                <a:endParaRPr kumimoji="1" lang="en-US" altLang="ko-KR" sz="1600" b="1" kern="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58" name="연결선: 꺾임 27">
                <a:extLst>
                  <a:ext uri="{FF2B5EF4-FFF2-40B4-BE49-F238E27FC236}">
                    <a16:creationId xmlns:a16="http://schemas.microsoft.com/office/drawing/2014/main" id="{7F5AE15A-2821-4BBA-BE1C-4785E03C5409}"/>
                  </a:ext>
                </a:extLst>
              </p:cNvPr>
              <p:cNvCxnSpPr>
                <a:cxnSpLocks/>
                <a:stCxn id="56" idx="3"/>
                <a:endCxn id="57" idx="0"/>
              </p:cNvCxnSpPr>
              <p:nvPr/>
            </p:nvCxnSpPr>
            <p:spPr>
              <a:xfrm>
                <a:off x="9371380" y="4849927"/>
                <a:ext cx="1505054" cy="244807"/>
              </a:xfrm>
              <a:prstGeom prst="bentConnector2">
                <a:avLst/>
              </a:prstGeom>
              <a:noFill/>
              <a:ln w="19050" cap="flat" cmpd="sng" algn="ctr">
                <a:solidFill>
                  <a:srgbClr val="0066FF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61" name="다이아몬드 60">
                <a:extLst>
                  <a:ext uri="{FF2B5EF4-FFF2-40B4-BE49-F238E27FC236}">
                    <a16:creationId xmlns:a16="http://schemas.microsoft.com/office/drawing/2014/main" id="{9DEE944D-3136-421E-838E-D32D0606BF43}"/>
                  </a:ext>
                </a:extLst>
              </p:cNvPr>
              <p:cNvSpPr/>
              <p:nvPr/>
            </p:nvSpPr>
            <p:spPr>
              <a:xfrm>
                <a:off x="7499172" y="5539816"/>
                <a:ext cx="1872208" cy="583710"/>
              </a:xfrm>
              <a:prstGeom prst="diamond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36000" rIns="36000"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else</a:t>
                </a:r>
                <a:endParaRPr kumimoji="1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5072D37-1889-4168-8EB8-C3C4B4762298}"/>
                  </a:ext>
                </a:extLst>
              </p:cNvPr>
              <p:cNvSpPr txBox="1"/>
              <p:nvPr/>
            </p:nvSpPr>
            <p:spPr>
              <a:xfrm>
                <a:off x="8407416" y="5186910"/>
                <a:ext cx="537127" cy="293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False</a:t>
                </a:r>
                <a:endParaRPr kumimoji="1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8BCB0FB-FC49-4DDC-9986-1C18681BE902}"/>
                  </a:ext>
                </a:extLst>
              </p:cNvPr>
              <p:cNvSpPr txBox="1"/>
              <p:nvPr/>
            </p:nvSpPr>
            <p:spPr>
              <a:xfrm>
                <a:off x="9220000" y="4592862"/>
                <a:ext cx="506409" cy="293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True</a:t>
                </a:r>
                <a:endParaRPr kumimoji="1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B132971-C931-4987-A4A4-BD86CC502AB8}"/>
                  </a:ext>
                </a:extLst>
              </p:cNvPr>
              <p:cNvSpPr/>
              <p:nvPr/>
            </p:nvSpPr>
            <p:spPr>
              <a:xfrm>
                <a:off x="7787204" y="6468442"/>
                <a:ext cx="1307804" cy="558702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kern="0" dirty="0">
                    <a:solidFill>
                      <a:prstClr val="black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else</a:t>
                </a:r>
                <a:r>
                  <a:rPr kumimoji="1" lang="ko-KR" altLang="en-US" sz="1600" b="1" kern="0" dirty="0">
                    <a:solidFill>
                      <a:prstClr val="black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블록의 실행할 문장</a:t>
                </a:r>
                <a:endParaRPr kumimoji="1" lang="en-US" altLang="ko-KR" sz="1600" b="1" kern="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66" name="연결선: 꺾임 27">
                <a:extLst>
                  <a:ext uri="{FF2B5EF4-FFF2-40B4-BE49-F238E27FC236}">
                    <a16:creationId xmlns:a16="http://schemas.microsoft.com/office/drawing/2014/main" id="{7F5AE15A-2821-4BBA-BE1C-4785E03C5409}"/>
                  </a:ext>
                </a:extLst>
              </p:cNvPr>
              <p:cNvCxnSpPr>
                <a:cxnSpLocks/>
                <a:endCxn id="50" idx="3"/>
              </p:cNvCxnSpPr>
              <p:nvPr/>
            </p:nvCxnSpPr>
            <p:spPr>
              <a:xfrm rot="5400000">
                <a:off x="9072145" y="5868049"/>
                <a:ext cx="2133140" cy="1534672"/>
              </a:xfrm>
              <a:prstGeom prst="bentConnector2">
                <a:avLst/>
              </a:prstGeom>
              <a:noFill/>
              <a:ln w="19050" cap="flat" cmpd="sng" algn="ctr">
                <a:solidFill>
                  <a:srgbClr val="0066FF"/>
                </a:solidFill>
                <a:prstDash val="solid"/>
                <a:tailEnd type="triangle"/>
              </a:ln>
              <a:effectLst/>
            </p:spPr>
          </p:cxnSp>
        </p:grpSp>
        <p:cxnSp>
          <p:nvCxnSpPr>
            <p:cNvPr id="41" name="직선 화살표 연결선 40"/>
            <p:cNvCxnSpPr>
              <a:stCxn id="45" idx="2"/>
              <a:endCxn id="56" idx="0"/>
            </p:cNvCxnSpPr>
            <p:nvPr/>
          </p:nvCxnSpPr>
          <p:spPr>
            <a:xfrm>
              <a:off x="6249144" y="2932590"/>
              <a:ext cx="0" cy="364422"/>
            </a:xfrm>
            <a:prstGeom prst="straightConnector1">
              <a:avLst/>
            </a:prstGeom>
            <a:noFill/>
            <a:ln w="19050" cap="flat" cmpd="sng" algn="ctr">
              <a:solidFill>
                <a:srgbClr val="0066FF"/>
              </a:solidFill>
              <a:prstDash val="solid"/>
              <a:tailEnd type="triangle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6041208" y="3958456"/>
              <a:ext cx="449361" cy="31684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…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3" name="직선 화살표 연결선 42"/>
            <p:cNvCxnSpPr>
              <a:stCxn id="61" idx="2"/>
              <a:endCxn id="65" idx="0"/>
            </p:cNvCxnSpPr>
            <p:nvPr/>
          </p:nvCxnSpPr>
          <p:spPr>
            <a:xfrm>
              <a:off x="6249144" y="4862467"/>
              <a:ext cx="5830" cy="344916"/>
            </a:xfrm>
            <a:prstGeom prst="straightConnector1">
              <a:avLst/>
            </a:prstGeom>
            <a:noFill/>
            <a:ln w="19050" cap="flat" cmpd="sng" algn="ctr">
              <a:solidFill>
                <a:srgbClr val="0066FF"/>
              </a:solidFill>
              <a:prstDash val="solid"/>
              <a:tailEnd type="triangle"/>
            </a:ln>
            <a:effectLst/>
          </p:spPr>
        </p:cxnSp>
        <p:cxnSp>
          <p:nvCxnSpPr>
            <p:cNvPr id="44" name="직선 화살표 연결선 43"/>
            <p:cNvCxnSpPr>
              <a:stCxn id="65" idx="2"/>
              <a:endCxn id="50" idx="0"/>
            </p:cNvCxnSpPr>
            <p:nvPr/>
          </p:nvCxnSpPr>
          <p:spPr>
            <a:xfrm flipH="1">
              <a:off x="6249144" y="5766085"/>
              <a:ext cx="5830" cy="471630"/>
            </a:xfrm>
            <a:prstGeom prst="straightConnector1">
              <a:avLst/>
            </a:prstGeom>
            <a:noFill/>
            <a:ln w="19050" cap="flat" cmpd="sng" algn="ctr">
              <a:solidFill>
                <a:srgbClr val="0066FF"/>
              </a:solidFill>
              <a:prstDash val="solid"/>
              <a:tailEnd type="triangle"/>
            </a:ln>
            <a:effectLst/>
          </p:spPr>
        </p:cxnSp>
      </p:grp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1983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 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for ~ in </a:t>
            </a: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r>
              <a:rPr lang="ko-KR" altLang="en-US" dirty="0" smtClean="0"/>
              <a:t>나열 가능한 자료에서 자료를 모두 소비할 때까지 처리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53247A9-DC07-4AC8-99F7-D915573E1018}"/>
              </a:ext>
            </a:extLst>
          </p:cNvPr>
          <p:cNvGrpSpPr/>
          <p:nvPr/>
        </p:nvGrpSpPr>
        <p:grpSpPr>
          <a:xfrm>
            <a:off x="7676153" y="2265538"/>
            <a:ext cx="2030029" cy="3189936"/>
            <a:chOff x="7499172" y="2442519"/>
            <a:chExt cx="2030029" cy="318993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934BD2B-D11B-4ECE-A25C-CB34003E7200}"/>
                </a:ext>
              </a:extLst>
            </p:cNvPr>
            <p:cNvSpPr/>
            <p:nvPr/>
          </p:nvSpPr>
          <p:spPr>
            <a:xfrm>
              <a:off x="7511143" y="2442519"/>
              <a:ext cx="1524000" cy="58371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초기화</a:t>
              </a:r>
              <a:endPara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A11FB886-4E04-43B4-93E5-E4EE1E6D5C91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8273143" y="3026229"/>
              <a:ext cx="0" cy="583710"/>
            </a:xfrm>
            <a:prstGeom prst="straightConnector1">
              <a:avLst/>
            </a:prstGeom>
            <a:noFill/>
            <a:ln w="19050" cap="flat" cmpd="sng" algn="ctr">
              <a:solidFill>
                <a:srgbClr val="0066FF"/>
              </a:solidFill>
              <a:prstDash val="solid"/>
              <a:tailEnd type="triangle" w="lg" len="med"/>
            </a:ln>
            <a:effectLst/>
          </p:spPr>
        </p:cxnSp>
        <p:sp>
          <p:nvSpPr>
            <p:cNvPr id="28" name="다이아몬드 27">
              <a:extLst>
                <a:ext uri="{FF2B5EF4-FFF2-40B4-BE49-F238E27FC236}">
                  <a16:creationId xmlns:a16="http://schemas.microsoft.com/office/drawing/2014/main" id="{9DEE944D-3136-421E-838E-D32D0606BF43}"/>
                </a:ext>
              </a:extLst>
            </p:cNvPr>
            <p:cNvSpPr/>
            <p:nvPr/>
          </p:nvSpPr>
          <p:spPr>
            <a:xfrm>
              <a:off x="7499172" y="3609939"/>
              <a:ext cx="1547942" cy="583710"/>
            </a:xfrm>
            <a:prstGeom prst="diamond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마지막 아이템 </a:t>
              </a:r>
              <a:r>
                <a:rPr kumimoji="1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  <a:endPara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B132971-C931-4987-A4A4-BD86CC502AB8}"/>
                </a:ext>
              </a:extLst>
            </p:cNvPr>
            <p:cNvSpPr/>
            <p:nvPr/>
          </p:nvSpPr>
          <p:spPr>
            <a:xfrm>
              <a:off x="7511143" y="4777359"/>
              <a:ext cx="1524000" cy="58371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반복 실행할 문장</a:t>
              </a: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DC94418-A60B-46C6-9BE5-15B132A2D11D}"/>
                </a:ext>
              </a:extLst>
            </p:cNvPr>
            <p:cNvCxnSpPr>
              <a:stCxn id="28" idx="2"/>
              <a:endCxn id="29" idx="0"/>
            </p:cNvCxnSpPr>
            <p:nvPr/>
          </p:nvCxnSpPr>
          <p:spPr>
            <a:xfrm>
              <a:off x="8273143" y="4193649"/>
              <a:ext cx="0" cy="583710"/>
            </a:xfrm>
            <a:prstGeom prst="straightConnector1">
              <a:avLst/>
            </a:prstGeom>
            <a:noFill/>
            <a:ln w="19050" cap="flat" cmpd="sng" algn="ctr">
              <a:solidFill>
                <a:srgbClr val="0066FF"/>
              </a:solidFill>
              <a:prstDash val="solid"/>
              <a:tailEnd type="triangle"/>
            </a:ln>
            <a:effectLst/>
          </p:spPr>
        </p:cxnSp>
        <p:cxnSp>
          <p:nvCxnSpPr>
            <p:cNvPr id="31" name="연결선: 꺾임 26">
              <a:extLst>
                <a:ext uri="{FF2B5EF4-FFF2-40B4-BE49-F238E27FC236}">
                  <a16:creationId xmlns:a16="http://schemas.microsoft.com/office/drawing/2014/main" id="{159DD9D3-00A2-4249-8437-EAA2B790F7A4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 rot="5400000" flipH="1" flipV="1">
              <a:off x="7259613" y="4336652"/>
              <a:ext cx="2037946" cy="10887"/>
            </a:xfrm>
            <a:prstGeom prst="bentConnector4">
              <a:avLst>
                <a:gd name="adj1" fmla="val -11217"/>
                <a:gd name="adj2" fmla="val -10598751"/>
              </a:avLst>
            </a:prstGeom>
            <a:noFill/>
            <a:ln w="19050" cap="flat" cmpd="sng" algn="ctr">
              <a:solidFill>
                <a:srgbClr val="0066FF"/>
              </a:solidFill>
              <a:prstDash val="solid"/>
              <a:tailEnd type="triangle"/>
            </a:ln>
            <a:effectLst/>
          </p:spPr>
        </p:cxnSp>
        <p:cxnSp>
          <p:nvCxnSpPr>
            <p:cNvPr id="32" name="연결선: 꺾임 27">
              <a:extLst>
                <a:ext uri="{FF2B5EF4-FFF2-40B4-BE49-F238E27FC236}">
                  <a16:creationId xmlns:a16="http://schemas.microsoft.com/office/drawing/2014/main" id="{7F5AE15A-2821-4BBA-BE1C-4785E03C5409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9047114" y="3901794"/>
              <a:ext cx="482087" cy="1730661"/>
            </a:xfrm>
            <a:prstGeom prst="bentConnector2">
              <a:avLst/>
            </a:prstGeom>
            <a:noFill/>
            <a:ln w="19050" cap="flat" cmpd="sng" algn="ctr">
              <a:solidFill>
                <a:srgbClr val="0066FF"/>
              </a:solidFill>
              <a:prstDash val="solid"/>
              <a:tailEnd type="triangle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072D37-1889-4168-8EB8-C3C4B4762298}"/>
                </a:ext>
              </a:extLst>
            </p:cNvPr>
            <p:cNvSpPr txBox="1"/>
            <p:nvPr/>
          </p:nvSpPr>
          <p:spPr>
            <a:xfrm>
              <a:off x="8937474" y="3650527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False</a:t>
              </a: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8BCB0FB-FC49-4DDC-9986-1C18681BE902}"/>
                </a:ext>
              </a:extLst>
            </p:cNvPr>
            <p:cNvSpPr txBox="1"/>
            <p:nvPr/>
          </p:nvSpPr>
          <p:spPr>
            <a:xfrm>
              <a:off x="8216158" y="4310742"/>
              <a:ext cx="502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True</a:t>
              </a: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52537" y="2204363"/>
            <a:ext cx="7094721" cy="4032949"/>
            <a:chOff x="381899" y="1168511"/>
            <a:chExt cx="7094721" cy="4032949"/>
          </a:xfrm>
        </p:grpSpPr>
        <p:sp>
          <p:nvSpPr>
            <p:cNvPr id="15" name="직사각형 14"/>
            <p:cNvSpPr/>
            <p:nvPr/>
          </p:nvSpPr>
          <p:spPr>
            <a:xfrm>
              <a:off x="936604" y="2567740"/>
              <a:ext cx="5525121" cy="1698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solidFill>
                    <a:srgbClr val="009900"/>
                  </a:solidFill>
                </a:rPr>
                <a:t>for</a:t>
              </a:r>
              <a:r>
                <a:rPr lang="en-US" altLang="ko-KR" dirty="0" smtClean="0"/>
                <a:t>  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변수 </a:t>
              </a:r>
              <a:r>
                <a:rPr lang="ko-KR" altLang="en-US" dirty="0" smtClean="0"/>
                <a:t> </a:t>
              </a:r>
              <a:r>
                <a:rPr lang="en-US" altLang="ko-KR" b="1" dirty="0" smtClean="0">
                  <a:solidFill>
                    <a:srgbClr val="009900"/>
                  </a:solidFill>
                </a:rPr>
                <a:t>in  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나열가능한자료 </a:t>
              </a:r>
              <a:r>
                <a:rPr lang="ko-KR" altLang="en-US" dirty="0" smtClean="0"/>
                <a:t> </a:t>
              </a:r>
              <a:r>
                <a:rPr lang="en-US" altLang="ko-KR" b="1" dirty="0">
                  <a:solidFill>
                    <a:srgbClr val="009900"/>
                  </a:solidFill>
                </a:rPr>
                <a:t>:</a:t>
              </a:r>
              <a:endParaRPr lang="en-US" altLang="ko-KR" b="1" dirty="0" smtClean="0">
                <a:solidFill>
                  <a:srgbClr val="009900"/>
                </a:solidFill>
              </a:endParaRP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    </a:t>
              </a:r>
              <a:r>
                <a:rPr lang="ko-KR" altLang="en-US" sz="1600" dirty="0" smtClean="0"/>
                <a:t>변수의 값을 처리할 문장 </a:t>
              </a:r>
              <a:r>
                <a:rPr lang="en-US" altLang="ko-KR" sz="1600" dirty="0" smtClean="0"/>
                <a:t>1</a:t>
              </a:r>
            </a:p>
            <a:p>
              <a:r>
                <a:rPr lang="ko-KR" altLang="en-US" sz="1600" dirty="0" smtClean="0"/>
                <a:t>        변수의 값을 처리할 문장 </a:t>
              </a:r>
              <a:r>
                <a:rPr lang="en-US" altLang="ko-KR" sz="1600" dirty="0" smtClean="0"/>
                <a:t>2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    …</a:t>
              </a:r>
              <a:endParaRPr lang="en-US" altLang="ko-KR" sz="1600" dirty="0"/>
            </a:p>
            <a:p>
              <a:r>
                <a:rPr lang="en-US" altLang="ko-KR" b="1" dirty="0" smtClean="0">
                  <a:solidFill>
                    <a:srgbClr val="009900"/>
                  </a:solidFill>
                </a:rPr>
                <a:t>else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 </a:t>
              </a:r>
              <a:r>
                <a:rPr lang="ko-KR" altLang="en-US" dirty="0" smtClean="0"/>
                <a:t> </a:t>
              </a:r>
              <a:r>
                <a:rPr lang="en-US" altLang="ko-KR" b="1" dirty="0" smtClean="0">
                  <a:solidFill>
                    <a:srgbClr val="009900"/>
                  </a:solidFill>
                </a:rPr>
                <a:t>:</a:t>
              </a:r>
            </a:p>
            <a:p>
              <a:r>
                <a:rPr lang="ko-KR" altLang="en-US" dirty="0"/>
                <a:t> </a:t>
              </a:r>
              <a:r>
                <a:rPr lang="ko-KR" altLang="en-US" dirty="0" smtClean="0"/>
                <a:t>      변수에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값이 할당되지 않는 경우 실행할 문장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45757" y="2974511"/>
              <a:ext cx="432048" cy="7012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923785" y="2659759"/>
              <a:ext cx="144016" cy="282250"/>
            </a:xfrm>
            <a:prstGeom prst="rect">
              <a:avLst/>
            </a:prstGeom>
            <a:noFill/>
            <a:ln>
              <a:solidFill>
                <a:srgbClr val="0099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990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400425" y="2659759"/>
              <a:ext cx="591470" cy="2864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887452" y="1168511"/>
              <a:ext cx="2988433" cy="9397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ko-KR" altLang="en-US" sz="1400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나열 가능한 자료를 저장한 변수의 이름 또는 실행 결과입니다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ko-KR" altLang="en-US" sz="14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리스트</a:t>
              </a:r>
              <a:r>
                <a:rPr lang="en-US" altLang="ko-KR" sz="14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400" dirty="0" err="1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튜플</a:t>
              </a:r>
              <a:r>
                <a:rPr lang="en-US" altLang="ko-KR" sz="14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400" dirty="0" err="1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딕셔너리</a:t>
              </a:r>
              <a:r>
                <a:rPr lang="en-US" altLang="ko-KR" sz="14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4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셋 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등이 될 수 있습니다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4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0" name="구부러진 연결선 19"/>
            <p:cNvCxnSpPr>
              <a:stCxn id="35" idx="0"/>
              <a:endCxn id="19" idx="2"/>
            </p:cNvCxnSpPr>
            <p:nvPr/>
          </p:nvCxnSpPr>
          <p:spPr>
            <a:xfrm rot="5400000" flipH="1" flipV="1">
              <a:off x="3956519" y="1234610"/>
              <a:ext cx="551469" cy="2298831"/>
            </a:xfrm>
            <a:prstGeom prst="curved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FF0000"/>
              </a:solidFill>
              <a:prstDash val="solid"/>
              <a:headEnd type="none" w="med" len="med"/>
              <a:tailEnd type="triangle"/>
            </a:ln>
            <a:effectLst/>
          </p:spPr>
        </p:cxnSp>
        <p:sp>
          <p:nvSpPr>
            <p:cNvPr id="21" name="직사각형 20"/>
            <p:cNvSpPr/>
            <p:nvPr/>
          </p:nvSpPr>
          <p:spPr>
            <a:xfrm>
              <a:off x="4720519" y="2561953"/>
              <a:ext cx="2756101" cy="47205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0099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400" dirty="0" smtClean="0">
                  <a:solidFill>
                    <a:srgbClr val="0099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for ~ in </a:t>
              </a:r>
              <a:r>
                <a:rPr lang="ko-KR" altLang="en-US" sz="1400" dirty="0" err="1" smtClean="0">
                  <a:solidFill>
                    <a:srgbClr val="0099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반복문</a:t>
              </a:r>
              <a:r>
                <a:rPr lang="en-US" altLang="ko-KR" sz="1400" dirty="0" smtClean="0">
                  <a:solidFill>
                    <a:srgbClr val="0099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dirty="0" smtClean="0">
                  <a:solidFill>
                    <a:srgbClr val="0099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뒤에는 반드시 콜론</a:t>
              </a:r>
              <a:r>
                <a:rPr lang="en-US" altLang="ko-KR" sz="1400" dirty="0" smtClean="0">
                  <a:solidFill>
                    <a:srgbClr val="0099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(:) </a:t>
              </a:r>
              <a:r>
                <a:rPr lang="ko-KR" altLang="en-US" sz="1400" dirty="0" smtClean="0">
                  <a:solidFill>
                    <a:srgbClr val="0099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기호가 있어야 합니다</a:t>
              </a:r>
              <a:r>
                <a:rPr lang="en-US" altLang="ko-KR" sz="1400" dirty="0" smtClean="0">
                  <a:solidFill>
                    <a:srgbClr val="0099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400" dirty="0">
                <a:solidFill>
                  <a:srgbClr val="0099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186420" y="4444629"/>
              <a:ext cx="4234462" cy="7568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ko-KR" altLang="en-US" sz="1400" dirty="0" smtClean="0">
                  <a:solidFill>
                    <a:schemeClr val="tx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들여쓰기 되어 있는 문장들을 블록이라고 합니다</a:t>
              </a:r>
              <a:r>
                <a:rPr lang="en-US" altLang="ko-KR" sz="1400" dirty="0" smtClean="0">
                  <a:solidFill>
                    <a:schemeClr val="tx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400" dirty="0" smtClean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ko-KR" altLang="en-US" sz="1400" dirty="0" smtClean="0">
                  <a:solidFill>
                    <a:schemeClr val="tx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들여쓰기 간격은 같아야 합니다</a:t>
              </a:r>
              <a:r>
                <a:rPr lang="en-US" altLang="ko-KR" sz="1400" dirty="0" smtClean="0">
                  <a:solidFill>
                    <a:schemeClr val="tx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ko-KR" altLang="en-US" sz="1400" dirty="0" smtClean="0">
                  <a:solidFill>
                    <a:schemeClr val="tx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일반적으로 공백 </a:t>
              </a:r>
              <a:r>
                <a:rPr lang="en-US" altLang="ko-KR" sz="1400" dirty="0" smtClean="0">
                  <a:solidFill>
                    <a:schemeClr val="tx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r>
                <a:rPr lang="ko-KR" altLang="en-US" sz="1400" dirty="0" smtClean="0">
                  <a:solidFill>
                    <a:schemeClr val="tx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 또는 탭</a:t>
              </a:r>
              <a:r>
                <a:rPr lang="en-US" altLang="ko-KR" sz="1400" dirty="0" smtClean="0">
                  <a:solidFill>
                    <a:schemeClr val="tx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(Tab)</a:t>
              </a:r>
              <a:r>
                <a:rPr lang="ko-KR" altLang="en-US" sz="1400" dirty="0" smtClean="0">
                  <a:solidFill>
                    <a:schemeClr val="tx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을 사용합니다</a:t>
              </a:r>
              <a:r>
                <a:rPr lang="en-US" altLang="ko-KR" sz="1400" dirty="0" smtClean="0">
                  <a:solidFill>
                    <a:schemeClr val="tx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cxnSp>
          <p:nvCxnSpPr>
            <p:cNvPr id="23" name="구부러진 연결선 22"/>
            <p:cNvCxnSpPr>
              <a:stCxn id="16" idx="1"/>
              <a:endCxn id="22" idx="1"/>
            </p:cNvCxnSpPr>
            <p:nvPr/>
          </p:nvCxnSpPr>
          <p:spPr>
            <a:xfrm rot="10800000" flipH="1" flipV="1">
              <a:off x="1045756" y="3325115"/>
              <a:ext cx="140663" cy="1497930"/>
            </a:xfrm>
            <a:prstGeom prst="curvedConnector3">
              <a:avLst>
                <a:gd name="adj1" fmla="val -162516"/>
              </a:avLst>
            </a:prstGeom>
            <a:noFill/>
            <a:ln w="19050" cap="flat" cmpd="sng" algn="ctr">
              <a:solidFill>
                <a:srgbClr val="0066FF"/>
              </a:solidFill>
              <a:prstDash val="solid"/>
              <a:headEnd type="none" w="med" len="med"/>
              <a:tailEnd type="triangle"/>
            </a:ln>
            <a:effectLst/>
          </p:spPr>
        </p:cxnSp>
        <p:cxnSp>
          <p:nvCxnSpPr>
            <p:cNvPr id="24" name="직선 화살표 연결선 23"/>
            <p:cNvCxnSpPr>
              <a:stCxn id="17" idx="3"/>
              <a:endCxn id="21" idx="1"/>
            </p:cNvCxnSpPr>
            <p:nvPr/>
          </p:nvCxnSpPr>
          <p:spPr>
            <a:xfrm flipV="1">
              <a:off x="4067801" y="2797978"/>
              <a:ext cx="652718" cy="2906"/>
            </a:xfrm>
            <a:prstGeom prst="straightConnector1">
              <a:avLst/>
            </a:prstGeom>
            <a:noFill/>
            <a:ln w="19050" cap="flat" cmpd="sng" algn="ctr">
              <a:solidFill>
                <a:srgbClr val="009900"/>
              </a:solidFill>
              <a:prstDash val="solid"/>
              <a:headEnd type="none" w="med" len="med"/>
              <a:tailEnd type="triangle"/>
            </a:ln>
            <a:effectLst/>
          </p:spPr>
        </p:cxnSp>
        <p:sp>
          <p:nvSpPr>
            <p:cNvPr id="35" name="직사각형 34"/>
            <p:cNvSpPr/>
            <p:nvPr/>
          </p:nvSpPr>
          <p:spPr>
            <a:xfrm>
              <a:off x="2278224" y="2659759"/>
              <a:ext cx="1609228" cy="2864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81899" y="1168511"/>
              <a:ext cx="3342245" cy="11391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ko-KR" altLang="en-US" sz="1400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나열 가능한 자료에서 하나씩 빼내서 저장할 변수 또는 변수의 목록입니다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400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for 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구문 블록에서 사용합니다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ko-KR" altLang="en-US" sz="1400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단일 변수 또는 여러 개 변수가 올 수 있습니다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4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2" name="구부러진 연결선 41"/>
            <p:cNvCxnSpPr>
              <a:stCxn id="18" idx="0"/>
              <a:endCxn id="40" idx="2"/>
            </p:cNvCxnSpPr>
            <p:nvPr/>
          </p:nvCxnSpPr>
          <p:spPr>
            <a:xfrm rot="5400000" flipH="1" flipV="1">
              <a:off x="1698566" y="2305303"/>
              <a:ext cx="352050" cy="356862"/>
            </a:xfrm>
            <a:prstGeom prst="curved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FF0000"/>
              </a:solidFill>
              <a:prstDash val="solid"/>
              <a:headEnd type="none" w="med" len="med"/>
              <a:tailEnd type="triangle"/>
            </a:ln>
            <a:effectLst/>
          </p:spPr>
        </p:cxnSp>
        <p:sp>
          <p:nvSpPr>
            <p:cNvPr id="57" name="직사각형 56"/>
            <p:cNvSpPr/>
            <p:nvPr/>
          </p:nvSpPr>
          <p:spPr>
            <a:xfrm>
              <a:off x="983992" y="3719262"/>
              <a:ext cx="712168" cy="261257"/>
            </a:xfrm>
            <a:prstGeom prst="rect">
              <a:avLst/>
            </a:prstGeom>
            <a:noFill/>
            <a:ln>
              <a:solidFill>
                <a:srgbClr val="0099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9900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039837" y="3483237"/>
              <a:ext cx="3873216" cy="47205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0099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400" dirty="0" smtClean="0">
                  <a:solidFill>
                    <a:srgbClr val="0099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else  </a:t>
              </a:r>
              <a:r>
                <a:rPr lang="ko-KR" altLang="en-US" sz="1400" dirty="0" smtClean="0">
                  <a:solidFill>
                    <a:srgbClr val="0099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구분은</a:t>
              </a:r>
              <a:r>
                <a:rPr lang="en-US" altLang="ko-KR" sz="1400" dirty="0" smtClean="0">
                  <a:solidFill>
                    <a:srgbClr val="0099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dirty="0" smtClean="0">
                  <a:solidFill>
                    <a:srgbClr val="0099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선택사항 입니다</a:t>
              </a:r>
              <a:r>
                <a:rPr lang="en-US" altLang="ko-KR" sz="1400" dirty="0" smtClean="0">
                  <a:solidFill>
                    <a:srgbClr val="0099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ko-KR" altLang="en-US" sz="1400" dirty="0" smtClean="0">
                  <a:solidFill>
                    <a:srgbClr val="0099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필요 없을 경우에는 사용하지 않아도  됩니다</a:t>
              </a:r>
              <a:r>
                <a:rPr lang="en-US" altLang="ko-KR" sz="1400" dirty="0" smtClean="0">
                  <a:solidFill>
                    <a:srgbClr val="0099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400" dirty="0">
                <a:solidFill>
                  <a:srgbClr val="0099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61" name="직선 화살표 연결선 60"/>
            <p:cNvCxnSpPr>
              <a:stCxn id="57" idx="3"/>
              <a:endCxn id="59" idx="1"/>
            </p:cNvCxnSpPr>
            <p:nvPr/>
          </p:nvCxnSpPr>
          <p:spPr>
            <a:xfrm flipV="1">
              <a:off x="1696160" y="3719262"/>
              <a:ext cx="343677" cy="130629"/>
            </a:xfrm>
            <a:prstGeom prst="straightConnector1">
              <a:avLst/>
            </a:prstGeom>
            <a:noFill/>
            <a:ln w="19050" cap="flat" cmpd="sng" algn="ctr">
              <a:solidFill>
                <a:srgbClr val="009900"/>
              </a:solidFill>
              <a:prstDash val="solid"/>
              <a:headEnd type="none" w="med" len="med"/>
              <a:tailEnd type="triangle"/>
            </a:ln>
            <a:effectLst/>
          </p:spPr>
        </p:cxnSp>
        <p:sp>
          <p:nvSpPr>
            <p:cNvPr id="36" name="직사각형 35"/>
            <p:cNvSpPr/>
            <p:nvPr/>
          </p:nvSpPr>
          <p:spPr>
            <a:xfrm>
              <a:off x="1045757" y="4009576"/>
              <a:ext cx="432048" cy="41113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구부러진 연결선 59"/>
            <p:cNvCxnSpPr>
              <a:stCxn id="36" idx="1"/>
              <a:endCxn id="22" idx="1"/>
            </p:cNvCxnSpPr>
            <p:nvPr/>
          </p:nvCxnSpPr>
          <p:spPr>
            <a:xfrm rot="10800000" flipH="1" flipV="1">
              <a:off x="1045756" y="4215143"/>
              <a:ext cx="140663" cy="607902"/>
            </a:xfrm>
            <a:prstGeom prst="curvedConnector3">
              <a:avLst>
                <a:gd name="adj1" fmla="val -78936"/>
              </a:avLst>
            </a:prstGeom>
            <a:noFill/>
            <a:ln w="19050" cap="flat" cmpd="sng" algn="ctr">
              <a:solidFill>
                <a:srgbClr val="0066FF"/>
              </a:solidFill>
              <a:prstDash val="solid"/>
              <a:headEnd type="none" w="med" len="med"/>
              <a:tailEnd type="triangle"/>
            </a:ln>
            <a:effectLst/>
          </p:spPr>
        </p:cxnSp>
      </p:grp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9219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range(from, to, by)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for </a:t>
            </a:r>
            <a:r>
              <a:rPr lang="ko-KR" altLang="en-US" sz="2000" dirty="0"/>
              <a:t>문장의 </a:t>
            </a:r>
            <a:r>
              <a:rPr lang="en-US" altLang="ko-KR" sz="2000" dirty="0"/>
              <a:t>items </a:t>
            </a:r>
            <a:r>
              <a:rPr lang="ko-KR" altLang="en-US" sz="2000" dirty="0"/>
              <a:t>객체 위치에 </a:t>
            </a:r>
            <a:r>
              <a:rPr lang="en-US" altLang="ko-KR" sz="2000" dirty="0"/>
              <a:t>range(</a:t>
            </a:r>
            <a:r>
              <a:rPr lang="en-US" altLang="ko-KR" sz="2000" i="1" dirty="0"/>
              <a:t>start</a:t>
            </a:r>
            <a:r>
              <a:rPr lang="en-US" altLang="ko-KR" sz="2000" dirty="0"/>
              <a:t>, </a:t>
            </a:r>
            <a:r>
              <a:rPr lang="en-US" altLang="ko-KR" sz="2000" i="1" dirty="0"/>
              <a:t>stop</a:t>
            </a:r>
            <a:r>
              <a:rPr lang="en-US" altLang="ko-KR" sz="2000" dirty="0"/>
              <a:t>,</a:t>
            </a:r>
            <a:r>
              <a:rPr lang="ko-KR" altLang="en-US" sz="2000" i="1" dirty="0"/>
              <a:t> </a:t>
            </a:r>
            <a:r>
              <a:rPr lang="en-US" altLang="ko-KR" sz="2000" i="1" dirty="0"/>
              <a:t>step</a:t>
            </a:r>
            <a:r>
              <a:rPr lang="en-US" altLang="ko-KR" sz="2000" dirty="0"/>
              <a:t>)</a:t>
            </a:r>
            <a:r>
              <a:rPr lang="ko-KR" altLang="en-US" sz="2000" dirty="0"/>
              <a:t>함수를 이용하여 </a:t>
            </a:r>
            <a:r>
              <a:rPr lang="ko-KR" altLang="en-US" sz="2000" dirty="0" err="1"/>
              <a:t>반복문을</a:t>
            </a:r>
            <a:r>
              <a:rPr lang="ko-KR" altLang="en-US" sz="2000" dirty="0"/>
              <a:t> 실행시킬 수 </a:t>
            </a:r>
            <a:r>
              <a:rPr lang="ko-KR" altLang="en-US" sz="2000" dirty="0" smtClean="0"/>
              <a:t>있음</a:t>
            </a:r>
            <a:r>
              <a:rPr lang="en-US" altLang="ko-KR" sz="2000" dirty="0" smtClean="0"/>
              <a:t>. </a:t>
            </a:r>
            <a:r>
              <a:rPr lang="en-US" altLang="ko-KR" sz="2000" dirty="0"/>
              <a:t>range() </a:t>
            </a:r>
            <a:r>
              <a:rPr lang="ko-KR" altLang="en-US" sz="2000" dirty="0"/>
              <a:t>함수를 이용하면 인덱스 위주의 반복을 실행시킬 수 </a:t>
            </a:r>
            <a:r>
              <a:rPr lang="ko-KR" altLang="en-US" sz="2000" dirty="0" smtClean="0"/>
              <a:t>있음</a:t>
            </a:r>
            <a:endParaRPr lang="en-US" altLang="ko-KR" sz="2000" dirty="0"/>
          </a:p>
          <a:p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r>
              <a:rPr lang="en-US" altLang="ko-KR" sz="2000" dirty="0" smtClean="0"/>
              <a:t>range</a:t>
            </a:r>
            <a:r>
              <a:rPr lang="en-US" altLang="ko-KR" sz="2000" dirty="0"/>
              <a:t>() </a:t>
            </a:r>
            <a:r>
              <a:rPr lang="ko-KR" altLang="en-US" sz="2000" dirty="0"/>
              <a:t>함수의 </a:t>
            </a:r>
            <a:r>
              <a:rPr lang="en-US" altLang="ko-KR" sz="2000" i="1" dirty="0"/>
              <a:t>start</a:t>
            </a:r>
            <a:r>
              <a:rPr lang="ko-KR" altLang="en-US" sz="2000" dirty="0"/>
              <a:t>가 생략되면 </a:t>
            </a:r>
            <a:r>
              <a:rPr lang="en-US" altLang="ko-KR" sz="2000" dirty="0"/>
              <a:t>0</a:t>
            </a:r>
            <a:r>
              <a:rPr lang="ko-KR" altLang="en-US" sz="2000" dirty="0"/>
              <a:t>부터 </a:t>
            </a:r>
            <a:r>
              <a:rPr lang="ko-KR" altLang="en-US" sz="2000" dirty="0" smtClean="0"/>
              <a:t>시작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range</a:t>
            </a:r>
            <a:r>
              <a:rPr lang="en-US" altLang="ko-KR" sz="2000" dirty="0"/>
              <a:t>() </a:t>
            </a:r>
            <a:r>
              <a:rPr lang="ko-KR" altLang="en-US" sz="2000" dirty="0"/>
              <a:t>함수의 </a:t>
            </a:r>
            <a:r>
              <a:rPr lang="en-US" altLang="ko-KR" sz="2000" i="1" dirty="0"/>
              <a:t>step</a:t>
            </a:r>
            <a:r>
              <a:rPr lang="ko-KR" altLang="en-US" sz="2000" dirty="0"/>
              <a:t>은 얼마씩 증가시킨 값을 갖게 할 것인지 </a:t>
            </a:r>
            <a:r>
              <a:rPr lang="ko-KR" altLang="en-US" sz="2000" dirty="0" smtClean="0"/>
              <a:t>결정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range(0</a:t>
            </a:r>
            <a:r>
              <a:rPr lang="en-US" altLang="ko-KR" sz="1800" dirty="0"/>
              <a:t>, 10, 3)</a:t>
            </a:r>
            <a:r>
              <a:rPr lang="ko-KR" altLang="en-US" sz="1800" dirty="0"/>
              <a:t>으로 수정하면 출력되는 결과는 </a:t>
            </a:r>
            <a:r>
              <a:rPr lang="en-US" altLang="ko-KR" sz="1800" dirty="0"/>
              <a:t>[0, 3, 6, 9</a:t>
            </a:r>
            <a:r>
              <a:rPr lang="en-US" altLang="ko-KR" sz="1800" dirty="0" smtClean="0"/>
              <a:t>]</a:t>
            </a:r>
            <a:endParaRPr lang="ko-KR" altLang="en-US" sz="1800" dirty="0"/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/>
              <a:t>&gt; 2.1. for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8" y="1772816"/>
            <a:ext cx="7974118" cy="116366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29" y="4221089"/>
            <a:ext cx="7974118" cy="187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190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EF4A4A"/>
          </a:solidFill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2339</TotalTime>
  <Words>1441</Words>
  <Application>Microsoft Office PowerPoint</Application>
  <PresentationFormat>A4 용지(210x297mm)</PresentationFormat>
  <Paragraphs>241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Wingdings</vt:lpstr>
      <vt:lpstr>Arial</vt:lpstr>
      <vt:lpstr>나눔고딕</vt:lpstr>
      <vt:lpstr>1_Office 테마</vt:lpstr>
      <vt:lpstr>PowerPoint 프레젠테이션</vt:lpstr>
      <vt:lpstr>PowerPoint 프레젠테이션</vt:lpstr>
      <vt:lpstr>학습 내용</vt:lpstr>
      <vt:lpstr>1.1. if</vt:lpstr>
      <vt:lpstr>2) if ~ else </vt:lpstr>
      <vt:lpstr>3) if ~ elif ~ else</vt:lpstr>
      <vt:lpstr>3) if ~ elif ~ else</vt:lpstr>
      <vt:lpstr>2.1. for</vt:lpstr>
      <vt:lpstr>range(from, to, by)</vt:lpstr>
      <vt:lpstr>2.2. while</vt:lpstr>
      <vt:lpstr>2.2. while</vt:lpstr>
      <vt:lpstr>2.3. break &amp; continue</vt:lpstr>
      <vt:lpstr>3절. 중첩 루프</vt:lpstr>
      <vt:lpstr>3.1. 2차원 리스트 인덱싱</vt:lpstr>
      <vt:lpstr>3.2. 3차원 리스트 인덱싱</vt:lpstr>
      <vt:lpstr>3.2. 3차원 리스트 인덱싱</vt:lpstr>
      <vt:lpstr>3.3. 구구단 출력하기</vt:lpstr>
      <vt:lpstr>3.3. 구구단 출력하기</vt:lpstr>
      <vt:lpstr>3.4. 반복문 실행 상태 표시기</vt:lpstr>
      <vt:lpstr>3.4. 반복문 실행 상태 표시기</vt:lpstr>
      <vt:lpstr>break와 continue의 중첩루프 탈출</vt:lpstr>
      <vt:lpstr>4.1. 플래그를 이용한 중첩루프 탈출</vt:lpstr>
      <vt:lpstr>4.2. 예외처리를 이용한 중첩루프 탈출</vt:lpstr>
      <vt:lpstr>4.3. 레이블을 갖는 반복문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허진경</dc:creator>
  <cp:lastModifiedBy>Windows 사용자</cp:lastModifiedBy>
  <cp:revision>140</cp:revision>
  <dcterms:created xsi:type="dcterms:W3CDTF">2019-04-14T14:47:30Z</dcterms:created>
  <dcterms:modified xsi:type="dcterms:W3CDTF">2019-07-29T07:32:38Z</dcterms:modified>
</cp:coreProperties>
</file>