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353" r:id="rId2"/>
    <p:sldId id="352" r:id="rId3"/>
    <p:sldId id="259" r:id="rId4"/>
    <p:sldId id="296" r:id="rId5"/>
    <p:sldId id="349" r:id="rId6"/>
    <p:sldId id="297" r:id="rId7"/>
    <p:sldId id="298" r:id="rId8"/>
    <p:sldId id="299" r:id="rId9"/>
    <p:sldId id="300" r:id="rId10"/>
    <p:sldId id="301" r:id="rId11"/>
    <p:sldId id="350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5" r:id="rId25"/>
    <p:sldId id="316" r:id="rId26"/>
    <p:sldId id="317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</p:sldIdLst>
  <p:sldSz cx="9906000" cy="6858000" type="A4"/>
  <p:notesSz cx="6858000" cy="9144000"/>
  <p:embeddedFontLst>
    <p:embeddedFont>
      <p:font typeface="나눔고딕" panose="020D0604000000000000" pitchFamily="50" charset="-127"/>
      <p:regular r:id="rId57"/>
      <p:bold r:id="rId58"/>
    </p:embeddedFont>
    <p:embeddedFont>
      <p:font typeface="D2Coding" panose="020B0609020101020101" pitchFamily="49" charset="-127"/>
      <p:regular r:id="rId59"/>
      <p:bold r:id="rId60"/>
    </p:embeddedFont>
    <p:embeddedFont>
      <p:font typeface="맑은 고딕" panose="020B0503020000020004" pitchFamily="50" charset="-127"/>
      <p:regular r:id="rId61"/>
      <p:bold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24C"/>
    <a:srgbClr val="262626"/>
    <a:srgbClr val="445469"/>
    <a:srgbClr val="4E2683"/>
    <a:srgbClr val="E4E5E9"/>
    <a:srgbClr val="F3F5F7"/>
    <a:srgbClr val="E4E6EA"/>
    <a:srgbClr val="E7E9EB"/>
    <a:srgbClr val="FCFCFC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2" autoAdjust="0"/>
    <p:restoredTop sz="89085" autoAdjust="0"/>
  </p:normalViewPr>
  <p:slideViewPr>
    <p:cSldViewPr>
      <p:cViewPr varScale="1">
        <p:scale>
          <a:sx n="72" d="100"/>
          <a:sy n="72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6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9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9052577" y="46424"/>
            <a:ext cx="790848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9052577" y="46424"/>
            <a:ext cx="790848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5657314" y="1556792"/>
            <a:ext cx="3677871" cy="3664169"/>
          </a:xfrm>
          <a:prstGeom prst="ellipse">
            <a:avLst/>
          </a:prstGeom>
          <a:solidFill>
            <a:srgbClr val="26262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33087" y="2724160"/>
            <a:ext cx="3510390" cy="11093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 b="1" baseline="0">
                <a:solidFill>
                  <a:srgbClr val="EF4A4A"/>
                </a:solidFill>
                <a:effectLst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33087" y="3847126"/>
            <a:ext cx="351039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aseline="0">
                <a:solidFill>
                  <a:srgbClr val="EF4A4A"/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484784"/>
            <a:ext cx="896549" cy="3808185"/>
          </a:xfrm>
          <a:prstGeom prst="rect">
            <a:avLst/>
          </a:prstGeom>
          <a:solidFill>
            <a:srgbClr val="26262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96550" y="1484784"/>
            <a:ext cx="414808" cy="3808185"/>
          </a:xfrm>
          <a:prstGeom prst="rect">
            <a:avLst/>
          </a:prstGeom>
          <a:solidFill>
            <a:srgbClr val="EF4A4A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44962"/>
            <a:ext cx="9906000" cy="72008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362330"/>
            <a:ext cx="9906000" cy="72008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3853341" y="-3736708"/>
            <a:ext cx="792088" cy="84987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4471" y="154303"/>
            <a:ext cx="9711529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BASIC LAYOUT 2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69360"/>
            <a:ext cx="9906000" cy="188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 Same Side Corner Rectangle 4"/>
          <p:cNvSpPr/>
          <p:nvPr userDrawn="1"/>
        </p:nvSpPr>
        <p:spPr>
          <a:xfrm rot="16200000">
            <a:off x="8849301" y="-150396"/>
            <a:ext cx="792088" cy="13261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933766" y="348164"/>
            <a:ext cx="744699" cy="329029"/>
          </a:xfrm>
          <a:prstGeom prst="rect">
            <a:avLst/>
          </a:prstGeom>
          <a:solidFill>
            <a:srgbClr val="EF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93557" y="34340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6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내용 개체 틀 8"/>
          <p:cNvSpPr>
            <a:spLocks noGrp="1"/>
          </p:cNvSpPr>
          <p:nvPr>
            <p:ph sz="quarter" idx="10"/>
          </p:nvPr>
        </p:nvSpPr>
        <p:spPr>
          <a:xfrm>
            <a:off x="194337" y="908723"/>
            <a:ext cx="9484651" cy="5615903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2400"/>
            </a:lvl1pPr>
            <a:lvl2pPr>
              <a:spcBef>
                <a:spcPts val="200"/>
              </a:spcBef>
              <a:defRPr sz="2000"/>
            </a:lvl2pPr>
            <a:lvl3pPr>
              <a:spcBef>
                <a:spcPts val="200"/>
              </a:spcBef>
              <a:defRPr sz="1800"/>
            </a:lvl3pPr>
            <a:lvl4pPr>
              <a:spcBef>
                <a:spcPts val="200"/>
              </a:spcBef>
              <a:defRPr sz="1600"/>
            </a:lvl4pPr>
            <a:lvl5pPr>
              <a:spcBef>
                <a:spcPts val="200"/>
              </a:spcBef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52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  <p:sldLayoutId id="2147483689" r:id="rId5"/>
    <p:sldLayoutId id="2147483690" r:id="rId6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기본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6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 </a:t>
            </a:r>
            <a:r>
              <a:rPr lang="ko-KR" altLang="en-US" dirty="0" smtClean="0"/>
              <a:t>함수 정의하고 호출하기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숫자 하나를 </a:t>
            </a:r>
            <a:r>
              <a:rPr lang="ko-KR" altLang="en-US" dirty="0" smtClean="0"/>
              <a:t>입력 받고 입력 받은 </a:t>
            </a:r>
            <a:r>
              <a:rPr lang="ko-KR" altLang="en-US" dirty="0"/>
              <a:t>숫자까지 피보나치수열을 출력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628800"/>
            <a:ext cx="7454602" cy="453902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20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err="1" smtClean="0"/>
              <a:t>지역변수와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전역변수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530511" y="4661956"/>
            <a:ext cx="6162868" cy="1463520"/>
            <a:chOff x="454174" y="1346136"/>
            <a:chExt cx="6162868" cy="1463520"/>
          </a:xfrm>
        </p:grpSpPr>
        <p:sp>
          <p:nvSpPr>
            <p:cNvPr id="8" name="직사각형 7"/>
            <p:cNvSpPr/>
            <p:nvPr/>
          </p:nvSpPr>
          <p:spPr>
            <a:xfrm>
              <a:off x="4058198" y="1715469"/>
              <a:ext cx="2558844" cy="1086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b="1" dirty="0" err="1" smtClean="0">
                  <a:solidFill>
                    <a:srgbClr val="0070C0"/>
                  </a:solidFill>
                </a:rPr>
                <a:t>num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 = 20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545" y="1722868"/>
              <a:ext cx="2558844" cy="10867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b="1" dirty="0" err="1" smtClean="0">
                  <a:solidFill>
                    <a:srgbClr val="0070C0"/>
                  </a:solidFill>
                </a:rPr>
                <a:t>num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 = 10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4174" y="1350108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지역 심볼 테이블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12919" y="1346136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</a:t>
              </a:r>
              <a:r>
                <a:rPr lang="ko-KR" altLang="en-US" dirty="0" smtClean="0"/>
                <a:t>역 심볼 테이블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9" idx="3"/>
              <a:endCxn id="8" idx="1"/>
            </p:cNvCxnSpPr>
            <p:nvPr/>
          </p:nvCxnSpPr>
          <p:spPr>
            <a:xfrm flipV="1">
              <a:off x="3016389" y="2258863"/>
              <a:ext cx="1041809" cy="73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1509855" y="1351982"/>
            <a:ext cx="7175215" cy="2970589"/>
            <a:chOff x="4599295" y="2840477"/>
            <a:chExt cx="7175215" cy="2970589"/>
          </a:xfrm>
        </p:grpSpPr>
        <p:sp>
          <p:nvSpPr>
            <p:cNvPr id="14" name="직사각형 13"/>
            <p:cNvSpPr/>
            <p:nvPr/>
          </p:nvSpPr>
          <p:spPr>
            <a:xfrm>
              <a:off x="4599295" y="2840477"/>
              <a:ext cx="3587607" cy="28990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86902" y="2840477"/>
              <a:ext cx="3587607" cy="28990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53094" y="2887857"/>
              <a:ext cx="118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지역 변수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1601" y="3502742"/>
              <a:ext cx="35327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def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func_a</a:t>
              </a:r>
              <a:r>
                <a:rPr lang="en-US" altLang="ko-KR" dirty="0" smtClean="0"/>
                <a:t>():</a:t>
              </a:r>
            </a:p>
            <a:p>
              <a:r>
                <a:rPr lang="en-US" altLang="ko-KR" b="1" dirty="0"/>
                <a:t> </a:t>
              </a:r>
              <a:r>
                <a:rPr lang="en-US" altLang="ko-KR" b="1" dirty="0" smtClean="0"/>
                <a:t>   </a:t>
              </a:r>
              <a:r>
                <a:rPr lang="en-US" altLang="ko-KR" b="1" dirty="0" err="1" smtClean="0">
                  <a:solidFill>
                    <a:srgbClr val="0070C0"/>
                  </a:solidFill>
                </a:rPr>
                <a:t>num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 = 10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print(</a:t>
              </a:r>
              <a:r>
                <a:rPr lang="en-US" altLang="ko-KR" dirty="0" err="1" smtClean="0"/>
                <a:t>num</a:t>
              </a:r>
              <a:r>
                <a:rPr lang="en-US" altLang="ko-KR" dirty="0" smtClean="0"/>
                <a:t>)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# 10</a:t>
              </a:r>
            </a:p>
            <a:p>
              <a:r>
                <a:rPr lang="en-US" altLang="ko-KR" dirty="0" smtClean="0"/>
                <a:t>}</a:t>
              </a:r>
            </a:p>
            <a:p>
              <a:endParaRPr lang="en-US" altLang="ko-KR" dirty="0" smtClean="0"/>
            </a:p>
            <a:p>
              <a:r>
                <a:rPr lang="en-US" altLang="ko-KR" dirty="0" err="1" smtClean="0"/>
                <a:t>def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func_b</a:t>
              </a:r>
              <a:r>
                <a:rPr lang="en-US" altLang="ko-KR" dirty="0" smtClean="0"/>
                <a:t>():</a:t>
              </a:r>
            </a:p>
            <a:p>
              <a:r>
                <a:rPr lang="en-US" altLang="ko-KR" b="1" dirty="0" smtClean="0"/>
                <a:t>   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print(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num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) #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에러</a:t>
              </a:r>
              <a:endParaRPr lang="en-US" altLang="ko-KR" b="1" dirty="0" smtClean="0">
                <a:solidFill>
                  <a:srgbClr val="FF0000"/>
                </a:solidFill>
              </a:endParaRPr>
            </a:p>
            <a:p>
              <a:r>
                <a:rPr lang="en-US" altLang="ko-KR" dirty="0" smtClean="0"/>
                <a:t>}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17787" y="3461318"/>
              <a:ext cx="293485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0070C0"/>
                  </a:solidFill>
                </a:rPr>
                <a:t>num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 = 20</a:t>
              </a:r>
            </a:p>
            <a:p>
              <a:r>
                <a:rPr lang="en-US" altLang="ko-KR" dirty="0" err="1" smtClean="0"/>
                <a:t>def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func_a</a:t>
              </a:r>
              <a:r>
                <a:rPr lang="en-US" altLang="ko-KR" dirty="0" smtClean="0"/>
                <a:t>():</a:t>
              </a:r>
            </a:p>
            <a:p>
              <a:r>
                <a:rPr lang="en-US" altLang="ko-KR" dirty="0" smtClean="0"/>
                <a:t>    print(</a:t>
              </a:r>
              <a:r>
                <a:rPr lang="en-US" altLang="ko-KR" dirty="0" err="1" smtClean="0"/>
                <a:t>num</a:t>
              </a:r>
              <a:r>
                <a:rPr lang="en-US" altLang="ko-KR" dirty="0" smtClean="0"/>
                <a:t>)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# 20</a:t>
              </a:r>
            </a:p>
            <a:p>
              <a:r>
                <a:rPr lang="en-US" altLang="ko-KR" dirty="0" smtClean="0"/>
                <a:t>}</a:t>
              </a:r>
            </a:p>
            <a:p>
              <a:endParaRPr lang="en-US" altLang="ko-KR" dirty="0" smtClean="0"/>
            </a:p>
            <a:p>
              <a:r>
                <a:rPr lang="en-US" altLang="ko-KR" dirty="0" err="1" smtClean="0"/>
                <a:t>def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func_b</a:t>
              </a:r>
              <a:r>
                <a:rPr lang="en-US" altLang="ko-KR" dirty="0" smtClean="0"/>
                <a:t>():</a:t>
              </a:r>
            </a:p>
            <a:p>
              <a:r>
                <a:rPr lang="en-US" altLang="ko-KR" dirty="0" smtClean="0"/>
                <a:t>    print(</a:t>
              </a:r>
              <a:r>
                <a:rPr lang="en-US" altLang="ko-KR" dirty="0" err="1" smtClean="0"/>
                <a:t>num</a:t>
              </a:r>
              <a:r>
                <a:rPr lang="en-US" altLang="ko-KR" dirty="0" smtClean="0"/>
                <a:t>)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# 20</a:t>
              </a:r>
            </a:p>
            <a:p>
              <a:r>
                <a:rPr lang="en-US" altLang="ko-KR" dirty="0" smtClean="0"/>
                <a:t>}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94468" y="2907631"/>
              <a:ext cx="118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전역 변수</a:t>
              </a:r>
              <a:endParaRPr lang="ko-KR" altLang="en-US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599295" y="3339523"/>
              <a:ext cx="71752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94287" y="3901231"/>
              <a:ext cx="12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생명주기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751184" y="4472238"/>
              <a:ext cx="9233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생명주기</a:t>
              </a:r>
              <a:endParaRPr lang="ko-KR" altLang="en-US" dirty="0"/>
            </a:p>
          </p:txBody>
        </p:sp>
        <p:sp>
          <p:nvSpPr>
            <p:cNvPr id="23" name="위쪽/아래쪽 화살표 22"/>
            <p:cNvSpPr/>
            <p:nvPr/>
          </p:nvSpPr>
          <p:spPr>
            <a:xfrm>
              <a:off x="6825175" y="3658843"/>
              <a:ext cx="254627" cy="8193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위쪽/아래쪽 화살표 23"/>
            <p:cNvSpPr/>
            <p:nvPr/>
          </p:nvSpPr>
          <p:spPr>
            <a:xfrm>
              <a:off x="10514387" y="3639388"/>
              <a:ext cx="244405" cy="202211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89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 </a:t>
            </a:r>
            <a:r>
              <a:rPr lang="ko-KR" altLang="en-US" dirty="0" smtClean="0"/>
              <a:t>변수의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함수 안에 정의된 변수들을 지역변수</a:t>
            </a:r>
            <a:r>
              <a:rPr lang="en-US" altLang="ko-KR" dirty="0"/>
              <a:t>(Local Variable) </a:t>
            </a:r>
            <a:endParaRPr lang="en-US" altLang="ko-KR" dirty="0" smtClean="0"/>
          </a:p>
          <a:p>
            <a:pPr fontAlgn="base"/>
            <a:r>
              <a:rPr lang="ko-KR" altLang="en-US" dirty="0"/>
              <a:t>로컬 심볼 테이블</a:t>
            </a:r>
            <a:r>
              <a:rPr lang="en-US" altLang="ko-KR" dirty="0"/>
              <a:t>(Local Symbol Table)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함수가 </a:t>
            </a:r>
            <a:r>
              <a:rPr lang="ko-KR" altLang="en-US" dirty="0"/>
              <a:t>실행될 때에 지역변수들은 함수 실행을 위한 특별한 영역에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1" fontAlgn="base"/>
            <a:r>
              <a:rPr lang="ko-KR" altLang="en-US" dirty="0"/>
              <a:t>함수가 실행될 때 </a:t>
            </a:r>
            <a:r>
              <a:rPr lang="ko-KR" altLang="en-US" dirty="0" err="1"/>
              <a:t>함수내의</a:t>
            </a:r>
            <a:r>
              <a:rPr lang="ko-KR" altLang="en-US" dirty="0"/>
              <a:t> 모든 지역변수들은 해당 함수의 로컬 심볼 테이블에 값을 저장</a:t>
            </a:r>
            <a:endParaRPr lang="en-US" altLang="ko-KR" dirty="0" smtClean="0"/>
          </a:p>
          <a:p>
            <a:pPr fontAlgn="base"/>
            <a:r>
              <a:rPr lang="ko-KR" altLang="en-US" dirty="0"/>
              <a:t>전역 테이블</a:t>
            </a:r>
            <a:r>
              <a:rPr lang="en-US" altLang="ko-KR" dirty="0"/>
              <a:t>(Global Symbol Table)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함수 </a:t>
            </a:r>
            <a:r>
              <a:rPr lang="ko-KR" altLang="en-US" dirty="0"/>
              <a:t>밖에 정의된 전역변수들을 저장하는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변수의 </a:t>
            </a:r>
            <a:r>
              <a:rPr lang="ko-KR" altLang="en-US" dirty="0"/>
              <a:t>값을 </a:t>
            </a:r>
            <a:r>
              <a:rPr lang="ko-KR" altLang="en-US" dirty="0" smtClean="0"/>
              <a:t>조회 순서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먼저 </a:t>
            </a:r>
            <a:r>
              <a:rPr lang="ko-KR" altLang="en-US" dirty="0"/>
              <a:t>로컬 심볼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전역 </a:t>
            </a:r>
            <a:r>
              <a:rPr lang="ko-KR" altLang="en-US" dirty="0"/>
              <a:t>심볼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내장 </a:t>
            </a:r>
            <a:r>
              <a:rPr lang="ko-KR" altLang="en-US" dirty="0"/>
              <a:t>된 이름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61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 </a:t>
            </a:r>
            <a:r>
              <a:rPr lang="ko-KR" altLang="en-US" dirty="0" smtClean="0"/>
              <a:t>변수의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다음 코드는 함수 내에서 </a:t>
            </a:r>
            <a:r>
              <a:rPr lang="ko-KR" altLang="en-US" dirty="0" err="1"/>
              <a:t>전역변수를</a:t>
            </a:r>
            <a:r>
              <a:rPr lang="ko-KR" altLang="en-US" dirty="0"/>
              <a:t> 참조하고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dirty="0" smtClean="0"/>
              <a:t>func1</a:t>
            </a:r>
            <a:r>
              <a:rPr lang="en-US" altLang="ko-KR" dirty="0"/>
              <a:t>() </a:t>
            </a:r>
            <a:r>
              <a:rPr lang="ko-KR" altLang="en-US" dirty="0"/>
              <a:t>함수 내에 </a:t>
            </a:r>
            <a:r>
              <a:rPr lang="en-US" altLang="ko-KR" dirty="0" err="1"/>
              <a:t>global_var</a:t>
            </a:r>
            <a:r>
              <a:rPr lang="en-US" altLang="ko-KR" dirty="0"/>
              <a:t> </a:t>
            </a:r>
            <a:r>
              <a:rPr lang="ko-KR" altLang="en-US" dirty="0"/>
              <a:t>변수가 선언되어 있지 않으므로 로컬 심볼 테이블에서 값을 찾을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ko-KR" altLang="en-US" dirty="0" smtClean="0"/>
              <a:t>전역 </a:t>
            </a:r>
            <a:r>
              <a:rPr lang="ko-KR" altLang="en-US" dirty="0"/>
              <a:t>심볼 테이블에서 </a:t>
            </a:r>
            <a:r>
              <a:rPr lang="en-US" altLang="ko-KR" dirty="0" err="1"/>
              <a:t>global_var</a:t>
            </a:r>
            <a:r>
              <a:rPr lang="en-US" altLang="ko-KR" dirty="0"/>
              <a:t> </a:t>
            </a:r>
            <a:r>
              <a:rPr lang="ko-KR" altLang="en-US" dirty="0"/>
              <a:t>변수를 찾아 </a:t>
            </a:r>
            <a:r>
              <a:rPr lang="ko-KR" altLang="en-US" dirty="0" smtClean="0"/>
              <a:t>출력함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3068960"/>
            <a:ext cx="8127201" cy="322191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72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1.6. </a:t>
            </a:r>
            <a:r>
              <a:rPr lang="ko-KR" altLang="en-US" dirty="0" smtClean="0"/>
              <a:t>변수의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반대로 함수 안에 선언한 변수를 함수 밖에서 참조할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2" y="1596753"/>
            <a:ext cx="6192688" cy="469412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98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1.6. Lexical </a:t>
            </a:r>
            <a:r>
              <a:rPr lang="ko-KR" altLang="en-US" dirty="0"/>
              <a:t>특성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8751" y="1114297"/>
            <a:ext cx="8466657" cy="514176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329034" y="1700808"/>
            <a:ext cx="6409159" cy="242671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82707" y="2091911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g_var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182707" y="2955649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print(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g_var</a:t>
            </a:r>
            <a:r>
              <a:rPr lang="en-US" altLang="ko-KR" sz="1400" dirty="0" smtClean="0">
                <a:solidFill>
                  <a:srgbClr val="0070C0"/>
                </a:solidFill>
              </a:rPr>
              <a:t>) # 1</a:t>
            </a:r>
          </a:p>
          <a:p>
            <a:r>
              <a:rPr lang="en-US" altLang="ko-KR" sz="1400" dirty="0" err="1" smtClean="0"/>
              <a:t>g_var</a:t>
            </a:r>
            <a:r>
              <a:rPr lang="en-US" altLang="ko-KR" sz="1400" dirty="0" smtClean="0"/>
              <a:t> = 200</a:t>
            </a:r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rint(</a:t>
            </a:r>
            <a:r>
              <a:rPr lang="en-US" altLang="ko-KR" sz="1400" dirty="0" err="1" smtClean="0"/>
              <a:t>g_var</a:t>
            </a:r>
            <a:r>
              <a:rPr lang="en-US" altLang="ko-KR" sz="1400" dirty="0" smtClean="0"/>
              <a:t>) # 2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919011" y="2091553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+ </a:t>
            </a:r>
            <a:r>
              <a:rPr lang="en-US" altLang="ko-KR" sz="1400" dirty="0" err="1" smtClean="0"/>
              <a:t>g_var</a:t>
            </a:r>
            <a:r>
              <a:rPr lang="en-US" altLang="ko-KR" sz="1400" dirty="0" smtClean="0"/>
              <a:t> = 100</a:t>
            </a:r>
          </a:p>
          <a:p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82707" y="17008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로컬 심볼 테이블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919011" y="17008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글로벌 심볼 테이블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29034" y="2801760"/>
            <a:ext cx="82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func1()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447" y="3819745"/>
            <a:ext cx="95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코드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182707" y="2955648"/>
            <a:ext cx="1656184" cy="288391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25378" y="3241176"/>
            <a:ext cx="3199105" cy="5232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rgbClr val="0070C0"/>
                </a:solidFill>
              </a:rPr>
              <a:t>#1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문장이 실행되는 시점에는</a:t>
            </a:r>
            <a:r>
              <a:rPr lang="en-US" altLang="ko-KR" sz="1400" dirty="0" smtClean="0">
                <a:solidFill>
                  <a:srgbClr val="0070C0"/>
                </a:solidFill>
              </a:rPr>
              <a:t/>
            </a:r>
            <a:br>
              <a:rPr lang="en-US" altLang="ko-KR" sz="1400" dirty="0" smtClean="0">
                <a:solidFill>
                  <a:srgbClr val="0070C0"/>
                </a:solidFill>
              </a:rPr>
            </a:br>
            <a:r>
              <a:rPr lang="en-US" altLang="ko-KR" sz="1400" dirty="0" err="1" smtClean="0">
                <a:solidFill>
                  <a:srgbClr val="FF0000"/>
                </a:solidFill>
              </a:rPr>
              <a:t>g_var</a:t>
            </a:r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변수가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초기화 되어있지 않음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8" name="구부러진 연결선 27"/>
          <p:cNvCxnSpPr>
            <a:stCxn id="26" idx="3"/>
            <a:endCxn id="27" idx="1"/>
          </p:cNvCxnSpPr>
          <p:nvPr/>
        </p:nvCxnSpPr>
        <p:spPr>
          <a:xfrm>
            <a:off x="5838891" y="3099844"/>
            <a:ext cx="586487" cy="402942"/>
          </a:xfrm>
          <a:prstGeom prst="curvedConnector3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4182707" y="2091551"/>
            <a:ext cx="1656184" cy="288391"/>
          </a:xfrm>
          <a:prstGeom prst="rect">
            <a:avLst/>
          </a:prstGeom>
          <a:noFill/>
          <a:ln>
            <a:solidFill>
              <a:srgbClr val="FF33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구부러진 연결선 29"/>
          <p:cNvCxnSpPr>
            <a:stCxn id="29" idx="3"/>
            <a:endCxn id="27" idx="1"/>
          </p:cNvCxnSpPr>
          <p:nvPr/>
        </p:nvCxnSpPr>
        <p:spPr>
          <a:xfrm>
            <a:off x="5838891" y="2235747"/>
            <a:ext cx="586487" cy="1267039"/>
          </a:xfrm>
          <a:prstGeom prst="curvedConnector3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83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1.7.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00025" y="1308314"/>
            <a:ext cx="8934450" cy="45053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80792" y="2492896"/>
            <a:ext cx="6551478" cy="288032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66852" y="2985182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966852" y="3848920"/>
            <a:ext cx="1656184" cy="11236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>
                <a:solidFill>
                  <a:srgbClr val="009900"/>
                </a:solidFill>
              </a:rPr>
              <a:t>global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g_var2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print(g_var2) # 1</a:t>
            </a:r>
          </a:p>
          <a:p>
            <a:r>
              <a:rPr lang="en-US" altLang="ko-KR" sz="1400" dirty="0" smtClean="0"/>
              <a:t>g_var2 = 200</a:t>
            </a:r>
          </a:p>
          <a:p>
            <a:r>
              <a:rPr lang="en-US" altLang="ko-KR" sz="1400" dirty="0" smtClean="0"/>
              <a:t>print(g_var2) # 2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703156" y="2984824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+ g_var2 = 100</a:t>
            </a:r>
          </a:p>
          <a:p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966852" y="259407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로컬 심볼 테이블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3156" y="259407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글로벌 심볼 테이블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113179" y="3695031"/>
            <a:ext cx="82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func2()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19592" y="4972573"/>
            <a:ext cx="95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코드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966852" y="3848919"/>
            <a:ext cx="1656184" cy="288391"/>
          </a:xfrm>
          <a:prstGeom prst="rect">
            <a:avLst/>
          </a:prstGeom>
          <a:noFill/>
          <a:ln>
            <a:solidFill>
              <a:srgbClr val="0099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79120" y="4134447"/>
            <a:ext cx="313470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rgbClr val="009900"/>
                </a:solidFill>
              </a:rPr>
              <a:t>global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키워드를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사용하면 </a:t>
            </a:r>
            <a:r>
              <a:rPr lang="ko-KR" altLang="en-US" sz="1400" dirty="0" err="1" smtClean="0"/>
              <a:t>전역변수를</a:t>
            </a:r>
            <a:r>
              <a:rPr lang="ko-KR" altLang="en-US" sz="1400" dirty="0" smtClean="0"/>
              <a:t> 참조함</a:t>
            </a:r>
            <a:endParaRPr lang="ko-KR" altLang="en-US" sz="1400" dirty="0"/>
          </a:p>
        </p:txBody>
      </p:sp>
      <p:cxnSp>
        <p:nvCxnSpPr>
          <p:cNvPr id="30" name="구부러진 연결선 29"/>
          <p:cNvCxnSpPr>
            <a:stCxn id="28" idx="3"/>
          </p:cNvCxnSpPr>
          <p:nvPr/>
        </p:nvCxnSpPr>
        <p:spPr>
          <a:xfrm flipV="1">
            <a:off x="5623036" y="3128840"/>
            <a:ext cx="1080120" cy="864275"/>
          </a:xfrm>
          <a:prstGeom prst="curvedConnector3">
            <a:avLst/>
          </a:prstGeom>
          <a:noFill/>
          <a:ln w="19050" cap="flat" cmpd="sng" algn="ctr">
            <a:solidFill>
              <a:srgbClr val="0099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09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1.8. </a:t>
            </a:r>
            <a:r>
              <a:rPr lang="ko-KR" altLang="en-US" dirty="0" smtClean="0"/>
              <a:t>값에 의한 호출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19" name="내용 개체 틀 18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48862" y="1276475"/>
            <a:ext cx="8858250" cy="36004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395162" y="2492896"/>
            <a:ext cx="6166349" cy="2300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395163" y="2995255"/>
            <a:ext cx="3646068" cy="1746963"/>
            <a:chOff x="1764108" y="2205351"/>
            <a:chExt cx="3646068" cy="1746963"/>
          </a:xfrm>
        </p:grpSpPr>
        <p:sp>
          <p:nvSpPr>
            <p:cNvPr id="35" name="직사각형 34"/>
            <p:cNvSpPr/>
            <p:nvPr/>
          </p:nvSpPr>
          <p:spPr>
            <a:xfrm>
              <a:off x="2648744" y="2924944"/>
              <a:ext cx="1656184" cy="3603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48744" y="3285342"/>
              <a:ext cx="1656184" cy="36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dirty="0"/>
                <a:t>1562933408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48744" y="2205351"/>
              <a:ext cx="1656184" cy="36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48744" y="2565749"/>
              <a:ext cx="1656184" cy="36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1484" y="3644537"/>
              <a:ext cx="950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Stack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955" y="3057365"/>
              <a:ext cx="11609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strike="sngStrike" dirty="0" smtClean="0"/>
                <a:t>1562933408</a:t>
              </a:r>
              <a:endParaRPr lang="ko-KR" altLang="en-US" dirty="0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 flipV="1">
              <a:off x="2360712" y="3465541"/>
              <a:ext cx="288032" cy="1789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2360712" y="3105142"/>
              <a:ext cx="288032" cy="1789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4304927" y="3311652"/>
              <a:ext cx="1033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전역 </a:t>
              </a:r>
              <a:r>
                <a:rPr lang="en-US" altLang="ko-KR" sz="1400" dirty="0" smtClean="0"/>
                <a:t>foo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04927" y="2946433"/>
              <a:ext cx="110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지역 </a:t>
              </a:r>
              <a:r>
                <a:rPr lang="en-US" altLang="ko-KR" sz="1400" dirty="0" smtClean="0"/>
                <a:t>foo</a:t>
              </a:r>
              <a:endParaRPr lang="ko-KR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64108" y="2611102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/>
                <a:t>func1() </a:t>
              </a:r>
            </a:p>
            <a:p>
              <a:pPr algn="r"/>
              <a:r>
                <a:rPr lang="ko-KR" altLang="en-US" sz="1400" dirty="0" smtClean="0"/>
                <a:t>함수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영역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22048" y="2880422"/>
              <a:ext cx="1406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1562936608</a:t>
              </a:r>
              <a:r>
                <a:rPr lang="ko-KR" altLang="ko-KR" sz="1000" dirty="0"/>
                <a:t> </a:t>
              </a:r>
              <a:endParaRPr lang="ko-KR" altLang="ko-KR" sz="3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47" name="구부러진 연결선 46"/>
          <p:cNvCxnSpPr>
            <a:stCxn id="35" idx="3"/>
          </p:cNvCxnSpPr>
          <p:nvPr/>
        </p:nvCxnSpPr>
        <p:spPr>
          <a:xfrm flipV="1">
            <a:off x="5935983" y="3051257"/>
            <a:ext cx="416005" cy="84379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4304928" y="3907795"/>
            <a:ext cx="266098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 smtClean="0"/>
              <a:t>복사</a:t>
            </a:r>
            <a:endParaRPr lang="ko-KR" altLang="en-US" sz="11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792373" y="2968944"/>
            <a:ext cx="2551574" cy="1440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51988" y="2659379"/>
            <a:ext cx="3013468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rgbClr val="002060"/>
                </a:solidFill>
              </a:rPr>
              <a:t>전역 변수 </a:t>
            </a:r>
            <a:r>
              <a:rPr lang="en-US" altLang="ko-KR" sz="1400" dirty="0" smtClean="0">
                <a:solidFill>
                  <a:srgbClr val="002060"/>
                </a:solidFill>
              </a:rPr>
              <a:t>foo</a:t>
            </a:r>
            <a:r>
              <a:rPr lang="ko-KR" altLang="en-US" sz="1400" dirty="0" smtClean="0">
                <a:solidFill>
                  <a:srgbClr val="002060"/>
                </a:solidFill>
              </a:rPr>
              <a:t>의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주소값이</a:t>
            </a:r>
            <a:r>
              <a:rPr lang="ko-KR" altLang="en-US" sz="1400" dirty="0" smtClean="0">
                <a:solidFill>
                  <a:srgbClr val="002060"/>
                </a:solidFill>
              </a:rPr>
              <a:t> 매개변수 </a:t>
            </a:r>
            <a:r>
              <a:rPr lang="en-US" altLang="ko-KR" sz="1400" dirty="0" smtClean="0">
                <a:solidFill>
                  <a:srgbClr val="002060"/>
                </a:solidFill>
              </a:rPr>
              <a:t>foo</a:t>
            </a:r>
            <a:r>
              <a:rPr lang="ko-KR" altLang="en-US" sz="1400" dirty="0" smtClean="0">
                <a:solidFill>
                  <a:srgbClr val="002060"/>
                </a:solidFill>
              </a:rPr>
              <a:t>에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복사된 후 새로운 값을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할당받음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22122" y="3960352"/>
            <a:ext cx="649796" cy="360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163066" y="3487002"/>
            <a:ext cx="649796" cy="360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400" dirty="0" smtClean="0"/>
              <a:t>200</a:t>
            </a:r>
            <a:endParaRPr lang="ko-KR" altLang="en-US" sz="1400" dirty="0"/>
          </a:p>
        </p:txBody>
      </p:sp>
      <p:cxnSp>
        <p:nvCxnSpPr>
          <p:cNvPr id="32" name="구부러진 연결선 31"/>
          <p:cNvCxnSpPr/>
          <p:nvPr/>
        </p:nvCxnSpPr>
        <p:spPr>
          <a:xfrm rot="16200000" flipV="1">
            <a:off x="4218206" y="3981353"/>
            <a:ext cx="360398" cy="243864"/>
          </a:xfrm>
          <a:prstGeom prst="curvedConnector4">
            <a:avLst>
              <a:gd name="adj1" fmla="val 28650"/>
              <a:gd name="adj2" fmla="val 193741"/>
            </a:avLst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8" name="구부러진 연결선 47"/>
          <p:cNvCxnSpPr/>
          <p:nvPr/>
        </p:nvCxnSpPr>
        <p:spPr>
          <a:xfrm flipV="1">
            <a:off x="5724466" y="4151987"/>
            <a:ext cx="1415463" cy="90913"/>
          </a:xfrm>
          <a:prstGeom prst="curvedConnector3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9" name="구부러진 연결선 48"/>
          <p:cNvCxnSpPr/>
          <p:nvPr/>
        </p:nvCxnSpPr>
        <p:spPr>
          <a:xfrm>
            <a:off x="5573854" y="3974069"/>
            <a:ext cx="1566075" cy="177918"/>
          </a:xfrm>
          <a:prstGeom prst="curvedConnector3">
            <a:avLst/>
          </a:prstGeom>
          <a:noFill/>
          <a:ln w="19050" cap="flat" cmpd="sng" algn="ctr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</p:cxnSp>
      <p:cxnSp>
        <p:nvCxnSpPr>
          <p:cNvPr id="50" name="구부러진 연결선 49"/>
          <p:cNvCxnSpPr/>
          <p:nvPr/>
        </p:nvCxnSpPr>
        <p:spPr>
          <a:xfrm flipV="1">
            <a:off x="5724466" y="3645020"/>
            <a:ext cx="1449630" cy="191907"/>
          </a:xfrm>
          <a:prstGeom prst="curved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6" name="직선 연결선 15"/>
          <p:cNvCxnSpPr/>
          <p:nvPr/>
        </p:nvCxnSpPr>
        <p:spPr>
          <a:xfrm flipH="1">
            <a:off x="6248468" y="3975100"/>
            <a:ext cx="88832" cy="111407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248400" y="3971925"/>
            <a:ext cx="103588" cy="114219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6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1.9. </a:t>
            </a:r>
            <a:r>
              <a:rPr lang="ko-KR" altLang="en-US" dirty="0" smtClean="0"/>
              <a:t>참조에 의한 </a:t>
            </a:r>
            <a:r>
              <a:rPr lang="ko-KR" altLang="en-US" dirty="0"/>
              <a:t>호</a:t>
            </a:r>
            <a:r>
              <a:rPr lang="ko-KR" altLang="en-US" dirty="0" smtClean="0"/>
              <a:t>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38" name="내용 개체 틀 37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72480" y="1326046"/>
            <a:ext cx="8877300" cy="461962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3274734" y="2132856"/>
            <a:ext cx="6281575" cy="266429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274735" y="2286171"/>
            <a:ext cx="6069212" cy="2370001"/>
            <a:chOff x="1784648" y="2204864"/>
            <a:chExt cx="6069212" cy="2370001"/>
          </a:xfrm>
        </p:grpSpPr>
        <p:grpSp>
          <p:nvGrpSpPr>
            <p:cNvPr id="66" name="그룹 65"/>
            <p:cNvGrpSpPr/>
            <p:nvPr/>
          </p:nvGrpSpPr>
          <p:grpSpPr>
            <a:xfrm>
              <a:off x="1784648" y="2204864"/>
              <a:ext cx="6069212" cy="1746963"/>
              <a:chOff x="1764108" y="2205351"/>
              <a:chExt cx="6069212" cy="1746963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648744" y="2924944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ko-KR" altLang="en-US" sz="14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648744" y="3285342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648744" y="2205351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ko-KR" altLang="en-US" sz="14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648744" y="2565749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ko-KR" altLang="en-US" sz="1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01484" y="3644537"/>
                <a:ext cx="950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Stack</a:t>
                </a:r>
                <a:endParaRPr lang="ko-KR" altLang="en-US" sz="1400" dirty="0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 flipH="1" flipV="1">
                <a:off x="2360712" y="3465541"/>
                <a:ext cx="288032" cy="17899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>
              <a:xfrm flipH="1" flipV="1">
                <a:off x="2360712" y="3105142"/>
                <a:ext cx="288032" cy="17899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" name="TextBox 78"/>
              <p:cNvSpPr txBox="1"/>
              <p:nvPr/>
            </p:nvSpPr>
            <p:spPr>
              <a:xfrm>
                <a:off x="4304928" y="3311652"/>
                <a:ext cx="769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L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04928" y="2946433"/>
                <a:ext cx="769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foo</a:t>
                </a:r>
                <a:endParaRPr lang="ko-KR" altLang="en-US" sz="14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64108" y="261110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 smtClean="0"/>
                  <a:t>func2() </a:t>
                </a:r>
              </a:p>
              <a:p>
                <a:pPr algn="r"/>
                <a:r>
                  <a:rPr lang="ko-KR" altLang="en-US" sz="1400" dirty="0" smtClean="0"/>
                  <a:t>함수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영역</a:t>
                </a:r>
                <a:endParaRPr lang="ko-KR" altLang="en-US" sz="14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281746" y="2205351"/>
                <a:ext cx="2551574" cy="14403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56903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816773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2</a:t>
                </a:r>
                <a:endParaRPr lang="ko-KR" altLang="en-US" sz="1400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076805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336836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4</a:t>
                </a:r>
                <a:endParaRPr lang="ko-KR" altLang="en-US" sz="1400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600339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5</a:t>
                </a:r>
                <a:endParaRPr lang="ko-KR" altLang="en-US" sz="1400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856899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6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2832770" y="3334461"/>
              <a:ext cx="13292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 2532935735816</a:t>
              </a:r>
              <a:endParaRPr lang="ko-KR" altLang="en-US" sz="1100" dirty="0"/>
            </a:p>
          </p:txBody>
        </p:sp>
        <p:cxnSp>
          <p:nvCxnSpPr>
            <p:cNvPr id="68" name="구부러진 연결선 67"/>
            <p:cNvCxnSpPr>
              <a:stCxn id="67" idx="3"/>
              <a:endCxn id="83" idx="1"/>
            </p:cNvCxnSpPr>
            <p:nvPr/>
          </p:nvCxnSpPr>
          <p:spPr>
            <a:xfrm flipV="1">
              <a:off x="4161980" y="3374353"/>
              <a:ext cx="1415463" cy="90913"/>
            </a:xfrm>
            <a:prstGeom prst="curvedConnector3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69" name="직사각형 68"/>
            <p:cNvSpPr/>
            <p:nvPr/>
          </p:nvSpPr>
          <p:spPr>
            <a:xfrm>
              <a:off x="2832770" y="2987305"/>
              <a:ext cx="13292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 2532935735816</a:t>
              </a:r>
              <a:endParaRPr lang="ko-KR" altLang="en-US" sz="1100" dirty="0"/>
            </a:p>
          </p:txBody>
        </p:sp>
        <p:cxnSp>
          <p:nvCxnSpPr>
            <p:cNvPr id="70" name="구부러진 연결선 69"/>
            <p:cNvCxnSpPr>
              <a:endCxn id="83" idx="1"/>
            </p:cNvCxnSpPr>
            <p:nvPr/>
          </p:nvCxnSpPr>
          <p:spPr>
            <a:xfrm>
              <a:off x="4161980" y="3118110"/>
              <a:ext cx="1415463" cy="256243"/>
            </a:xfrm>
            <a:prstGeom prst="curvedConnector3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3296036" y="4051645"/>
              <a:ext cx="2058863" cy="523220"/>
            </a:xfrm>
            <a:prstGeom prst="rect">
              <a:avLst/>
            </a:prstGeom>
            <a:solidFill>
              <a:srgbClr val="FFDDD5"/>
            </a:solidFill>
            <a:ln>
              <a:solidFill>
                <a:srgbClr val="EF4A4A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리스트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 L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의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주소는 </a:t>
              </a:r>
              <a:r>
                <a:rPr lang="en-US" altLang="ko-KR" sz="1400" dirty="0">
                  <a:solidFill>
                    <a:srgbClr val="FF0000"/>
                  </a:solidFill>
                </a:rPr>
                <a:t> 2532935735816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52132" y="4051645"/>
              <a:ext cx="2058863" cy="523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 smtClean="0">
                  <a:solidFill>
                    <a:srgbClr val="002060"/>
                  </a:solidFill>
                </a:rPr>
                <a:t> </a:t>
              </a:r>
              <a:r>
                <a:rPr lang="en-US" altLang="ko-KR" sz="1400" dirty="0" err="1" smtClean="0">
                  <a:solidFill>
                    <a:srgbClr val="002060"/>
                  </a:solidFill>
                </a:rPr>
                <a:t>foo.append</a:t>
              </a:r>
              <a:r>
                <a:rPr lang="en-US" altLang="ko-KR" sz="1400" dirty="0" smtClean="0">
                  <a:solidFill>
                    <a:srgbClr val="002060"/>
                  </a:solidFill>
                </a:rPr>
                <a:t>(6) 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에 의한 추가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89" name="구부러진 연결선 88"/>
          <p:cNvCxnSpPr>
            <a:stCxn id="83" idx="1"/>
            <a:endCxn id="71" idx="0"/>
          </p:cNvCxnSpPr>
          <p:nvPr/>
        </p:nvCxnSpPr>
        <p:spPr>
          <a:xfrm rot="10800000" flipV="1">
            <a:off x="5815556" y="3455660"/>
            <a:ext cx="1251975" cy="677292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</p:cxnSp>
      <p:cxnSp>
        <p:nvCxnSpPr>
          <p:cNvPr id="95" name="구부러진 연결선 94"/>
          <p:cNvCxnSpPr>
            <a:stCxn id="88" idx="2"/>
          </p:cNvCxnSpPr>
          <p:nvPr/>
        </p:nvCxnSpPr>
        <p:spPr>
          <a:xfrm rot="5400000">
            <a:off x="8067354" y="3695016"/>
            <a:ext cx="489426" cy="37111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882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을 이용한 재할당은 참조에 의한 호출 효과 없음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65273" y="1200319"/>
            <a:ext cx="8867775" cy="4676775"/>
          </a:xfrm>
          <a:prstGeom prst="rect">
            <a:avLst/>
          </a:prstGeom>
        </p:spPr>
      </p:pic>
      <p:sp>
        <p:nvSpPr>
          <p:cNvPr id="123" name="직사각형 122"/>
          <p:cNvSpPr/>
          <p:nvPr/>
        </p:nvSpPr>
        <p:spPr>
          <a:xfrm>
            <a:off x="3399332" y="2276872"/>
            <a:ext cx="6234188" cy="252367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>
            <a:off x="3399332" y="2998110"/>
            <a:ext cx="6069212" cy="1746963"/>
            <a:chOff x="1784648" y="2204864"/>
            <a:chExt cx="6069212" cy="1746963"/>
          </a:xfrm>
        </p:grpSpPr>
        <p:grpSp>
          <p:nvGrpSpPr>
            <p:cNvPr id="125" name="그룹 124"/>
            <p:cNvGrpSpPr/>
            <p:nvPr/>
          </p:nvGrpSpPr>
          <p:grpSpPr>
            <a:xfrm>
              <a:off x="1784648" y="2204864"/>
              <a:ext cx="6069212" cy="1746963"/>
              <a:chOff x="1764108" y="2205351"/>
              <a:chExt cx="6069212" cy="1746963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2648744" y="2924944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ko-KR" altLang="en-US" sz="1400" dirty="0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2648744" y="3285342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648744" y="2205351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ko-KR" altLang="en-US" sz="1400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2648744" y="2565749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ko-KR" altLang="en-US" sz="14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001484" y="3644537"/>
                <a:ext cx="950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Stack</a:t>
                </a:r>
                <a:endParaRPr lang="ko-KR" altLang="en-US" sz="1400" dirty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 flipH="1" flipV="1">
                <a:off x="2360712" y="3465541"/>
                <a:ext cx="288032" cy="17899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/>
            </p:nvCxnSpPr>
            <p:spPr>
              <a:xfrm flipH="1" flipV="1">
                <a:off x="2360712" y="3105142"/>
                <a:ext cx="288032" cy="17899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7" name="TextBox 136"/>
              <p:cNvSpPr txBox="1"/>
              <p:nvPr/>
            </p:nvSpPr>
            <p:spPr>
              <a:xfrm>
                <a:off x="4304928" y="3311652"/>
                <a:ext cx="769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L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04928" y="2946433"/>
                <a:ext cx="769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foo</a:t>
                </a:r>
                <a:endParaRPr lang="ko-KR" altLang="en-US" sz="14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764108" y="261110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 smtClean="0"/>
                  <a:t>func3() </a:t>
                </a:r>
              </a:p>
              <a:p>
                <a:pPr algn="r"/>
                <a:r>
                  <a:rPr lang="ko-KR" altLang="en-US" sz="1400" dirty="0" smtClean="0"/>
                  <a:t>함수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영역</a:t>
                </a:r>
                <a:endParaRPr lang="ko-KR" altLang="en-US" sz="1400" dirty="0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281746" y="2205351"/>
                <a:ext cx="2551574" cy="14403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556903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5816773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2</a:t>
                </a:r>
                <a:endParaRPr lang="ko-KR" altLang="en-US" sz="14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6076805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6336836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4</a:t>
                </a:r>
                <a:endParaRPr lang="ko-KR" altLang="en-US" sz="14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600339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5</a:t>
                </a:r>
                <a:endParaRPr lang="ko-KR" altLang="en-US" sz="1400" dirty="0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538872" y="267206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6</a:t>
                </a:r>
                <a:endParaRPr lang="ko-KR" altLang="en-US" sz="1400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798742" y="267206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7</a:t>
                </a:r>
                <a:endParaRPr lang="ko-KR" altLang="en-US" sz="1400" dirty="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6058774" y="267206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8</a:t>
                </a:r>
                <a:endParaRPr lang="ko-KR" altLang="en-US" sz="1400" dirty="0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6318805" y="267206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9</a:t>
                </a:r>
                <a:endParaRPr lang="ko-KR" altLang="en-US" sz="1400" dirty="0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6582308" y="267206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 smtClean="0"/>
                  <a:t>10</a:t>
                </a:r>
                <a:endParaRPr lang="ko-KR" altLang="en-US" sz="1400" dirty="0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2827275" y="3337087"/>
              <a:ext cx="13292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/>
                <a:t>2682390027272</a:t>
              </a:r>
              <a:endParaRPr lang="en-US" altLang="ko-KR" sz="1100" dirty="0"/>
            </a:p>
          </p:txBody>
        </p:sp>
        <p:cxnSp>
          <p:nvCxnSpPr>
            <p:cNvPr id="127" name="구부러진 연결선 126"/>
            <p:cNvCxnSpPr>
              <a:endCxn id="141" idx="1"/>
            </p:cNvCxnSpPr>
            <p:nvPr/>
          </p:nvCxnSpPr>
          <p:spPr>
            <a:xfrm flipV="1">
              <a:off x="4151566" y="3374353"/>
              <a:ext cx="1425877" cy="93539"/>
            </a:xfrm>
            <a:prstGeom prst="curvedConnector3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128" name="직사각형 127"/>
            <p:cNvSpPr/>
            <p:nvPr/>
          </p:nvSpPr>
          <p:spPr>
            <a:xfrm>
              <a:off x="2860139" y="2977892"/>
              <a:ext cx="13292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2682390027208</a:t>
              </a:r>
              <a:endParaRPr lang="en-US" altLang="ko-KR" sz="1100" dirty="0"/>
            </a:p>
          </p:txBody>
        </p:sp>
        <p:cxnSp>
          <p:nvCxnSpPr>
            <p:cNvPr id="129" name="구부러진 연결선 128"/>
            <p:cNvCxnSpPr>
              <a:endCxn id="146" idx="1"/>
            </p:cNvCxnSpPr>
            <p:nvPr/>
          </p:nvCxnSpPr>
          <p:spPr>
            <a:xfrm flipV="1">
              <a:off x="4151566" y="2851773"/>
              <a:ext cx="1407846" cy="263344"/>
            </a:xfrm>
            <a:prstGeom prst="curvedConnector3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</p:grpSp>
      <p:sp>
        <p:nvSpPr>
          <p:cNvPr id="151" name="TextBox 150"/>
          <p:cNvSpPr txBox="1"/>
          <p:nvPr/>
        </p:nvSpPr>
        <p:spPr>
          <a:xfrm>
            <a:off x="6466505" y="2371883"/>
            <a:ext cx="2095625" cy="523220"/>
          </a:xfrm>
          <a:prstGeom prst="rect">
            <a:avLst/>
          </a:prstGeom>
          <a:solidFill>
            <a:srgbClr val="FFDDD5"/>
          </a:solidFill>
          <a:ln>
            <a:solidFill>
              <a:srgbClr val="EF4A4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rgbClr val="FF0000"/>
                </a:solidFill>
              </a:rPr>
              <a:t> foo</a:t>
            </a:r>
            <a:r>
              <a:rPr lang="ko-KR" altLang="en-US" sz="1400" dirty="0" smtClean="0">
                <a:solidFill>
                  <a:srgbClr val="FF0000"/>
                </a:solidFill>
              </a:rPr>
              <a:t>는 새로운 주소 공간을 할당 받음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2" name="구부러진 연결선 151"/>
          <p:cNvCxnSpPr>
            <a:stCxn id="128" idx="3"/>
            <a:endCxn id="151" idx="1"/>
          </p:cNvCxnSpPr>
          <p:nvPr/>
        </p:nvCxnSpPr>
        <p:spPr>
          <a:xfrm flipV="1">
            <a:off x="5804033" y="2633493"/>
            <a:ext cx="662472" cy="126845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52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331690" y="4581128"/>
            <a:ext cx="5581750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5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1.10. </a:t>
            </a:r>
            <a:r>
              <a:rPr lang="ko-KR" altLang="en-US" dirty="0" smtClean="0"/>
              <a:t>함수 </a:t>
            </a:r>
            <a:r>
              <a:rPr lang="ko-KR" altLang="en-US" dirty="0"/>
              <a:t>이름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함수 정의는 현재 심볼 테이블에 함수 이름을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r>
              <a:rPr lang="ko-KR" altLang="en-US" sz="2000" dirty="0" smtClean="0"/>
              <a:t>함수 </a:t>
            </a:r>
            <a:r>
              <a:rPr lang="ko-KR" altLang="en-US" sz="2000" dirty="0"/>
              <a:t>이름의 값은 인터프리터가 사용자 정의 함수로 인식하는 </a:t>
            </a:r>
            <a:r>
              <a:rPr lang="ko-KR" altLang="en-US" sz="2000" dirty="0" smtClean="0"/>
              <a:t>유형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b="16666"/>
          <a:stretch/>
        </p:blipFill>
        <p:spPr>
          <a:xfrm>
            <a:off x="560512" y="1971314"/>
            <a:ext cx="7888871" cy="428869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852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1.11. </a:t>
            </a:r>
            <a:r>
              <a:rPr lang="ko-KR" altLang="en-US" dirty="0" smtClean="0"/>
              <a:t>함수 이름 변경과 실행 결과 저장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함수를 다른 이름의 변수에 할당하는 것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60441" y="1652626"/>
            <a:ext cx="9140328" cy="35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9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1.11. </a:t>
            </a:r>
            <a:r>
              <a:rPr lang="ko-KR" altLang="en-US" dirty="0" smtClean="0"/>
              <a:t>함수 </a:t>
            </a:r>
            <a:r>
              <a:rPr lang="ko-KR" altLang="en-US" dirty="0"/>
              <a:t>이름 변경과 실행 결과 저장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함수 실행 결과를 저장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542996"/>
            <a:ext cx="8080409" cy="47266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9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실행 결과를 반환하는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반환 값은 함수가 실행한 결과를 함수를 호출한 곳에 전달하기 위해 사용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 fontAlgn="base"/>
            <a:r>
              <a:rPr lang="en-US" altLang="ko-KR" dirty="0" smtClean="0"/>
              <a:t>return</a:t>
            </a:r>
          </a:p>
          <a:p>
            <a:pPr lvl="2" fontAlgn="base"/>
            <a:r>
              <a:rPr lang="ko-KR" altLang="en-US" dirty="0" smtClean="0"/>
              <a:t>함수의 </a:t>
            </a:r>
            <a:r>
              <a:rPr lang="ko-KR" altLang="en-US" dirty="0"/>
              <a:t>결과 값을 반환하기 위한 </a:t>
            </a:r>
            <a:r>
              <a:rPr lang="ko-KR" altLang="en-US" dirty="0" smtClean="0"/>
              <a:t>키워드</a:t>
            </a:r>
            <a:endParaRPr lang="en-US" altLang="ko-KR" dirty="0"/>
          </a:p>
          <a:p>
            <a:pPr lvl="1" fontAlgn="base"/>
            <a:r>
              <a:rPr lang="en-US" altLang="ko-KR" i="1" dirty="0" err="1" smtClean="0"/>
              <a:t>return_value</a:t>
            </a:r>
            <a:endParaRPr lang="en-US" altLang="ko-KR" i="1" dirty="0" smtClean="0"/>
          </a:p>
          <a:p>
            <a:pPr lvl="2" fontAlgn="base"/>
            <a:r>
              <a:rPr lang="ko-KR" altLang="en-US" dirty="0" smtClean="0"/>
              <a:t>함수가 </a:t>
            </a:r>
            <a:r>
              <a:rPr lang="ko-KR" altLang="en-US" dirty="0"/>
              <a:t>실행한 결과를 반환하는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변수이름</a:t>
            </a:r>
            <a:r>
              <a:rPr lang="ko-KR" altLang="en-US" dirty="0" smtClean="0"/>
              <a:t> </a:t>
            </a:r>
            <a:r>
              <a:rPr lang="ko-KR" altLang="en-US" dirty="0"/>
              <a:t>또는 표현식으로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변수 </a:t>
            </a:r>
            <a:r>
              <a:rPr lang="ko-KR" altLang="en-US" dirty="0"/>
              <a:t>또는 표현식의 결과는 모든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/>
              <a:t>가능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t="22645" b="33133"/>
          <a:stretch/>
        </p:blipFill>
        <p:spPr>
          <a:xfrm>
            <a:off x="158751" y="1988270"/>
            <a:ext cx="9258300" cy="151216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25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 </a:t>
            </a:r>
            <a:r>
              <a:rPr lang="ko-KR" altLang="en-US" dirty="0" smtClean="0"/>
              <a:t>반환 </a:t>
            </a:r>
            <a:r>
              <a:rPr lang="ko-KR" altLang="en-US" dirty="0"/>
              <a:t>값이 없는 함수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() </a:t>
            </a:r>
            <a:r>
              <a:rPr lang="ko-KR" altLang="en-US" dirty="0"/>
              <a:t>함수는 리턴 값이 없기 때문에 </a:t>
            </a:r>
            <a:r>
              <a:rPr lang="en-US" altLang="ko-KR" dirty="0"/>
              <a:t>f200 </a:t>
            </a:r>
            <a:r>
              <a:rPr lang="ko-KR" altLang="en-US" dirty="0"/>
              <a:t>변수에는 아무것도 </a:t>
            </a:r>
            <a:r>
              <a:rPr lang="ko-KR" altLang="en-US" dirty="0" smtClean="0"/>
              <a:t>저장되지 않음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실행 결과를 반환하는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132856"/>
            <a:ext cx="8848725" cy="3657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85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 </a:t>
            </a:r>
            <a:r>
              <a:rPr lang="ko-KR" altLang="en-US" dirty="0" smtClean="0"/>
              <a:t>반환 </a:t>
            </a:r>
            <a:r>
              <a:rPr lang="ko-KR" altLang="en-US" dirty="0"/>
              <a:t>값이 있는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실행 결과를 반환하는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88950" y="1057999"/>
            <a:ext cx="7848426" cy="5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3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 </a:t>
            </a:r>
            <a:r>
              <a:rPr lang="ko-KR" altLang="en-US" dirty="0" smtClean="0"/>
              <a:t>여러 </a:t>
            </a:r>
            <a:r>
              <a:rPr lang="ko-KR" altLang="en-US" dirty="0"/>
              <a:t>개 값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여러</a:t>
            </a:r>
            <a:r>
              <a:rPr lang="en-US" altLang="ko-KR" dirty="0"/>
              <a:t> 개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반환하면</a:t>
            </a:r>
            <a:r>
              <a:rPr lang="en-US" altLang="ko-KR" dirty="0"/>
              <a:t> 그 </a:t>
            </a:r>
            <a:r>
              <a:rPr lang="en-US" altLang="ko-KR" dirty="0" err="1"/>
              <a:t>값들은</a:t>
            </a:r>
            <a:r>
              <a:rPr lang="en-US" altLang="ko-KR" dirty="0"/>
              <a:t> </a:t>
            </a:r>
            <a:r>
              <a:rPr lang="en-US" altLang="ko-KR" dirty="0" err="1"/>
              <a:t>튜플에</a:t>
            </a:r>
            <a:r>
              <a:rPr lang="en-US" altLang="ko-KR" dirty="0"/>
              <a:t> </a:t>
            </a:r>
            <a:r>
              <a:rPr lang="en-US" altLang="ko-KR" dirty="0" err="1"/>
              <a:t>저장되어</a:t>
            </a:r>
            <a:r>
              <a:rPr lang="en-US" altLang="ko-KR" dirty="0"/>
              <a:t> </a:t>
            </a:r>
            <a:r>
              <a:rPr lang="en-US" altLang="ko-KR" dirty="0" err="1" smtClean="0"/>
              <a:t>반환</a:t>
            </a:r>
            <a:endParaRPr lang="en-US" altLang="ko-KR" dirty="0" smtClean="0"/>
          </a:p>
          <a:p>
            <a:r>
              <a:rPr lang="en-US" altLang="ko-KR" dirty="0" err="1" smtClean="0"/>
              <a:t>반환</a:t>
            </a:r>
            <a:r>
              <a:rPr lang="en-US" altLang="ko-KR" dirty="0" smtClean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하나의</a:t>
            </a:r>
            <a:r>
              <a:rPr lang="en-US" altLang="ko-KR" dirty="0"/>
              <a:t> </a:t>
            </a:r>
            <a:r>
              <a:rPr lang="en-US" altLang="ko-KR" dirty="0" err="1"/>
              <a:t>튜플</a:t>
            </a:r>
            <a:r>
              <a:rPr lang="en-US" altLang="ko-KR" dirty="0"/>
              <a:t> </a:t>
            </a:r>
            <a:r>
              <a:rPr lang="en-US" altLang="ko-KR" dirty="0" err="1"/>
              <a:t>변수에</a:t>
            </a:r>
            <a:r>
              <a:rPr lang="en-US" altLang="ko-KR" dirty="0"/>
              <a:t> </a:t>
            </a:r>
            <a:r>
              <a:rPr lang="en-US" altLang="ko-KR" dirty="0" err="1"/>
              <a:t>저장하거나</a:t>
            </a:r>
            <a:r>
              <a:rPr lang="en-US" altLang="ko-KR" dirty="0"/>
              <a:t> </a:t>
            </a:r>
            <a:r>
              <a:rPr lang="en-US" altLang="ko-KR" dirty="0" err="1"/>
              <a:t>함수가</a:t>
            </a:r>
            <a:r>
              <a:rPr lang="en-US" altLang="ko-KR" dirty="0"/>
              <a:t> </a:t>
            </a:r>
            <a:r>
              <a:rPr lang="en-US" altLang="ko-KR" dirty="0" err="1"/>
              <a:t>반환하는</a:t>
            </a:r>
            <a:r>
              <a:rPr lang="en-US" altLang="ko-KR" dirty="0"/>
              <a:t> </a:t>
            </a:r>
            <a:r>
              <a:rPr lang="en-US" altLang="ko-KR" dirty="0" err="1"/>
              <a:t>값의</a:t>
            </a:r>
            <a:r>
              <a:rPr lang="en-US" altLang="ko-KR" dirty="0"/>
              <a:t> </a:t>
            </a:r>
            <a:r>
              <a:rPr lang="en-US" altLang="ko-KR" dirty="0" err="1"/>
              <a:t>개수만큼</a:t>
            </a:r>
            <a:r>
              <a:rPr lang="en-US" altLang="ko-KR" dirty="0"/>
              <a:t> </a:t>
            </a:r>
            <a:r>
              <a:rPr lang="en-US" altLang="ko-KR" dirty="0" err="1"/>
              <a:t>변수를</a:t>
            </a:r>
            <a:r>
              <a:rPr lang="en-US" altLang="ko-KR" dirty="0"/>
              <a:t> </a:t>
            </a:r>
            <a:r>
              <a:rPr lang="en-US" altLang="ko-KR" dirty="0" err="1"/>
              <a:t>선언하여</a:t>
            </a:r>
            <a:r>
              <a:rPr lang="en-US" altLang="ko-KR" dirty="0"/>
              <a:t> </a:t>
            </a:r>
            <a:r>
              <a:rPr lang="en-US" altLang="ko-KR" dirty="0" err="1"/>
              <a:t>반환</a:t>
            </a:r>
            <a:r>
              <a:rPr lang="en-US" altLang="ko-KR" dirty="0"/>
              <a:t> </a:t>
            </a:r>
            <a:r>
              <a:rPr lang="en-US" altLang="ko-KR" dirty="0" err="1"/>
              <a:t>값이</a:t>
            </a:r>
            <a:r>
              <a:rPr lang="en-US" altLang="ko-KR" dirty="0"/>
              <a:t> </a:t>
            </a:r>
            <a:r>
              <a:rPr lang="en-US" altLang="ko-KR" dirty="0" err="1"/>
              <a:t>저장되도록</a:t>
            </a:r>
            <a:r>
              <a:rPr lang="en-US" altLang="ko-KR" dirty="0"/>
              <a:t> 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실행 결과를 반환하는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554977"/>
            <a:ext cx="7504008" cy="373590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052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 </a:t>
            </a:r>
            <a:r>
              <a:rPr lang="ko-KR" altLang="en-US" dirty="0" smtClean="0"/>
              <a:t>기본 값을 갖는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하나 이상의 인수에 대한 기본값을 지정</a:t>
            </a:r>
          </a:p>
          <a:p>
            <a:r>
              <a:rPr lang="ko-KR" altLang="en-US" dirty="0" err="1" smtClean="0"/>
              <a:t>가변인수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함수를 </a:t>
            </a:r>
            <a:r>
              <a:rPr lang="ko-KR" altLang="en-US" dirty="0"/>
              <a:t>정의할 때에 허용하도록 정의 인수의 수 보다 적은 인수로 호출 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 smtClean="0"/>
              <a:t>함수 매개변수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564904"/>
            <a:ext cx="8820150" cy="36671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925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 </a:t>
            </a:r>
            <a:r>
              <a:rPr lang="ko-KR" altLang="en-US" dirty="0" smtClean="0"/>
              <a:t>기본 변수를 갖는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함수의 매개변수가 기본 값으로 </a:t>
            </a:r>
            <a:r>
              <a:rPr lang="ko-KR" altLang="en-US" dirty="0" smtClean="0"/>
              <a:t>변수 이름을 </a:t>
            </a:r>
            <a:r>
              <a:rPr lang="ko-KR" altLang="en-US" dirty="0"/>
              <a:t>가질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이때 </a:t>
            </a:r>
            <a:r>
              <a:rPr lang="ko-KR" altLang="en-US" dirty="0"/>
              <a:t>기본 값은 함수가 정의되는 지점에 </a:t>
            </a:r>
            <a:r>
              <a:rPr lang="ko-KR" altLang="en-US" dirty="0" smtClean="0"/>
              <a:t>평가됨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lvl="1" fontAlgn="base"/>
            <a:r>
              <a:rPr lang="ko-KR" altLang="en-US" dirty="0" smtClean="0"/>
              <a:t>함수가 </a:t>
            </a:r>
            <a:r>
              <a:rPr lang="ko-KR" altLang="en-US" dirty="0"/>
              <a:t>정의될 때 </a:t>
            </a:r>
            <a:r>
              <a:rPr lang="en-US" altLang="ko-KR" dirty="0"/>
              <a:t>func2() </a:t>
            </a:r>
            <a:r>
              <a:rPr lang="ko-KR" altLang="en-US" dirty="0"/>
              <a:t>함수의 </a:t>
            </a:r>
            <a:r>
              <a:rPr lang="en-US" altLang="ko-KR" dirty="0" err="1"/>
              <a:t>arg</a:t>
            </a:r>
            <a:r>
              <a:rPr lang="en-US" altLang="ko-KR" dirty="0"/>
              <a:t> </a:t>
            </a:r>
            <a:r>
              <a:rPr lang="ko-KR" altLang="en-US" dirty="0"/>
              <a:t>변수에 전달되는 값은 </a:t>
            </a:r>
            <a:r>
              <a:rPr lang="en-US" altLang="ko-KR" dirty="0" smtClean="0"/>
              <a:t>5</a:t>
            </a:r>
            <a:endParaRPr lang="en-US" altLang="ko-KR" dirty="0"/>
          </a:p>
          <a:p>
            <a:pPr lvl="1" fontAlgn="base"/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/>
              <a:t>값이 바뀌더라도 함수를 호출할 때에 </a:t>
            </a:r>
            <a:r>
              <a:rPr lang="en-US" altLang="ko-KR" dirty="0" err="1"/>
              <a:t>arg</a:t>
            </a:r>
            <a:r>
              <a:rPr lang="en-US" altLang="ko-KR" dirty="0"/>
              <a:t> </a:t>
            </a:r>
            <a:r>
              <a:rPr lang="ko-KR" altLang="en-US" dirty="0"/>
              <a:t>인수를 지정하지 않는다면 </a:t>
            </a:r>
            <a:r>
              <a:rPr lang="en-US" altLang="ko-KR" dirty="0" err="1"/>
              <a:t>arg</a:t>
            </a:r>
            <a:r>
              <a:rPr lang="ko-KR" altLang="en-US" dirty="0"/>
              <a:t>의 기본 값은 </a:t>
            </a:r>
            <a:r>
              <a:rPr lang="en-US" altLang="ko-KR" dirty="0"/>
              <a:t>5</a:t>
            </a:r>
            <a:r>
              <a:rPr lang="ko-KR" altLang="en-US" dirty="0"/>
              <a:t>가 됨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286145"/>
            <a:ext cx="9020175" cy="2286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54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변경 가능한 객체를 기본변수로 갖는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기본 변수가 리스트</a:t>
            </a:r>
            <a:r>
              <a:rPr lang="en-US" altLang="ko-KR" smtClean="0"/>
              <a:t>, </a:t>
            </a:r>
            <a:r>
              <a:rPr lang="ko-KR" altLang="en-US" smtClean="0"/>
              <a:t>딕셔너리 또는 대부분의 클래스의 인스턴스와 같은 변경 가능한 객체 일 때 호출시마다 전달된 인수를 사용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함수 매개변수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27" y="1985579"/>
            <a:ext cx="8963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8"/>
          <p:cNvGrpSpPr/>
          <p:nvPr/>
        </p:nvGrpSpPr>
        <p:grpSpPr>
          <a:xfrm>
            <a:off x="201001" y="5159154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8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sp>
        <p:nvSpPr>
          <p:cNvPr id="11" name="TextBox 10"/>
          <p:cNvSpPr txBox="1"/>
          <p:nvPr/>
        </p:nvSpPr>
        <p:spPr>
          <a:xfrm>
            <a:off x="916386" y="5305806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E415D"/>
                </a:solidFill>
              </a:rPr>
              <a:t>5</a:t>
            </a:r>
            <a:r>
              <a:rPr lang="ko-KR" altLang="en-US" sz="2000" dirty="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 smtClean="0">
                <a:solidFill>
                  <a:srgbClr val="1E415D"/>
                </a:solidFill>
              </a:rPr>
              <a:t>. </a:t>
            </a:r>
            <a:r>
              <a:rPr lang="ko-KR" altLang="en-US" sz="2000" dirty="0" smtClean="0">
                <a:solidFill>
                  <a:srgbClr val="1E415D"/>
                </a:solidFill>
              </a:rPr>
              <a:t>함수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cxnSp>
        <p:nvCxnSpPr>
          <p:cNvPr id="32" name="Straight Connector 20"/>
          <p:cNvCxnSpPr/>
          <p:nvPr/>
        </p:nvCxnSpPr>
        <p:spPr>
          <a:xfrm>
            <a:off x="720000" y="5726156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9"/>
          <p:cNvSpPr/>
          <p:nvPr/>
        </p:nvSpPr>
        <p:spPr>
          <a:xfrm>
            <a:off x="271294" y="3347583"/>
            <a:ext cx="546762" cy="53068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4" name="Straight Connector 20"/>
          <p:cNvCxnSpPr/>
          <p:nvPr/>
        </p:nvCxnSpPr>
        <p:spPr>
          <a:xfrm>
            <a:off x="720000" y="3773054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6385" y="341923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 구조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9" name="Oval 39"/>
          <p:cNvSpPr/>
          <p:nvPr/>
        </p:nvSpPr>
        <p:spPr>
          <a:xfrm>
            <a:off x="271294" y="2438045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0" name="Straight Connector 20"/>
          <p:cNvCxnSpPr/>
          <p:nvPr/>
        </p:nvCxnSpPr>
        <p:spPr>
          <a:xfrm>
            <a:off x="720000" y="2871556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6385" y="2512761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2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자료형과</a:t>
            </a:r>
            <a:r>
              <a:rPr lang="ko-KR" altLang="en-US" sz="1600" dirty="0" smtClean="0">
                <a:solidFill>
                  <a:srgbClr val="0070C0"/>
                </a:solidFill>
              </a:rPr>
              <a:t> 연산자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1294" y="1432884"/>
            <a:ext cx="3889618" cy="546762"/>
            <a:chOff x="271294" y="1432884"/>
            <a:chExt cx="3889618" cy="546762"/>
          </a:xfrm>
        </p:grpSpPr>
        <p:sp>
          <p:nvSpPr>
            <p:cNvPr id="14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1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파이썬</a:t>
              </a:r>
              <a:r>
                <a:rPr lang="ko-KR" altLang="en-US" sz="1600" dirty="0">
                  <a:solidFill>
                    <a:srgbClr val="0070C0"/>
                  </a:solidFill>
                </a:rPr>
                <a:t> 개요 및 개발환경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구성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프로그래밍 언어 기본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39684" y="3807163"/>
            <a:ext cx="49150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smtClean="0">
                <a:solidFill>
                  <a:srgbClr val="1E415D"/>
                </a:solidFill>
              </a:rPr>
              <a:t>함수 정의 및 사용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ko-KR" altLang="en-US" dirty="0" smtClean="0">
                <a:solidFill>
                  <a:srgbClr val="1E415D"/>
                </a:solidFill>
              </a:rPr>
              <a:t>함수의 </a:t>
            </a:r>
            <a:r>
              <a:rPr lang="ko-KR" altLang="en-US" dirty="0" err="1" smtClean="0">
                <a:solidFill>
                  <a:srgbClr val="1E415D"/>
                </a:solidFill>
              </a:rPr>
              <a:t>실행결과를</a:t>
            </a:r>
            <a:r>
              <a:rPr lang="ko-KR" altLang="en-US" dirty="0" smtClean="0">
                <a:solidFill>
                  <a:srgbClr val="1E415D"/>
                </a:solidFill>
              </a:rPr>
              <a:t> 반환하는 </a:t>
            </a:r>
            <a:r>
              <a:rPr lang="en-US" altLang="ko-KR" dirty="0" smtClean="0">
                <a:solidFill>
                  <a:srgbClr val="1E415D"/>
                </a:solidFill>
              </a:rPr>
              <a:t>return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</a:t>
            </a:r>
            <a:r>
              <a:rPr lang="ko-KR" altLang="en-US" dirty="0" smtClean="0">
                <a:solidFill>
                  <a:srgbClr val="1E415D"/>
                </a:solidFill>
              </a:rPr>
              <a:t>함수 매개변수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4. </a:t>
            </a:r>
            <a:r>
              <a:rPr lang="ko-KR" altLang="en-US" dirty="0" err="1" smtClean="0">
                <a:solidFill>
                  <a:srgbClr val="1E415D"/>
                </a:solidFill>
              </a:rPr>
              <a:t>람다식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5. </a:t>
            </a:r>
            <a:r>
              <a:rPr lang="ko-KR" altLang="en-US" dirty="0" smtClean="0">
                <a:solidFill>
                  <a:srgbClr val="1E415D"/>
                </a:solidFill>
              </a:rPr>
              <a:t>파이썬 </a:t>
            </a:r>
            <a:r>
              <a:rPr lang="ko-KR" altLang="en-US" dirty="0" err="1" smtClean="0">
                <a:solidFill>
                  <a:srgbClr val="1E415D"/>
                </a:solidFill>
              </a:rPr>
              <a:t>내장함수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  <p:sp>
        <p:nvSpPr>
          <p:cNvPr id="24" name="Oval 39"/>
          <p:cNvSpPr/>
          <p:nvPr/>
        </p:nvSpPr>
        <p:spPr>
          <a:xfrm>
            <a:off x="271294" y="4309764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6" name="Straight Connector 20"/>
          <p:cNvCxnSpPr/>
          <p:nvPr/>
        </p:nvCxnSpPr>
        <p:spPr>
          <a:xfrm>
            <a:off x="720000" y="4743275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385" y="4384480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4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제어문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변경 가능한 객체를 기본변수로 갖는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기본 변수를 함수들 호출 사이에 공유하지 않으려면 다음과 같은 형식으로 함수를 작성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함수 매개변수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2" y="2204864"/>
            <a:ext cx="8982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76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 </a:t>
            </a:r>
            <a:r>
              <a:rPr lang="ko-KR" altLang="en-US" dirty="0" smtClean="0"/>
              <a:t>키워드 인수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함수를 호출 할 때에 </a:t>
            </a:r>
            <a:r>
              <a:rPr lang="en-US" altLang="ko-KR" dirty="0" err="1"/>
              <a:t>kwarg</a:t>
            </a:r>
            <a:r>
              <a:rPr lang="en-US" altLang="ko-KR" dirty="0"/>
              <a:t>=value </a:t>
            </a:r>
            <a:r>
              <a:rPr lang="ko-KR" altLang="en-US" dirty="0"/>
              <a:t>형식의 인수를 사용하여 호출 할 </a:t>
            </a:r>
            <a:r>
              <a:rPr lang="ko-KR" altLang="en-US" dirty="0" smtClean="0"/>
              <a:t>수 있음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12" y="2736399"/>
            <a:ext cx="8039100" cy="12382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35527" y="2814614"/>
            <a:ext cx="967122" cy="354141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92960" y="2814613"/>
            <a:ext cx="1944216" cy="35414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626053" y="2070035"/>
            <a:ext cx="1802717" cy="433766"/>
          </a:xfrm>
          <a:prstGeom prst="rect">
            <a:avLst/>
          </a:prstGeom>
          <a:solidFill>
            <a:srgbClr val="FFDDD5"/>
          </a:solidFill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필수 매개변수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구부러진 연결선 26"/>
          <p:cNvCxnSpPr>
            <a:stCxn id="24" idx="0"/>
            <a:endCxn id="30" idx="2"/>
          </p:cNvCxnSpPr>
          <p:nvPr/>
        </p:nvCxnSpPr>
        <p:spPr>
          <a:xfrm rot="5400000" flipH="1" flipV="1">
            <a:off x="5568258" y="2487715"/>
            <a:ext cx="323709" cy="33008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구부러진 연결선 28"/>
          <p:cNvCxnSpPr>
            <a:stCxn id="23" idx="0"/>
            <a:endCxn id="26" idx="2"/>
          </p:cNvCxnSpPr>
          <p:nvPr/>
        </p:nvCxnSpPr>
        <p:spPr>
          <a:xfrm rot="16200000" flipV="1">
            <a:off x="3567844" y="2463370"/>
            <a:ext cx="310813" cy="39167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0" name="직사각형 29"/>
          <p:cNvSpPr/>
          <p:nvPr/>
        </p:nvSpPr>
        <p:spPr>
          <a:xfrm>
            <a:off x="5109122" y="2057139"/>
            <a:ext cx="1572070" cy="433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선택 매개변수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080223"/>
            <a:ext cx="8039100" cy="58102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899614" y="5152801"/>
            <a:ext cx="457540" cy="396501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77008" y="5152800"/>
            <a:ext cx="1487371" cy="39650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02059" y="4208221"/>
            <a:ext cx="2313157" cy="546783"/>
          </a:xfrm>
          <a:prstGeom prst="rect">
            <a:avLst/>
          </a:prstGeom>
          <a:solidFill>
            <a:srgbClr val="FFDDD5"/>
          </a:solidFill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순서 인수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(positional argument)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구부러진 연결선 35"/>
          <p:cNvCxnSpPr>
            <a:stCxn id="34" idx="0"/>
            <a:endCxn id="44" idx="2"/>
          </p:cNvCxnSpPr>
          <p:nvPr/>
        </p:nvCxnSpPr>
        <p:spPr>
          <a:xfrm rot="5400000" flipH="1" flipV="1">
            <a:off x="4700833" y="4374865"/>
            <a:ext cx="397796" cy="115807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3" name="구부러진 연결선 42"/>
          <p:cNvCxnSpPr>
            <a:stCxn id="33" idx="0"/>
            <a:endCxn id="35" idx="2"/>
          </p:cNvCxnSpPr>
          <p:nvPr/>
        </p:nvCxnSpPr>
        <p:spPr>
          <a:xfrm rot="16200000" flipV="1">
            <a:off x="2694613" y="4719030"/>
            <a:ext cx="397797" cy="46974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4" name="직사각형 43"/>
          <p:cNvSpPr/>
          <p:nvPr/>
        </p:nvSpPr>
        <p:spPr>
          <a:xfrm>
            <a:off x="4276346" y="4220143"/>
            <a:ext cx="2404846" cy="53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키워드 인수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(keyword argument)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0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 </a:t>
            </a:r>
            <a:r>
              <a:rPr lang="ko-KR" altLang="en-US" dirty="0" smtClean="0"/>
              <a:t>키워드 </a:t>
            </a:r>
            <a:r>
              <a:rPr lang="ko-KR" altLang="en-US" dirty="0"/>
              <a:t>인수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21515" y="1047101"/>
            <a:ext cx="89344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1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 </a:t>
            </a:r>
            <a:r>
              <a:rPr lang="ko-KR" altLang="en-US" dirty="0" smtClean="0"/>
              <a:t>키워드 </a:t>
            </a:r>
            <a:r>
              <a:rPr lang="ko-KR" altLang="en-US" dirty="0"/>
              <a:t>인수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이름을 포함한 인수 사용시 순서를 바꿀 수 있음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기본값을 갖는 </a:t>
            </a:r>
            <a:r>
              <a:rPr lang="ko-KR" altLang="en-US" sz="2000" dirty="0" err="1" smtClean="0"/>
              <a:t>파라미터는</a:t>
            </a:r>
            <a:r>
              <a:rPr lang="ko-KR" altLang="en-US" sz="2000" dirty="0" smtClean="0"/>
              <a:t> 생략 가능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필수 인수를 포함하지 않으면 에러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265379"/>
            <a:ext cx="8372326" cy="4025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8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 </a:t>
            </a:r>
            <a:r>
              <a:rPr lang="ko-KR" altLang="en-US" dirty="0" smtClean="0"/>
              <a:t>키워드 </a:t>
            </a:r>
            <a:r>
              <a:rPr lang="ko-KR" altLang="en-US" dirty="0"/>
              <a:t>인수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908050"/>
            <a:ext cx="7818438" cy="561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808984" y="4000058"/>
            <a:ext cx="49530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/>
              <a:t>정의 시 존재하지 않는 매개변수 이름을 사용할 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36331" y="1844824"/>
            <a:ext cx="482565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필수 매개변수에 매개변수의 이름을 지정하지 않은 인수와 매개변수 이름을 지정한 인수를 동시에 사용할 수 없음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4808984" y="5709016"/>
            <a:ext cx="4953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키워드 인수는 순서 인수 뒤에 와야 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076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매개변수를 </a:t>
            </a:r>
            <a:r>
              <a:rPr lang="ko-KR" altLang="en-US" dirty="0"/>
              <a:t>이용한 </a:t>
            </a:r>
            <a:r>
              <a:rPr lang="ko-KR" altLang="en-US" dirty="0" err="1" smtClean="0"/>
              <a:t>가변인수</a:t>
            </a:r>
            <a:r>
              <a:rPr lang="ko-KR" altLang="en-US" dirty="0" smtClean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매개변수 앞에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 붙여 정의</a:t>
            </a:r>
            <a:endParaRPr lang="en-US" altLang="ko-KR" dirty="0" smtClean="0"/>
          </a:p>
          <a:p>
            <a:r>
              <a:rPr lang="ko-KR" altLang="en-US" dirty="0" smtClean="0"/>
              <a:t>인수들이 </a:t>
            </a:r>
            <a:r>
              <a:rPr lang="ko-KR" altLang="en-US" dirty="0" err="1" smtClean="0"/>
              <a:t>튜플에</a:t>
            </a:r>
            <a:r>
              <a:rPr lang="ko-KR" altLang="en-US" dirty="0" smtClean="0"/>
              <a:t> 저장되어 전달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119086"/>
            <a:ext cx="8028954" cy="416316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82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인수의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가변 인수 앞에 </a:t>
            </a:r>
            <a:r>
              <a:rPr lang="en-US" altLang="ko-KR" sz="2000" dirty="0"/>
              <a:t>0 </a:t>
            </a:r>
            <a:r>
              <a:rPr lang="ko-KR" altLang="en-US" sz="2000" dirty="0"/>
              <a:t>개 이상의 일반 인수가 올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r>
              <a:rPr lang="ko-KR" altLang="en-US" sz="2000" dirty="0" smtClean="0"/>
              <a:t>가변 </a:t>
            </a:r>
            <a:r>
              <a:rPr lang="ko-KR" altLang="en-US" sz="2000" dirty="0"/>
              <a:t>인수는 함수에 전달되는 나머지 모든 입력 인수를 </a:t>
            </a:r>
            <a:r>
              <a:rPr lang="ko-KR" altLang="en-US" sz="2000" dirty="0" err="1"/>
              <a:t>스쿠핑하기</a:t>
            </a:r>
            <a:r>
              <a:rPr lang="ko-KR" altLang="en-US" sz="2000" dirty="0"/>
              <a:t> 때문에 형식 인수 목록의 마지막에 </a:t>
            </a:r>
            <a:r>
              <a:rPr lang="ko-KR" altLang="en-US" sz="2000" dirty="0" smtClean="0"/>
              <a:t>음</a:t>
            </a:r>
            <a:endParaRPr lang="en-US" altLang="ko-KR" sz="2000" dirty="0" smtClean="0"/>
          </a:p>
          <a:p>
            <a:r>
              <a:rPr lang="en-US" altLang="ko-KR" sz="2000" dirty="0" smtClean="0"/>
              <a:t>*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 </a:t>
            </a:r>
            <a:r>
              <a:rPr lang="ko-KR" altLang="en-US" sz="2000" dirty="0"/>
              <a:t>매개변수 다음에 나오는 형식적 매개 변수는 ‘키워드 전용’ </a:t>
            </a:r>
            <a:r>
              <a:rPr lang="ko-KR" altLang="en-US" sz="2000" dirty="0" smtClean="0"/>
              <a:t>인수</a:t>
            </a:r>
            <a:endParaRPr lang="en-US" altLang="ko-KR" sz="2000" dirty="0" smtClean="0"/>
          </a:p>
          <a:p>
            <a:r>
              <a:rPr lang="ko-KR" altLang="en-US" sz="2000" dirty="0" smtClean="0"/>
              <a:t>위치 </a:t>
            </a:r>
            <a:r>
              <a:rPr lang="ko-KR" altLang="en-US" sz="2000" dirty="0"/>
              <a:t>인수는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인수 뒤에 올 수 </a:t>
            </a:r>
            <a:r>
              <a:rPr lang="ko-KR" altLang="en-US" sz="2000" dirty="0" smtClean="0"/>
              <a:t>없음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 </a:t>
            </a:r>
            <a:r>
              <a:rPr lang="en-US" altLang="ko-KR" dirty="0"/>
              <a:t>&gt; 3.4. </a:t>
            </a:r>
            <a:r>
              <a:rPr lang="ko-KR" altLang="en-US" dirty="0" err="1"/>
              <a:t>튜플</a:t>
            </a:r>
            <a:r>
              <a:rPr lang="ko-KR" altLang="en-US" dirty="0"/>
              <a:t> 매개변수를 이용한 </a:t>
            </a:r>
            <a:r>
              <a:rPr lang="ko-KR" altLang="en-US" dirty="0" err="1"/>
              <a:t>가변인수</a:t>
            </a:r>
            <a:r>
              <a:rPr lang="ko-KR" altLang="en-US" dirty="0"/>
              <a:t> 설정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4" y="2852936"/>
            <a:ext cx="9439275" cy="3495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8" y="3768926"/>
            <a:ext cx="9420225" cy="24193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35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인수의 순서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ko-KR" altLang="en-US" dirty="0" smtClean="0"/>
              <a:t>매개변수</a:t>
            </a:r>
            <a:r>
              <a:rPr lang="ko-KR" altLang="en-US" dirty="0"/>
              <a:t> </a:t>
            </a:r>
            <a:r>
              <a:rPr lang="en-US" altLang="ko-KR" dirty="0"/>
              <a:t>&gt; 3.4.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smtClean="0"/>
              <a:t>매개변수를 </a:t>
            </a:r>
            <a:r>
              <a:rPr lang="ko-KR" altLang="en-US" dirty="0"/>
              <a:t>이용한 </a:t>
            </a:r>
            <a:r>
              <a:rPr lang="ko-KR" altLang="en-US" dirty="0" err="1"/>
              <a:t>가변인수</a:t>
            </a:r>
            <a:r>
              <a:rPr lang="ko-KR" altLang="en-US" dirty="0"/>
              <a:t> 설정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50849" y="1822450"/>
            <a:ext cx="9110663" cy="506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73221"/>
          <a:stretch/>
        </p:blipFill>
        <p:spPr>
          <a:xfrm>
            <a:off x="416496" y="897668"/>
            <a:ext cx="9128794" cy="905313"/>
          </a:xfrm>
          <a:prstGeom prst="rect">
            <a:avLst/>
          </a:prstGeom>
        </p:spPr>
      </p:pic>
      <p:sp>
        <p:nvSpPr>
          <p:cNvPr id="8" name="설명선 2(테두리 및 강조선) 7"/>
          <p:cNvSpPr/>
          <p:nvPr/>
        </p:nvSpPr>
        <p:spPr>
          <a:xfrm>
            <a:off x="5817096" y="1124744"/>
            <a:ext cx="1440160" cy="6981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145"/>
              <a:gd name="adj6" fmla="val -625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파라미터의</a:t>
            </a:r>
            <a:r>
              <a:rPr lang="ko-KR" altLang="en-US" dirty="0" smtClean="0"/>
              <a:t> 이름을 지정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32920" y="1835469"/>
            <a:ext cx="936104" cy="441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(테두리 및 강조선) 9"/>
          <p:cNvSpPr/>
          <p:nvPr/>
        </p:nvSpPr>
        <p:spPr>
          <a:xfrm>
            <a:off x="3440832" y="2351127"/>
            <a:ext cx="2520280" cy="6981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145"/>
              <a:gd name="adj6" fmla="val -625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순서인수가</a:t>
            </a:r>
            <a:r>
              <a:rPr lang="ko-KR" altLang="en-US" dirty="0" smtClean="0"/>
              <a:t> 앞에 </a:t>
            </a:r>
            <a:r>
              <a:rPr lang="ko-KR" altLang="en-US" dirty="0" err="1" smtClean="0"/>
              <a:t>올수</a:t>
            </a:r>
            <a:r>
              <a:rPr lang="ko-KR" altLang="en-US" dirty="0" smtClean="0"/>
              <a:t> 있도록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16967" y="3082834"/>
            <a:ext cx="464530" cy="355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(테두리 및 강조선) 11"/>
          <p:cNvSpPr/>
          <p:nvPr/>
        </p:nvSpPr>
        <p:spPr>
          <a:xfrm>
            <a:off x="4951505" y="4403814"/>
            <a:ext cx="2520280" cy="6981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145"/>
              <a:gd name="adj6" fmla="val -625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디폴트 </a:t>
            </a:r>
            <a:r>
              <a:rPr lang="ko-KR" altLang="en-US" err="1" smtClean="0"/>
              <a:t>파라미터로</a:t>
            </a:r>
            <a:r>
              <a:rPr lang="ko-KR" altLang="en-US" smtClean="0"/>
              <a:t> 선언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04728" y="5101994"/>
            <a:ext cx="936104" cy="41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61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인수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**</a:t>
            </a:r>
            <a:r>
              <a:rPr lang="en-US" altLang="ko-KR" dirty="0"/>
              <a:t>name </a:t>
            </a:r>
            <a:r>
              <a:rPr lang="ko-KR" altLang="en-US" dirty="0"/>
              <a:t>형식의 최종 형식 매개 변수가 있으면 형식 매개 변수에 해당하는 것을 제외하고 모든 키워드 인수가 들어있는 </a:t>
            </a:r>
            <a:r>
              <a:rPr lang="ko-KR" altLang="en-US" dirty="0" err="1"/>
              <a:t>딕셔너리를</a:t>
            </a:r>
            <a:r>
              <a:rPr lang="ko-KR" altLang="en-US" dirty="0"/>
              <a:t> </a:t>
            </a:r>
            <a:r>
              <a:rPr lang="ko-KR" altLang="en-US" dirty="0" smtClean="0"/>
              <a:t>받음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5" y="2171700"/>
            <a:ext cx="9010650" cy="26574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523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딕셔너리</a:t>
            </a:r>
            <a:r>
              <a:rPr lang="ko-KR" altLang="en-US" dirty="0"/>
              <a:t> 인수는 위치 인수</a:t>
            </a:r>
            <a:r>
              <a:rPr lang="en-US" altLang="ko-KR" dirty="0"/>
              <a:t>, </a:t>
            </a:r>
            <a:r>
              <a:rPr lang="ko-KR" altLang="en-US" dirty="0"/>
              <a:t>키워드 인수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튜플을</a:t>
            </a:r>
            <a:r>
              <a:rPr lang="ko-KR" altLang="en-US" dirty="0"/>
              <a:t> 받는 *</a:t>
            </a:r>
            <a:r>
              <a:rPr lang="en-US" altLang="ko-KR" dirty="0"/>
              <a:t>name </a:t>
            </a:r>
            <a:r>
              <a:rPr lang="ko-KR" altLang="en-US" dirty="0"/>
              <a:t>형식의 가변 인수와 같이 사용될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fontAlgn="base"/>
            <a:r>
              <a:rPr lang="en-US" altLang="ko-KR" dirty="0" smtClean="0"/>
              <a:t>*</a:t>
            </a:r>
            <a:r>
              <a:rPr lang="en-US" altLang="ko-KR" dirty="0"/>
              <a:t>name</a:t>
            </a:r>
            <a:r>
              <a:rPr lang="ko-KR" altLang="en-US" dirty="0"/>
              <a:t>은 **</a:t>
            </a:r>
            <a:r>
              <a:rPr lang="en-US" altLang="ko-KR" dirty="0"/>
              <a:t>name </a:t>
            </a:r>
            <a:r>
              <a:rPr lang="ko-KR" altLang="en-US" dirty="0"/>
              <a:t>앞에 </a:t>
            </a:r>
            <a:r>
              <a:rPr lang="ko-KR" altLang="en-US" dirty="0" smtClean="0"/>
              <a:t>나와야 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636912"/>
            <a:ext cx="8972550" cy="28670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24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입력 값을 </a:t>
            </a:r>
            <a:r>
              <a:rPr lang="ko-KR" altLang="en-US" dirty="0"/>
              <a:t>받아 다른 값을 출력하도록 미리 만들어져 있는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반복해서 </a:t>
            </a:r>
            <a:r>
              <a:rPr lang="ko-KR" altLang="en-US" dirty="0"/>
              <a:t>사용한 코드들을 묶어 놓고 그것에 이름을 붙인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반복해서 </a:t>
            </a:r>
            <a:r>
              <a:rPr lang="ko-KR" altLang="en-US" dirty="0"/>
              <a:t>사용할 코드는 함수를 이용하면 훨씬 구조적이고 간결한 코드를 작성할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fontAlgn="base"/>
            <a:r>
              <a:rPr lang="ko-KR" altLang="en-US" dirty="0" smtClean="0"/>
              <a:t>함수 정의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함수를 </a:t>
            </a:r>
            <a:r>
              <a:rPr lang="ko-KR" altLang="en-US" dirty="0"/>
              <a:t>사용하려면 먼저 함수가 정의</a:t>
            </a:r>
            <a:r>
              <a:rPr lang="en-US" altLang="ko-KR" dirty="0"/>
              <a:t>(define)</a:t>
            </a:r>
            <a:r>
              <a:rPr lang="ko-KR" altLang="en-US" dirty="0"/>
              <a:t>되어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정의되어 </a:t>
            </a:r>
            <a:r>
              <a:rPr lang="ko-KR" altLang="en-US" dirty="0"/>
              <a:t>있는 함수를 사용하려면 ‘</a:t>
            </a:r>
            <a:r>
              <a:rPr lang="ko-KR" altLang="en-US" dirty="0" err="1"/>
              <a:t>함수명</a:t>
            </a:r>
            <a:r>
              <a:rPr lang="en-US" altLang="ko-KR" dirty="0"/>
              <a:t>()’ </a:t>
            </a:r>
            <a:r>
              <a:rPr lang="ko-KR" altLang="en-US" dirty="0"/>
              <a:t>형식으로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한 </a:t>
            </a:r>
            <a:r>
              <a:rPr lang="ko-KR" altLang="en-US" dirty="0"/>
              <a:t>쌍의 소괄호 안에는 함수가 실행되기 위해 필요한 값을 </a:t>
            </a:r>
            <a:r>
              <a:rPr lang="ko-KR" altLang="en-US" dirty="0" smtClean="0"/>
              <a:t>입력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200488" y="3334348"/>
            <a:ext cx="2577048" cy="1894852"/>
            <a:chOff x="7128480" y="2632638"/>
            <a:chExt cx="2577048" cy="1894852"/>
          </a:xfrm>
        </p:grpSpPr>
        <p:sp>
          <p:nvSpPr>
            <p:cNvPr id="15" name="직사각형 14"/>
            <p:cNvSpPr/>
            <p:nvPr/>
          </p:nvSpPr>
          <p:spPr>
            <a:xfrm>
              <a:off x="7380927" y="3284984"/>
              <a:ext cx="1964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f(x):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expression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264876" y="3022208"/>
              <a:ext cx="2101991" cy="1124164"/>
              <a:chOff x="6958013" y="4724186"/>
              <a:chExt cx="2101991" cy="1124164"/>
            </a:xfrm>
          </p:grpSpPr>
          <p:sp>
            <p:nvSpPr>
              <p:cNvPr id="21" name="자유형 20"/>
              <p:cNvSpPr/>
              <p:nvPr/>
            </p:nvSpPr>
            <p:spPr>
              <a:xfrm>
                <a:off x="6958013" y="4724400"/>
                <a:ext cx="1752600" cy="1123950"/>
              </a:xfrm>
              <a:custGeom>
                <a:avLst/>
                <a:gdLst>
                  <a:gd name="connsiteX0" fmla="*/ 159543 w 1752600"/>
                  <a:gd name="connsiteY0" fmla="*/ 0 h 1123950"/>
                  <a:gd name="connsiteX1" fmla="*/ 214312 w 1752600"/>
                  <a:gd name="connsiteY1" fmla="*/ 109538 h 1123950"/>
                  <a:gd name="connsiteX2" fmla="*/ 214312 w 1752600"/>
                  <a:gd name="connsiteY2" fmla="*/ 240506 h 1123950"/>
                  <a:gd name="connsiteX3" fmla="*/ 0 w 1752600"/>
                  <a:gd name="connsiteY3" fmla="*/ 240506 h 1123950"/>
                  <a:gd name="connsiteX4" fmla="*/ 0 w 1752600"/>
                  <a:gd name="connsiteY4" fmla="*/ 885825 h 1123950"/>
                  <a:gd name="connsiteX5" fmla="*/ 1752600 w 1752600"/>
                  <a:gd name="connsiteY5" fmla="*/ 885825 h 1123950"/>
                  <a:gd name="connsiteX6" fmla="*/ 1752600 w 1752600"/>
                  <a:gd name="connsiteY6" fmla="*/ 1021556 h 1123950"/>
                  <a:gd name="connsiteX7" fmla="*/ 1700212 w 1752600"/>
                  <a:gd name="connsiteY7" fmla="*/ 112395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2600" h="1123950">
                    <a:moveTo>
                      <a:pt x="159543" y="0"/>
                    </a:moveTo>
                    <a:lnTo>
                      <a:pt x="214312" y="109538"/>
                    </a:lnTo>
                    <a:lnTo>
                      <a:pt x="214312" y="240506"/>
                    </a:lnTo>
                    <a:lnTo>
                      <a:pt x="0" y="240506"/>
                    </a:lnTo>
                    <a:lnTo>
                      <a:pt x="0" y="885825"/>
                    </a:lnTo>
                    <a:lnTo>
                      <a:pt x="1752600" y="885825"/>
                    </a:lnTo>
                    <a:lnTo>
                      <a:pt x="1752600" y="1021556"/>
                    </a:lnTo>
                    <a:lnTo>
                      <a:pt x="1700212" y="1123950"/>
                    </a:lnTo>
                  </a:path>
                </a:pathLst>
              </a:cu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 rot="10800000">
                <a:off x="7307404" y="4724186"/>
                <a:ext cx="1752600" cy="1123950"/>
              </a:xfrm>
              <a:custGeom>
                <a:avLst/>
                <a:gdLst>
                  <a:gd name="connsiteX0" fmla="*/ 159543 w 1752600"/>
                  <a:gd name="connsiteY0" fmla="*/ 0 h 1123950"/>
                  <a:gd name="connsiteX1" fmla="*/ 214312 w 1752600"/>
                  <a:gd name="connsiteY1" fmla="*/ 109538 h 1123950"/>
                  <a:gd name="connsiteX2" fmla="*/ 214312 w 1752600"/>
                  <a:gd name="connsiteY2" fmla="*/ 240506 h 1123950"/>
                  <a:gd name="connsiteX3" fmla="*/ 0 w 1752600"/>
                  <a:gd name="connsiteY3" fmla="*/ 240506 h 1123950"/>
                  <a:gd name="connsiteX4" fmla="*/ 0 w 1752600"/>
                  <a:gd name="connsiteY4" fmla="*/ 885825 h 1123950"/>
                  <a:gd name="connsiteX5" fmla="*/ 1752600 w 1752600"/>
                  <a:gd name="connsiteY5" fmla="*/ 885825 h 1123950"/>
                  <a:gd name="connsiteX6" fmla="*/ 1752600 w 1752600"/>
                  <a:gd name="connsiteY6" fmla="*/ 1021556 h 1123950"/>
                  <a:gd name="connsiteX7" fmla="*/ 1700212 w 1752600"/>
                  <a:gd name="connsiteY7" fmla="*/ 112395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2600" h="1123950">
                    <a:moveTo>
                      <a:pt x="159543" y="0"/>
                    </a:moveTo>
                    <a:lnTo>
                      <a:pt x="214312" y="109538"/>
                    </a:lnTo>
                    <a:lnTo>
                      <a:pt x="214312" y="240506"/>
                    </a:lnTo>
                    <a:lnTo>
                      <a:pt x="0" y="240506"/>
                    </a:lnTo>
                    <a:lnTo>
                      <a:pt x="0" y="885825"/>
                    </a:lnTo>
                    <a:lnTo>
                      <a:pt x="1752600" y="885825"/>
                    </a:lnTo>
                    <a:lnTo>
                      <a:pt x="1752600" y="1021556"/>
                    </a:lnTo>
                    <a:lnTo>
                      <a:pt x="1700212" y="1123950"/>
                    </a:lnTo>
                  </a:path>
                </a:pathLst>
              </a:cu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128480" y="2632638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INPUT x</a:t>
              </a:r>
              <a:endParaRPr lang="ko-KR" altLang="en-US" sz="16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7545288" y="2948692"/>
              <a:ext cx="0" cy="13195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494940" y="418893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OUTPUT f(x)</a:t>
              </a:r>
              <a:endParaRPr lang="ko-KR" altLang="en-US" sz="16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9091364" y="4089130"/>
              <a:ext cx="0" cy="13195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  <a:effectLst/>
          </p:spPr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29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매개변수의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선언 시 </a:t>
            </a:r>
            <a:r>
              <a:rPr lang="ko-KR" altLang="en-US" dirty="0" smtClean="0"/>
              <a:t>매개변수의 </a:t>
            </a:r>
            <a:r>
              <a:rPr lang="ko-KR" altLang="en-US" dirty="0"/>
              <a:t>순서는 순서 인자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인자</a:t>
            </a:r>
            <a:r>
              <a:rPr lang="en-US" altLang="ko-KR" dirty="0"/>
              <a:t>, </a:t>
            </a:r>
            <a:r>
              <a:rPr lang="ko-KR" altLang="en-US" dirty="0"/>
              <a:t>키워드 인자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smtClean="0"/>
              <a:t>인자를 받을 수 있는 순서로 정의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7" y="2509456"/>
            <a:ext cx="9039225" cy="2581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flipH="1">
            <a:off x="2169622" y="4149080"/>
            <a:ext cx="382180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2720752" y="4149080"/>
            <a:ext cx="288032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3209368" y="4149080"/>
            <a:ext cx="382180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2707268" y="2690990"/>
            <a:ext cx="211578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3119717" y="2690990"/>
            <a:ext cx="192539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3504967" y="2690990"/>
            <a:ext cx="211578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8" idx="0"/>
          </p:cNvCxnSpPr>
          <p:nvPr/>
        </p:nvCxnSpPr>
        <p:spPr>
          <a:xfrm rot="5400000" flipH="1" flipV="1">
            <a:off x="2001855" y="3337879"/>
            <a:ext cx="1170058" cy="452345"/>
          </a:xfrm>
          <a:prstGeom prst="curvedConnector3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9" idx="0"/>
            <a:endCxn id="12" idx="2"/>
          </p:cNvCxnSpPr>
          <p:nvPr/>
        </p:nvCxnSpPr>
        <p:spPr>
          <a:xfrm rot="5400000" flipH="1" flipV="1">
            <a:off x="2455348" y="3388442"/>
            <a:ext cx="1170058" cy="351218"/>
          </a:xfrm>
          <a:prstGeom prst="curvedConnector3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0" idx="0"/>
            <a:endCxn id="13" idx="2"/>
          </p:cNvCxnSpPr>
          <p:nvPr/>
        </p:nvCxnSpPr>
        <p:spPr>
          <a:xfrm rot="5400000" flipH="1" flipV="1">
            <a:off x="2920578" y="3458902"/>
            <a:ext cx="1170058" cy="210298"/>
          </a:xfrm>
          <a:prstGeom prst="curvedConnector3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flipH="1">
            <a:off x="3747246" y="4149080"/>
            <a:ext cx="629689" cy="28803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3956300" y="2690990"/>
            <a:ext cx="284005" cy="28803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stCxn id="23" idx="0"/>
            <a:endCxn id="25" idx="2"/>
          </p:cNvCxnSpPr>
          <p:nvPr/>
        </p:nvCxnSpPr>
        <p:spPr>
          <a:xfrm rot="5400000" flipH="1" flipV="1">
            <a:off x="3495167" y="3545945"/>
            <a:ext cx="1170058" cy="36212"/>
          </a:xfrm>
          <a:prstGeom prst="curvedConnector3">
            <a:avLst/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flipH="1">
            <a:off x="4567565" y="4149080"/>
            <a:ext cx="629689" cy="288032"/>
          </a:xfrm>
          <a:prstGeom prst="rect">
            <a:avLst/>
          </a:prstGeom>
          <a:noFill/>
          <a:ln w="28575">
            <a:solidFill>
              <a:srgbClr val="1982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flipH="1">
            <a:off x="4443846" y="2690990"/>
            <a:ext cx="607351" cy="288032"/>
          </a:xfrm>
          <a:prstGeom prst="rect">
            <a:avLst/>
          </a:prstGeom>
          <a:noFill/>
          <a:ln w="28575">
            <a:solidFill>
              <a:srgbClr val="1982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4" name="구부러진 연결선 33"/>
          <p:cNvCxnSpPr>
            <a:stCxn id="30" idx="0"/>
          </p:cNvCxnSpPr>
          <p:nvPr/>
        </p:nvCxnSpPr>
        <p:spPr>
          <a:xfrm rot="16200000" flipV="1">
            <a:off x="4222269" y="3488939"/>
            <a:ext cx="1200147" cy="120135"/>
          </a:xfrm>
          <a:prstGeom prst="curvedConnector3">
            <a:avLst/>
          </a:prstGeom>
          <a:ln w="19050">
            <a:solidFill>
              <a:srgbClr val="19824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 flipH="1">
            <a:off x="5219009" y="2690990"/>
            <a:ext cx="496159" cy="2880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5361572" y="4149080"/>
            <a:ext cx="3263835" cy="2880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8" idx="0"/>
            <a:endCxn id="37" idx="2"/>
          </p:cNvCxnSpPr>
          <p:nvPr/>
        </p:nvCxnSpPr>
        <p:spPr>
          <a:xfrm rot="16200000" flipV="1">
            <a:off x="5645260" y="2800850"/>
            <a:ext cx="1170058" cy="1526401"/>
          </a:xfrm>
          <a:prstGeom prst="curvedConnector3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88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인수 </a:t>
            </a:r>
            <a:r>
              <a:rPr lang="ko-KR" altLang="en-US" dirty="0" err="1" smtClean="0"/>
              <a:t>언패킹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인수가 이미 목록이나 </a:t>
            </a:r>
            <a:r>
              <a:rPr lang="ko-KR" altLang="en-US" dirty="0" err="1"/>
              <a:t>튜플에</a:t>
            </a:r>
            <a:r>
              <a:rPr lang="ko-KR" altLang="en-US" dirty="0"/>
              <a:t> 있지만 별도의 위치 인수가 필요한 함수 호출에 대해 압축을 풀어야하는 경우에는 반대 상황이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 내장 된 </a:t>
            </a:r>
            <a:r>
              <a:rPr lang="en-US" altLang="ko-KR" dirty="0"/>
              <a:t>range() </a:t>
            </a:r>
            <a:r>
              <a:rPr lang="ko-KR" altLang="en-US" dirty="0"/>
              <a:t>함수는 별도의 </a:t>
            </a:r>
            <a:r>
              <a:rPr lang="en-US" altLang="ko-KR" dirty="0"/>
              <a:t>start </a:t>
            </a:r>
            <a:r>
              <a:rPr lang="ko-KR" altLang="en-US" dirty="0"/>
              <a:t>및 </a:t>
            </a:r>
            <a:r>
              <a:rPr lang="en-US" altLang="ko-KR" dirty="0"/>
              <a:t>stop </a:t>
            </a:r>
            <a:r>
              <a:rPr lang="ko-KR" altLang="en-US" dirty="0"/>
              <a:t>인수를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별도로 </a:t>
            </a:r>
            <a:r>
              <a:rPr lang="ko-KR" altLang="en-US" dirty="0"/>
              <a:t>사용할 수 없는 경우에는 * 연산자로 함수 호출을 작성하여 인수를 목록 또는 </a:t>
            </a:r>
            <a:r>
              <a:rPr lang="ko-KR" altLang="en-US" dirty="0" err="1"/>
              <a:t>튜플에서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r>
              <a:rPr lang="en-US" altLang="ko-KR" dirty="0"/>
              <a:t>(Unpacking)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&gt; </a:t>
            </a:r>
            <a:r>
              <a:rPr lang="en-US" altLang="ko-KR" dirty="0"/>
              <a:t>3.6. </a:t>
            </a:r>
            <a:r>
              <a:rPr lang="ko-KR" altLang="en-US" dirty="0"/>
              <a:t>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0275"/>
          <a:stretch/>
        </p:blipFill>
        <p:spPr>
          <a:xfrm>
            <a:off x="455149" y="3140968"/>
            <a:ext cx="8963025" cy="237626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094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튜플</a:t>
            </a:r>
            <a:r>
              <a:rPr lang="ko-KR" altLang="en-US" dirty="0"/>
              <a:t> 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 </a:t>
            </a:r>
            <a:r>
              <a:rPr lang="en-US" altLang="ko-KR" dirty="0"/>
              <a:t>&gt; 3.6. </a:t>
            </a:r>
            <a:r>
              <a:rPr lang="ko-KR" altLang="en-US" dirty="0"/>
              <a:t>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1368425"/>
            <a:ext cx="9010650" cy="46958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01072" y="1268760"/>
            <a:ext cx="40168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numbers </a:t>
            </a:r>
            <a:r>
              <a:rPr lang="ko-KR" altLang="en-US" dirty="0"/>
              <a:t>변수를 </a:t>
            </a:r>
            <a:r>
              <a:rPr lang="en-US" altLang="ko-KR" dirty="0"/>
              <a:t>add() </a:t>
            </a:r>
            <a:r>
              <a:rPr lang="ko-KR" altLang="en-US" dirty="0"/>
              <a:t>함수의 인자로 직접 넣을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01072" y="5157192"/>
            <a:ext cx="40168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변수 앞에 *</a:t>
            </a:r>
            <a:r>
              <a:rPr lang="ko-KR" altLang="en-US" dirty="0" err="1"/>
              <a:t>를</a:t>
            </a:r>
            <a:r>
              <a:rPr lang="ko-KR" altLang="en-US" dirty="0"/>
              <a:t> 붙여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r>
              <a:rPr lang="ko-KR" altLang="en-US" dirty="0"/>
              <a:t> 하여 전달</a:t>
            </a:r>
          </a:p>
        </p:txBody>
      </p:sp>
    </p:spTree>
    <p:extLst>
      <p:ext uri="{BB962C8B-B14F-4D97-AF65-F5344CB8AC3E}">
        <p14:creationId xmlns:p14="http://schemas.microsoft.com/office/powerpoint/2010/main" val="4180282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/>
              <a:t>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데이터는 ** 연산자로 키워드 인수를 전달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 </a:t>
            </a:r>
            <a:r>
              <a:rPr lang="en-US" altLang="ko-KR" dirty="0"/>
              <a:t>&gt; 3.6. </a:t>
            </a:r>
            <a:r>
              <a:rPr lang="ko-KR" altLang="en-US" dirty="0"/>
              <a:t>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556792"/>
            <a:ext cx="7937644" cy="473408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955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람다식은</a:t>
            </a:r>
            <a:r>
              <a:rPr lang="ko-KR" altLang="en-US" dirty="0" smtClean="0"/>
              <a:t> 작은 </a:t>
            </a:r>
            <a:r>
              <a:rPr lang="ko-KR" altLang="en-US" dirty="0" err="1" smtClean="0"/>
              <a:t>익명함수를</a:t>
            </a:r>
            <a:r>
              <a:rPr lang="ko-KR" altLang="en-US" dirty="0" smtClean="0"/>
              <a:t> 의미함</a:t>
            </a:r>
            <a:endParaRPr lang="en-US" altLang="ko-KR" dirty="0" smtClean="0"/>
          </a:p>
          <a:p>
            <a:r>
              <a:rPr lang="ko-KR" altLang="en-US" dirty="0" smtClean="0"/>
              <a:t>작은 </a:t>
            </a:r>
            <a:r>
              <a:rPr lang="ko-KR" altLang="en-US" dirty="0"/>
              <a:t>익명 함수는 </a:t>
            </a:r>
            <a:r>
              <a:rPr lang="en-US" altLang="ko-KR" dirty="0"/>
              <a:t>lambda </a:t>
            </a:r>
            <a:r>
              <a:rPr lang="ko-KR" altLang="en-US" dirty="0"/>
              <a:t>키워드로 만들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 fontAlgn="base"/>
            <a:r>
              <a:rPr lang="en-US" altLang="ko-KR" i="1" dirty="0" err="1" smtClean="0"/>
              <a:t>variable_define</a:t>
            </a:r>
            <a:endParaRPr lang="en-US" altLang="ko-KR" i="1" dirty="0" smtClean="0"/>
          </a:p>
          <a:p>
            <a:pPr lvl="2" fontAlgn="base"/>
            <a:r>
              <a:rPr lang="ko-KR" altLang="en-US" dirty="0" smtClean="0"/>
              <a:t>함수의 </a:t>
            </a:r>
            <a:r>
              <a:rPr lang="ko-KR" altLang="en-US" dirty="0"/>
              <a:t>인수를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 fontAlgn="base"/>
            <a:r>
              <a:rPr lang="en-US" altLang="ko-KR" i="1" dirty="0" smtClean="0"/>
              <a:t>statement </a:t>
            </a:r>
          </a:p>
          <a:p>
            <a:pPr lvl="2" fontAlgn="base"/>
            <a:r>
              <a:rPr lang="ko-KR" altLang="en-US" dirty="0" smtClean="0"/>
              <a:t>함수가 </a:t>
            </a:r>
            <a:r>
              <a:rPr lang="ko-KR" altLang="en-US" dirty="0"/>
              <a:t>실행할 문장을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한 </a:t>
            </a:r>
            <a:r>
              <a:rPr lang="ko-KR" altLang="en-US" dirty="0"/>
              <a:t>문장만 작성할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return </a:t>
            </a:r>
            <a:r>
              <a:rPr lang="ko-KR" altLang="en-US" dirty="0"/>
              <a:t>구문이 없어도 </a:t>
            </a:r>
            <a:r>
              <a:rPr lang="en-US" altLang="ko-KR" dirty="0"/>
              <a:t>statement</a:t>
            </a:r>
            <a:r>
              <a:rPr lang="ko-KR" altLang="en-US" dirty="0"/>
              <a:t>의 결과를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t="29026" b="44724"/>
          <a:stretch/>
        </p:blipFill>
        <p:spPr>
          <a:xfrm>
            <a:off x="759640" y="2204864"/>
            <a:ext cx="8458200" cy="72008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7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식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람다식은</a:t>
            </a:r>
            <a:r>
              <a:rPr lang="ko-KR" altLang="en-US" dirty="0" smtClean="0"/>
              <a:t> </a:t>
            </a:r>
            <a:r>
              <a:rPr lang="ko-KR" altLang="en-US" dirty="0"/>
              <a:t>함수 객체가 필요한 곳이면 어디서든지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err="1" smtClean="0"/>
              <a:t>람다식은</a:t>
            </a:r>
            <a:r>
              <a:rPr lang="ko-KR" altLang="en-US" dirty="0" smtClean="0"/>
              <a:t> </a:t>
            </a:r>
            <a:r>
              <a:rPr lang="ko-KR" altLang="en-US" dirty="0"/>
              <a:t>한 개의 문장</a:t>
            </a:r>
            <a:r>
              <a:rPr lang="en-US" altLang="ko-KR" dirty="0"/>
              <a:t>(</a:t>
            </a:r>
            <a:r>
              <a:rPr lang="ko-KR" altLang="en-US" dirty="0"/>
              <a:t>표현식</a:t>
            </a:r>
            <a:r>
              <a:rPr lang="en-US" altLang="ko-KR" dirty="0"/>
              <a:t>)</a:t>
            </a:r>
            <a:r>
              <a:rPr lang="ko-KR" altLang="en-US" dirty="0"/>
              <a:t>만 작성할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중첩 </a:t>
            </a:r>
            <a:r>
              <a:rPr lang="ko-KR" altLang="en-US" dirty="0"/>
              <a:t>된 함수 정의와 마찬가지로 람다 함수는 포함 된 범위</a:t>
            </a:r>
            <a:r>
              <a:rPr lang="en-US" altLang="ko-KR" dirty="0"/>
              <a:t>(scope)</a:t>
            </a:r>
            <a:r>
              <a:rPr lang="ko-KR" altLang="en-US" dirty="0"/>
              <a:t>의 변수들을 참조 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2" y="3125436"/>
            <a:ext cx="7936408" cy="313589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910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 </a:t>
            </a:r>
            <a:r>
              <a:rPr lang="ko-KR" altLang="en-US" dirty="0" err="1" smtClean="0"/>
              <a:t>리턴문에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리턴문에</a:t>
            </a:r>
            <a:r>
              <a:rPr lang="ko-KR" altLang="en-US" dirty="0"/>
              <a:t> 함수의 </a:t>
            </a:r>
            <a:r>
              <a:rPr lang="ko-KR" altLang="en-US" dirty="0" smtClean="0"/>
              <a:t>이름을 사용</a:t>
            </a:r>
            <a:endParaRPr lang="en-US" altLang="ko-KR" dirty="0" smtClean="0"/>
          </a:p>
          <a:p>
            <a:r>
              <a:rPr lang="ko-KR" altLang="en-US" dirty="0" err="1"/>
              <a:t>리턴문의</a:t>
            </a:r>
            <a:r>
              <a:rPr lang="ko-KR" altLang="en-US" dirty="0"/>
              <a:t> 함수는 반드시 </a:t>
            </a:r>
            <a:r>
              <a:rPr lang="ko-KR" altLang="en-US" dirty="0" err="1" smtClean="0"/>
              <a:t>지역함수일</a:t>
            </a:r>
            <a:r>
              <a:rPr lang="ko-KR" altLang="en-US" dirty="0" smtClean="0"/>
              <a:t> </a:t>
            </a:r>
            <a:r>
              <a:rPr lang="ko-KR" altLang="en-US" dirty="0"/>
              <a:t>필요는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17712"/>
              </p:ext>
            </p:extLst>
          </p:nvPr>
        </p:nvGraphicFramePr>
        <p:xfrm>
          <a:off x="634218" y="2132856"/>
          <a:ext cx="6556883" cy="415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비트맵 이미지" r:id="rId4" imgW="8982000" imgH="5695920" progId="Paint.Picture">
                  <p:embed/>
                </p:oleObj>
              </mc:Choice>
              <mc:Fallback>
                <p:oleObj name="비트맵 이미지" r:id="rId4" imgW="8982000" imgH="5695920" progId="Paint.Picture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218" y="2132856"/>
                        <a:ext cx="6556883" cy="4158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786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 </a:t>
            </a:r>
            <a:r>
              <a:rPr lang="ko-KR" altLang="en-US" dirty="0" smtClean="0"/>
              <a:t>함수 인수에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람다식의</a:t>
            </a:r>
            <a:r>
              <a:rPr lang="ko-KR" altLang="en-US" dirty="0"/>
              <a:t> 다른 용도는 작은 함수를 인수로 전달하는 것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556792"/>
            <a:ext cx="7622056" cy="465132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500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 </a:t>
            </a:r>
            <a:r>
              <a:rPr lang="ko-KR" altLang="en-US" dirty="0" smtClean="0"/>
              <a:t>파이썬 </a:t>
            </a:r>
            <a:r>
              <a:rPr lang="ko-KR" altLang="en-US" dirty="0"/>
              <a:t>내장 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파이썬 </a:t>
            </a:r>
            <a:r>
              <a:rPr lang="ko-KR" altLang="en-US" dirty="0" err="1"/>
              <a:t>내장함수는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/>
              <a:t>하지 않고 즉시 사용 가능한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내장 </a:t>
            </a:r>
            <a:r>
              <a:rPr lang="ko-KR" altLang="en-US" dirty="0" err="1"/>
              <a:t>함수명은</a:t>
            </a:r>
            <a:r>
              <a:rPr lang="ko-KR" altLang="en-US" dirty="0"/>
              <a:t> 일종의 키워드로 간주되므로 </a:t>
            </a:r>
            <a:r>
              <a:rPr lang="ko-KR" altLang="en-US" dirty="0" err="1"/>
              <a:t>식별자로</a:t>
            </a:r>
            <a:r>
              <a:rPr lang="ko-KR" altLang="en-US" dirty="0"/>
              <a:t> 사용하는 것은 피하여야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 smtClean="0"/>
              <a:t>파이썬 내장 함수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634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관련 함수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t="6515"/>
          <a:stretch/>
        </p:blipFill>
        <p:spPr>
          <a:xfrm>
            <a:off x="272480" y="1341438"/>
            <a:ext cx="9144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6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 </a:t>
            </a:r>
            <a:r>
              <a:rPr lang="ko-KR" altLang="en-US" dirty="0" smtClean="0"/>
              <a:t>함수 정의하기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함수를 정의하기 위해 사용하는 </a:t>
            </a:r>
            <a:r>
              <a:rPr lang="ko-KR" altLang="en-US" dirty="0" smtClean="0"/>
              <a:t>키워드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function_name</a:t>
            </a:r>
            <a:r>
              <a:rPr lang="en-US" altLang="ko-KR" i="1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함수의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 </a:t>
            </a:r>
            <a:r>
              <a:rPr lang="ko-KR" altLang="en-US" dirty="0"/>
              <a:t>변수 이름 만드는 것처럼 함수를 구분하는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 </a:t>
            </a:r>
            <a:r>
              <a:rPr lang="ko-KR" altLang="en-US" dirty="0"/>
              <a:t>함수 이름은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_</a:t>
            </a:r>
            <a:r>
              <a:rPr lang="ko-KR" altLang="en-US" dirty="0"/>
              <a:t>를 포함할 수 있으며</a:t>
            </a:r>
            <a:r>
              <a:rPr lang="en-US" altLang="ko-KR" dirty="0"/>
              <a:t>, </a:t>
            </a:r>
            <a:r>
              <a:rPr lang="ko-KR" altLang="en-US" dirty="0"/>
              <a:t>숫자로 시작할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fontAlgn="base"/>
            <a:r>
              <a:rPr lang="en-US" altLang="ko-KR" i="1" dirty="0" smtClean="0"/>
              <a:t>param1</a:t>
            </a:r>
            <a:r>
              <a:rPr lang="en-US" altLang="ko-KR" i="1" dirty="0"/>
              <a:t>, param2, ...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함수의 매개변수</a:t>
            </a:r>
            <a:r>
              <a:rPr lang="en-US" altLang="ko-KR" dirty="0"/>
              <a:t>(Parameter variable</a:t>
            </a:r>
            <a:r>
              <a:rPr lang="en-US" altLang="ko-KR" dirty="0" smtClean="0"/>
              <a:t>). </a:t>
            </a:r>
            <a:r>
              <a:rPr lang="ko-KR" altLang="en-US" dirty="0"/>
              <a:t>함수가 실행될 때 필요로 하는 값을 받기 위해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매개변수는 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fontAlgn="base"/>
            <a:r>
              <a:rPr lang="en-US" altLang="ko-KR" i="1" dirty="0" smtClean="0"/>
              <a:t>expression </a:t>
            </a:r>
            <a:r>
              <a:rPr lang="en-US" altLang="ko-KR" dirty="0"/>
              <a:t>: </a:t>
            </a:r>
            <a:r>
              <a:rPr lang="ko-KR" altLang="en-US" dirty="0"/>
              <a:t>함수가 실행할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. </a:t>
            </a:r>
            <a:r>
              <a:rPr lang="ko-KR" altLang="en-US" dirty="0"/>
              <a:t>반드시 들여쓰기가 되어 있어야 합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699"/>
            <a:ext cx="7448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94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자료형의</a:t>
            </a:r>
            <a:r>
              <a:rPr lang="ko-KR" altLang="en-US" dirty="0"/>
              <a:t> 생성과 변환 함수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t="13032"/>
          <a:stretch/>
        </p:blipFill>
        <p:spPr>
          <a:xfrm>
            <a:off x="338137" y="2062977"/>
            <a:ext cx="9229725" cy="2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671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자료형의</a:t>
            </a:r>
            <a:r>
              <a:rPr lang="ko-KR" altLang="en-US" dirty="0"/>
              <a:t> 정보를 얻는 함수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44488" y="1574387"/>
            <a:ext cx="9115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열거형</a:t>
            </a:r>
            <a:r>
              <a:rPr lang="ko-KR" altLang="en-US" dirty="0"/>
              <a:t> 정보를 얻는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/>
              <a:t>enumerate() </a:t>
            </a:r>
            <a:r>
              <a:rPr lang="ko-KR" altLang="en-US" sz="2000" dirty="0"/>
              <a:t>함수는 인덱스와 아이템을 하나씩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형식으로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/>
              <a:t>filter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함수는 </a:t>
            </a:r>
            <a:r>
              <a:rPr lang="en-US" altLang="ko-KR" sz="2000" dirty="0" err="1"/>
              <a:t>iterable</a:t>
            </a:r>
            <a:r>
              <a:rPr lang="en-US" altLang="ko-KR" sz="2000" dirty="0"/>
              <a:t> </a:t>
            </a:r>
            <a:r>
              <a:rPr lang="ko-KR" altLang="en-US" sz="2000" dirty="0"/>
              <a:t>객체의 아이템들 중에서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 </a:t>
            </a:r>
            <a:r>
              <a:rPr lang="ko-KR" altLang="en-US" sz="2000" dirty="0"/>
              <a:t>함수의 결과가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경우의 아이템들만 묶어서 </a:t>
            </a:r>
            <a:r>
              <a:rPr lang="ko-KR" altLang="en-US" sz="2000" dirty="0" smtClean="0"/>
              <a:t>반환</a:t>
            </a:r>
            <a:endParaRPr lang="ko-KR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b="20366"/>
          <a:stretch/>
        </p:blipFill>
        <p:spPr>
          <a:xfrm>
            <a:off x="573088" y="2019392"/>
            <a:ext cx="8772400" cy="431648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911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논리 연산과 관련된 함수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81000" y="1318564"/>
            <a:ext cx="9144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매개변수와 인수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매개변수</a:t>
            </a:r>
            <a:r>
              <a:rPr lang="en-US" altLang="ko-KR" dirty="0" smtClean="0"/>
              <a:t>(Parameter Variable)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정의 시 지정하는 함수가 실행을 위해 필요하는 값을 받을 변수들</a:t>
            </a:r>
            <a:endParaRPr lang="en-US" altLang="ko-KR" dirty="0" smtClean="0"/>
          </a:p>
          <a:p>
            <a:r>
              <a:rPr lang="ko-KR" altLang="en-US" dirty="0" smtClean="0"/>
              <a:t>인수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시 함수 실행을 위해 전달하는 값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&gt; 1.1. </a:t>
            </a:r>
            <a:r>
              <a:rPr lang="ko-KR" altLang="en-US" dirty="0" smtClean="0"/>
              <a:t>함수 정의하기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7" y="3731666"/>
            <a:ext cx="9163050" cy="177165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066432" y="3773071"/>
            <a:ext cx="3312368" cy="8449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632406" y="3897411"/>
            <a:ext cx="576064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434441" y="3897411"/>
            <a:ext cx="576064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448944" y="2499418"/>
            <a:ext cx="3528392" cy="1173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070C0"/>
                </a:solidFill>
              </a:rPr>
              <a:t>매개변수</a:t>
            </a:r>
            <a:r>
              <a:rPr lang="en-US" altLang="ko-KR" dirty="0" smtClean="0">
                <a:solidFill>
                  <a:srgbClr val="0070C0"/>
                </a:solidFill>
              </a:rPr>
              <a:t>(Parameter Variable)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070C0"/>
                </a:solidFill>
              </a:rPr>
              <a:t>함수 실행을 위해 필요한 값을 받아 저장할 변수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070C0"/>
                </a:solidFill>
              </a:rPr>
              <a:t>함수 안에서만 참조할 수 있음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2" name="구부러진 연결선 51"/>
          <p:cNvCxnSpPr>
            <a:stCxn id="50" idx="0"/>
            <a:endCxn id="51" idx="1"/>
          </p:cNvCxnSpPr>
          <p:nvPr/>
        </p:nvCxnSpPr>
        <p:spPr>
          <a:xfrm rot="5400000" flipH="1" flipV="1">
            <a:off x="3680176" y="3128644"/>
            <a:ext cx="811064" cy="726471"/>
          </a:xfrm>
          <a:prstGeom prst="curvedConnector2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3" name="구부러진 연결선 52"/>
          <p:cNvCxnSpPr>
            <a:stCxn id="49" idx="0"/>
            <a:endCxn id="51" idx="1"/>
          </p:cNvCxnSpPr>
          <p:nvPr/>
        </p:nvCxnSpPr>
        <p:spPr>
          <a:xfrm rot="5400000" flipH="1" flipV="1">
            <a:off x="3279159" y="2727626"/>
            <a:ext cx="811064" cy="1528506"/>
          </a:xfrm>
          <a:prstGeom prst="curvedConnector2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5154970" y="3987625"/>
            <a:ext cx="2246301" cy="4158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정의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(Define)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154970" y="4965153"/>
            <a:ext cx="2246302" cy="4158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함수 호출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(Call)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66432" y="4884307"/>
            <a:ext cx="3312368" cy="5406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269701" y="5572758"/>
            <a:ext cx="3528392" cy="736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09900"/>
                </a:solidFill>
              </a:rPr>
              <a:t>인수 또는 인자</a:t>
            </a:r>
            <a:r>
              <a:rPr lang="en-US" altLang="ko-KR" dirty="0" smtClean="0">
                <a:solidFill>
                  <a:srgbClr val="009900"/>
                </a:solidFill>
              </a:rPr>
              <a:t>(Argument)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009900"/>
                </a:solidFill>
              </a:rPr>
              <a:t>함수 호출</a:t>
            </a:r>
            <a:r>
              <a:rPr lang="en-US" altLang="ko-KR" dirty="0" smtClean="0">
                <a:solidFill>
                  <a:srgbClr val="009900"/>
                </a:solidFill>
              </a:rPr>
              <a:t> </a:t>
            </a:r>
            <a:r>
              <a:rPr lang="ko-KR" altLang="en-US" dirty="0" smtClean="0">
                <a:solidFill>
                  <a:srgbClr val="009900"/>
                </a:solidFill>
              </a:rPr>
              <a:t>시 함수에 전달할 값</a:t>
            </a:r>
            <a:endParaRPr lang="en-US" altLang="ko-KR" dirty="0" smtClean="0">
              <a:solidFill>
                <a:srgbClr val="009900"/>
              </a:solidFill>
            </a:endParaRPr>
          </a:p>
        </p:txBody>
      </p:sp>
      <p:cxnSp>
        <p:nvCxnSpPr>
          <p:cNvPr id="60" name="구부러진 연결선 59"/>
          <p:cNvCxnSpPr>
            <a:stCxn id="62" idx="2"/>
            <a:endCxn id="59" idx="1"/>
          </p:cNvCxnSpPr>
          <p:nvPr/>
        </p:nvCxnSpPr>
        <p:spPr>
          <a:xfrm rot="16200000" flipH="1">
            <a:off x="2603032" y="5274370"/>
            <a:ext cx="634822" cy="698516"/>
          </a:xfrm>
          <a:prstGeom prst="curvedConnector2">
            <a:avLst/>
          </a:prstGeom>
          <a:noFill/>
          <a:ln w="19050" cap="flat" cmpd="sng" algn="ctr">
            <a:solidFill>
              <a:srgbClr val="0099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61" name="직사각형 60"/>
          <p:cNvSpPr/>
          <p:nvPr/>
        </p:nvSpPr>
        <p:spPr>
          <a:xfrm>
            <a:off x="2075520" y="5039914"/>
            <a:ext cx="200022" cy="266303"/>
          </a:xfrm>
          <a:prstGeom prst="rect">
            <a:avLst/>
          </a:prstGeom>
          <a:noFill/>
          <a:ln w="19050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473359" y="5039914"/>
            <a:ext cx="195651" cy="266303"/>
          </a:xfrm>
          <a:prstGeom prst="rect">
            <a:avLst/>
          </a:prstGeom>
          <a:noFill/>
          <a:ln w="19050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62"/>
          <p:cNvCxnSpPr>
            <a:stCxn id="61" idx="2"/>
            <a:endCxn id="59" idx="1"/>
          </p:cNvCxnSpPr>
          <p:nvPr/>
        </p:nvCxnSpPr>
        <p:spPr>
          <a:xfrm rot="16200000" flipH="1">
            <a:off x="2405205" y="5076543"/>
            <a:ext cx="634822" cy="1094170"/>
          </a:xfrm>
          <a:prstGeom prst="curvedConnector2">
            <a:avLst/>
          </a:prstGeom>
          <a:noFill/>
          <a:ln w="19050" cap="flat" cmpd="sng" algn="ctr">
            <a:solidFill>
              <a:srgbClr val="0099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>
            <a:stCxn id="48" idx="3"/>
            <a:endCxn id="56" idx="1"/>
          </p:cNvCxnSpPr>
          <p:nvPr/>
        </p:nvCxnSpPr>
        <p:spPr>
          <a:xfrm flipV="1">
            <a:off x="4378800" y="4195537"/>
            <a:ext cx="776170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/>
          <p:nvPr/>
        </p:nvCxnSpPr>
        <p:spPr>
          <a:xfrm flipV="1">
            <a:off x="4378800" y="5167734"/>
            <a:ext cx="776171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19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매개변수가 </a:t>
            </a:r>
            <a:r>
              <a:rPr lang="ko-KR" altLang="en-US" dirty="0"/>
              <a:t>없는 함수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안에서 실행하는 값을 사용하지 않을 때 매개변수를 선언하지 않는 함수를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ko-KR" altLang="en-US" dirty="0" smtClean="0"/>
              <a:t>함수를 </a:t>
            </a:r>
            <a:r>
              <a:rPr lang="ko-KR" altLang="en-US" dirty="0"/>
              <a:t>만드는 것을 ‘함수를 정의</a:t>
            </a:r>
            <a:r>
              <a:rPr lang="en-US" altLang="ko-KR" dirty="0"/>
              <a:t>(define)</a:t>
            </a:r>
            <a:r>
              <a:rPr lang="ko-KR" altLang="en-US" dirty="0" err="1"/>
              <a:t>한다’라고</a:t>
            </a:r>
            <a:r>
              <a:rPr lang="ko-KR" altLang="en-US" dirty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함수를 </a:t>
            </a:r>
            <a:r>
              <a:rPr lang="ko-KR" altLang="en-US" dirty="0"/>
              <a:t>사용하는 것을 ‘함수를 호출</a:t>
            </a:r>
            <a:r>
              <a:rPr lang="en-US" altLang="ko-KR" dirty="0"/>
              <a:t>(call)</a:t>
            </a:r>
            <a:r>
              <a:rPr lang="ko-KR" altLang="en-US" dirty="0" err="1"/>
              <a:t>한다’라고</a:t>
            </a:r>
            <a:r>
              <a:rPr lang="ko-KR" altLang="en-US" dirty="0"/>
              <a:t> 표현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 </a:t>
            </a:r>
            <a:r>
              <a:rPr lang="en-US" altLang="ko-KR" dirty="0"/>
              <a:t>&gt; 1.1. </a:t>
            </a:r>
            <a:r>
              <a:rPr lang="ko-KR" altLang="en-US" dirty="0"/>
              <a:t>함수 정의하기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9" y="2558408"/>
            <a:ext cx="8734425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3" y="4192116"/>
            <a:ext cx="8743950" cy="11811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매개변수가 </a:t>
            </a:r>
            <a:r>
              <a:rPr lang="ko-KR" altLang="en-US" dirty="0"/>
              <a:t>있</a:t>
            </a:r>
            <a:r>
              <a:rPr lang="ko-KR" altLang="en-US" dirty="0" smtClean="0"/>
              <a:t>는 </a:t>
            </a:r>
            <a:r>
              <a:rPr lang="ko-KR" altLang="en-US" dirty="0"/>
              <a:t>함수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ko-KR" altLang="en-US" sz="2000" dirty="0"/>
              <a:t>함수가 실행하기 위해 어떤 값을 받아야 한다면 매개변수를 </a:t>
            </a:r>
            <a:r>
              <a:rPr lang="ko-KR" altLang="en-US" sz="2000" dirty="0" smtClean="0"/>
              <a:t>선언</a:t>
            </a:r>
            <a:endParaRPr lang="en-US" altLang="ko-KR" sz="2000" dirty="0" smtClean="0"/>
          </a:p>
          <a:p>
            <a:pPr fontAlgn="base">
              <a:lnSpc>
                <a:spcPct val="100000"/>
              </a:lnSpc>
            </a:pPr>
            <a:r>
              <a:rPr lang="ko-KR" altLang="en-US" sz="2000" dirty="0" smtClean="0"/>
              <a:t>매개변수는 </a:t>
            </a:r>
            <a:r>
              <a:rPr lang="ko-KR" altLang="en-US" sz="2000" dirty="0"/>
              <a:t>일반 변수와 동일한 사용법과 특징을 가지고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fontAlgn="base">
              <a:lnSpc>
                <a:spcPct val="100000"/>
              </a:lnSpc>
            </a:pPr>
            <a:r>
              <a:rPr lang="ko-KR" altLang="en-US" sz="2000" dirty="0" smtClean="0"/>
              <a:t>매개변수는 </a:t>
            </a:r>
            <a:r>
              <a:rPr lang="ko-KR" altLang="en-US" sz="2000" dirty="0"/>
              <a:t>함수 안에서 사용할 값을 받는 </a:t>
            </a:r>
            <a:r>
              <a:rPr lang="ko-KR" altLang="en-US" sz="2000" dirty="0" smtClean="0"/>
              <a:t>변수</a:t>
            </a:r>
            <a:endParaRPr lang="ko-KR" altLang="en-US" sz="2000" dirty="0"/>
          </a:p>
          <a:p>
            <a:pPr fontAlgn="base">
              <a:lnSpc>
                <a:spcPct val="100000"/>
              </a:lnSpc>
            </a:pPr>
            <a:r>
              <a:rPr lang="ko-KR" altLang="en-US" sz="2000" dirty="0"/>
              <a:t>매개변수의 이름은 변수 이름 만드는 규칙에만 맞으면 자유롭게 선언할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fontAlgn="base">
              <a:lnSpc>
                <a:spcPct val="100000"/>
              </a:lnSpc>
            </a:pPr>
            <a:r>
              <a:rPr lang="ko-KR" altLang="en-US" sz="2000" dirty="0" smtClean="0"/>
              <a:t>함수 </a:t>
            </a:r>
            <a:r>
              <a:rPr lang="ko-KR" altLang="en-US" sz="2000" dirty="0"/>
              <a:t>정의 시 괄호</a:t>
            </a:r>
            <a:r>
              <a:rPr lang="en-US" altLang="ko-KR" sz="2000" dirty="0"/>
              <a:t>(‘(’</a:t>
            </a:r>
            <a:r>
              <a:rPr lang="ko-KR" altLang="en-US" sz="2000" dirty="0"/>
              <a:t>와 ‘</a:t>
            </a:r>
            <a:r>
              <a:rPr lang="en-US" altLang="ko-KR" sz="2000" dirty="0"/>
              <a:t>)’) </a:t>
            </a:r>
            <a:r>
              <a:rPr lang="ko-KR" altLang="en-US" sz="2000" dirty="0"/>
              <a:t>안에 선언한 이름으로 함수 안에서 사용할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fontAlgn="base">
              <a:lnSpc>
                <a:spcPct val="100000"/>
              </a:lnSpc>
            </a:pPr>
            <a:r>
              <a:rPr lang="ko-KR" altLang="en-US" sz="2000" dirty="0" smtClean="0"/>
              <a:t>매개변수는 </a:t>
            </a:r>
            <a:r>
              <a:rPr lang="ko-KR" altLang="en-US" sz="2000" dirty="0"/>
              <a:t>여러 개 사용할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그러나 함수 호출 시 인수의 개수는 함수 정의 시 매개변수의 개수와 일치해야 </a:t>
            </a:r>
            <a:r>
              <a:rPr lang="ko-KR" altLang="en-US" sz="2000" dirty="0" smtClean="0"/>
              <a:t>함</a:t>
            </a:r>
            <a:endParaRPr lang="ko-KR" altLang="en-US" sz="2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 </a:t>
            </a:r>
            <a:r>
              <a:rPr lang="en-US" altLang="ko-KR" dirty="0"/>
              <a:t>&gt; 1.1. </a:t>
            </a:r>
            <a:r>
              <a:rPr lang="ko-KR" altLang="en-US" dirty="0"/>
              <a:t>함수 정의하기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37" y="3861048"/>
            <a:ext cx="8782050" cy="23145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8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en-US" altLang="ko-KR" dirty="0" err="1" smtClean="0"/>
              <a:t>docstring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함수 본문의 첫 번째 문장에 </a:t>
            </a:r>
            <a:r>
              <a:rPr lang="ko-KR" altLang="en-US" dirty="0" smtClean="0"/>
              <a:t>문자열</a:t>
            </a:r>
            <a:r>
              <a:rPr lang="ko-KR" altLang="en-US" dirty="0"/>
              <a:t>을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함수의 </a:t>
            </a:r>
            <a:r>
              <a:rPr lang="ko-KR" altLang="en-US" dirty="0"/>
              <a:t>설명서 문자열 또는 </a:t>
            </a:r>
            <a:r>
              <a:rPr lang="en-US" altLang="ko-KR" dirty="0" err="1" smtClean="0"/>
              <a:t>docstring</a:t>
            </a:r>
            <a:endParaRPr lang="en-US" altLang="ko-KR" dirty="0" smtClean="0"/>
          </a:p>
          <a:p>
            <a:pPr fontAlgn="base"/>
            <a:r>
              <a:rPr lang="ko-KR" altLang="en-US" dirty="0" err="1"/>
              <a:t>겹따옴표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("""</a:t>
            </a:r>
            <a:r>
              <a:rPr lang="ko-KR" altLang="en-US" dirty="0"/>
              <a:t>와 </a:t>
            </a:r>
            <a:r>
              <a:rPr lang="en-US" altLang="ko-KR" dirty="0"/>
              <a:t>""") </a:t>
            </a:r>
            <a:r>
              <a:rPr lang="ko-KR" altLang="en-US" dirty="0"/>
              <a:t>또는 </a:t>
            </a:r>
            <a:r>
              <a:rPr lang="ko-KR" altLang="en-US" dirty="0" err="1"/>
              <a:t>홑따옴표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('''</a:t>
            </a:r>
            <a:r>
              <a:rPr lang="ko-KR" altLang="en-US" dirty="0"/>
              <a:t>와 </a:t>
            </a:r>
            <a:r>
              <a:rPr lang="en-US" altLang="ko-KR" dirty="0"/>
              <a:t>''')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fontAlgn="base"/>
            <a:r>
              <a:rPr lang="ko-KR" altLang="en-US" dirty="0"/>
              <a:t>문자열 스트링이 여러 개 일 경우 맨 처음의 문자열만 </a:t>
            </a:r>
            <a:r>
              <a:rPr lang="ko-KR" altLang="en-US" dirty="0" err="1"/>
              <a:t>독스트링이</a:t>
            </a:r>
            <a:r>
              <a:rPr lang="ko-KR" altLang="en-US" dirty="0"/>
              <a:t> 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3" y="3272571"/>
            <a:ext cx="6768752" cy="301250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1337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2034</Words>
  <Application>Microsoft Office PowerPoint</Application>
  <PresentationFormat>A4 용지(210x297mm)</PresentationFormat>
  <Paragraphs>399</Paragraphs>
  <Slides>53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나눔고딕</vt:lpstr>
      <vt:lpstr>D2Coding</vt:lpstr>
      <vt:lpstr>맑은 고딕</vt:lpstr>
      <vt:lpstr>Wingdings</vt:lpstr>
      <vt:lpstr>Arial</vt:lpstr>
      <vt:lpstr>Courier New</vt:lpstr>
      <vt:lpstr>1_Office 테마</vt:lpstr>
      <vt:lpstr>비트맵 이미지</vt:lpstr>
      <vt:lpstr>PowerPoint 프레젠테이션</vt:lpstr>
      <vt:lpstr>PowerPoint 프레젠테이션</vt:lpstr>
      <vt:lpstr>학습 내용</vt:lpstr>
      <vt:lpstr>1절. 함수의 정의 및 사용</vt:lpstr>
      <vt:lpstr>1.1. 함수 정의하기</vt:lpstr>
      <vt:lpstr>1) 매개변수와 인수</vt:lpstr>
      <vt:lpstr>2) 매개변수가 없는 함수 정의</vt:lpstr>
      <vt:lpstr>3) 매개변수가 있는 함수 정의</vt:lpstr>
      <vt:lpstr>1.2. docstring</vt:lpstr>
      <vt:lpstr>1.3. 함수 정의하고 호출하기 예</vt:lpstr>
      <vt:lpstr>1.4 지역변수와 전역변수</vt:lpstr>
      <vt:lpstr>1.5. 변수의 참조</vt:lpstr>
      <vt:lpstr>1.5. 변수의 참조</vt:lpstr>
      <vt:lpstr>1.6. 변수의 참조</vt:lpstr>
      <vt:lpstr>1.6. Lexical 특성</vt:lpstr>
      <vt:lpstr>1.7. 전역변수 수정</vt:lpstr>
      <vt:lpstr>1.8. 값에 의한 호출</vt:lpstr>
      <vt:lpstr>1.9. 참조에 의한 호출</vt:lpstr>
      <vt:lpstr>=을 이용한 재할당은 참조에 의한 호출 효과 없음</vt:lpstr>
      <vt:lpstr>1.10. 함수 이름 변경</vt:lpstr>
      <vt:lpstr>1.11. 함수 이름 변경과 실행 결과 저장</vt:lpstr>
      <vt:lpstr>1.11. 함수 이름 변경과 실행 결과 저장</vt:lpstr>
      <vt:lpstr>2절. 함수의 실행 결과를 반환하는 return</vt:lpstr>
      <vt:lpstr>2.1. 반환 값이 없는 함수</vt:lpstr>
      <vt:lpstr>2.2. 반환 값이 있는 함수</vt:lpstr>
      <vt:lpstr>2.3. 여러 개 값 반환</vt:lpstr>
      <vt:lpstr>3.1. 기본 값을 갖는 매개변수</vt:lpstr>
      <vt:lpstr>3.2. 기본 변수를 갖는 매개변수</vt:lpstr>
      <vt:lpstr>변경 가능한 객체를 기본변수로 갖는 매개변수</vt:lpstr>
      <vt:lpstr>변경 가능한 객체를 기본변수로 갖는 매개변수</vt:lpstr>
      <vt:lpstr>3.3. 키워드 인수</vt:lpstr>
      <vt:lpstr>3.3. 키워드 인수</vt:lpstr>
      <vt:lpstr>3.3. 키워드 인수</vt:lpstr>
      <vt:lpstr>3.3. 키워드 인수</vt:lpstr>
      <vt:lpstr>3.4. 튜플 매개변수를 이용한 가변인수 설정</vt:lpstr>
      <vt:lpstr>튜플 인수의 순서</vt:lpstr>
      <vt:lpstr>튜플 인수의 순서</vt:lpstr>
      <vt:lpstr>3.5. 딕셔너리 인수</vt:lpstr>
      <vt:lpstr>3.5. 딕셔너리 매개변수</vt:lpstr>
      <vt:lpstr>매개변수의 순서</vt:lpstr>
      <vt:lpstr>1) 튜플 인수 언패킹</vt:lpstr>
      <vt:lpstr>1) 튜플 인수 언패킹</vt:lpstr>
      <vt:lpstr>2) 딕셔너리 인수 언패킹</vt:lpstr>
      <vt:lpstr>4.1. 람다식</vt:lpstr>
      <vt:lpstr>람다 식 사용 예</vt:lpstr>
      <vt:lpstr>4.2. 리턴문에 람다식 사용</vt:lpstr>
      <vt:lpstr>4.3. 함수 인수에 람다식 사용</vt:lpstr>
      <vt:lpstr>5.1. 파이썬 내장 함수</vt:lpstr>
      <vt:lpstr>입출력 관련 함수</vt:lpstr>
      <vt:lpstr>기본 자료형의 생성과 변환 함수</vt:lpstr>
      <vt:lpstr>기본 자료형의 정보를 얻는 함수</vt:lpstr>
      <vt:lpstr>열거형 정보를 얻는 함수</vt:lpstr>
      <vt:lpstr>산술/논리 연산과 관련된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145</cp:revision>
  <dcterms:created xsi:type="dcterms:W3CDTF">2019-04-14T14:47:30Z</dcterms:created>
  <dcterms:modified xsi:type="dcterms:W3CDTF">2019-07-08T05:49:45Z</dcterms:modified>
</cp:coreProperties>
</file>