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32" r:id="rId2"/>
    <p:sldId id="331" r:id="rId3"/>
    <p:sldId id="259" r:id="rId4"/>
    <p:sldId id="294" r:id="rId5"/>
    <p:sldId id="295" r:id="rId6"/>
    <p:sldId id="296" r:id="rId7"/>
    <p:sldId id="297" r:id="rId8"/>
    <p:sldId id="298" r:id="rId9"/>
    <p:sldId id="320" r:id="rId10"/>
    <p:sldId id="324" r:id="rId11"/>
    <p:sldId id="299" r:id="rId12"/>
    <p:sldId id="326" r:id="rId13"/>
    <p:sldId id="300" r:id="rId14"/>
    <p:sldId id="301" r:id="rId15"/>
    <p:sldId id="327" r:id="rId16"/>
    <p:sldId id="302" r:id="rId17"/>
    <p:sldId id="303" r:id="rId18"/>
    <p:sldId id="304" r:id="rId19"/>
    <p:sldId id="305" r:id="rId20"/>
    <p:sldId id="328" r:id="rId21"/>
    <p:sldId id="329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314" r:id="rId30"/>
    <p:sldId id="315" r:id="rId31"/>
    <p:sldId id="316" r:id="rId32"/>
    <p:sldId id="317" r:id="rId33"/>
    <p:sldId id="318" r:id="rId34"/>
  </p:sldIdLst>
  <p:sldSz cx="9906000" cy="6858000" type="A4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나눔고딕" panose="020D0604000000000000" pitchFamily="50" charset="-127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262626"/>
    <a:srgbClr val="445469"/>
    <a:srgbClr val="4E2683"/>
    <a:srgbClr val="E4E5E9"/>
    <a:srgbClr val="F3F5F7"/>
    <a:srgbClr val="E4E6EA"/>
    <a:srgbClr val="E7E9EB"/>
    <a:srgbClr val="E4E6E8"/>
    <a:srgbClr val="D3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3" autoAdjust="0"/>
    <p:restoredTop sz="89085" autoAdjust="0"/>
  </p:normalViewPr>
  <p:slideViewPr>
    <p:cSldViewPr>
      <p:cViewPr varScale="1">
        <p:scale>
          <a:sx n="78" d="100"/>
          <a:sy n="78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7824676" y="46424"/>
            <a:ext cx="2018749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객체지향 프로그래밍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824676" y="46424"/>
            <a:ext cx="2018749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객체지향 프로그래밍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활용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참조와 클래스를 이용한 참조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50774" y="2379913"/>
            <a:ext cx="2436714" cy="10588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9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rIns="0" rtlCol="0" anchor="t" anchorCtr="0"/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 클래스</a:t>
            </a:r>
            <a:r>
              <a:rPr kumimoji="1" lang="ko-KR" altLang="en-US" sz="1400" i="1" kern="0" dirty="0" smtClean="0">
                <a:solidFill>
                  <a:srgbClr val="00B0F0"/>
                </a:solidFill>
                <a:latin typeface="+mn-ea"/>
                <a:cs typeface="Consolas" pitchFamily="49" charset="0"/>
              </a:rPr>
              <a:t>의 멤버</a:t>
            </a:r>
            <a:endParaRPr kumimoji="1" lang="en-US" altLang="ko-KR" sz="1400" b="0" i="1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 name="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홍길동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gender="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남자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 </a:t>
            </a:r>
            <a:r>
              <a:rPr kumimoji="1" lang="en-US" altLang="ko-KR" sz="1400" kern="0" dirty="0" err="1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print_info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=</a:t>
            </a:r>
            <a:endParaRPr kumimoji="1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50774" y="3438790"/>
            <a:ext cx="2436714" cy="10588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9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rIns="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클래스의 함수가 실행할 코드</a:t>
            </a:r>
            <a:endParaRPr kumimoji="1" lang="en-US" altLang="ko-KR" sz="1400" b="0" i="1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1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9249" y="2379914"/>
            <a:ext cx="2410741" cy="85584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9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rIns="0" rtlCol="0" anchor="t" anchorCtr="0"/>
          <a:lstStyle/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 name</a:t>
            </a: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="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홍길동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  <a:endParaRPr kumimoji="1" lang="en-US" altLang="ko-KR" sz="1400" kern="0" dirty="0">
              <a:solidFill>
                <a:srgbClr val="000000"/>
              </a:solidFill>
              <a:latin typeface="+mn-ea"/>
              <a:cs typeface="Consolas" pitchFamily="49" charset="0"/>
            </a:endParaRP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 gender="</a:t>
            </a:r>
            <a:r>
              <a:rPr kumimoji="1" lang="ko-KR" altLang="en-US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남자</a:t>
            </a: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+mn-ea"/>
                <a:cs typeface="Consolas" pitchFamily="49" charset="0"/>
              </a:rPr>
              <a:t>print_info</a:t>
            </a: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=</a:t>
            </a:r>
            <a:endParaRPr kumimoji="1" lang="ko-KR" altLang="en-US" sz="1400" kern="0" dirty="0">
              <a:solidFill>
                <a:srgbClr val="000000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7604" y="2033107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Person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클래스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1900" y="2048497"/>
            <a:ext cx="877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p1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객체</a:t>
            </a:r>
          </a:p>
        </p:txBody>
      </p:sp>
      <p:cxnSp>
        <p:nvCxnSpPr>
          <p:cNvPr id="11" name="꺾인 연결선 10"/>
          <p:cNvCxnSpPr>
            <a:stCxn id="15" idx="1"/>
            <a:endCxn id="6" idx="1"/>
          </p:cNvCxnSpPr>
          <p:nvPr/>
        </p:nvCxnSpPr>
        <p:spPr>
          <a:xfrm rot="10800000">
            <a:off x="1950774" y="2909353"/>
            <a:ext cx="45810" cy="1283243"/>
          </a:xfrm>
          <a:prstGeom prst="bentConnector3">
            <a:avLst>
              <a:gd name="adj1" fmla="val 599018"/>
            </a:avLst>
          </a:prstGeom>
          <a:noFill/>
          <a:ln w="28575" cap="flat" cmpd="sng" algn="ctr">
            <a:solidFill>
              <a:srgbClr val="0070C0"/>
            </a:solidFill>
            <a:prstDash val="sysDot"/>
            <a:tailEnd type="arrow"/>
          </a:ln>
          <a:effectLst/>
        </p:spPr>
      </p:cxnSp>
      <p:cxnSp>
        <p:nvCxnSpPr>
          <p:cNvPr id="12" name="꺾인 연결선 11"/>
          <p:cNvCxnSpPr>
            <a:stCxn id="15" idx="3"/>
            <a:endCxn id="8" idx="2"/>
          </p:cNvCxnSpPr>
          <p:nvPr/>
        </p:nvCxnSpPr>
        <p:spPr>
          <a:xfrm flipV="1">
            <a:off x="4147662" y="3235760"/>
            <a:ext cx="1746958" cy="956835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ysDot"/>
            <a:tailEnd type="arrow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1996584" y="3740993"/>
            <a:ext cx="998950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function()</a:t>
            </a:r>
            <a:endParaRPr lang="ko-KR" altLang="en-US" sz="1400" i="1" dirty="0"/>
          </a:p>
        </p:txBody>
      </p:sp>
      <p:sp>
        <p:nvSpPr>
          <p:cNvPr id="14" name="직사각형 13"/>
          <p:cNvSpPr/>
          <p:nvPr/>
        </p:nvSpPr>
        <p:spPr>
          <a:xfrm>
            <a:off x="5719886" y="2921295"/>
            <a:ext cx="998950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function()</a:t>
            </a:r>
            <a:endParaRPr lang="ko-KR" altLang="en-US" sz="1400" i="1" dirty="0"/>
          </a:p>
        </p:txBody>
      </p:sp>
      <p:sp>
        <p:nvSpPr>
          <p:cNvPr id="15" name="직사각형 14"/>
          <p:cNvSpPr/>
          <p:nvPr/>
        </p:nvSpPr>
        <p:spPr>
          <a:xfrm>
            <a:off x="1996584" y="3950854"/>
            <a:ext cx="2151078" cy="4834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i="1" dirty="0" smtClean="0"/>
              <a:t>    print(…)</a:t>
            </a:r>
            <a:endParaRPr lang="ko-KR" altLang="en-US" sz="1400" i="1" dirty="0"/>
          </a:p>
        </p:txBody>
      </p:sp>
      <p:sp>
        <p:nvSpPr>
          <p:cNvPr id="16" name="직사각형 15"/>
          <p:cNvSpPr/>
          <p:nvPr/>
        </p:nvSpPr>
        <p:spPr>
          <a:xfrm>
            <a:off x="2982463" y="3146284"/>
            <a:ext cx="998950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function()</a:t>
            </a:r>
            <a:endParaRPr lang="ko-KR" alt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40877" y="383330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???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1343" y="336576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???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9264" y="4090733"/>
            <a:ext cx="174150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Person.print_info</a:t>
            </a:r>
            <a:r>
              <a:rPr lang="en-US" altLang="ko-KR" sz="1400" dirty="0" smtClean="0">
                <a:solidFill>
                  <a:srgbClr val="0070C0"/>
                </a:solidFill>
              </a:rPr>
              <a:t>()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68624" y="3146283"/>
            <a:ext cx="2040340" cy="23610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329264" y="3607583"/>
            <a:ext cx="14061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p1.print_info()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04238" y="2918564"/>
            <a:ext cx="2072343" cy="250029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3" name="구부러진 연결선 42"/>
          <p:cNvCxnSpPr>
            <a:stCxn id="39" idx="1"/>
            <a:endCxn id="42" idx="2"/>
          </p:cNvCxnSpPr>
          <p:nvPr/>
        </p:nvCxnSpPr>
        <p:spPr>
          <a:xfrm rot="10800000">
            <a:off x="5740410" y="3168594"/>
            <a:ext cx="1588854" cy="592879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20" idx="1"/>
            <a:endCxn id="33" idx="3"/>
          </p:cNvCxnSpPr>
          <p:nvPr/>
        </p:nvCxnSpPr>
        <p:spPr>
          <a:xfrm rot="10800000">
            <a:off x="4008964" y="3264334"/>
            <a:ext cx="3320300" cy="980288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4" idx="1"/>
            <a:endCxn id="34" idx="3"/>
          </p:cNvCxnSpPr>
          <p:nvPr/>
        </p:nvCxnSpPr>
        <p:spPr>
          <a:xfrm rot="10800000" flipV="1">
            <a:off x="3838576" y="3026225"/>
            <a:ext cx="1881310" cy="819697"/>
          </a:xfrm>
          <a:prstGeom prst="curved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16" idx="3"/>
            <a:endCxn id="34" idx="3"/>
          </p:cNvCxnSpPr>
          <p:nvPr/>
        </p:nvCxnSpPr>
        <p:spPr>
          <a:xfrm flipH="1">
            <a:off x="3838576" y="3251215"/>
            <a:ext cx="142837" cy="594708"/>
          </a:xfrm>
          <a:prstGeom prst="curvedConnector3">
            <a:avLst>
              <a:gd name="adj1" fmla="val -160043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96584" y="3740992"/>
            <a:ext cx="1841992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err="1" smtClean="0"/>
              <a:t>def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print_info</a:t>
            </a:r>
            <a:r>
              <a:rPr lang="en-US" altLang="ko-KR" sz="1400" b="1" dirty="0" smtClean="0"/>
              <a:t>() :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0228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객체를 이용해 참조할 수 있는 </a:t>
            </a:r>
            <a:r>
              <a:rPr lang="ko-KR" altLang="en-US" dirty="0" smtClean="0"/>
              <a:t>메서드</a:t>
            </a:r>
            <a:endParaRPr lang="en-US" altLang="ko-KR" dirty="0" smtClean="0"/>
          </a:p>
          <a:p>
            <a:r>
              <a:rPr lang="ko-KR" altLang="en-US" dirty="0"/>
              <a:t>인스턴스 메서드의 첫 번째 인자는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여야 함</a:t>
            </a:r>
            <a:endParaRPr lang="en-US" altLang="ko-KR" dirty="0" smtClean="0"/>
          </a:p>
          <a:p>
            <a:r>
              <a:rPr lang="en-US" altLang="ko-KR" dirty="0"/>
              <a:t>self </a:t>
            </a:r>
            <a:r>
              <a:rPr lang="ko-KR" altLang="en-US" dirty="0"/>
              <a:t>인자는 객체의 멤버</a:t>
            </a:r>
            <a:r>
              <a:rPr lang="en-US" altLang="ko-KR" dirty="0"/>
              <a:t>(</a:t>
            </a:r>
            <a:r>
              <a:rPr lang="ko-KR" altLang="en-US" dirty="0"/>
              <a:t>변수 또는 메서드</a:t>
            </a:r>
            <a:r>
              <a:rPr lang="en-US" altLang="ko-KR" dirty="0"/>
              <a:t>)</a:t>
            </a:r>
            <a:r>
              <a:rPr lang="ko-KR" altLang="en-US" dirty="0"/>
              <a:t>에 접근하기 위해 사용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38" y="2780928"/>
            <a:ext cx="8220075" cy="3152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0974" y="4605204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p1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19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참조와 클래스를 이용한 참조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grpSp>
        <p:nvGrpSpPr>
          <p:cNvPr id="5" name="그룹 14"/>
          <p:cNvGrpSpPr/>
          <p:nvPr/>
        </p:nvGrpSpPr>
        <p:grpSpPr>
          <a:xfrm>
            <a:off x="1927604" y="2033107"/>
            <a:ext cx="5172386" cy="2464560"/>
            <a:chOff x="1497608" y="1439109"/>
            <a:chExt cx="5172386" cy="2464560"/>
          </a:xfrm>
        </p:grpSpPr>
        <p:sp>
          <p:nvSpPr>
            <p:cNvPr id="6" name="직사각형 5"/>
            <p:cNvSpPr/>
            <p:nvPr/>
          </p:nvSpPr>
          <p:spPr>
            <a:xfrm>
              <a:off x="1520778" y="1785915"/>
              <a:ext cx="2436714" cy="105887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36000" rIns="0" rtlCol="0" anchor="t" anchorCtr="0"/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 클래스</a:t>
              </a:r>
              <a:r>
                <a:rPr kumimoji="1" lang="ko-KR" altLang="en-US" sz="1400" i="1" kern="0" dirty="0" smtClean="0">
                  <a:solidFill>
                    <a:srgbClr val="00B0F0"/>
                  </a:solidFill>
                  <a:latin typeface="+mn-ea"/>
                  <a:cs typeface="Consolas" pitchFamily="49" charset="0"/>
                </a:rPr>
                <a:t>의 멤버</a:t>
              </a:r>
              <a:endParaRPr kumimoji="1" lang="en-US" altLang="ko-KR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name="</a:t>
              </a:r>
              <a:r>
                <a:rPr kumimoji="1" lang="ko-KR" altLang="en-US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홍길동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 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gender="</a:t>
              </a:r>
              <a:r>
                <a:rPr kumimoji="1" lang="ko-KR" altLang="en-US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남자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 </a:t>
              </a:r>
              <a:r>
                <a:rPr kumimoji="1" lang="en-US" altLang="ko-KR" sz="1400" kern="0" dirty="0" err="1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print_info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=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20778" y="2844792"/>
              <a:ext cx="2436714" cy="105887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36000" rIns="0" rtlCol="0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클래스의 함수가 실행할 코드</a:t>
              </a:r>
              <a:endParaRPr kumimoji="1" lang="en-US" altLang="ko-KR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9253" y="1785916"/>
              <a:ext cx="2410741" cy="85584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36000" rIns="0" rtlCol="0" anchor="t" anchorCtr="0"/>
            <a:lstStyle/>
            <a:p>
              <a:pPr lvl="0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name</a:t>
              </a: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="</a:t>
              </a:r>
              <a:r>
                <a:rPr kumimoji="1" lang="ko-KR" altLang="en-US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홍길동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  <a:endPara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endParaRPr>
            </a:p>
            <a:p>
              <a:pPr lvl="0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gender="</a:t>
              </a:r>
              <a:r>
                <a:rPr kumimoji="1" lang="ko-KR" altLang="en-US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남자</a:t>
              </a: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</a:p>
            <a:p>
              <a:pPr lvl="0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</a:t>
              </a:r>
              <a:r>
                <a:rPr kumimoji="1" lang="en-US" altLang="ko-KR" sz="1400" kern="0" dirty="0" err="1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print_info</a:t>
              </a: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=</a:t>
              </a:r>
              <a:endParaRPr kumimoji="1" lang="ko-KR" altLang="en-US" sz="1400" kern="0" dirty="0">
                <a:solidFill>
                  <a:srgbClr val="000000"/>
                </a:solidFill>
                <a:latin typeface="+mn-ea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7608" y="1439109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Person </a:t>
              </a:r>
              <a:r>
                <a:rPr kumimoji="1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클래스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1904" y="1454499"/>
              <a:ext cx="877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p1 </a:t>
              </a:r>
              <a:r>
                <a:rPr kumimoji="1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객체</a:t>
              </a:r>
            </a:p>
          </p:txBody>
        </p:sp>
        <p:cxnSp>
          <p:nvCxnSpPr>
            <p:cNvPr id="12" name="꺾인 연결선 11"/>
            <p:cNvCxnSpPr>
              <a:stCxn id="15" idx="3"/>
              <a:endCxn id="8" idx="2"/>
            </p:cNvCxnSpPr>
            <p:nvPr/>
          </p:nvCxnSpPr>
          <p:spPr>
            <a:xfrm flipV="1">
              <a:off x="3717666" y="2641762"/>
              <a:ext cx="1746958" cy="956835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tailEnd type="arrow"/>
            </a:ln>
            <a:effectLst/>
          </p:spPr>
        </p:cxnSp>
      </p:grpSp>
      <p:sp>
        <p:nvSpPr>
          <p:cNvPr id="13" name="직사각형 12"/>
          <p:cNvSpPr/>
          <p:nvPr/>
        </p:nvSpPr>
        <p:spPr>
          <a:xfrm>
            <a:off x="1996584" y="3740992"/>
            <a:ext cx="1841992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err="1" smtClean="0"/>
              <a:t>def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print_info</a:t>
            </a:r>
            <a:r>
              <a:rPr lang="en-US" altLang="ko-KR" sz="1400" b="1" dirty="0" smtClean="0"/>
              <a:t>(self) :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719886" y="2921295"/>
            <a:ext cx="1219758" cy="224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function(self)</a:t>
            </a:r>
            <a:endParaRPr lang="ko-KR" altLang="en-US" sz="1400" i="1" dirty="0"/>
          </a:p>
        </p:txBody>
      </p:sp>
      <p:sp>
        <p:nvSpPr>
          <p:cNvPr id="15" name="직사각형 14"/>
          <p:cNvSpPr/>
          <p:nvPr/>
        </p:nvSpPr>
        <p:spPr>
          <a:xfrm>
            <a:off x="1996584" y="3950854"/>
            <a:ext cx="2151078" cy="4834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i="1" dirty="0" smtClean="0"/>
              <a:t>    print(…)</a:t>
            </a:r>
            <a:endParaRPr lang="ko-KR" altLang="en-US" sz="1400" i="1" dirty="0"/>
          </a:p>
        </p:txBody>
      </p:sp>
      <p:sp>
        <p:nvSpPr>
          <p:cNvPr id="16" name="직사각형 15"/>
          <p:cNvSpPr/>
          <p:nvPr/>
        </p:nvSpPr>
        <p:spPr>
          <a:xfrm>
            <a:off x="2982462" y="3146284"/>
            <a:ext cx="1264635" cy="219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function(self)</a:t>
            </a:r>
            <a:endParaRPr lang="ko-KR" alt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40877" y="3833307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self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9264" y="4090733"/>
            <a:ext cx="19595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Person.print_info</a:t>
            </a:r>
            <a:r>
              <a:rPr lang="en-US" altLang="ko-KR" sz="1400" dirty="0" smtClean="0">
                <a:solidFill>
                  <a:srgbClr val="0070C0"/>
                </a:solidFill>
              </a:rPr>
              <a:t>(p1)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68623" y="3146283"/>
            <a:ext cx="2278473" cy="24804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329264" y="3607583"/>
            <a:ext cx="14061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p1.print_info()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04238" y="2918564"/>
            <a:ext cx="2072343" cy="250029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3" name="구부러진 연결선 42"/>
          <p:cNvCxnSpPr>
            <a:stCxn id="39" idx="1"/>
            <a:endCxn id="42" idx="2"/>
          </p:cNvCxnSpPr>
          <p:nvPr/>
        </p:nvCxnSpPr>
        <p:spPr>
          <a:xfrm rot="10800000">
            <a:off x="5740410" y="3168594"/>
            <a:ext cx="1588854" cy="592879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20" idx="1"/>
            <a:endCxn id="33" idx="3"/>
          </p:cNvCxnSpPr>
          <p:nvPr/>
        </p:nvCxnSpPr>
        <p:spPr>
          <a:xfrm rot="10800000">
            <a:off x="4247096" y="3270304"/>
            <a:ext cx="3082168" cy="974319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4" idx="1"/>
            <a:endCxn id="13" idx="3"/>
          </p:cNvCxnSpPr>
          <p:nvPr/>
        </p:nvCxnSpPr>
        <p:spPr>
          <a:xfrm rot="10800000" flipV="1">
            <a:off x="3838576" y="3033789"/>
            <a:ext cx="1881310" cy="812134"/>
          </a:xfrm>
          <a:prstGeom prst="curved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16" idx="3"/>
            <a:endCxn id="13" idx="3"/>
          </p:cNvCxnSpPr>
          <p:nvPr/>
        </p:nvCxnSpPr>
        <p:spPr>
          <a:xfrm flipH="1">
            <a:off x="3838576" y="3256024"/>
            <a:ext cx="408521" cy="589899"/>
          </a:xfrm>
          <a:prstGeom prst="curvedConnector3">
            <a:avLst>
              <a:gd name="adj1" fmla="val -55958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24015" y="2097741"/>
            <a:ext cx="300993" cy="2599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818051" y="3168593"/>
            <a:ext cx="408520" cy="1971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27" idx="1"/>
            <a:endCxn id="38" idx="0"/>
          </p:cNvCxnSpPr>
          <p:nvPr/>
        </p:nvCxnSpPr>
        <p:spPr>
          <a:xfrm rot="10800000" flipV="1">
            <a:off x="4022311" y="2227729"/>
            <a:ext cx="701704" cy="940863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4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접근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96267" y="1107148"/>
            <a:ext cx="7537053" cy="52451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32920" y="2924944"/>
            <a:ext cx="4752528" cy="93610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sz="1600" dirty="0"/>
              <a:t>인스턴스 메서드는 객체를 통해 참조하는 </a:t>
            </a:r>
            <a:r>
              <a:rPr lang="ko-KR" altLang="en-US" sz="1600" dirty="0" smtClean="0"/>
              <a:t>메서드</a:t>
            </a:r>
            <a:r>
              <a:rPr lang="en-US" altLang="ko-KR" sz="1600" dirty="0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객체가 </a:t>
            </a:r>
            <a:r>
              <a:rPr lang="ko-KR" altLang="en-US" sz="1600" dirty="0"/>
              <a:t>갖는 멤버에 접근하려면 객체 자신을 참조할 수 있는 그 무엇이 있어야 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0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를 인스턴스 메서드의 인자로 정의해서 자신 객체의 멤버를 참조할 수 있도록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self </a:t>
            </a:r>
            <a:r>
              <a:rPr lang="ko-KR" altLang="en-US" dirty="0"/>
              <a:t>대신에 </a:t>
            </a:r>
            <a:r>
              <a:rPr lang="ko-KR" altLang="en-US" dirty="0" err="1"/>
              <a:t>파이썬의</a:t>
            </a:r>
            <a:r>
              <a:rPr lang="ko-KR" altLang="en-US" dirty="0"/>
              <a:t> 키워드가 아니라면 다른 단어를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자신 객체임을 </a:t>
            </a:r>
            <a:r>
              <a:rPr lang="ko-KR" altLang="en-US" dirty="0"/>
              <a:t>명백히 알리기 위해 </a:t>
            </a:r>
            <a:r>
              <a:rPr lang="en-US" altLang="ko-KR" dirty="0"/>
              <a:t>self</a:t>
            </a:r>
            <a:r>
              <a:rPr lang="ko-KR" altLang="en-US" dirty="0"/>
              <a:t>를 사용할 것을 권장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13" y="3158114"/>
            <a:ext cx="8032454" cy="310704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38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참조와 클래스를 이용한 참조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grpSp>
        <p:nvGrpSpPr>
          <p:cNvPr id="5" name="그룹 14"/>
          <p:cNvGrpSpPr/>
          <p:nvPr/>
        </p:nvGrpSpPr>
        <p:grpSpPr>
          <a:xfrm>
            <a:off x="1927604" y="2033107"/>
            <a:ext cx="5172386" cy="2464560"/>
            <a:chOff x="1497608" y="1439109"/>
            <a:chExt cx="5172386" cy="2464560"/>
          </a:xfrm>
        </p:grpSpPr>
        <p:sp>
          <p:nvSpPr>
            <p:cNvPr id="6" name="직사각형 5"/>
            <p:cNvSpPr/>
            <p:nvPr/>
          </p:nvSpPr>
          <p:spPr>
            <a:xfrm>
              <a:off x="1520778" y="1785915"/>
              <a:ext cx="2436714" cy="105887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36000" rIns="0" rtlCol="0" anchor="t" anchorCtr="0"/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 클래스</a:t>
              </a:r>
              <a:r>
                <a:rPr kumimoji="1" lang="ko-KR" altLang="en-US" sz="1400" i="1" kern="0" dirty="0" smtClean="0">
                  <a:solidFill>
                    <a:srgbClr val="00B0F0"/>
                  </a:solidFill>
                  <a:latin typeface="+mn-ea"/>
                  <a:cs typeface="Consolas" pitchFamily="49" charset="0"/>
                </a:rPr>
                <a:t>의 멤버</a:t>
              </a:r>
              <a:endParaRPr kumimoji="1" lang="en-US" altLang="ko-KR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name="</a:t>
              </a:r>
              <a:r>
                <a:rPr kumimoji="1" lang="ko-KR" altLang="en-US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홍길동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 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gender="</a:t>
              </a:r>
              <a:r>
                <a:rPr kumimoji="1" lang="ko-KR" altLang="en-US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남자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 </a:t>
              </a:r>
              <a:r>
                <a:rPr kumimoji="1" lang="en-US" altLang="ko-KR" sz="1400" kern="0" dirty="0" err="1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print_info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=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20778" y="2844792"/>
              <a:ext cx="2436714" cy="105887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36000" rIns="0" rtlCol="0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클래스의 함수가 실행할 코드</a:t>
              </a:r>
              <a:endParaRPr kumimoji="1" lang="en-US" altLang="ko-KR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9253" y="1785916"/>
              <a:ext cx="2410741" cy="85584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36000" rIns="0" rtlCol="0" anchor="t" anchorCtr="0"/>
            <a:lstStyle/>
            <a:p>
              <a:pPr lvl="0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name</a:t>
              </a: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="</a:t>
              </a:r>
              <a:r>
                <a:rPr kumimoji="1" lang="ko-KR" altLang="en-US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홍길동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  <a:endPara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endParaRPr>
            </a:p>
            <a:p>
              <a:pPr lvl="0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gender="</a:t>
              </a:r>
              <a:r>
                <a:rPr kumimoji="1" lang="ko-KR" altLang="en-US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남자</a:t>
              </a: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</a:p>
            <a:p>
              <a:pPr lvl="0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</a:t>
              </a:r>
              <a:r>
                <a:rPr kumimoji="1" lang="en-US" altLang="ko-KR" sz="1400" kern="0" dirty="0" err="1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print_info</a:t>
              </a: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=</a:t>
              </a:r>
              <a:endParaRPr kumimoji="1" lang="ko-KR" altLang="en-US" sz="1400" kern="0" dirty="0">
                <a:solidFill>
                  <a:srgbClr val="000000"/>
                </a:solidFill>
                <a:latin typeface="+mn-ea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7608" y="1439109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Person </a:t>
              </a:r>
              <a:r>
                <a:rPr kumimoji="1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클래스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1904" y="1454499"/>
              <a:ext cx="877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p1 </a:t>
              </a:r>
              <a:r>
                <a:rPr kumimoji="1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객체</a:t>
              </a:r>
            </a:p>
          </p:txBody>
        </p:sp>
        <p:cxnSp>
          <p:nvCxnSpPr>
            <p:cNvPr id="12" name="꺾인 연결선 11"/>
            <p:cNvCxnSpPr>
              <a:stCxn id="15" idx="3"/>
              <a:endCxn id="8" idx="2"/>
            </p:cNvCxnSpPr>
            <p:nvPr/>
          </p:nvCxnSpPr>
          <p:spPr>
            <a:xfrm flipV="1">
              <a:off x="3717666" y="2641762"/>
              <a:ext cx="1746958" cy="956835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tailEnd type="arrow"/>
            </a:ln>
            <a:effectLst/>
          </p:spPr>
        </p:cxnSp>
      </p:grpSp>
      <p:sp>
        <p:nvSpPr>
          <p:cNvPr id="13" name="직사각형 12"/>
          <p:cNvSpPr/>
          <p:nvPr/>
        </p:nvSpPr>
        <p:spPr>
          <a:xfrm>
            <a:off x="1996584" y="3740992"/>
            <a:ext cx="1841992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err="1" smtClean="0"/>
              <a:t>def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print_info</a:t>
            </a:r>
            <a:r>
              <a:rPr lang="en-US" altLang="ko-KR" sz="1400" b="1" dirty="0" smtClean="0"/>
              <a:t>(self) :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719886" y="2921295"/>
            <a:ext cx="1219758" cy="224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function(self)</a:t>
            </a:r>
            <a:endParaRPr lang="ko-KR" altLang="en-US" sz="1400" i="1" dirty="0"/>
          </a:p>
        </p:txBody>
      </p:sp>
      <p:sp>
        <p:nvSpPr>
          <p:cNvPr id="15" name="직사각형 14"/>
          <p:cNvSpPr/>
          <p:nvPr/>
        </p:nvSpPr>
        <p:spPr>
          <a:xfrm>
            <a:off x="1996584" y="3950854"/>
            <a:ext cx="2151078" cy="4834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i="1" dirty="0" smtClean="0"/>
              <a:t>    print(…)</a:t>
            </a:r>
            <a:endParaRPr lang="ko-KR" altLang="en-US" sz="1400" i="1" dirty="0"/>
          </a:p>
        </p:txBody>
      </p:sp>
      <p:sp>
        <p:nvSpPr>
          <p:cNvPr id="16" name="직사각형 15"/>
          <p:cNvSpPr/>
          <p:nvPr/>
        </p:nvSpPr>
        <p:spPr>
          <a:xfrm>
            <a:off x="2982462" y="3146284"/>
            <a:ext cx="1264635" cy="219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function(self)</a:t>
            </a:r>
            <a:endParaRPr lang="ko-KR" alt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3882534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self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9264" y="4090733"/>
            <a:ext cx="19595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Person.print_info</a:t>
            </a:r>
            <a:r>
              <a:rPr lang="en-US" altLang="ko-KR" sz="1400" dirty="0" smtClean="0">
                <a:solidFill>
                  <a:srgbClr val="0070C0"/>
                </a:solidFill>
              </a:rPr>
              <a:t>(p1)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68623" y="3146283"/>
            <a:ext cx="2278473" cy="24804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329264" y="3607583"/>
            <a:ext cx="14061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p1.print_info()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04238" y="2918564"/>
            <a:ext cx="2072343" cy="250029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3" name="구부러진 연결선 42"/>
          <p:cNvCxnSpPr>
            <a:stCxn id="39" idx="1"/>
            <a:endCxn id="42" idx="2"/>
          </p:cNvCxnSpPr>
          <p:nvPr/>
        </p:nvCxnSpPr>
        <p:spPr>
          <a:xfrm rot="10800000">
            <a:off x="5740410" y="3168594"/>
            <a:ext cx="1588854" cy="592879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20" idx="1"/>
            <a:endCxn id="33" idx="3"/>
          </p:cNvCxnSpPr>
          <p:nvPr/>
        </p:nvCxnSpPr>
        <p:spPr>
          <a:xfrm rot="10800000">
            <a:off x="4247096" y="3270304"/>
            <a:ext cx="3082168" cy="974319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4" idx="1"/>
            <a:endCxn id="13" idx="3"/>
          </p:cNvCxnSpPr>
          <p:nvPr/>
        </p:nvCxnSpPr>
        <p:spPr>
          <a:xfrm rot="10800000" flipV="1">
            <a:off x="3838576" y="3033789"/>
            <a:ext cx="1881310" cy="812134"/>
          </a:xfrm>
          <a:prstGeom prst="curved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16" idx="3"/>
            <a:endCxn id="13" idx="3"/>
          </p:cNvCxnSpPr>
          <p:nvPr/>
        </p:nvCxnSpPr>
        <p:spPr>
          <a:xfrm flipH="1">
            <a:off x="3838576" y="3256024"/>
            <a:ext cx="408521" cy="589899"/>
          </a:xfrm>
          <a:prstGeom prst="curvedConnector3">
            <a:avLst>
              <a:gd name="adj1" fmla="val -55958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24015" y="2097741"/>
            <a:ext cx="300993" cy="2599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818051" y="3168593"/>
            <a:ext cx="408520" cy="1971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27" idx="1"/>
            <a:endCxn id="38" idx="0"/>
          </p:cNvCxnSpPr>
          <p:nvPr/>
        </p:nvCxnSpPr>
        <p:spPr>
          <a:xfrm rot="10800000" flipV="1">
            <a:off x="4022311" y="2227729"/>
            <a:ext cx="701704" cy="940863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29264" y="2373669"/>
            <a:ext cx="92525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p1.name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29264" y="2881500"/>
            <a:ext cx="126060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Person.name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68624" y="2633665"/>
            <a:ext cx="1398222" cy="26353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5" name="구부러진 연결선 34"/>
          <p:cNvCxnSpPr>
            <a:stCxn id="30" idx="0"/>
          </p:cNvCxnSpPr>
          <p:nvPr/>
        </p:nvCxnSpPr>
        <p:spPr>
          <a:xfrm rot="16200000" flipH="1" flipV="1">
            <a:off x="6587004" y="1190015"/>
            <a:ext cx="21234" cy="2388541"/>
          </a:xfrm>
          <a:prstGeom prst="curvedConnector3">
            <a:avLst>
              <a:gd name="adj1" fmla="val -107657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32" idx="0"/>
            <a:endCxn id="34" idx="3"/>
          </p:cNvCxnSpPr>
          <p:nvPr/>
        </p:nvCxnSpPr>
        <p:spPr>
          <a:xfrm rot="16200000" flipV="1">
            <a:off x="5605173" y="527107"/>
            <a:ext cx="116066" cy="4592719"/>
          </a:xfrm>
          <a:prstGeom prst="curved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클래스 객체와 인스턴스 객체의 이름 공간</a:t>
            </a:r>
            <a:r>
              <a:rPr lang="en-US" altLang="ko-KR" dirty="0"/>
              <a:t>(namespace)</a:t>
            </a:r>
            <a:r>
              <a:rPr lang="ko-KR" altLang="en-US" dirty="0"/>
              <a:t>이 분리되어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클래스 </a:t>
            </a:r>
            <a:r>
              <a:rPr lang="ko-KR" altLang="en-US" dirty="0"/>
              <a:t>객체와 인스턴스 객체의 이름공간이 다르다는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동적으로 인스턴스 멤버를 추가하는 것이 가능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인스턴스 </a:t>
            </a:r>
            <a:r>
              <a:rPr lang="ko-KR" altLang="en-US" dirty="0"/>
              <a:t>객체를 통해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변수나 </a:t>
            </a:r>
            <a:r>
              <a:rPr lang="ko-KR" altLang="en-US" dirty="0"/>
              <a:t>함수의 이름을 찾는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순서</a:t>
            </a:r>
          </a:p>
          <a:p>
            <a:pPr lvl="1" fontAlgn="base"/>
            <a:r>
              <a:rPr lang="en-US" altLang="ko-KR" dirty="0" smtClean="0"/>
              <a:t>1. </a:t>
            </a:r>
            <a:r>
              <a:rPr lang="ko-KR" altLang="en-US" dirty="0" smtClean="0"/>
              <a:t>인스턴스 영역 </a:t>
            </a:r>
          </a:p>
          <a:p>
            <a:pPr lvl="1" fontAlgn="base"/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클래스 영역</a:t>
            </a:r>
          </a:p>
          <a:p>
            <a:pPr lvl="1" fontAlgn="base"/>
            <a:r>
              <a:rPr lang="en-US" altLang="ko-KR" dirty="0"/>
              <a:t>3. </a:t>
            </a:r>
            <a:r>
              <a:rPr lang="ko-KR" altLang="en-US" dirty="0"/>
              <a:t>전역 영역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448416" y="3194958"/>
            <a:ext cx="5256584" cy="3024336"/>
            <a:chOff x="4304928" y="3500290"/>
            <a:chExt cx="5256584" cy="3024336"/>
          </a:xfrm>
        </p:grpSpPr>
        <p:sp>
          <p:nvSpPr>
            <p:cNvPr id="39" name="직사각형 38"/>
            <p:cNvSpPr/>
            <p:nvPr/>
          </p:nvSpPr>
          <p:spPr>
            <a:xfrm>
              <a:off x="4304928" y="3500290"/>
              <a:ext cx="5256584" cy="30243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257256" y="4724426"/>
              <a:ext cx="1981200" cy="874390"/>
            </a:xfrm>
            <a:prstGeom prst="roundRect">
              <a:avLst>
                <a:gd name="adj" fmla="val 497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name</a:t>
              </a:r>
              <a:r>
                <a:rPr lang="en-US" altLang="ko-KR" sz="14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=“</a:t>
              </a:r>
              <a:r>
                <a:rPr lang="ko-KR" altLang="en-US" sz="14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r>
                <a:rPr lang="en-US" altLang="ko-KR" sz="14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”</a:t>
              </a:r>
            </a:p>
            <a:p>
              <a:r>
                <a:rPr lang="en-US" altLang="ko-KR" sz="14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gender=“</a:t>
              </a:r>
              <a:r>
                <a:rPr lang="ko-KR" altLang="en-US" sz="14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남자</a:t>
              </a:r>
              <a:r>
                <a:rPr lang="en-US" altLang="ko-KR" sz="1400" dirty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”</a:t>
              </a:r>
              <a:endPara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1252" y="4458434"/>
              <a:ext cx="2053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Person </a:t>
              </a:r>
              <a:r>
                <a:rPr lang="ko-KR" altLang="en-US" sz="1200" dirty="0" smtClean="0"/>
                <a:t>클래스 네임스페이스</a:t>
              </a:r>
              <a:endParaRPr lang="ko-KR" altLang="en-US" sz="12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530941" y="3967405"/>
              <a:ext cx="1981200" cy="874390"/>
            </a:xfrm>
            <a:prstGeom prst="roundRect">
              <a:avLst>
                <a:gd name="adj" fmla="val 497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name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=“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”</a:t>
              </a:r>
            </a:p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gender=“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남자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”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30942" y="3697761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p1 </a:t>
              </a:r>
              <a:r>
                <a:rPr lang="ko-KR" altLang="en-US" sz="1200" dirty="0" smtClean="0"/>
                <a:t>객체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네임스페이스</a:t>
              </a:r>
              <a:endParaRPr lang="ko-KR" altLang="en-US" sz="1200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530941" y="5384244"/>
              <a:ext cx="1981200" cy="874390"/>
            </a:xfrm>
            <a:prstGeom prst="roundRect">
              <a:avLst>
                <a:gd name="adj" fmla="val 497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30941" y="5117296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p2 </a:t>
              </a:r>
              <a:r>
                <a:rPr lang="ko-KR" altLang="en-US" sz="1200" dirty="0" smtClean="0"/>
                <a:t>객체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네임스페이스</a:t>
              </a:r>
              <a:endParaRPr lang="ko-KR" altLang="en-US" sz="1200" dirty="0"/>
            </a:p>
          </p:txBody>
        </p:sp>
        <p:cxnSp>
          <p:nvCxnSpPr>
            <p:cNvPr id="46" name="직선 화살표 연결선 45"/>
            <p:cNvCxnSpPr>
              <a:stCxn id="42" idx="3"/>
              <a:endCxn id="40" idx="1"/>
            </p:cNvCxnSpPr>
            <p:nvPr/>
          </p:nvCxnSpPr>
          <p:spPr>
            <a:xfrm>
              <a:off x="6512141" y="4404600"/>
              <a:ext cx="745115" cy="757021"/>
            </a:xfrm>
            <a:prstGeom prst="straightConnector1">
              <a:avLst/>
            </a:prstGeom>
            <a:noFill/>
            <a:ln w="19050" cap="flat" cmpd="sng" algn="ctr">
              <a:solidFill>
                <a:schemeClr val="bg2">
                  <a:lumMod val="1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7" name="직선 화살표 연결선 46"/>
            <p:cNvCxnSpPr>
              <a:stCxn id="44" idx="3"/>
              <a:endCxn id="40" idx="1"/>
            </p:cNvCxnSpPr>
            <p:nvPr/>
          </p:nvCxnSpPr>
          <p:spPr>
            <a:xfrm flipV="1">
              <a:off x="6512141" y="5161621"/>
              <a:ext cx="745115" cy="659818"/>
            </a:xfrm>
            <a:prstGeom prst="straightConnector1">
              <a:avLst/>
            </a:prstGeom>
            <a:noFill/>
            <a:ln w="19050" cap="flat" cmpd="sng" algn="ctr">
              <a:solidFill>
                <a:schemeClr val="bg2">
                  <a:lumMod val="1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93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네임스페이스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89219" y="1405421"/>
            <a:ext cx="9485313" cy="480853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7329264" y="1412776"/>
            <a:ext cx="1981200" cy="874390"/>
          </a:xfrm>
          <a:prstGeom prst="roundRect">
            <a:avLst>
              <a:gd name="adj" fmla="val 497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=“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gender=“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29264" y="1128779"/>
            <a:ext cx="205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Person </a:t>
            </a:r>
            <a:r>
              <a:rPr lang="ko-KR" altLang="en-US" sz="1200" dirty="0" smtClean="0"/>
              <a:t>클래스 네임스페이스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655889" y="1405421"/>
            <a:ext cx="1981200" cy="874390"/>
          </a:xfrm>
          <a:prstGeom prst="roundRect">
            <a:avLst>
              <a:gd name="adj" fmla="val 497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38954" y="1135777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p1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네임스페이스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4" idx="3"/>
            <a:endCxn id="42" idx="1"/>
          </p:cNvCxnSpPr>
          <p:nvPr/>
        </p:nvCxnSpPr>
        <p:spPr>
          <a:xfrm>
            <a:off x="6637089" y="1842616"/>
            <a:ext cx="692175" cy="735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모서리가 둥근 직사각형 46"/>
          <p:cNvSpPr/>
          <p:nvPr/>
        </p:nvSpPr>
        <p:spPr>
          <a:xfrm>
            <a:off x="7329264" y="2830349"/>
            <a:ext cx="1981200" cy="874390"/>
          </a:xfrm>
          <a:prstGeom prst="roundRect">
            <a:avLst>
              <a:gd name="adj" fmla="val 497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=“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gender=“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29264" y="2546352"/>
            <a:ext cx="205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Person </a:t>
            </a:r>
            <a:r>
              <a:rPr lang="ko-KR" altLang="en-US" sz="1200" dirty="0" smtClean="0"/>
              <a:t>클래스 네임스페이스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55889" y="2822994"/>
            <a:ext cx="1981200" cy="874390"/>
          </a:xfrm>
          <a:prstGeom prst="roundRect">
            <a:avLst>
              <a:gd name="adj" fmla="val 497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38954" y="25533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p2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네임스페이스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>
            <a:stCxn id="49" idx="3"/>
            <a:endCxn id="47" idx="1"/>
          </p:cNvCxnSpPr>
          <p:nvPr/>
        </p:nvCxnSpPr>
        <p:spPr>
          <a:xfrm>
            <a:off x="6637089" y="3260189"/>
            <a:ext cx="692175" cy="735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2" name="모서리가 둥근 직사각형 51"/>
          <p:cNvSpPr/>
          <p:nvPr/>
        </p:nvSpPr>
        <p:spPr>
          <a:xfrm>
            <a:off x="7329264" y="4361562"/>
            <a:ext cx="1981200" cy="874390"/>
          </a:xfrm>
          <a:prstGeom prst="roundRect">
            <a:avLst>
              <a:gd name="adj" fmla="val 497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=“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gender=“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29264" y="4077565"/>
            <a:ext cx="205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Person </a:t>
            </a:r>
            <a:r>
              <a:rPr lang="ko-KR" altLang="en-US" sz="1200" dirty="0" smtClean="0"/>
              <a:t>클래스 네임스페이스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55889" y="4354207"/>
            <a:ext cx="1981200" cy="874390"/>
          </a:xfrm>
          <a:prstGeom prst="roundRect">
            <a:avLst>
              <a:gd name="adj" fmla="val 497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name=“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허진경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nickname=“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나자바바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38954" y="4084563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p1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네임스페이스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>
            <a:stCxn id="54" idx="3"/>
            <a:endCxn id="52" idx="1"/>
          </p:cNvCxnSpPr>
          <p:nvPr/>
        </p:nvCxnSpPr>
        <p:spPr>
          <a:xfrm>
            <a:off x="6637089" y="4791402"/>
            <a:ext cx="692175" cy="735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61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메서드와 </a:t>
            </a:r>
            <a:r>
              <a:rPr lang="en-US" altLang="ko-KR" dirty="0"/>
              <a:t>static </a:t>
            </a:r>
            <a:r>
              <a:rPr lang="ko-KR" altLang="en-US" dirty="0"/>
              <a:t>메서드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00121" y="1060451"/>
            <a:ext cx="8121721" cy="53821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28664" y="2492896"/>
            <a:ext cx="6408712" cy="86409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28664" y="3464950"/>
            <a:ext cx="6408712" cy="104417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32920" y="5157192"/>
            <a:ext cx="4681090" cy="3693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객체를 만들지 않고 클래스 이름으로 참조 가능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96616" y="4797152"/>
            <a:ext cx="1440160" cy="36004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96616" y="5769260"/>
            <a:ext cx="1440160" cy="36004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endCxn id="10" idx="1"/>
          </p:cNvCxnSpPr>
          <p:nvPr/>
        </p:nvCxnSpPr>
        <p:spPr>
          <a:xfrm>
            <a:off x="2936776" y="4977172"/>
            <a:ext cx="1296144" cy="364686"/>
          </a:xfrm>
          <a:prstGeom prst="curvedConnector3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5" name="구부러진 연결선 14"/>
          <p:cNvCxnSpPr>
            <a:stCxn id="12" idx="3"/>
          </p:cNvCxnSpPr>
          <p:nvPr/>
        </p:nvCxnSpPr>
        <p:spPr>
          <a:xfrm flipV="1">
            <a:off x="2936776" y="5337212"/>
            <a:ext cx="1296144" cy="612068"/>
          </a:xfrm>
          <a:prstGeom prst="curvedConnector3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35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메서드와 </a:t>
            </a:r>
            <a:r>
              <a:rPr lang="en-US" altLang="ko-KR" dirty="0"/>
              <a:t>static </a:t>
            </a:r>
            <a:r>
              <a:rPr lang="ko-KR" altLang="en-US" dirty="0"/>
              <a:t>메서드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16496" y="1060452"/>
            <a:ext cx="8208912" cy="52451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8903"/>
          <a:stretch/>
        </p:blipFill>
        <p:spPr>
          <a:xfrm>
            <a:off x="5673080" y="4005064"/>
            <a:ext cx="3988892" cy="2247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4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926080" y="3212976"/>
            <a:ext cx="4115152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42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참조와 클래스를 이용한 참조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50774" y="2379913"/>
            <a:ext cx="2436714" cy="10588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9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rIns="0" rtlCol="0" anchor="t" anchorCtr="0"/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 클래스</a:t>
            </a:r>
            <a:r>
              <a:rPr kumimoji="1" lang="ko-KR" altLang="en-US" sz="1400" i="1" kern="0" dirty="0" smtClean="0">
                <a:solidFill>
                  <a:srgbClr val="00B0F0"/>
                </a:solidFill>
                <a:latin typeface="+mn-ea"/>
                <a:cs typeface="Consolas" pitchFamily="49" charset="0"/>
              </a:rPr>
              <a:t>의 멤버</a:t>
            </a:r>
            <a:endParaRPr kumimoji="1" lang="en-US" altLang="ko-KR" sz="1400" b="0" i="1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 name="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홍길동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gender="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남자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do_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=</a:t>
            </a:r>
            <a:endParaRPr kumimoji="1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50774" y="3438790"/>
            <a:ext cx="2436714" cy="10588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9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rIns="0" rtlCol="0" anchor="t" anchorCtr="0"/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i="1" kern="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@</a:t>
            </a:r>
            <a:r>
              <a:rPr kumimoji="1" lang="en-US" altLang="ko-KR" sz="1400" i="1" kern="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classmethod</a:t>
            </a:r>
            <a:endParaRPr kumimoji="1" lang="en-US" altLang="ko-KR" sz="14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9249" y="2379914"/>
            <a:ext cx="2410741" cy="85584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9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rIns="0" rtlCol="0" anchor="t" anchorCtr="0"/>
          <a:lstStyle/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 name</a:t>
            </a: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="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홍길동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  <a:endParaRPr kumimoji="1" lang="en-US" altLang="ko-KR" sz="1400" kern="0" dirty="0">
              <a:solidFill>
                <a:srgbClr val="000000"/>
              </a:solidFill>
              <a:latin typeface="+mn-ea"/>
              <a:cs typeface="Consolas" pitchFamily="49" charset="0"/>
            </a:endParaRP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 gender="</a:t>
            </a:r>
            <a:r>
              <a:rPr kumimoji="1" lang="ko-KR" altLang="en-US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남자</a:t>
            </a: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do_ =</a:t>
            </a:r>
            <a:endParaRPr kumimoji="1" lang="ko-KR" altLang="en-US" sz="1400" kern="0" dirty="0">
              <a:solidFill>
                <a:srgbClr val="000000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7604" y="2033107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Person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클래스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1900" y="2048497"/>
            <a:ext cx="877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p1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객체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96584" y="3698030"/>
            <a:ext cx="1370262" cy="2528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err="1" smtClean="0"/>
              <a:t>def</a:t>
            </a:r>
            <a:r>
              <a:rPr lang="en-US" altLang="ko-KR" sz="1400" b="1" dirty="0" smtClean="0"/>
              <a:t> do_(</a:t>
            </a:r>
            <a:r>
              <a:rPr lang="en-US" altLang="ko-KR" sz="1400" b="1" dirty="0" err="1" smtClean="0"/>
              <a:t>cls</a:t>
            </a:r>
            <a:r>
              <a:rPr lang="en-US" altLang="ko-KR" sz="1400" b="1" dirty="0" smtClean="0"/>
              <a:t>) :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03770" y="2907647"/>
            <a:ext cx="1219758" cy="224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/>
              <a:t>function(</a:t>
            </a:r>
            <a:r>
              <a:rPr lang="en-US" altLang="ko-KR" sz="1400" i="1" dirty="0" err="1"/>
              <a:t>cls</a:t>
            </a:r>
            <a:r>
              <a:rPr lang="en-US" altLang="ko-KR" sz="1400" i="1" dirty="0"/>
              <a:t>)</a:t>
            </a:r>
            <a:endParaRPr lang="ko-KR" altLang="en-US" sz="1400" i="1" dirty="0"/>
          </a:p>
        </p:txBody>
      </p:sp>
      <p:sp>
        <p:nvSpPr>
          <p:cNvPr id="15" name="직사각형 14"/>
          <p:cNvSpPr/>
          <p:nvPr/>
        </p:nvSpPr>
        <p:spPr>
          <a:xfrm>
            <a:off x="1996584" y="3950854"/>
            <a:ext cx="2151078" cy="4834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i="1" dirty="0" smtClean="0"/>
              <a:t>    print(…)</a:t>
            </a:r>
            <a:endParaRPr lang="ko-KR" altLang="en-US" sz="1400" i="1" dirty="0"/>
          </a:p>
        </p:txBody>
      </p:sp>
      <p:sp>
        <p:nvSpPr>
          <p:cNvPr id="16" name="직사각형 15"/>
          <p:cNvSpPr/>
          <p:nvPr/>
        </p:nvSpPr>
        <p:spPr>
          <a:xfrm>
            <a:off x="2409112" y="3132636"/>
            <a:ext cx="1264635" cy="219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</a:t>
            </a:r>
            <a:r>
              <a:rPr lang="en-US" altLang="ko-KR" sz="1400" i="1" dirty="0" err="1" smtClean="0"/>
              <a:t>cls</a:t>
            </a:r>
            <a:r>
              <a:rPr lang="en-US" altLang="ko-KR" sz="1400" i="1" dirty="0" smtClean="0"/>
              <a:t>)</a:t>
            </a:r>
            <a:endParaRPr lang="ko-KR" altLang="en-US" sz="1400" i="1" dirty="0"/>
          </a:p>
        </p:txBody>
      </p:sp>
      <p:sp>
        <p:nvSpPr>
          <p:cNvPr id="20" name="직사각형 19"/>
          <p:cNvSpPr/>
          <p:nvPr/>
        </p:nvSpPr>
        <p:spPr>
          <a:xfrm>
            <a:off x="4689249" y="4087061"/>
            <a:ext cx="174150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Person.print_info</a:t>
            </a:r>
            <a:r>
              <a:rPr lang="en-US" altLang="ko-KR" sz="1400" dirty="0" smtClean="0">
                <a:solidFill>
                  <a:srgbClr val="0070C0"/>
                </a:solidFill>
              </a:rPr>
              <a:t>()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85655" y="3126545"/>
            <a:ext cx="1729561" cy="27139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9" name="구부러진 연결선 48"/>
          <p:cNvCxnSpPr>
            <a:stCxn id="20" idx="0"/>
            <a:endCxn id="33" idx="3"/>
          </p:cNvCxnSpPr>
          <p:nvPr/>
        </p:nvCxnSpPr>
        <p:spPr>
          <a:xfrm rot="16200000" flipV="1">
            <a:off x="4225198" y="2752259"/>
            <a:ext cx="824820" cy="1844784"/>
          </a:xfrm>
          <a:prstGeom prst="curvedConnector2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4" idx="2"/>
            <a:endCxn id="13" idx="3"/>
          </p:cNvCxnSpPr>
          <p:nvPr/>
        </p:nvCxnSpPr>
        <p:spPr>
          <a:xfrm rot="5400000">
            <a:off x="4294345" y="2205137"/>
            <a:ext cx="691807" cy="2546803"/>
          </a:xfrm>
          <a:prstGeom prst="curvedConnector2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33" idx="3"/>
            <a:endCxn id="13" idx="3"/>
          </p:cNvCxnSpPr>
          <p:nvPr/>
        </p:nvCxnSpPr>
        <p:spPr>
          <a:xfrm flipH="1">
            <a:off x="3366846" y="3262241"/>
            <a:ext cx="348370" cy="562201"/>
          </a:xfrm>
          <a:prstGeom prst="curvedConnector3">
            <a:avLst>
              <a:gd name="adj1" fmla="val -65620"/>
            </a:avLst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968623" y="2097741"/>
            <a:ext cx="752129" cy="2377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17022" y="3154945"/>
            <a:ext cx="408520" cy="1971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27" idx="3"/>
            <a:endCxn id="38" idx="0"/>
          </p:cNvCxnSpPr>
          <p:nvPr/>
        </p:nvCxnSpPr>
        <p:spPr>
          <a:xfrm>
            <a:off x="2720752" y="2216594"/>
            <a:ext cx="700530" cy="938351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rot="10800000">
            <a:off x="1950774" y="2909353"/>
            <a:ext cx="45810" cy="1283243"/>
          </a:xfrm>
          <a:prstGeom prst="bentConnector3">
            <a:avLst>
              <a:gd name="adj1" fmla="val 599018"/>
            </a:avLst>
          </a:prstGeom>
          <a:noFill/>
          <a:ln w="12700" cap="flat" cmpd="sng" algn="ctr">
            <a:solidFill>
              <a:srgbClr val="0070C0"/>
            </a:solidFill>
            <a:prstDash val="sysDot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364340" y="3365764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cls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6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50774" y="2379913"/>
            <a:ext cx="2436714" cy="10588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9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rIns="0" rtlCol="0" anchor="t" anchorCtr="0"/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 name="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홍길동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gender="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남자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 </a:t>
            </a:r>
            <a:r>
              <a:rPr kumimoji="1" lang="en-US" altLang="ko-KR" sz="1400" kern="0" dirty="0" err="1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print_info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=</a:t>
            </a:r>
          </a:p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 do</a:t>
            </a: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_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=</a:t>
            </a:r>
            <a:endParaRPr kumimoji="1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50774" y="3438789"/>
            <a:ext cx="2436714" cy="1908611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9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rIns="0" rtlCol="0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rPr>
              <a:t>클래스의 함수가 실행할 코드</a:t>
            </a:r>
            <a:endParaRPr kumimoji="1" lang="en-US" altLang="ko-KR" sz="1400" b="0" i="1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1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ea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17970" y="2379913"/>
            <a:ext cx="2410741" cy="10588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9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36000" rIns="0" rtlCol="0" anchor="t" anchorCtr="0"/>
          <a:lstStyle/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 name</a:t>
            </a: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=</a:t>
            </a:r>
            <a:r>
              <a:rPr kumimoji="1" lang="en-US" altLang="ko-KR" sz="1400" strike="sngStrike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  <a:r>
              <a:rPr kumimoji="1" lang="ko-KR" altLang="en-US" sz="1400" strike="sngStrike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홍길동</a:t>
            </a:r>
            <a:r>
              <a:rPr kumimoji="1" lang="en-US" altLang="ko-KR" sz="1400" strike="sngStrike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이순신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  <a:endParaRPr kumimoji="1" lang="en-US" altLang="ko-KR" sz="1400" kern="0" dirty="0">
              <a:solidFill>
                <a:srgbClr val="000000"/>
              </a:solidFill>
              <a:latin typeface="+mn-ea"/>
              <a:cs typeface="Consolas" pitchFamily="49" charset="0"/>
            </a:endParaRP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 gender="</a:t>
            </a:r>
            <a:r>
              <a:rPr kumimoji="1" lang="ko-KR" altLang="en-US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남자</a:t>
            </a: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"</a:t>
            </a: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+mn-ea"/>
                <a:cs typeface="Consolas" pitchFamily="49" charset="0"/>
              </a:rPr>
              <a:t>print_info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=</a:t>
            </a:r>
          </a:p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 </a:t>
            </a:r>
            <a:r>
              <a: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rPr>
              <a:t>do_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+mn-ea"/>
                <a:cs typeface="Consolas" pitchFamily="49" charset="0"/>
              </a:rPr>
              <a:t>=</a:t>
            </a:r>
            <a:endParaRPr kumimoji="1" lang="ko-KR" altLang="en-US" sz="1400" kern="0" dirty="0">
              <a:solidFill>
                <a:srgbClr val="000000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7604" y="2033107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Person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클래스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0621" y="2048497"/>
            <a:ext cx="877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p1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객체</a:t>
            </a:r>
          </a:p>
        </p:txBody>
      </p:sp>
      <p:cxnSp>
        <p:nvCxnSpPr>
          <p:cNvPr id="11" name="꺾인 연결선 10"/>
          <p:cNvCxnSpPr>
            <a:stCxn id="14" idx="3"/>
            <a:endCxn id="8" idx="1"/>
          </p:cNvCxnSpPr>
          <p:nvPr/>
        </p:nvCxnSpPr>
        <p:spPr>
          <a:xfrm flipV="1">
            <a:off x="4147662" y="2909351"/>
            <a:ext cx="670308" cy="1283244"/>
          </a:xfrm>
          <a:prstGeom prst="bentConnector3">
            <a:avLst>
              <a:gd name="adj1" fmla="val 64252"/>
            </a:avLst>
          </a:prstGeom>
          <a:noFill/>
          <a:ln w="19050" cap="flat" cmpd="sng" algn="ctr">
            <a:solidFill>
              <a:srgbClr val="FF0000"/>
            </a:solidFill>
            <a:prstDash val="sysDot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>
          <a:xfrm>
            <a:off x="1996584" y="3740992"/>
            <a:ext cx="1841992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err="1" smtClean="0"/>
              <a:t>def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print_info</a:t>
            </a:r>
            <a:r>
              <a:rPr lang="en-US" altLang="ko-KR" sz="1400" b="1" dirty="0" smtClean="0"/>
              <a:t>(self) :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848607" y="2921295"/>
            <a:ext cx="1219758" cy="224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function(self)</a:t>
            </a:r>
            <a:endParaRPr lang="ko-KR" altLang="en-US" sz="1400" i="1" dirty="0"/>
          </a:p>
        </p:txBody>
      </p:sp>
      <p:sp>
        <p:nvSpPr>
          <p:cNvPr id="14" name="직사각형 13"/>
          <p:cNvSpPr/>
          <p:nvPr/>
        </p:nvSpPr>
        <p:spPr>
          <a:xfrm>
            <a:off x="1996584" y="3950854"/>
            <a:ext cx="2151078" cy="4834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i="1" dirty="0" smtClean="0"/>
              <a:t>    print(…)</a:t>
            </a:r>
            <a:endParaRPr lang="ko-KR" altLang="en-US" sz="1400" i="1" dirty="0"/>
          </a:p>
        </p:txBody>
      </p:sp>
      <p:sp>
        <p:nvSpPr>
          <p:cNvPr id="15" name="직사각형 14"/>
          <p:cNvSpPr/>
          <p:nvPr/>
        </p:nvSpPr>
        <p:spPr>
          <a:xfrm>
            <a:off x="2536237" y="3132636"/>
            <a:ext cx="1264635" cy="219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</a:t>
            </a:r>
            <a:r>
              <a:rPr lang="en-US" altLang="ko-KR" sz="1400" i="1" dirty="0" err="1" smtClean="0"/>
              <a:t>cls</a:t>
            </a:r>
            <a:r>
              <a:rPr lang="en-US" altLang="ko-KR" sz="1400" i="1" dirty="0" smtClean="0"/>
              <a:t>)</a:t>
            </a:r>
            <a:endParaRPr lang="ko-KR" alt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22525" y="3951133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self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3969" y="3607583"/>
            <a:ext cx="14061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p1.print_info()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" name="구부러진 연결선 21"/>
          <p:cNvCxnSpPr>
            <a:stCxn id="19" idx="0"/>
            <a:endCxn id="13" idx="3"/>
          </p:cNvCxnSpPr>
          <p:nvPr/>
        </p:nvCxnSpPr>
        <p:spPr>
          <a:xfrm rot="16200000" flipV="1">
            <a:off x="7255809" y="2846345"/>
            <a:ext cx="573794" cy="948681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26" idx="3"/>
            <a:endCxn id="40" idx="3"/>
          </p:cNvCxnSpPr>
          <p:nvPr/>
        </p:nvCxnSpPr>
        <p:spPr>
          <a:xfrm flipH="1">
            <a:off x="3370934" y="3253531"/>
            <a:ext cx="409412" cy="1365775"/>
          </a:xfrm>
          <a:prstGeom prst="curvedConnector3">
            <a:avLst>
              <a:gd name="adj1" fmla="val -55836"/>
            </a:avLst>
          </a:prstGeom>
          <a:ln w="127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3" idx="2"/>
            <a:endCxn id="12" idx="3"/>
          </p:cNvCxnSpPr>
          <p:nvPr/>
        </p:nvCxnSpPr>
        <p:spPr>
          <a:xfrm rot="5400000">
            <a:off x="4798711" y="2186148"/>
            <a:ext cx="699640" cy="2619910"/>
          </a:xfrm>
          <a:prstGeom prst="curvedConnector2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52736" y="2097741"/>
            <a:ext cx="300993" cy="2599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71826" y="3154945"/>
            <a:ext cx="408520" cy="19717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5" idx="0"/>
            <a:endCxn id="38" idx="0"/>
          </p:cNvCxnSpPr>
          <p:nvPr/>
        </p:nvCxnSpPr>
        <p:spPr>
          <a:xfrm rot="16200000" flipH="1">
            <a:off x="5498647" y="1602327"/>
            <a:ext cx="851370" cy="1842198"/>
          </a:xfrm>
          <a:prstGeom prst="bentConnector3">
            <a:avLst>
              <a:gd name="adj1" fmla="val -2685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982462" y="2898244"/>
            <a:ext cx="1264635" cy="219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function(self)</a:t>
            </a:r>
            <a:endParaRPr lang="ko-KR" altLang="en-US" sz="1400" i="1" dirty="0"/>
          </a:p>
        </p:txBody>
      </p:sp>
      <p:sp>
        <p:nvSpPr>
          <p:cNvPr id="38" name="직사각형 37"/>
          <p:cNvSpPr/>
          <p:nvPr/>
        </p:nvSpPr>
        <p:spPr>
          <a:xfrm>
            <a:off x="6641171" y="2949111"/>
            <a:ext cx="408520" cy="1971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000672" y="4492894"/>
            <a:ext cx="1370262" cy="2528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err="1" smtClean="0"/>
              <a:t>def</a:t>
            </a:r>
            <a:r>
              <a:rPr lang="en-US" altLang="ko-KR" sz="1400" b="1" dirty="0" smtClean="0"/>
              <a:t> do_(</a:t>
            </a:r>
            <a:r>
              <a:rPr lang="en-US" altLang="ko-KR" sz="1400" b="1" dirty="0" err="1" smtClean="0"/>
              <a:t>cls</a:t>
            </a:r>
            <a:r>
              <a:rPr lang="en-US" altLang="ko-KR" sz="1400" b="1" dirty="0" smtClean="0"/>
              <a:t>) :</a:t>
            </a:r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000672" y="4745718"/>
            <a:ext cx="2151078" cy="4834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i="1" dirty="0" smtClean="0"/>
              <a:t>    print(…)</a:t>
            </a:r>
            <a:endParaRPr lang="ko-KR" altLang="en-US" sz="1400" i="1" dirty="0"/>
          </a:p>
        </p:txBody>
      </p:sp>
      <p:sp>
        <p:nvSpPr>
          <p:cNvPr id="48" name="직사각형 47"/>
          <p:cNvSpPr/>
          <p:nvPr/>
        </p:nvSpPr>
        <p:spPr>
          <a:xfrm>
            <a:off x="5391022" y="3146284"/>
            <a:ext cx="1264635" cy="219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</a:t>
            </a:r>
            <a:r>
              <a:rPr lang="en-US" altLang="ko-KR" sz="1400" i="1" dirty="0" err="1" smtClean="0"/>
              <a:t>cls</a:t>
            </a:r>
            <a:r>
              <a:rPr lang="en-US" altLang="ko-KR" sz="1400" i="1" dirty="0" smtClean="0"/>
              <a:t>)</a:t>
            </a:r>
            <a:endParaRPr lang="ko-KR" altLang="en-US" sz="1400" i="1" dirty="0"/>
          </a:p>
        </p:txBody>
      </p:sp>
      <p:sp>
        <p:nvSpPr>
          <p:cNvPr id="51" name="직사각형 50"/>
          <p:cNvSpPr/>
          <p:nvPr/>
        </p:nvSpPr>
        <p:spPr>
          <a:xfrm>
            <a:off x="7313969" y="4680212"/>
            <a:ext cx="12397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Person.do_()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cxnSp>
        <p:nvCxnSpPr>
          <p:cNvPr id="52" name="구부러진 연결선 51"/>
          <p:cNvCxnSpPr>
            <a:stCxn id="51" idx="1"/>
            <a:endCxn id="15" idx="3"/>
          </p:cNvCxnSpPr>
          <p:nvPr/>
        </p:nvCxnSpPr>
        <p:spPr>
          <a:xfrm rot="10800000">
            <a:off x="3800873" y="3242377"/>
            <a:ext cx="3513097" cy="1591725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968623" y="2097741"/>
            <a:ext cx="719986" cy="26332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>
            <a:stCxn id="56" idx="0"/>
            <a:endCxn id="26" idx="0"/>
          </p:cNvCxnSpPr>
          <p:nvPr/>
        </p:nvCxnSpPr>
        <p:spPr>
          <a:xfrm rot="16200000" flipH="1">
            <a:off x="2423749" y="2002608"/>
            <a:ext cx="1057204" cy="1247470"/>
          </a:xfrm>
          <a:prstGeom prst="bentConnector3">
            <a:avLst>
              <a:gd name="adj1" fmla="val -21623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1" idx="1"/>
            <a:endCxn id="6" idx="1"/>
          </p:cNvCxnSpPr>
          <p:nvPr/>
        </p:nvCxnSpPr>
        <p:spPr>
          <a:xfrm rot="10800000">
            <a:off x="1950774" y="2909353"/>
            <a:ext cx="49898" cy="2078107"/>
          </a:xfrm>
          <a:prstGeom prst="bentConnector3">
            <a:avLst>
              <a:gd name="adj1" fmla="val 558135"/>
            </a:avLst>
          </a:prstGeom>
          <a:noFill/>
          <a:ln w="12700" cap="flat" cmpd="sng" algn="ctr">
            <a:solidFill>
              <a:srgbClr val="0070C0"/>
            </a:solidFill>
            <a:prstDash val="sysDot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337095" y="3706509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cls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7256" y="391331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인스턴스 </a:t>
            </a:r>
            <a:r>
              <a:rPr lang="ko-KR" altLang="en-US" sz="1400" smtClean="0"/>
              <a:t>메서드 호출</a:t>
            </a:r>
            <a:endParaRPr lang="ko-KR" altLang="en-US" sz="1400"/>
          </a:p>
        </p:txBody>
      </p:sp>
      <p:sp>
        <p:nvSpPr>
          <p:cNvPr id="81" name="TextBox 80"/>
          <p:cNvSpPr txBox="1"/>
          <p:nvPr/>
        </p:nvSpPr>
        <p:spPr>
          <a:xfrm>
            <a:off x="7257256" y="4991883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클래스 메서드 호출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5138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01001" y="1167261"/>
            <a:ext cx="9105900" cy="2209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4259" y="3791976"/>
            <a:ext cx="1069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p1 = Person()</a:t>
            </a:r>
          </a:p>
          <a:p>
            <a:r>
              <a:rPr lang="en-US" altLang="ko-KR" sz="1100" dirty="0" smtClean="0"/>
              <a:t>p2 = p1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20287" y="3081115"/>
            <a:ext cx="1872208" cy="12511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97967" y="4033960"/>
            <a:ext cx="852859" cy="29832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97967" y="3745928"/>
            <a:ext cx="852859" cy="29832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50232" y="3914887"/>
            <a:ext cx="346119" cy="258734"/>
          </a:xfrm>
          <a:prstGeom prst="roundRect">
            <a:avLst>
              <a:gd name="adj" fmla="val 17258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화살표 연결선 28"/>
          <p:cNvCxnSpPr>
            <a:stCxn id="25" idx="3"/>
            <a:endCxn id="28" idx="1"/>
          </p:cNvCxnSpPr>
          <p:nvPr/>
        </p:nvCxnSpPr>
        <p:spPr>
          <a:xfrm flipV="1">
            <a:off x="5850826" y="4044254"/>
            <a:ext cx="1099406" cy="138869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직선 화살표 연결선 29"/>
          <p:cNvCxnSpPr>
            <a:stCxn id="26" idx="3"/>
            <a:endCxn id="28" idx="1"/>
          </p:cNvCxnSpPr>
          <p:nvPr/>
        </p:nvCxnSpPr>
        <p:spPr>
          <a:xfrm>
            <a:off x="5850826" y="3895091"/>
            <a:ext cx="1099406" cy="14916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836239" y="3653477"/>
            <a:ext cx="1426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Person </a:t>
            </a:r>
            <a:r>
              <a:rPr lang="ko-KR" altLang="en-US" sz="1200" dirty="0" smtClean="0"/>
              <a:t>타입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5818412" y="3664374"/>
            <a:ext cx="97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indent="-180000">
              <a:buFont typeface="+mj-ea"/>
              <a:buAutoNum type="circleNumDbPlain"/>
            </a:pPr>
            <a:r>
              <a:rPr lang="en-US" altLang="ko-KR" sz="1100" dirty="0" smtClean="0"/>
              <a:t>p1=None</a:t>
            </a:r>
            <a:endParaRPr lang="en-US" altLang="ko-KR" sz="11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720287" y="4809643"/>
            <a:ext cx="1872208" cy="12511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97967" y="5194181"/>
            <a:ext cx="85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객체 변수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97967" y="5762488"/>
            <a:ext cx="852859" cy="29832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997967" y="5474456"/>
            <a:ext cx="852859" cy="29832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950232" y="5643415"/>
            <a:ext cx="346119" cy="258734"/>
          </a:xfrm>
          <a:prstGeom prst="roundRect">
            <a:avLst>
              <a:gd name="adj" fmla="val 17258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>
            <a:stCxn id="43" idx="3"/>
            <a:endCxn id="46" idx="1"/>
          </p:cNvCxnSpPr>
          <p:nvPr/>
        </p:nvCxnSpPr>
        <p:spPr>
          <a:xfrm flipV="1">
            <a:off x="5850826" y="5772782"/>
            <a:ext cx="1099406" cy="138869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</p:cxnSp>
      <p:cxnSp>
        <p:nvCxnSpPr>
          <p:cNvPr id="48" name="직선 화살표 연결선 47"/>
          <p:cNvCxnSpPr>
            <a:stCxn id="44" idx="3"/>
            <a:endCxn id="46" idx="1"/>
          </p:cNvCxnSpPr>
          <p:nvPr/>
        </p:nvCxnSpPr>
        <p:spPr>
          <a:xfrm>
            <a:off x="5850826" y="5623619"/>
            <a:ext cx="1099406" cy="14916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836239" y="5382005"/>
            <a:ext cx="1426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Person </a:t>
            </a:r>
            <a:r>
              <a:rPr lang="ko-KR" altLang="en-US" sz="1200" dirty="0" smtClean="0"/>
              <a:t>타입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5818412" y="5407939"/>
            <a:ext cx="97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indent="-180000">
              <a:buFont typeface="+mj-ea"/>
              <a:buAutoNum type="circleNumDbPlain"/>
            </a:pPr>
            <a:r>
              <a:rPr lang="en-US" altLang="ko-KR" sz="1100" dirty="0" smtClean="0"/>
              <a:t>p1=None</a:t>
            </a:r>
            <a:endParaRPr lang="en-US" altLang="ko-KR" sz="1100" dirty="0"/>
          </a:p>
        </p:txBody>
      </p:sp>
      <p:sp>
        <p:nvSpPr>
          <p:cNvPr id="54" name="직사각형 53"/>
          <p:cNvSpPr/>
          <p:nvPr/>
        </p:nvSpPr>
        <p:spPr>
          <a:xfrm>
            <a:off x="5818412" y="5887884"/>
            <a:ext cx="97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indent="-180000">
              <a:buFont typeface="+mj-ea"/>
              <a:buAutoNum type="circleNumDbPlain" startAt="2"/>
            </a:pPr>
            <a:r>
              <a:rPr lang="en-US" altLang="ko-KR" sz="1100" dirty="0" smtClean="0"/>
              <a:t>p2=None</a:t>
            </a:r>
            <a:endParaRPr lang="en-US" altLang="ko-KR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6759382" y="6048931"/>
            <a:ext cx="1500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indent="-180000">
              <a:buFont typeface="+mj-ea"/>
              <a:buAutoNum type="circleNumDbPlain" startAt="3"/>
            </a:pPr>
            <a:r>
              <a:rPr lang="en-US" altLang="ko-KR" sz="1100" dirty="0"/>
              <a:t>__del__()  </a:t>
            </a:r>
            <a:r>
              <a:rPr lang="ko-KR" altLang="en-US" sz="1100" dirty="0"/>
              <a:t>실행됨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97967" y="3465761"/>
            <a:ext cx="85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객체 변수</a:t>
            </a:r>
            <a:endParaRPr lang="ko-KR" altLang="en-US" sz="12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12390" y="4184058"/>
            <a:ext cx="1872208" cy="12511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0070" y="5136903"/>
            <a:ext cx="852859" cy="29832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0070" y="4848871"/>
            <a:ext cx="852859" cy="29832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342335" y="5017830"/>
            <a:ext cx="346119" cy="258734"/>
          </a:xfrm>
          <a:prstGeom prst="roundRect">
            <a:avLst>
              <a:gd name="adj" fmla="val 17258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2" name="직선 화살표 연결선 61"/>
          <p:cNvCxnSpPr>
            <a:stCxn id="59" idx="3"/>
            <a:endCxn id="61" idx="1"/>
          </p:cNvCxnSpPr>
          <p:nvPr/>
        </p:nvCxnSpPr>
        <p:spPr>
          <a:xfrm flipV="1">
            <a:off x="1242929" y="5147197"/>
            <a:ext cx="1099406" cy="138869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3" name="직선 화살표 연결선 62"/>
          <p:cNvCxnSpPr>
            <a:stCxn id="60" idx="3"/>
            <a:endCxn id="61" idx="1"/>
          </p:cNvCxnSpPr>
          <p:nvPr/>
        </p:nvCxnSpPr>
        <p:spPr>
          <a:xfrm>
            <a:off x="1242929" y="4998034"/>
            <a:ext cx="1099406" cy="14916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228342" y="4756420"/>
            <a:ext cx="1426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Person </a:t>
            </a:r>
            <a:r>
              <a:rPr lang="ko-KR" altLang="en-US" sz="1200" dirty="0" smtClean="0"/>
              <a:t>타입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90070" y="4568704"/>
            <a:ext cx="85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객체 변수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615942" y="5032061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레퍼런스 카운트 </a:t>
            </a:r>
            <a:r>
              <a:rPr lang="en-US" altLang="ko-KR" sz="1100" dirty="0" smtClean="0"/>
              <a:t>: 2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296351" y="3910405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레퍼런스 카운트 </a:t>
            </a:r>
            <a:r>
              <a:rPr lang="en-US" altLang="ko-KR" sz="1100" dirty="0" smtClean="0"/>
              <a:t>: 1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7296351" y="5631683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레퍼런스 카운트 </a:t>
            </a:r>
            <a:r>
              <a:rPr lang="en-US" altLang="ko-KR" sz="1100" dirty="0" smtClean="0"/>
              <a:t>: 0</a:t>
            </a:r>
            <a:endParaRPr lang="ko-KR" altLang="en-US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67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en-US" altLang="ko-KR" dirty="0"/>
              <a:t>(Constructor)</a:t>
            </a:r>
            <a:r>
              <a:rPr lang="ko-KR" altLang="en-US" dirty="0"/>
              <a:t>는 객체가 생성될 때 자동으로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 </a:t>
            </a:r>
            <a:r>
              <a:rPr lang="ko-KR" altLang="en-US" dirty="0"/>
              <a:t>시 필요한 코드를 포함할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생성자의 </a:t>
            </a:r>
            <a:r>
              <a:rPr lang="ko-KR" altLang="en-US" dirty="0"/>
              <a:t>이름은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endParaRPr lang="ko-KR" altLang="en-US" dirty="0"/>
          </a:p>
          <a:p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lvl="1"/>
            <a:r>
              <a:rPr lang="en-US" altLang="ko-KR" dirty="0" err="1"/>
              <a:t>객체가</a:t>
            </a:r>
            <a:r>
              <a:rPr lang="en-US" altLang="ko-KR" dirty="0"/>
              <a:t> </a:t>
            </a:r>
            <a:r>
              <a:rPr lang="en-US" altLang="ko-KR" dirty="0" err="1"/>
              <a:t>소멸될</a:t>
            </a:r>
            <a:r>
              <a:rPr lang="en-US" altLang="ko-KR" dirty="0"/>
              <a:t> 때 </a:t>
            </a:r>
            <a:r>
              <a:rPr lang="en-US" altLang="ko-KR" dirty="0" err="1"/>
              <a:t>자동으로</a:t>
            </a:r>
            <a:r>
              <a:rPr lang="en-US" altLang="ko-KR" dirty="0"/>
              <a:t> </a:t>
            </a:r>
            <a:r>
              <a:rPr lang="en-US" altLang="ko-KR" dirty="0" err="1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소멸</a:t>
            </a:r>
            <a:r>
              <a:rPr lang="en-US" altLang="ko-KR" dirty="0" smtClean="0"/>
              <a:t> </a:t>
            </a:r>
            <a:r>
              <a:rPr lang="en-US" altLang="ko-KR" dirty="0"/>
              <a:t>시 </a:t>
            </a:r>
            <a:r>
              <a:rPr lang="en-US" altLang="ko-KR" dirty="0" err="1"/>
              <a:t>필요한</a:t>
            </a:r>
            <a:r>
              <a:rPr lang="en-US" altLang="ko-KR" dirty="0"/>
              <a:t> </a:t>
            </a:r>
            <a:r>
              <a:rPr lang="en-US" altLang="ko-KR" dirty="0" err="1"/>
              <a:t>코드를</a:t>
            </a:r>
            <a:r>
              <a:rPr lang="en-US" altLang="ko-KR" dirty="0"/>
              <a:t> </a:t>
            </a:r>
            <a:r>
              <a:rPr lang="en-US" altLang="ko-KR" dirty="0" err="1"/>
              <a:t>포함할</a:t>
            </a:r>
            <a:r>
              <a:rPr lang="en-US" altLang="ko-KR" dirty="0"/>
              <a:t> 수 </a:t>
            </a:r>
            <a:r>
              <a:rPr lang="en-US" altLang="ko-KR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소멸자의</a:t>
            </a:r>
            <a:r>
              <a:rPr lang="en-US" altLang="ko-KR" dirty="0" smtClean="0"/>
              <a:t> </a:t>
            </a:r>
            <a:r>
              <a:rPr lang="en-US" altLang="ko-KR" dirty="0" err="1"/>
              <a:t>이름은</a:t>
            </a:r>
            <a:r>
              <a:rPr lang="en-US" altLang="ko-KR" dirty="0"/>
              <a:t> __del</a:t>
            </a:r>
            <a:r>
              <a:rPr lang="en-US" altLang="ko-KR" dirty="0" smtClean="0"/>
              <a:t>__()</a:t>
            </a:r>
          </a:p>
          <a:p>
            <a:pPr lvl="1"/>
            <a:r>
              <a:rPr lang="en-US" altLang="ko-KR" dirty="0" err="1" smtClean="0"/>
              <a:t>인스턴스</a:t>
            </a:r>
            <a:r>
              <a:rPr lang="en-US" altLang="ko-KR" dirty="0" smtClean="0"/>
              <a:t> </a:t>
            </a:r>
            <a:r>
              <a:rPr lang="en-US" altLang="ko-KR" dirty="0" err="1"/>
              <a:t>객체의</a:t>
            </a:r>
            <a:r>
              <a:rPr lang="en-US" altLang="ko-KR" dirty="0"/>
              <a:t> </a:t>
            </a:r>
            <a:r>
              <a:rPr lang="en-US" altLang="ko-KR" dirty="0" err="1"/>
              <a:t>레퍼런스</a:t>
            </a:r>
            <a:r>
              <a:rPr lang="en-US" altLang="ko-KR" dirty="0"/>
              <a:t> </a:t>
            </a:r>
            <a:r>
              <a:rPr lang="en-US" altLang="ko-KR" dirty="0" err="1"/>
              <a:t>카운트가</a:t>
            </a:r>
            <a:r>
              <a:rPr lang="en-US" altLang="ko-KR" dirty="0"/>
              <a:t> 0이 될 때 </a:t>
            </a:r>
            <a:r>
              <a:rPr lang="en-US" altLang="ko-KR" dirty="0" err="1"/>
              <a:t>소멸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69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소멸자를</a:t>
            </a:r>
            <a:r>
              <a:rPr lang="ko-KR" altLang="en-US" smtClean="0"/>
              <a:t> 갖는 클래스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01957" y="1057028"/>
            <a:ext cx="8267467" cy="518031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51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소멸시키기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16497" y="1107147"/>
            <a:ext cx="8064896" cy="51587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18654" y="1158937"/>
            <a:ext cx="3988286" cy="4555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기존 객체 변수에 새로운 객체를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31082" y="3515305"/>
            <a:ext cx="3982358" cy="5183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dirty="0" smtClean="0"/>
              <a:t>객체에 </a:t>
            </a:r>
            <a:r>
              <a:rPr lang="en-US" altLang="ko-KR" dirty="0"/>
              <a:t>None</a:t>
            </a:r>
            <a:r>
              <a:rPr lang="ko-KR" altLang="en-US" dirty="0"/>
              <a:t>을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31082" y="5445224"/>
            <a:ext cx="3982357" cy="5040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dirty="0" smtClean="0"/>
              <a:t>del </a:t>
            </a:r>
            <a:r>
              <a:rPr lang="ko-KR" altLang="en-US" dirty="0"/>
              <a:t>명령으로 변수를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77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/>
              <a:t>생성자를</a:t>
            </a:r>
            <a:r>
              <a:rPr lang="ko-KR" altLang="en-US" sz="4000" dirty="0" smtClean="0"/>
              <a:t> 이용한 인스턴스 변수 초기화</a:t>
            </a:r>
            <a:endParaRPr lang="ko-KR" altLang="en-US" sz="4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776536" y="1060451"/>
            <a:ext cx="8024378" cy="523042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59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/>
              <a:t>생성자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중복정의</a:t>
            </a:r>
            <a:r>
              <a:rPr lang="ko-KR" altLang="en-US" sz="4000" dirty="0" smtClean="0"/>
              <a:t> 불가</a:t>
            </a:r>
            <a:endParaRPr lang="ko-KR" altLang="en-US" sz="4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16496" y="1060452"/>
            <a:ext cx="8064896" cy="5226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55137"/>
          <a:stretch/>
        </p:blipFill>
        <p:spPr>
          <a:xfrm>
            <a:off x="6176608" y="1335538"/>
            <a:ext cx="3528392" cy="337544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92560" y="1413518"/>
            <a:ext cx="4896544" cy="129540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2860650"/>
            <a:ext cx="4896544" cy="1360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37822" y="5026060"/>
            <a:ext cx="3195424" cy="576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마지막 정의된 </a:t>
            </a:r>
            <a:r>
              <a:rPr lang="ko-KR" altLang="en-US" dirty="0" err="1" smtClean="0"/>
              <a:t>생성자만</a:t>
            </a:r>
            <a:r>
              <a:rPr lang="ko-KR" altLang="en-US" dirty="0" smtClean="0"/>
              <a:t> 유효함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745088" y="4221088"/>
            <a:ext cx="500746" cy="796192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176608" y="1335538"/>
            <a:ext cx="3528392" cy="223224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71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은 객체 재사용의 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상속을 </a:t>
            </a:r>
            <a:r>
              <a:rPr lang="ko-KR" altLang="en-US" dirty="0"/>
              <a:t>이용하면 부모 클래스의 모든 속성들을 자식 클래스로 물려줄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348880"/>
            <a:ext cx="7810500" cy="781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04928" y="3237147"/>
            <a:ext cx="1296144" cy="2638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Person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304928" y="4274977"/>
            <a:ext cx="1296144" cy="2638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Student</a:t>
            </a:r>
            <a:endParaRPr lang="ko-KR" altLang="en-US" sz="1200" dirty="0"/>
          </a:p>
        </p:txBody>
      </p:sp>
      <p:sp>
        <p:nvSpPr>
          <p:cNvPr id="8" name="이등변 삼각형 7"/>
          <p:cNvSpPr/>
          <p:nvPr/>
        </p:nvSpPr>
        <p:spPr>
          <a:xfrm>
            <a:off x="4844988" y="3528585"/>
            <a:ext cx="216024" cy="216024"/>
          </a:xfrm>
          <a:prstGeom prst="triangl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" name="직선 연결선 9"/>
          <p:cNvCxnSpPr>
            <a:stCxn id="8" idx="3"/>
            <a:endCxn id="7" idx="0"/>
          </p:cNvCxnSpPr>
          <p:nvPr/>
        </p:nvCxnSpPr>
        <p:spPr>
          <a:xfrm>
            <a:off x="4953000" y="3744609"/>
            <a:ext cx="0" cy="53036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153533" y="3640461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 is a Person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87227" y="3237147"/>
            <a:ext cx="1296144" cy="2638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Person</a:t>
            </a:r>
            <a:endParaRPr lang="ko-KR" altLang="en-US" sz="1200" dirty="0"/>
          </a:p>
        </p:txBody>
      </p:sp>
      <p:sp>
        <p:nvSpPr>
          <p:cNvPr id="14" name="이등변 삼각형 13"/>
          <p:cNvSpPr/>
          <p:nvPr/>
        </p:nvSpPr>
        <p:spPr>
          <a:xfrm>
            <a:off x="6327287" y="4538838"/>
            <a:ext cx="216024" cy="216024"/>
          </a:xfrm>
          <a:prstGeom prst="triangl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4" idx="3"/>
          </p:cNvCxnSpPr>
          <p:nvPr/>
        </p:nvCxnSpPr>
        <p:spPr>
          <a:xfrm>
            <a:off x="6435299" y="4754862"/>
            <a:ext cx="0" cy="36656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5787227" y="3501008"/>
            <a:ext cx="1296144" cy="4098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- name</a:t>
            </a:r>
          </a:p>
          <a:p>
            <a:r>
              <a:rPr lang="en-US" altLang="ko-KR" sz="1200" dirty="0" smtClean="0"/>
              <a:t>- gender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787227" y="3910873"/>
            <a:ext cx="1296144" cy="62913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__()</a:t>
            </a:r>
          </a:p>
          <a:p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__()</a:t>
            </a:r>
          </a:p>
          <a:p>
            <a:r>
              <a:rPr lang="en-US" altLang="ko-KR" sz="1200" dirty="0" err="1" smtClean="0"/>
              <a:t>print_info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787227" y="5121428"/>
            <a:ext cx="1296144" cy="2638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Student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787227" y="5385289"/>
            <a:ext cx="1296144" cy="4098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- major</a:t>
            </a:r>
          </a:p>
          <a:p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787227" y="5795155"/>
            <a:ext cx="1296144" cy="58710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__()</a:t>
            </a:r>
          </a:p>
          <a:p>
            <a:r>
              <a:rPr lang="en-US" altLang="ko-KR" sz="1200" dirty="0" smtClean="0"/>
              <a:t>__del__()</a:t>
            </a:r>
          </a:p>
          <a:p>
            <a:endParaRPr lang="en-US" altLang="ko-KR" sz="12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414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776536" y="1116845"/>
            <a:ext cx="6984776" cy="511748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25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1294" y="1432884"/>
            <a:ext cx="3889618" cy="546762"/>
            <a:chOff x="271294" y="1432884"/>
            <a:chExt cx="3889618" cy="546762"/>
          </a:xfrm>
        </p:grpSpPr>
        <p:sp>
          <p:nvSpPr>
            <p:cNvPr id="14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</a:rPr>
                <a:t>6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모듈과 패키지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프로그래밍 언어 활용</a:t>
            </a:r>
            <a:endParaRPr lang="ko-KR" altLang="en-US" dirty="0"/>
          </a:p>
        </p:txBody>
      </p:sp>
      <p:grpSp>
        <p:nvGrpSpPr>
          <p:cNvPr id="7" name="Group 38"/>
          <p:cNvGrpSpPr/>
          <p:nvPr/>
        </p:nvGrpSpPr>
        <p:grpSpPr>
          <a:xfrm>
            <a:off x="201001" y="2304553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8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10" name="Straight Connector 20"/>
          <p:cNvCxnSpPr/>
          <p:nvPr/>
        </p:nvCxnSpPr>
        <p:spPr>
          <a:xfrm>
            <a:off x="720000" y="2871555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6386" y="2451205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E415D"/>
                </a:solidFill>
              </a:rPr>
              <a:t>7</a:t>
            </a:r>
            <a:r>
              <a:rPr lang="ko-KR" altLang="en-US" sz="2000" dirty="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 smtClean="0">
                <a:solidFill>
                  <a:srgbClr val="1E415D"/>
                </a:solidFill>
              </a:rPr>
              <a:t>객체지향 프로그래밍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sp>
        <p:nvSpPr>
          <p:cNvPr id="19" name="Oval 39"/>
          <p:cNvSpPr/>
          <p:nvPr/>
        </p:nvSpPr>
        <p:spPr>
          <a:xfrm>
            <a:off x="271294" y="3331306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76481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406022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8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예외 처리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Oval 39"/>
          <p:cNvSpPr/>
          <p:nvPr/>
        </p:nvSpPr>
        <p:spPr>
          <a:xfrm>
            <a:off x="271294" y="431157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745089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386294"/>
            <a:ext cx="2922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파일 입</a:t>
            </a:r>
            <a:r>
              <a:rPr lang="en-US" altLang="ko-KR" sz="1600" dirty="0" smtClean="0">
                <a:solidFill>
                  <a:srgbClr val="0070C0"/>
                </a:solidFill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</a:rPr>
              <a:t>출력 프로그래밍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5964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10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데이터베이스 연동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39684" y="2618440"/>
            <a:ext cx="4915012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smtClean="0">
                <a:solidFill>
                  <a:srgbClr val="1E415D"/>
                </a:solidFill>
              </a:rPr>
              <a:t>객체와 클래스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ko-KR" altLang="en-US" dirty="0" smtClean="0">
                <a:solidFill>
                  <a:srgbClr val="1E415D"/>
                </a:solidFill>
              </a:rPr>
              <a:t>상속과 재정의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부모클래스의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en-US" altLang="ko-KR" dirty="0"/>
              <a:t>Person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이용하여 인스턴스 변수를 초기화 </a:t>
            </a:r>
            <a:r>
              <a:rPr lang="ko-KR" altLang="en-US" dirty="0" smtClean="0"/>
              <a:t>가능</a:t>
            </a:r>
            <a:endParaRPr lang="ko-KR" altLang="en-US" dirty="0"/>
          </a:p>
          <a:p>
            <a:r>
              <a:rPr lang="ko-KR" altLang="en-US" dirty="0"/>
              <a:t>부모클래스의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호출하여 자식클래스의 변수들을 쉽게 초기화 </a:t>
            </a:r>
          </a:p>
          <a:p>
            <a:r>
              <a:rPr lang="ko-KR" altLang="en-US" dirty="0"/>
              <a:t>상속관계가 있을 경우 자식 클래스는 부모 클래스의 변수와 메서드를 </a:t>
            </a:r>
            <a:r>
              <a:rPr lang="ko-KR" altLang="en-US" dirty="0" smtClean="0"/>
              <a:t>물려받음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2" y="3068960"/>
            <a:ext cx="9377916" cy="268465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62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부모 클래스에서 정의한 함수를 자식클래스에서 다시 정의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604850"/>
            <a:ext cx="8938310" cy="401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6" y="5599903"/>
            <a:ext cx="8892310" cy="12489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12641" y="3684551"/>
            <a:ext cx="2592288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36478" y="2789421"/>
            <a:ext cx="259228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함수 이름과 </a:t>
            </a:r>
            <a:r>
              <a:rPr lang="ko-KR" altLang="en-US" dirty="0" err="1" smtClean="0">
                <a:solidFill>
                  <a:srgbClr val="0070C0"/>
                </a:solidFill>
              </a:rPr>
              <a:t>파라미터가</a:t>
            </a:r>
            <a:r>
              <a:rPr lang="ko-KR" altLang="en-US" dirty="0" smtClean="0">
                <a:solidFill>
                  <a:srgbClr val="0070C0"/>
                </a:solidFill>
              </a:rPr>
              <a:t> 부모클래스의 함수와 같아야 함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9" name="구부러진 연결선 8"/>
          <p:cNvCxnSpPr>
            <a:stCxn id="6" idx="3"/>
            <a:endCxn id="7" idx="1"/>
          </p:cNvCxnSpPr>
          <p:nvPr/>
        </p:nvCxnSpPr>
        <p:spPr>
          <a:xfrm flipV="1">
            <a:off x="4304929" y="3246621"/>
            <a:ext cx="1431549" cy="61795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563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super()</a:t>
            </a:r>
            <a:r>
              <a:rPr lang="ko-KR" altLang="en-US" dirty="0"/>
              <a:t>는 부모 클래스의 멤버를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603021"/>
            <a:ext cx="7863036" cy="50304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17096" y="2179085"/>
            <a:ext cx="3733528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메서드에서 </a:t>
            </a:r>
            <a:r>
              <a:rPr lang="en-US" altLang="ko-KR" dirty="0"/>
              <a:t>super().__</a:t>
            </a:r>
            <a:r>
              <a:rPr lang="en-US" altLang="ko-KR" dirty="0" err="1"/>
              <a:t>str</a:t>
            </a:r>
            <a:r>
              <a:rPr lang="en-US" altLang="ko-KR" dirty="0"/>
              <a:t>__()</a:t>
            </a:r>
            <a:r>
              <a:rPr lang="ko-KR" altLang="en-US" dirty="0"/>
              <a:t>을 통해 </a:t>
            </a:r>
            <a:r>
              <a:rPr lang="en-US" altLang="ko-KR" dirty="0"/>
              <a:t>Person</a:t>
            </a:r>
            <a:r>
              <a:rPr lang="ko-KR" altLang="en-US" dirty="0"/>
              <a:t>의 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메서드를 호출 가능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40632" y="3403221"/>
            <a:ext cx="6264696" cy="648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92760" y="3733545"/>
            <a:ext cx="1656184" cy="24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56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클래스의 </a:t>
            </a:r>
            <a:r>
              <a:rPr lang="ko-KR" altLang="en-US" dirty="0" err="1"/>
              <a:t>변수이름</a:t>
            </a:r>
            <a:r>
              <a:rPr lang="ko-KR" altLang="en-US" dirty="0"/>
              <a:t> 앞에 </a:t>
            </a:r>
            <a:r>
              <a:rPr lang="en-US" altLang="ko-KR" dirty="0"/>
              <a:t>__(under score </a:t>
            </a:r>
            <a:r>
              <a:rPr lang="ko-KR" altLang="en-US" dirty="0"/>
              <a:t>두 개</a:t>
            </a:r>
            <a:r>
              <a:rPr lang="en-US" altLang="ko-KR" dirty="0"/>
              <a:t>)</a:t>
            </a:r>
            <a:r>
              <a:rPr lang="ko-KR" altLang="en-US" dirty="0"/>
              <a:t>를 붙이면 내부적으로 </a:t>
            </a:r>
            <a:r>
              <a:rPr lang="ko-KR" altLang="en-US" i="1" dirty="0" err="1" smtClean="0"/>
              <a:t>클래스명</a:t>
            </a:r>
            <a:r>
              <a:rPr lang="en-US" altLang="ko-KR" i="1" dirty="0" smtClean="0"/>
              <a:t>._</a:t>
            </a:r>
            <a:r>
              <a:rPr lang="ko-KR" altLang="en-US" i="1" dirty="0" err="1" smtClean="0"/>
              <a:t>클래스명</a:t>
            </a:r>
            <a:r>
              <a:rPr lang="en-US" altLang="ko-KR" i="1" dirty="0" smtClean="0"/>
              <a:t>__</a:t>
            </a:r>
            <a:r>
              <a:rPr lang="ko-KR" altLang="en-US" i="1" dirty="0" err="1"/>
              <a:t>변수명</a:t>
            </a:r>
            <a:r>
              <a:rPr lang="ko-KR" altLang="en-US" dirty="0"/>
              <a:t> 형식으로 참조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915695"/>
            <a:ext cx="5688632" cy="47601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23503" y="3427863"/>
            <a:ext cx="309784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클래스 내의 어떤 메서드에서도 동일한 이름으로 참조할 수 있음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40632" y="2628904"/>
            <a:ext cx="2088232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0632" y="3438530"/>
            <a:ext cx="2088232" cy="200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44688" y="4734763"/>
            <a:ext cx="1728192" cy="189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6" idx="3"/>
            <a:endCxn id="5" idx="1"/>
          </p:cNvCxnSpPr>
          <p:nvPr/>
        </p:nvCxnSpPr>
        <p:spPr>
          <a:xfrm>
            <a:off x="3728864" y="2719392"/>
            <a:ext cx="1294639" cy="970081"/>
          </a:xfrm>
          <a:prstGeom prst="curved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3" name="구부러진 연결선 12"/>
          <p:cNvCxnSpPr>
            <a:stCxn id="7" idx="3"/>
            <a:endCxn id="5" idx="1"/>
          </p:cNvCxnSpPr>
          <p:nvPr/>
        </p:nvCxnSpPr>
        <p:spPr>
          <a:xfrm>
            <a:off x="3728864" y="3538542"/>
            <a:ext cx="1294639" cy="150931"/>
          </a:xfrm>
          <a:prstGeom prst="curved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5" name="구부러진 연결선 14"/>
          <p:cNvCxnSpPr>
            <a:stCxn id="9" idx="3"/>
            <a:endCxn id="5" idx="1"/>
          </p:cNvCxnSpPr>
          <p:nvPr/>
        </p:nvCxnSpPr>
        <p:spPr>
          <a:xfrm flipV="1">
            <a:off x="3872880" y="3689473"/>
            <a:ext cx="1150623" cy="1140123"/>
          </a:xfrm>
          <a:prstGeom prst="curved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76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객체와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fontAlgn="base"/>
            <a:r>
              <a:rPr lang="ko-KR" altLang="en-US" dirty="0" smtClean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객체를 만들기 위한 틀</a:t>
            </a:r>
            <a:r>
              <a:rPr lang="en-US" altLang="ko-KR" dirty="0"/>
              <a:t>(template, blueprint)</a:t>
            </a:r>
            <a:endParaRPr lang="ko-KR" altLang="en-US" dirty="0"/>
          </a:p>
          <a:p>
            <a:pPr lvl="0" fontAlgn="base"/>
            <a:r>
              <a:rPr lang="ko-KR" altLang="en-US" dirty="0" smtClean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클래스의 인스턴스</a:t>
            </a:r>
          </a:p>
          <a:p>
            <a:pPr lvl="0" fontAlgn="base"/>
            <a:r>
              <a:rPr lang="ko-KR" altLang="en-US" dirty="0" smtClean="0"/>
              <a:t>객체의 명사적 특성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(Data),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(Variable),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 smtClean="0"/>
          </a:p>
          <a:p>
            <a:pPr lvl="0" fontAlgn="base"/>
            <a:r>
              <a:rPr lang="ko-KR" altLang="en-US" dirty="0" smtClean="0"/>
              <a:t>객체의 </a:t>
            </a:r>
            <a:r>
              <a:rPr lang="ko-KR" altLang="en-US" dirty="0" err="1" smtClean="0"/>
              <a:t>동사적</a:t>
            </a:r>
            <a:r>
              <a:rPr lang="ko-KR" altLang="en-US" dirty="0" smtClean="0"/>
              <a:t> 특성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(Behavior),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(Function),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(Method),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(Operation)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60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r>
              <a:rPr lang="ko-KR" altLang="en-US" dirty="0" smtClean="0"/>
              <a:t>카멜 표기법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420888"/>
            <a:ext cx="7839075" cy="1162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4077072"/>
            <a:ext cx="8448675" cy="11525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52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생성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r="51494"/>
          <a:stretch/>
        </p:blipFill>
        <p:spPr>
          <a:xfrm>
            <a:off x="817076" y="2357240"/>
            <a:ext cx="3991908" cy="28384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12640" y="2420888"/>
            <a:ext cx="360040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8584" y="1456818"/>
            <a:ext cx="1359712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 변수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7" idx="0"/>
            <a:endCxn id="8" idx="2"/>
          </p:cNvCxnSpPr>
          <p:nvPr/>
        </p:nvCxnSpPr>
        <p:spPr>
          <a:xfrm rot="16200000" flipV="1">
            <a:off x="1660543" y="2188771"/>
            <a:ext cx="460014" cy="4220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" name="직사각형 11"/>
          <p:cNvSpPr/>
          <p:nvPr/>
        </p:nvSpPr>
        <p:spPr>
          <a:xfrm>
            <a:off x="2288704" y="2420888"/>
            <a:ext cx="1080120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64421" y="1456818"/>
            <a:ext cx="1368152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2" idx="0"/>
            <a:endCxn id="14" idx="2"/>
          </p:cNvCxnSpPr>
          <p:nvPr/>
        </p:nvCxnSpPr>
        <p:spPr>
          <a:xfrm rot="5400000" flipH="1" flipV="1">
            <a:off x="3008623" y="1781015"/>
            <a:ext cx="460014" cy="819733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50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멤버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클래스를 사용하는 가장 큰 </a:t>
            </a:r>
            <a:r>
              <a:rPr lang="ko-KR" altLang="en-US" dirty="0" smtClean="0"/>
              <a:t>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이용해 데이터를 저장하기 </a:t>
            </a:r>
            <a:r>
              <a:rPr lang="ko-KR" altLang="en-US" dirty="0" smtClean="0"/>
              <a:t>위해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ko-KR" altLang="en-US" dirty="0"/>
              <a:t>고유의 기능을 갖기 </a:t>
            </a:r>
            <a:r>
              <a:rPr lang="ko-KR" altLang="en-US" dirty="0" smtClean="0"/>
              <a:t>위해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메서드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.</a:t>
            </a:r>
            <a:r>
              <a:rPr lang="ko-KR" altLang="en-US" dirty="0"/>
              <a:t>은 참조 연산자로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33" y="3041557"/>
            <a:ext cx="8210550" cy="32385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931876" y="4120747"/>
            <a:ext cx="2520280" cy="1080120"/>
            <a:chOff x="5619088" y="2492896"/>
            <a:chExt cx="2520280" cy="108012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619088" y="2492896"/>
              <a:ext cx="2520280" cy="1080120"/>
            </a:xfrm>
            <a:prstGeom prst="roundRect">
              <a:avLst>
                <a:gd name="adj" fmla="val 13987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81192" y="2620492"/>
              <a:ext cx="1152128" cy="3677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"</a:t>
              </a:r>
              <a:r>
                <a:rPr lang="ko-KR" altLang="en-US" dirty="0" smtClean="0"/>
                <a:t>홍길동</a:t>
              </a:r>
              <a:r>
                <a:rPr lang="en-US" altLang="ko-KR" dirty="0" smtClean="0"/>
                <a:t>"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45088" y="2636912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81192" y="3057105"/>
              <a:ext cx="1152128" cy="3677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"</a:t>
              </a:r>
              <a:r>
                <a:rPr lang="ko-KR" altLang="en-US" dirty="0" smtClean="0"/>
                <a:t>남자</a:t>
              </a:r>
              <a:r>
                <a:rPr lang="en-US" altLang="ko-KR" dirty="0" smtClean="0"/>
                <a:t>"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5088" y="3073525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gender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06125" y="4416043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p1</a:t>
            </a:r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931876" y="2501032"/>
            <a:ext cx="2520280" cy="1080120"/>
            <a:chOff x="5619088" y="2492896"/>
            <a:chExt cx="2520280" cy="10801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619088" y="2492896"/>
              <a:ext cx="2520280" cy="1080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81192" y="2620492"/>
              <a:ext cx="1152128" cy="3677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"</a:t>
              </a:r>
              <a:r>
                <a:rPr lang="ko-KR" altLang="en-US" dirty="0" smtClean="0"/>
                <a:t>홍길동</a:t>
              </a:r>
              <a:r>
                <a:rPr lang="en-US" altLang="ko-KR" dirty="0" smtClean="0"/>
                <a:t>"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45088" y="2636912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81192" y="3057105"/>
              <a:ext cx="1152128" cy="3677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/>
                <a:t>"</a:t>
              </a:r>
              <a:r>
                <a:rPr lang="ko-KR" altLang="en-US" dirty="0" smtClean="0"/>
                <a:t>남자</a:t>
              </a:r>
              <a:r>
                <a:rPr lang="en-US" altLang="ko-KR" dirty="0" smtClean="0"/>
                <a:t>"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45088" y="3073525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gender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67182" y="2836924"/>
            <a:ext cx="97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Person</a:t>
            </a:r>
            <a:endParaRPr lang="ko-KR" altLang="en-US" sz="2000" dirty="0"/>
          </a:p>
        </p:txBody>
      </p:sp>
      <p:cxnSp>
        <p:nvCxnSpPr>
          <p:cNvPr id="23" name="직선 연결선 22"/>
          <p:cNvCxnSpPr>
            <a:stCxn id="16" idx="2"/>
            <a:endCxn id="6" idx="0"/>
          </p:cNvCxnSpPr>
          <p:nvPr/>
        </p:nvCxnSpPr>
        <p:spPr>
          <a:xfrm>
            <a:off x="6192016" y="3581152"/>
            <a:ext cx="0" cy="53959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>
            <a:off x="6127448" y="3575404"/>
            <a:ext cx="129136" cy="94513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18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멤버 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776536" y="1145176"/>
            <a:ext cx="7817857" cy="51457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19690" y="3429000"/>
            <a:ext cx="4392488" cy="864096"/>
          </a:xfrm>
          <a:prstGeom prst="rect">
            <a:avLst/>
          </a:prstGeom>
          <a:solidFill>
            <a:srgbClr val="FCFCFC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‘</a:t>
            </a:r>
            <a:r>
              <a:rPr lang="en-US" altLang="ko-KR" dirty="0">
                <a:solidFill>
                  <a:srgbClr val="FF0000"/>
                </a:solidFill>
              </a:rPr>
              <a:t>Person </a:t>
            </a:r>
            <a:r>
              <a:rPr lang="ko-KR" altLang="en-US" dirty="0">
                <a:solidFill>
                  <a:srgbClr val="FF0000"/>
                </a:solidFill>
              </a:rPr>
              <a:t>객체입니다</a:t>
            </a:r>
            <a:r>
              <a:rPr lang="ko-KR" altLang="en-US" dirty="0" smtClean="0">
                <a:solidFill>
                  <a:srgbClr val="FF0000"/>
                </a:solidFill>
              </a:rPr>
              <a:t>’ 라는 </a:t>
            </a:r>
            <a:r>
              <a:rPr lang="ko-KR" altLang="en-US" dirty="0">
                <a:solidFill>
                  <a:srgbClr val="FF0000"/>
                </a:solidFill>
              </a:rPr>
              <a:t>문장을 출력할 것 같았지만 실제로는 에러가 발생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69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참조와 클래스를 이용한 참조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grpSp>
        <p:nvGrpSpPr>
          <p:cNvPr id="5" name="그룹 14"/>
          <p:cNvGrpSpPr/>
          <p:nvPr/>
        </p:nvGrpSpPr>
        <p:grpSpPr>
          <a:xfrm>
            <a:off x="1927604" y="2033107"/>
            <a:ext cx="5172386" cy="2464560"/>
            <a:chOff x="1497608" y="1439109"/>
            <a:chExt cx="5172386" cy="2464560"/>
          </a:xfrm>
        </p:grpSpPr>
        <p:sp>
          <p:nvSpPr>
            <p:cNvPr id="6" name="직사각형 5"/>
            <p:cNvSpPr/>
            <p:nvPr/>
          </p:nvSpPr>
          <p:spPr>
            <a:xfrm>
              <a:off x="1520778" y="1785915"/>
              <a:ext cx="2436714" cy="105887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36000" rIns="0" rtlCol="0" anchor="t" anchorCtr="0"/>
            <a:lstStyle/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 클래스</a:t>
              </a:r>
              <a:r>
                <a:rPr kumimoji="1" lang="ko-KR" altLang="en-US" sz="1400" i="1" kern="0" dirty="0" smtClean="0">
                  <a:solidFill>
                    <a:srgbClr val="00B0F0"/>
                  </a:solidFill>
                  <a:latin typeface="+mn-ea"/>
                  <a:cs typeface="Consolas" pitchFamily="49" charset="0"/>
                </a:rPr>
                <a:t>의 멤버</a:t>
              </a:r>
              <a:endParaRPr kumimoji="1" lang="en-US" altLang="ko-KR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name="</a:t>
              </a:r>
              <a:r>
                <a:rPr kumimoji="1" lang="ko-KR" altLang="en-US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홍길동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 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gender="</a:t>
              </a:r>
              <a:r>
                <a:rPr kumimoji="1" lang="ko-KR" altLang="en-US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남자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 </a:t>
              </a:r>
              <a:r>
                <a:rPr kumimoji="1" lang="en-US" altLang="ko-KR" sz="1400" kern="0" dirty="0" err="1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print_info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=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20778" y="2844792"/>
              <a:ext cx="2436714" cy="105887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36000" rIns="0" rtlCol="0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클래스의 함수가 실행할 코드</a:t>
              </a:r>
              <a:endParaRPr kumimoji="1" lang="en-US" altLang="ko-KR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9253" y="1785916"/>
              <a:ext cx="2410741" cy="855846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36000" rIns="0" rtlCol="0" anchor="t" anchorCtr="0"/>
            <a:lstStyle/>
            <a:p>
              <a:pPr lvl="0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name</a:t>
              </a: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="</a:t>
              </a:r>
              <a:r>
                <a:rPr kumimoji="1" lang="ko-KR" altLang="en-US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홍길동</a:t>
              </a:r>
              <a:r>
                <a:rPr kumimoji="1" lang="en-US" altLang="ko-KR" sz="1400" kern="0" dirty="0" smtClean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  <a:endParaRPr kumimoji="1" lang="en-US" altLang="ko-KR" sz="1400" kern="0" dirty="0">
                <a:solidFill>
                  <a:srgbClr val="000000"/>
                </a:solidFill>
                <a:latin typeface="+mn-ea"/>
                <a:cs typeface="Consolas" pitchFamily="49" charset="0"/>
              </a:endParaRPr>
            </a:p>
            <a:p>
              <a:pPr lvl="0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gender="</a:t>
              </a:r>
              <a:r>
                <a:rPr kumimoji="1" lang="ko-KR" altLang="en-US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남자</a:t>
              </a: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"</a:t>
              </a:r>
            </a:p>
            <a:p>
              <a:pPr lvl="0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 </a:t>
              </a:r>
              <a:r>
                <a:rPr kumimoji="1" lang="en-US" altLang="ko-KR" sz="1400" kern="0" dirty="0" err="1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print_info</a:t>
              </a:r>
              <a:r>
                <a:rPr kumimoji="1" lang="en-US" altLang="ko-KR" sz="1400" kern="0" dirty="0">
                  <a:solidFill>
                    <a:srgbClr val="000000"/>
                  </a:solidFill>
                  <a:latin typeface="+mn-ea"/>
                  <a:cs typeface="Consolas" pitchFamily="49" charset="0"/>
                </a:rPr>
                <a:t>=</a:t>
              </a:r>
              <a:endParaRPr kumimoji="1" lang="ko-KR" altLang="en-US" sz="1400" kern="0" dirty="0">
                <a:solidFill>
                  <a:srgbClr val="000000"/>
                </a:solidFill>
                <a:latin typeface="+mn-ea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7608" y="1439109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Person </a:t>
              </a:r>
              <a:r>
                <a:rPr kumimoji="1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클래스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1904" y="1454499"/>
              <a:ext cx="877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p1 </a:t>
              </a:r>
              <a:r>
                <a:rPr kumimoji="1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객체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19886" y="2921295"/>
            <a:ext cx="998950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function()</a:t>
            </a:r>
            <a:endParaRPr lang="ko-KR" altLang="en-US" sz="1400" i="1" dirty="0"/>
          </a:p>
        </p:txBody>
      </p:sp>
      <p:sp>
        <p:nvSpPr>
          <p:cNvPr id="15" name="직사각형 14"/>
          <p:cNvSpPr/>
          <p:nvPr/>
        </p:nvSpPr>
        <p:spPr>
          <a:xfrm>
            <a:off x="1996584" y="3950854"/>
            <a:ext cx="2151078" cy="4834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i="1" dirty="0" smtClean="0"/>
              <a:t>    print(…)</a:t>
            </a:r>
            <a:endParaRPr lang="ko-KR" altLang="en-US" sz="1400" i="1" dirty="0"/>
          </a:p>
        </p:txBody>
      </p:sp>
      <p:sp>
        <p:nvSpPr>
          <p:cNvPr id="16" name="직사각형 15"/>
          <p:cNvSpPr/>
          <p:nvPr/>
        </p:nvSpPr>
        <p:spPr>
          <a:xfrm>
            <a:off x="2982463" y="3146284"/>
            <a:ext cx="998950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i="1" dirty="0" smtClean="0"/>
              <a:t>function()</a:t>
            </a:r>
            <a:endParaRPr lang="ko-KR" altLang="en-US" sz="1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29264" y="2373669"/>
            <a:ext cx="92525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p1.name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04239" y="2394903"/>
            <a:ext cx="1398222" cy="263538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29264" y="2881500"/>
            <a:ext cx="126060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Person.name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68624" y="2633665"/>
            <a:ext cx="1398222" cy="26353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1" idx="0"/>
            <a:endCxn id="22" idx="0"/>
          </p:cNvCxnSpPr>
          <p:nvPr/>
        </p:nvCxnSpPr>
        <p:spPr>
          <a:xfrm rot="16200000" flipH="1" flipV="1">
            <a:off x="6587004" y="1190015"/>
            <a:ext cx="21234" cy="2388541"/>
          </a:xfrm>
          <a:prstGeom prst="curvedConnector3">
            <a:avLst>
              <a:gd name="adj1" fmla="val -107657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23" idx="2"/>
            <a:endCxn id="24" idx="2"/>
          </p:cNvCxnSpPr>
          <p:nvPr/>
        </p:nvCxnSpPr>
        <p:spPr>
          <a:xfrm rot="5400000" flipH="1">
            <a:off x="5167613" y="397325"/>
            <a:ext cx="292074" cy="5291830"/>
          </a:xfrm>
          <a:prstGeom prst="curvedConnector3">
            <a:avLst>
              <a:gd name="adj1" fmla="val -78268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996584" y="3740992"/>
            <a:ext cx="1841992" cy="2098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err="1" smtClean="0"/>
              <a:t>def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print_info</a:t>
            </a:r>
            <a:r>
              <a:rPr lang="en-US" altLang="ko-KR" sz="1400" b="1" dirty="0" smtClean="0"/>
              <a:t>() :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881488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1094</Words>
  <Application>Microsoft Office PowerPoint</Application>
  <PresentationFormat>A4 용지(210x297mm)</PresentationFormat>
  <Paragraphs>305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Consolas</vt:lpstr>
      <vt:lpstr>나눔고딕</vt:lpstr>
      <vt:lpstr>맑은 고딕</vt:lpstr>
      <vt:lpstr>Wingdings</vt:lpstr>
      <vt:lpstr>Arial</vt:lpstr>
      <vt:lpstr>1_Office 테마</vt:lpstr>
      <vt:lpstr>PowerPoint 프레젠테이션</vt:lpstr>
      <vt:lpstr>PowerPoint 프레젠테이션</vt:lpstr>
      <vt:lpstr>학습 내용</vt:lpstr>
      <vt:lpstr>객체와 클래스</vt:lpstr>
      <vt:lpstr>클래스 정의</vt:lpstr>
      <vt:lpstr>객체 생성</vt:lpstr>
      <vt:lpstr>객체에 멤버 추가</vt:lpstr>
      <vt:lpstr>객체에 멤버 추가</vt:lpstr>
      <vt:lpstr>객체를 이용한 참조와 클래스를 이용한 참조</vt:lpstr>
      <vt:lpstr>객체를 이용한 참조와 클래스를 이용한 참조</vt:lpstr>
      <vt:lpstr>인스턴스 메서드</vt:lpstr>
      <vt:lpstr>객체를 이용한 참조와 클래스를 이용한 참조</vt:lpstr>
      <vt:lpstr>클래스의 멤버변수 접근</vt:lpstr>
      <vt:lpstr>self</vt:lpstr>
      <vt:lpstr>객체를 이용한 참조와 클래스를 이용한 참조</vt:lpstr>
      <vt:lpstr>네임스페이스</vt:lpstr>
      <vt:lpstr>네임스페이스</vt:lpstr>
      <vt:lpstr>class 메서드와 static 메서드</vt:lpstr>
      <vt:lpstr>class 메서드와 static 메서드</vt:lpstr>
      <vt:lpstr>객체를 이용한 참조와 클래스를 이용한 참조</vt:lpstr>
      <vt:lpstr>PowerPoint 프레젠테이션</vt:lpstr>
      <vt:lpstr>생성자와 소멸자</vt:lpstr>
      <vt:lpstr>생성자와 소멸자</vt:lpstr>
      <vt:lpstr>생성자와 소멸자를 갖는 클래스</vt:lpstr>
      <vt:lpstr>객체 소멸시키기</vt:lpstr>
      <vt:lpstr>생성자를 이용한 인스턴스 변수 초기화</vt:lpstr>
      <vt:lpstr>생성자 중복정의 불가</vt:lpstr>
      <vt:lpstr>상속</vt:lpstr>
      <vt:lpstr>상속</vt:lpstr>
      <vt:lpstr>부모클래스의 생성자 사용</vt:lpstr>
      <vt:lpstr>재정의</vt:lpstr>
      <vt:lpstr>super()</vt:lpstr>
      <vt:lpstr>정적 변수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156</cp:revision>
  <dcterms:created xsi:type="dcterms:W3CDTF">2019-04-14T14:47:30Z</dcterms:created>
  <dcterms:modified xsi:type="dcterms:W3CDTF">2019-07-08T05:51:08Z</dcterms:modified>
</cp:coreProperties>
</file>