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62" r:id="rId2"/>
    <p:sldId id="361" r:id="rId3"/>
    <p:sldId id="25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나눔고딕" panose="020D0604000000000000" pitchFamily="50" charset="-127"/>
      <p:regular r:id="rId38"/>
      <p:bold r:id="rId39"/>
    </p:embeddedFont>
    <p:embeddedFont>
      <p:font typeface="나눔바른고딕" panose="020B0603020101020101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5EB855-949C-44DA-9EDB-3DFE74826A4F}">
          <p14:sldIdLst>
            <p14:sldId id="362"/>
            <p14:sldId id="361"/>
            <p14:sldId id="259"/>
          </p14:sldIdLst>
        </p14:section>
        <p14:section name="1절. 예외처리" id="{5C903F96-DAB0-4CEA-A783-D8A8C71A5AE6}">
          <p14:sldIdLst>
            <p14:sldId id="331"/>
            <p14:sldId id="332"/>
            <p14:sldId id="333"/>
          </p14:sldIdLst>
        </p14:section>
        <p14:section name="2절. try~except 구문으로 예외 처리하기" id="{8485FA8E-7B92-4376-922E-72827B714428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3절. raise로 예외 발생시키기" id="{AC881AB3-9021-4564-82B8-4464A86325D4}">
          <p14:sldIdLst>
            <p14:sldId id="344"/>
            <p14:sldId id="345"/>
            <p14:sldId id="346"/>
            <p14:sldId id="347"/>
          </p14:sldIdLst>
        </p14:section>
        <p14:section name="4절. raise로 추상 클래스 정의하기" id="{75683218-DEB0-4EC1-AE79-E49EFC9F0625}">
          <p14:sldIdLst>
            <p14:sldId id="348"/>
            <p14:sldId id="349"/>
            <p14:sldId id="350"/>
            <p14:sldId id="351"/>
            <p14:sldId id="352"/>
          </p14:sldIdLst>
        </p14:section>
        <p14:section name="5절. 사용자 정의 예외" id="{F9209AC6-94C6-49A3-88E0-2355566A2493}">
          <p14:sldIdLst>
            <p14:sldId id="353"/>
            <p14:sldId id="354"/>
            <p14:sldId id="355"/>
          </p14:sldIdLst>
        </p14:section>
        <p14:section name="6절. 정리 작업" id="{12C20807-EBA8-4A4E-9ED2-F9A4BCB989D0}">
          <p14:sldIdLst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262626"/>
    <a:srgbClr val="445469"/>
    <a:srgbClr val="4E2683"/>
    <a:srgbClr val="E4E5E9"/>
    <a:srgbClr val="F3F5F7"/>
    <a:srgbClr val="E4E6EA"/>
    <a:srgbClr val="E7E9EB"/>
    <a:srgbClr val="E4E6E8"/>
    <a:srgbClr val="D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89085" autoAdjust="0"/>
  </p:normalViewPr>
  <p:slideViewPr>
    <p:cSldViewPr>
      <p:cViewPr varScale="1">
        <p:scale>
          <a:sx n="78" d="100"/>
          <a:sy n="7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715946" y="46424"/>
            <a:ext cx="1127479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예외처리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715946" y="46424"/>
            <a:ext cx="1127479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예외처리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나눔바른고딕" panose="020B0603020101020101" pitchFamily="50" charset="-127"/>
              </a:endParaRPr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60"/>
            <a:ext cx="796266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75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91" r:id="rId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활용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4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예외를 지정한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except </a:t>
            </a:r>
            <a:r>
              <a:rPr lang="ko-KR" altLang="en-US" dirty="0"/>
              <a:t>절은 예외 이름을 생략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</a:t>
            </a:r>
            <a:r>
              <a:rPr lang="ko-KR" altLang="en-US" dirty="0"/>
              <a:t>오류를 쉽게 처리 할 수 있지만 실제로 어떤 오류를 처리하는지는 알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가능하다면 </a:t>
            </a:r>
            <a:r>
              <a:rPr lang="en-US" altLang="ko-KR" dirty="0"/>
              <a:t>except </a:t>
            </a:r>
            <a:r>
              <a:rPr lang="ko-KR" altLang="en-US" dirty="0"/>
              <a:t>절에 예외를 지정해서 사용하는 것이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910311"/>
            <a:ext cx="6600825" cy="16764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86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예외를 지정한 처리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try </a:t>
            </a:r>
            <a:r>
              <a:rPr lang="ko-KR" altLang="en-US" dirty="0"/>
              <a:t>절의 실행 중에 예외가 발생하면 예외가 발생한 이후의 문장들이 실행되지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 smtClean="0"/>
              <a:t>발생한 </a:t>
            </a:r>
            <a:r>
              <a:rPr lang="ko-KR" altLang="en-US" dirty="0"/>
              <a:t>예외의 유형이 </a:t>
            </a:r>
            <a:r>
              <a:rPr lang="en-US" altLang="ko-KR" dirty="0"/>
              <a:t>except </a:t>
            </a:r>
            <a:r>
              <a:rPr lang="ko-KR" altLang="en-US" dirty="0"/>
              <a:t>키워드 다음에 명명 된 예외와 일치하면 해당 </a:t>
            </a:r>
            <a:r>
              <a:rPr lang="en-US" altLang="ko-KR" dirty="0"/>
              <a:t>except </a:t>
            </a:r>
            <a:r>
              <a:rPr lang="ko-KR" altLang="en-US" dirty="0"/>
              <a:t>절이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r>
              <a:rPr lang="ko-KR" altLang="en-US" dirty="0" smtClean="0"/>
              <a:t>예외를 </a:t>
            </a:r>
            <a:r>
              <a:rPr lang="ko-KR" altLang="en-US" dirty="0"/>
              <a:t>처리할 </a:t>
            </a:r>
            <a:r>
              <a:rPr lang="en-US" altLang="ko-KR" dirty="0"/>
              <a:t>except </a:t>
            </a:r>
            <a:r>
              <a:rPr lang="ko-KR" altLang="en-US" dirty="0"/>
              <a:t>절이 발견 되지 않으면 처리되지 않은 예외 이며 프로그램 실행은 </a:t>
            </a:r>
            <a:r>
              <a:rPr lang="ko-KR" altLang="en-US" dirty="0" smtClean="0"/>
              <a:t>중지됨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3965921"/>
            <a:ext cx="8332514" cy="232495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88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별로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 </a:t>
            </a:r>
            <a:r>
              <a:rPr lang="ko-KR" altLang="en-US" dirty="0"/>
              <a:t>블록에서 발생할 수 있는 예외가 여러 개일 경우 각각의 예외를 처리하도록 </a:t>
            </a:r>
            <a:r>
              <a:rPr lang="en-US" altLang="ko-KR" dirty="0"/>
              <a:t>catch </a:t>
            </a:r>
            <a:r>
              <a:rPr lang="ko-KR" altLang="en-US" dirty="0"/>
              <a:t>블록을 정의해 놓을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271712"/>
            <a:ext cx="6638925" cy="2314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17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별로 </a:t>
            </a:r>
            <a:r>
              <a:rPr lang="ko-KR" altLang="en-US" dirty="0"/>
              <a:t>처리하기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60512" y="908720"/>
            <a:ext cx="8421688" cy="55514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4568" y="2780928"/>
            <a:ext cx="6840760" cy="136815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73080" y="4257038"/>
            <a:ext cx="4104456" cy="1754326"/>
          </a:xfrm>
          <a:prstGeom prst="rect">
            <a:avLst/>
          </a:prstGeom>
          <a:solidFill>
            <a:srgbClr val="FFDDD5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FF0000"/>
                </a:solidFill>
              </a:rPr>
              <a:t>except </a:t>
            </a:r>
            <a:r>
              <a:rPr lang="ko-KR" altLang="en-US" dirty="0">
                <a:solidFill>
                  <a:srgbClr val="FF0000"/>
                </a:solidFill>
              </a:rPr>
              <a:t>구문의 에러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또는 예외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클래스는 </a:t>
            </a:r>
            <a:r>
              <a:rPr lang="ko-KR" altLang="en-US" dirty="0" err="1">
                <a:solidFill>
                  <a:srgbClr val="FF0000"/>
                </a:solidFill>
              </a:rPr>
              <a:t>예외클래스</a:t>
            </a:r>
            <a:r>
              <a:rPr lang="ko-KR" altLang="en-US" dirty="0">
                <a:solidFill>
                  <a:srgbClr val="FF0000"/>
                </a:solidFill>
              </a:rPr>
              <a:t> 상속관계에서 부모의 예외가 나중에 </a:t>
            </a:r>
            <a:r>
              <a:rPr lang="ko-KR" altLang="en-US" dirty="0" smtClean="0">
                <a:solidFill>
                  <a:srgbClr val="FF0000"/>
                </a:solidFill>
              </a:rPr>
              <a:t>나와야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FF0000"/>
                </a:solidFill>
              </a:rPr>
              <a:t>만일 </a:t>
            </a:r>
            <a:r>
              <a:rPr lang="ko-KR" altLang="en-US" dirty="0">
                <a:solidFill>
                  <a:srgbClr val="FF0000"/>
                </a:solidFill>
              </a:rPr>
              <a:t>상위의 예외를 먼저 사용하면 이후의 </a:t>
            </a:r>
            <a:r>
              <a:rPr lang="en-US" altLang="ko-KR" dirty="0">
                <a:solidFill>
                  <a:srgbClr val="FF0000"/>
                </a:solidFill>
              </a:rPr>
              <a:t>catch </a:t>
            </a:r>
            <a:r>
              <a:rPr lang="ko-KR" altLang="en-US" dirty="0">
                <a:solidFill>
                  <a:srgbClr val="FF0000"/>
                </a:solidFill>
              </a:rPr>
              <a:t>블록은 실행되지 않는 블록이 </a:t>
            </a:r>
            <a:r>
              <a:rPr lang="ko-KR" altLang="en-US" dirty="0" smtClean="0">
                <a:solidFill>
                  <a:srgbClr val="FF0000"/>
                </a:solidFill>
              </a:rPr>
              <a:t>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8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예외 처리하기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except </a:t>
            </a:r>
            <a:r>
              <a:rPr lang="ko-KR" altLang="en-US" dirty="0"/>
              <a:t>절에 여러 예외를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except </a:t>
            </a:r>
            <a:r>
              <a:rPr lang="ko-KR" altLang="en-US" dirty="0"/>
              <a:t>절은 여러 예외를 괄호로 묶은 </a:t>
            </a:r>
            <a:r>
              <a:rPr lang="ko-KR" altLang="en-US" dirty="0" err="1"/>
              <a:t>튜플로</a:t>
            </a:r>
            <a:r>
              <a:rPr lang="ko-KR" altLang="en-US" dirty="0"/>
              <a:t> </a:t>
            </a:r>
            <a:r>
              <a:rPr lang="ko-KR" altLang="en-US" dirty="0" smtClean="0"/>
              <a:t>지정 할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01" y="2255873"/>
            <a:ext cx="6534150" cy="94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284984"/>
            <a:ext cx="9372600" cy="30099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856656" y="5373216"/>
            <a:ext cx="4176464" cy="36004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63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158750" y="1060451"/>
            <a:ext cx="9747249" cy="5230428"/>
          </a:xfrm>
        </p:spPr>
        <p:txBody>
          <a:bodyPr/>
          <a:lstStyle/>
          <a:p>
            <a:r>
              <a:rPr lang="en-US" altLang="ko-KR" dirty="0" smtClean="0"/>
              <a:t>else</a:t>
            </a:r>
            <a:r>
              <a:rPr lang="ko-KR" altLang="en-US" dirty="0" smtClean="0"/>
              <a:t>절은 </a:t>
            </a:r>
            <a:r>
              <a:rPr lang="en-US" altLang="ko-KR" dirty="0" smtClean="0"/>
              <a:t>try</a:t>
            </a:r>
            <a:r>
              <a:rPr lang="ko-KR" altLang="en-US" dirty="0" smtClean="0"/>
              <a:t>절이 </a:t>
            </a:r>
            <a:r>
              <a:rPr lang="ko-KR" altLang="en-US" dirty="0"/>
              <a:t>예외를 발생시키지 않을 때 실행해야하는 코드에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else </a:t>
            </a:r>
            <a:r>
              <a:rPr lang="ko-KR" altLang="en-US" dirty="0"/>
              <a:t>절은 </a:t>
            </a:r>
            <a:r>
              <a:rPr lang="en-US" altLang="ko-KR" dirty="0"/>
              <a:t>except </a:t>
            </a:r>
            <a:r>
              <a:rPr lang="ko-KR" altLang="en-US" dirty="0"/>
              <a:t>절 다음에 와야 함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0898"/>
          <a:stretch/>
        </p:blipFill>
        <p:spPr>
          <a:xfrm>
            <a:off x="704527" y="2066396"/>
            <a:ext cx="3816424" cy="39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5296"/>
          <a:stretch/>
        </p:blipFill>
        <p:spPr>
          <a:xfrm>
            <a:off x="4664968" y="2066396"/>
            <a:ext cx="4314345" cy="3648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4828" y="5965263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else </a:t>
            </a:r>
            <a:r>
              <a:rPr lang="ko-KR" altLang="en-US" dirty="0" smtClean="0"/>
              <a:t>절을 사용한 코드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3209" y="5818009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else </a:t>
            </a:r>
            <a:r>
              <a:rPr lang="ko-KR" altLang="en-US" dirty="0" smtClean="0"/>
              <a:t>절을 사용하지 않은 코드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49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인수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4338753" cy="5230428"/>
          </a:xfrm>
        </p:spPr>
        <p:txBody>
          <a:bodyPr/>
          <a:lstStyle/>
          <a:p>
            <a:r>
              <a:rPr lang="ko-KR" altLang="en-US" dirty="0"/>
              <a:t>예외가 발생하면 관련 값이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/>
              <a:t>예외의 </a:t>
            </a:r>
            <a:r>
              <a:rPr lang="ko-KR" altLang="en-US" dirty="0" err="1"/>
              <a:t>인수라고</a:t>
            </a:r>
            <a:r>
              <a:rPr lang="ko-KR" altLang="en-US" dirty="0"/>
              <a:t> </a:t>
            </a:r>
            <a:r>
              <a:rPr lang="ko-KR" altLang="en-US" dirty="0" smtClean="0"/>
              <a:t>부름</a:t>
            </a:r>
            <a:endParaRPr lang="en-US" altLang="ko-KR" dirty="0" smtClean="0"/>
          </a:p>
          <a:p>
            <a:pPr fontAlgn="base"/>
            <a:r>
              <a:rPr lang="ko-KR" altLang="en-US" dirty="0"/>
              <a:t>예외 객체 변수에는 </a:t>
            </a:r>
            <a:r>
              <a:rPr lang="en-US" altLang="ko-KR" i="1" dirty="0" err="1"/>
              <a:t>instance</a:t>
            </a:r>
            <a:r>
              <a:rPr lang="en-US" altLang="ko-KR" dirty="0" err="1"/>
              <a:t>.args</a:t>
            </a:r>
            <a:r>
              <a:rPr lang="ko-KR" altLang="en-US" dirty="0"/>
              <a:t>를 가지고 있어 예외 관련 정보들을 조회할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90" y="1844824"/>
            <a:ext cx="5191869" cy="429693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96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raise</a:t>
            </a:r>
            <a:r>
              <a:rPr lang="ko-KR" altLang="en-US" dirty="0" smtClean="0"/>
              <a:t>로 예외 발생시키기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79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raise</a:t>
            </a:r>
            <a:r>
              <a:rPr lang="ko-KR" altLang="en-US" dirty="0"/>
              <a:t>는 강제로 예외를 발생해야 할 필요가 있을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raise </a:t>
            </a:r>
            <a:r>
              <a:rPr lang="ko-KR" altLang="en-US" dirty="0"/>
              <a:t>명령문을 사용하면 프로그래머는 지정된 예외가 발생하도록 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78" y="2852936"/>
            <a:ext cx="8807524" cy="216826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1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 메커니즘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851" t="21712" r="49295" b="13150"/>
          <a:stretch/>
        </p:blipFill>
        <p:spPr>
          <a:xfrm>
            <a:off x="272479" y="1916833"/>
            <a:ext cx="4568161" cy="2376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565" t="25941" r="28951" b="7354"/>
          <a:stretch/>
        </p:blipFill>
        <p:spPr>
          <a:xfrm>
            <a:off x="3152800" y="4879889"/>
            <a:ext cx="6393260" cy="1296144"/>
          </a:xfrm>
          <a:prstGeom prst="rect">
            <a:avLst/>
          </a:prstGeom>
        </p:spPr>
      </p:pic>
      <p:cxnSp>
        <p:nvCxnSpPr>
          <p:cNvPr id="9" name="꺾인 연결선 8"/>
          <p:cNvCxnSpPr/>
          <p:nvPr/>
        </p:nvCxnSpPr>
        <p:spPr>
          <a:xfrm>
            <a:off x="2580115" y="2748116"/>
            <a:ext cx="2260526" cy="2016224"/>
          </a:xfrm>
          <a:prstGeom prst="bentConnector2">
            <a:avLst/>
          </a:prstGeom>
          <a:noFill/>
          <a:ln w="28575" cap="flat" cmpd="sng" algn="ctr">
            <a:solidFill>
              <a:srgbClr val="0066FF"/>
            </a:solidFill>
            <a:prstDash val="solid"/>
            <a:headEnd type="none" w="med" len="med"/>
            <a:tailEnd type="arrow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153174" y="4499928"/>
            <a:ext cx="1114408" cy="369332"/>
          </a:xfrm>
          <a:prstGeom prst="rect">
            <a:avLst/>
          </a:prstGeom>
          <a:solidFill>
            <a:srgbClr val="FFD3C9"/>
          </a:solidFill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피 </a:t>
            </a:r>
            <a:r>
              <a:rPr lang="ko-KR" altLang="en-US" dirty="0" err="1" smtClean="0">
                <a:solidFill>
                  <a:srgbClr val="FF0000"/>
                </a:solidFill>
              </a:rPr>
              <a:t>호출자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09" y="1547501"/>
            <a:ext cx="8338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호출자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6238381" y="4061558"/>
            <a:ext cx="2160240" cy="1371344"/>
          </a:xfrm>
          <a:prstGeom prst="irregularSeal1">
            <a:avLst/>
          </a:prstGeom>
          <a:solidFill>
            <a:srgbClr val="FFD3C9"/>
          </a:solidFill>
          <a:ln w="3175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38381" y="4438613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의 길이가 </a:t>
            </a:r>
            <a:r>
              <a:rPr lang="en-US" altLang="ko-KR" dirty="0"/>
              <a:t>0</a:t>
            </a:r>
            <a:r>
              <a:rPr lang="ko-KR" altLang="en-US" dirty="0"/>
              <a:t>이면 예외를 발생시킴</a:t>
            </a: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3152800" y="3429000"/>
            <a:ext cx="2880320" cy="2160240"/>
          </a:xfrm>
          <a:prstGeom prst="bentConnector3">
            <a:avLst>
              <a:gd name="adj1" fmla="val 113"/>
            </a:avLst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arrow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885279" y="1600049"/>
            <a:ext cx="295536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28C4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328C40"/>
                </a:solidFill>
              </a:rPr>
              <a:t>예외의 원인을 제공 했으므로 이곳에서 예외를 처리함 </a:t>
            </a:r>
            <a:endParaRPr lang="ko-KR" altLang="en-US" dirty="0">
              <a:solidFill>
                <a:srgbClr val="328C4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9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38623"/>
            <a:ext cx="8299673" cy="538075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926080" y="3212976"/>
            <a:ext cx="4115152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0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raise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try~except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46083" y="1078732"/>
            <a:ext cx="9485313" cy="53213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53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raise</a:t>
            </a:r>
            <a:r>
              <a:rPr lang="ko-KR" altLang="en-US" dirty="0" smtClean="0"/>
              <a:t>로 추상 클래스 정의하기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3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추상 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추상</a:t>
            </a:r>
            <a:r>
              <a:rPr lang="en-US" altLang="ko-KR" dirty="0"/>
              <a:t>(Abstract)</a:t>
            </a:r>
            <a:r>
              <a:rPr lang="ko-KR" altLang="en-US" dirty="0"/>
              <a:t>은 구체화</a:t>
            </a:r>
            <a:r>
              <a:rPr lang="en-US" altLang="ko-KR" dirty="0"/>
              <a:t>(Concrete)</a:t>
            </a:r>
            <a:r>
              <a:rPr lang="ko-KR" altLang="en-US" dirty="0"/>
              <a:t>와 반대의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ko-KR" altLang="en-US" dirty="0"/>
              <a:t>것이 구체화 되어 있지 않고 추상적으로만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ko-KR" altLang="en-US" dirty="0"/>
              <a:t>추상 클래스</a:t>
            </a:r>
            <a:r>
              <a:rPr lang="en-US" altLang="ko-KR" dirty="0"/>
              <a:t>(Abstract </a:t>
            </a:r>
            <a:r>
              <a:rPr lang="en-US" altLang="ko-KR" dirty="0" smtClean="0"/>
              <a:t>class)</a:t>
            </a:r>
            <a:r>
              <a:rPr lang="ko-KR" altLang="en-US" dirty="0" smtClean="0"/>
              <a:t>는 </a:t>
            </a:r>
            <a:r>
              <a:rPr lang="ko-KR" altLang="en-US" dirty="0"/>
              <a:t>객체를 생성할 수 없으며 반드시 상속을 통해서만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추상 메서드</a:t>
            </a:r>
            <a:r>
              <a:rPr lang="en-US" altLang="ko-KR" dirty="0"/>
              <a:t>(Abstract method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/>
              <a:t>구현부가</a:t>
            </a:r>
            <a:r>
              <a:rPr lang="ko-KR" altLang="en-US" dirty="0"/>
              <a:t> 없고 함수 </a:t>
            </a:r>
            <a:r>
              <a:rPr lang="ko-KR" altLang="en-US" dirty="0" err="1"/>
              <a:t>선언부만</a:t>
            </a:r>
            <a:r>
              <a:rPr lang="ko-KR" altLang="en-US" dirty="0"/>
              <a:t> 존재하는 함수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8" y="4797152"/>
            <a:ext cx="39719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768" y="442782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언어의 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5008" y="4427820"/>
            <a:ext cx="11641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25008" y="4797152"/>
            <a:ext cx="397192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파이썬은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추상클래스</a:t>
            </a:r>
            <a:r>
              <a:rPr lang="ko-KR" altLang="en-US" dirty="0">
                <a:solidFill>
                  <a:srgbClr val="0070C0"/>
                </a:solidFill>
              </a:rPr>
              <a:t> 또는 추상메서드를 위한 키워드가 없음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8996" y="4797152"/>
            <a:ext cx="936104" cy="319881"/>
          </a:xfrm>
          <a:prstGeom prst="rect">
            <a:avLst/>
          </a:prstGeom>
          <a:noFill/>
          <a:ln>
            <a:solidFill>
              <a:srgbClr val="EF4A4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83222" y="5108631"/>
            <a:ext cx="936104" cy="319881"/>
          </a:xfrm>
          <a:prstGeom prst="rect">
            <a:avLst/>
          </a:prstGeom>
          <a:noFill/>
          <a:ln>
            <a:solidFill>
              <a:srgbClr val="EF4A4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7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객체를 만들어 사용하지 못하는 클래스</a:t>
            </a:r>
            <a:endParaRPr lang="en-US" altLang="ko-KR" dirty="0" smtClean="0"/>
          </a:p>
          <a:p>
            <a:r>
              <a:rPr lang="ko-KR" altLang="en-US" dirty="0" smtClean="0"/>
              <a:t>반드시 파생클래스를 만들어 사용해야 함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2132856"/>
            <a:ext cx="7700342" cy="401718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60512" y="1308827"/>
            <a:ext cx="8334375" cy="47720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메서드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82371" y="1205210"/>
            <a:ext cx="9546250" cy="523042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10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23620" y="1052809"/>
            <a:ext cx="6681788" cy="561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2957" y="2399788"/>
            <a:ext cx="3988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구현부를</a:t>
            </a:r>
            <a:r>
              <a:rPr lang="ko-KR" altLang="en-US" dirty="0"/>
              <a:t> 포함하지 않는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8108" y="1917575"/>
            <a:ext cx="26642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r="38657"/>
          <a:stretch/>
        </p:blipFill>
        <p:spPr>
          <a:xfrm>
            <a:off x="4592432" y="1197495"/>
            <a:ext cx="5112568" cy="31432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4960758" y="2265063"/>
            <a:ext cx="4580358" cy="588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3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정의 예외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9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정의 예외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/>
              <a:t>예외 클래스를 생성하여 자신의 예외를 명명 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 smtClean="0"/>
              <a:t>Exception </a:t>
            </a:r>
            <a:r>
              <a:rPr lang="ko-KR" altLang="en-US" dirty="0"/>
              <a:t>클래스 또는 그 하위 클래스를 상속받아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오류에 </a:t>
            </a:r>
            <a:r>
              <a:rPr lang="ko-KR" altLang="en-US" dirty="0"/>
              <a:t>대한 정보를 추출 할 수 있는 몇 가지 특성 만 </a:t>
            </a:r>
            <a:r>
              <a:rPr lang="ko-KR" altLang="en-US" dirty="0" smtClean="0"/>
              <a:t>제공하도록 구현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618634"/>
            <a:ext cx="7333489" cy="36750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사용자 정의 </a:t>
            </a:r>
            <a:r>
              <a:rPr lang="ko-KR" altLang="en-US" sz="4000" smtClean="0"/>
              <a:t>예외를 이용한 예외처리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59236" y="980728"/>
            <a:ext cx="8343900" cy="5610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0653" y="980728"/>
            <a:ext cx="8221067" cy="13681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65168" y="980728"/>
            <a:ext cx="2576552" cy="50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70C0"/>
                </a:solidFill>
              </a:rPr>
              <a:t>사용자 정의 예외 클래스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65168" y="2996952"/>
            <a:ext cx="2576552" cy="501551"/>
          </a:xfrm>
          <a:prstGeom prst="rect">
            <a:avLst/>
          </a:prstGeom>
          <a:solidFill>
            <a:srgbClr val="FFD3C9"/>
          </a:solidFill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3300"/>
                </a:solidFill>
              </a:rPr>
              <a:t>예외를 발생시킴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0632" y="3181992"/>
            <a:ext cx="2543127" cy="24803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65168" y="4759201"/>
            <a:ext cx="2576552" cy="50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1">
                    <a:lumMod val="50000"/>
                  </a:schemeClr>
                </a:solidFill>
              </a:rPr>
              <a:t>예외를 처리함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653" y="4691188"/>
            <a:ext cx="3700299" cy="14741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7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정리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39"/>
          <p:cNvSpPr/>
          <p:nvPr/>
        </p:nvSpPr>
        <p:spPr>
          <a:xfrm>
            <a:off x="271294" y="1430947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>
            <a:off x="720000" y="1864458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6385" y="1505663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6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모듈과 패키지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01001" y="3196685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39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41" name="Straight Connector 20"/>
          <p:cNvCxnSpPr/>
          <p:nvPr/>
        </p:nvCxnSpPr>
        <p:spPr>
          <a:xfrm>
            <a:off x="720000" y="3763687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6386" y="3343337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E415D"/>
                </a:solidFill>
              </a:rPr>
              <a:t>8</a:t>
            </a:r>
            <a:r>
              <a:rPr lang="ko-KR" altLang="en-US" sz="2000" dirty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>
                <a:solidFill>
                  <a:srgbClr val="1E415D"/>
                </a:solidFill>
              </a:rPr>
              <a:t>예외 처리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271294" y="2437183"/>
            <a:ext cx="3889618" cy="546762"/>
            <a:chOff x="271294" y="1432884"/>
            <a:chExt cx="3889618" cy="546762"/>
          </a:xfrm>
        </p:grpSpPr>
        <p:sp>
          <p:nvSpPr>
            <p:cNvPr id="35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7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>
                  <a:solidFill>
                    <a:srgbClr val="0070C0"/>
                  </a:solidFill>
                </a:rPr>
                <a:t>객체지향 프로그래밍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부</a:t>
            </a:r>
            <a:r>
              <a:rPr lang="en-US" altLang="ko-KR" smtClean="0"/>
              <a:t>. </a:t>
            </a:r>
            <a:r>
              <a:rPr lang="ko-KR" altLang="en-US" smtClean="0"/>
              <a:t>프로그래밍 </a:t>
            </a:r>
            <a:r>
              <a:rPr lang="ko-KR" altLang="en-US" dirty="0" smtClean="0"/>
              <a:t>언어 활용</a:t>
            </a:r>
            <a:endParaRPr lang="ko-KR" altLang="en-US" dirty="0"/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922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파일 입</a:t>
            </a:r>
            <a:r>
              <a:rPr lang="en-US" altLang="ko-KR" sz="1600" dirty="0" smtClean="0">
                <a:solidFill>
                  <a:srgbClr val="0070C0"/>
                </a:solidFill>
              </a:rPr>
              <a:t>/</a:t>
            </a:r>
            <a:r>
              <a:rPr lang="ko-KR" altLang="en-US" sz="1600" dirty="0" smtClean="0">
                <a:solidFill>
                  <a:srgbClr val="0070C0"/>
                </a:solidFill>
              </a:rPr>
              <a:t>출력 프로그래밍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5964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10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데이터베이스 연동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64968" y="3503088"/>
            <a:ext cx="49150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예외 처리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en-US" altLang="ko-KR" dirty="0" err="1" smtClean="0">
                <a:solidFill>
                  <a:srgbClr val="1E415D"/>
                </a:solidFill>
              </a:rPr>
              <a:t>try~except</a:t>
            </a:r>
            <a:r>
              <a:rPr lang="ko-KR" altLang="en-US" dirty="0" smtClean="0">
                <a:solidFill>
                  <a:srgbClr val="1E415D"/>
                </a:solidFill>
              </a:rPr>
              <a:t> 구문으로 예외 처리하기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raise</a:t>
            </a:r>
            <a:r>
              <a:rPr lang="ko-KR" altLang="en-US" dirty="0" smtClean="0">
                <a:solidFill>
                  <a:srgbClr val="1E415D"/>
                </a:solidFill>
              </a:rPr>
              <a:t>로 예외 발생시키기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raise</a:t>
            </a:r>
            <a:r>
              <a:rPr lang="ko-KR" altLang="en-US" dirty="0" smtClean="0">
                <a:solidFill>
                  <a:srgbClr val="1E415D"/>
                </a:solidFill>
              </a:rPr>
              <a:t>로 </a:t>
            </a:r>
            <a:r>
              <a:rPr lang="ko-KR" altLang="en-US" dirty="0" err="1" smtClean="0">
                <a:solidFill>
                  <a:srgbClr val="1E415D"/>
                </a:solidFill>
              </a:rPr>
              <a:t>추상클래스</a:t>
            </a:r>
            <a:r>
              <a:rPr lang="ko-KR" altLang="en-US" dirty="0" smtClean="0">
                <a:solidFill>
                  <a:srgbClr val="1E415D"/>
                </a:solidFill>
              </a:rPr>
              <a:t> 정의하기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5. </a:t>
            </a:r>
            <a:r>
              <a:rPr lang="ko-KR" altLang="en-US" dirty="0" smtClean="0">
                <a:solidFill>
                  <a:srgbClr val="1E415D"/>
                </a:solidFill>
              </a:rPr>
              <a:t>사용자 정의 예외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6. </a:t>
            </a:r>
            <a:r>
              <a:rPr lang="ko-KR" altLang="en-US" dirty="0" smtClean="0">
                <a:solidFill>
                  <a:srgbClr val="1E415D"/>
                </a:solidFill>
              </a:rPr>
              <a:t>정리 작업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자원을 반납하는 코드를 작성</a:t>
            </a:r>
            <a:endParaRPr lang="en-US" altLang="ko-KR" dirty="0" smtClean="0"/>
          </a:p>
          <a:p>
            <a:r>
              <a:rPr lang="ko-KR" altLang="en-US" dirty="0" smtClean="0"/>
              <a:t>프로그램을 더 안정적으로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예외처리 시 사용하는 </a:t>
            </a:r>
            <a:r>
              <a:rPr lang="en-US" altLang="ko-KR" dirty="0" smtClean="0">
                <a:solidFill>
                  <a:srgbClr val="FF0000"/>
                </a:solidFill>
              </a:rPr>
              <a:t>finally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블록을 이용</a:t>
            </a:r>
            <a:endParaRPr lang="en-US" altLang="ko-KR" dirty="0" smtClean="0"/>
          </a:p>
          <a:p>
            <a:r>
              <a:rPr lang="ko-KR" altLang="en-US" dirty="0" smtClean="0"/>
              <a:t>사전 정의된 정리작업을 위한  </a:t>
            </a:r>
            <a:r>
              <a:rPr lang="en-US" altLang="ko-KR" dirty="0" smtClean="0">
                <a:solidFill>
                  <a:srgbClr val="FF0000"/>
                </a:solidFill>
              </a:rPr>
              <a:t>with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40" y="3429000"/>
            <a:ext cx="8382000" cy="26193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0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91912" y="1916832"/>
            <a:ext cx="9252776" cy="302433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3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686205" y="2389790"/>
            <a:ext cx="8334375" cy="2571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2719" y="2478178"/>
            <a:ext cx="3502447" cy="662789"/>
          </a:xfrm>
          <a:prstGeom prst="rect">
            <a:avLst/>
          </a:prstGeom>
          <a:solidFill>
            <a:srgbClr val="FFD3C9"/>
          </a:solidFill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3300"/>
                </a:solidFill>
              </a:rPr>
              <a:t>print </a:t>
            </a:r>
            <a:r>
              <a:rPr lang="ko-KR" altLang="en-US" dirty="0">
                <a:solidFill>
                  <a:srgbClr val="FF3300"/>
                </a:solidFill>
              </a:rPr>
              <a:t>구문을 실행한 후 불확실한 시간 동안 </a:t>
            </a:r>
            <a:r>
              <a:rPr lang="ko-KR" altLang="en-US" dirty="0" smtClean="0">
                <a:solidFill>
                  <a:srgbClr val="FF3300"/>
                </a:solidFill>
              </a:rPr>
              <a:t>파일이 열려 있음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544" y="2481020"/>
            <a:ext cx="3312368" cy="659947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6" idx="3"/>
            <a:endCxn id="5" idx="1"/>
          </p:cNvCxnSpPr>
          <p:nvPr/>
        </p:nvCxnSpPr>
        <p:spPr>
          <a:xfrm flipV="1">
            <a:off x="4160912" y="2809573"/>
            <a:ext cx="1431807" cy="1421"/>
          </a:xfrm>
          <a:prstGeom prst="curvedConnector3">
            <a:avLst/>
          </a:prstGeom>
          <a:noFill/>
          <a:ln w="28575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5601070" y="3724921"/>
            <a:ext cx="3502447" cy="856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파일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가 항상 닫힘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5415" y="3724921"/>
            <a:ext cx="3335497" cy="85620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2" idx="3"/>
            <a:endCxn id="11" idx="1"/>
          </p:cNvCxnSpPr>
          <p:nvPr/>
        </p:nvCxnSpPr>
        <p:spPr>
          <a:xfrm>
            <a:off x="4160912" y="4153025"/>
            <a:ext cx="1440158" cy="12700"/>
          </a:xfrm>
          <a:prstGeom prst="curvedConnector3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2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 : </a:t>
            </a:r>
            <a:r>
              <a:rPr lang="ko-KR" altLang="en-US" dirty="0" smtClean="0"/>
              <a:t>실행 </a:t>
            </a:r>
            <a:r>
              <a:rPr lang="ko-KR" altLang="en-US" dirty="0"/>
              <a:t>중에 발견 된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ko-KR" altLang="en-US" dirty="0"/>
              <a:t>예외 처리</a:t>
            </a:r>
            <a:r>
              <a:rPr lang="en-US" altLang="ko-KR" dirty="0"/>
              <a:t>(Exception Handling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오류 발생에 대한 대처 방법 중의 하나</a:t>
            </a:r>
          </a:p>
          <a:p>
            <a:r>
              <a:rPr lang="ko-KR" altLang="en-US" dirty="0"/>
              <a:t>예외 처리는 시스템 스스로 오류를 복구 하는 것이 아니고 </a:t>
            </a:r>
            <a:r>
              <a:rPr lang="ko-KR" altLang="en-US" dirty="0">
                <a:solidFill>
                  <a:srgbClr val="FF0000"/>
                </a:solidFill>
              </a:rPr>
              <a:t>오류발생 가능성이 있는 부분에 대한 처리를 미리 프로그래밍</a:t>
            </a:r>
            <a:r>
              <a:rPr lang="ko-KR" altLang="en-US" dirty="0"/>
              <a:t> 하는 것</a:t>
            </a:r>
          </a:p>
          <a:p>
            <a:pPr fontAlgn="base"/>
            <a:r>
              <a:rPr lang="ko-KR" altLang="en-US" dirty="0"/>
              <a:t>다음과 같은 상황들은 예외 처리를 해야 할 필요가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  <a:p>
            <a:pPr lvl="1" fontAlgn="base"/>
            <a:r>
              <a:rPr lang="ko-KR" altLang="en-US" dirty="0" smtClean="0"/>
              <a:t>파일을 </a:t>
            </a:r>
            <a:r>
              <a:rPr lang="ko-KR" altLang="en-US" dirty="0"/>
              <a:t>다룰 때 </a:t>
            </a:r>
            <a:r>
              <a:rPr lang="ko-KR" altLang="en-US" dirty="0">
                <a:solidFill>
                  <a:srgbClr val="0070C0"/>
                </a:solidFill>
              </a:rPr>
              <a:t>파일이 없거나 </a:t>
            </a:r>
            <a:r>
              <a:rPr lang="ko-KR" altLang="en-US" dirty="0" smtClean="0">
                <a:solidFill>
                  <a:srgbClr val="0070C0"/>
                </a:solidFill>
              </a:rPr>
              <a:t>쓰기 금지로 </a:t>
            </a:r>
            <a:r>
              <a:rPr lang="ko-KR" altLang="en-US" dirty="0">
                <a:solidFill>
                  <a:srgbClr val="0070C0"/>
                </a:solidFill>
              </a:rPr>
              <a:t>인한 오류</a:t>
            </a:r>
          </a:p>
          <a:p>
            <a:pPr lvl="1" fontAlgn="base"/>
            <a:r>
              <a:rPr lang="ko-KR" altLang="en-US" dirty="0" smtClean="0"/>
              <a:t>데이터베이스 </a:t>
            </a:r>
            <a:r>
              <a:rPr lang="ko-KR" altLang="en-US" dirty="0"/>
              <a:t>프로그래밍 시 </a:t>
            </a:r>
            <a:r>
              <a:rPr lang="ko-KR" altLang="en-US" dirty="0">
                <a:solidFill>
                  <a:srgbClr val="0070C0"/>
                </a:solidFill>
              </a:rPr>
              <a:t>제약조건 등에 의한 데이터베이스 서버 오류</a:t>
            </a:r>
          </a:p>
          <a:p>
            <a:pPr lvl="1" fontAlgn="base"/>
            <a:r>
              <a:rPr lang="ko-KR" altLang="en-US" dirty="0" smtClean="0"/>
              <a:t>네트워크 </a:t>
            </a:r>
            <a:r>
              <a:rPr lang="ko-KR" altLang="en-US" dirty="0"/>
              <a:t>프로그래밍 시 </a:t>
            </a:r>
            <a:r>
              <a:rPr lang="ko-KR" altLang="en-US" dirty="0">
                <a:solidFill>
                  <a:srgbClr val="0070C0"/>
                </a:solidFill>
              </a:rPr>
              <a:t>네트워크 연결 실패</a:t>
            </a:r>
            <a:r>
              <a:rPr lang="ko-KR" altLang="en-US" dirty="0"/>
              <a:t>로 인한 오류</a:t>
            </a:r>
          </a:p>
          <a:p>
            <a:pPr lvl="1" fontAlgn="base"/>
            <a:r>
              <a:rPr lang="ko-KR" altLang="en-US" dirty="0" smtClean="0"/>
              <a:t>리스트 </a:t>
            </a:r>
            <a:r>
              <a:rPr lang="ko-KR" altLang="en-US" dirty="0"/>
              <a:t>또는 </a:t>
            </a:r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인덱스를 벗어난 참조</a:t>
            </a:r>
            <a:r>
              <a:rPr lang="ko-KR" altLang="en-US" dirty="0"/>
              <a:t>로 인한 오류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6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예외의 전형적인 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44488" y="1013382"/>
            <a:ext cx="6732588" cy="55514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77135" y="1465625"/>
            <a:ext cx="35039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파일을 다룰 때 파일이 없거나 쓰기 금지로 인한 오류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77135" y="3604460"/>
            <a:ext cx="35039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나누려는 오류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77136" y="5455751"/>
            <a:ext cx="35039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 smtClean="0"/>
              <a:t>리스트의 인덱스를 벗어난 참조 오류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4488" y="2132856"/>
            <a:ext cx="55446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488" y="4005064"/>
            <a:ext cx="55446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4488" y="6200535"/>
            <a:ext cx="55446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5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676638" y="3108760"/>
            <a:ext cx="8100898" cy="576063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try~except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구문으로 예외 처리하기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3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~ except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</a:t>
            </a:r>
            <a:r>
              <a:rPr lang="ko-KR" altLang="en-US" dirty="0"/>
              <a:t>는 예외를 처리할 때 예외가 발생할 가능성이 있는 문장을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try </a:t>
            </a:r>
            <a:r>
              <a:rPr lang="ko-KR" altLang="en-US" dirty="0"/>
              <a:t>절</a:t>
            </a:r>
            <a:r>
              <a:rPr lang="en-US" altLang="ko-KR" dirty="0"/>
              <a:t>(</a:t>
            </a:r>
            <a:r>
              <a:rPr lang="ko-KR" altLang="en-US" dirty="0"/>
              <a:t>또는 블록</a:t>
            </a:r>
            <a:r>
              <a:rPr lang="en-US" altLang="ko-KR" dirty="0"/>
              <a:t>)</a:t>
            </a:r>
            <a:r>
              <a:rPr lang="ko-KR" altLang="en-US" dirty="0"/>
              <a:t>에서 예외가 발생하면 </a:t>
            </a:r>
            <a:r>
              <a:rPr lang="en-US" altLang="ko-KR" dirty="0"/>
              <a:t>except </a:t>
            </a:r>
            <a:r>
              <a:rPr lang="ko-KR" altLang="en-US" dirty="0"/>
              <a:t>절을 </a:t>
            </a:r>
            <a:r>
              <a:rPr lang="ko-KR" altLang="en-US" dirty="0" smtClean="0"/>
              <a:t>찾음</a:t>
            </a:r>
            <a:endParaRPr lang="en-US" altLang="ko-KR" dirty="0" smtClean="0"/>
          </a:p>
          <a:p>
            <a:r>
              <a:rPr lang="en-US" altLang="ko-KR" dirty="0" smtClean="0"/>
              <a:t>except </a:t>
            </a:r>
            <a:r>
              <a:rPr lang="ko-KR" altLang="en-US" dirty="0"/>
              <a:t>절은 예외가 발생했을 경우 실행되어야 할</a:t>
            </a:r>
            <a:r>
              <a:rPr lang="ko-KR" altLang="en-US" dirty="0" smtClean="0"/>
              <a:t> </a:t>
            </a:r>
            <a:r>
              <a:rPr lang="ko-KR" altLang="en-US" dirty="0"/>
              <a:t>코드를 작성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13" y="2714961"/>
            <a:ext cx="8104897" cy="206709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60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try ~ except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유효한 정수가 입력되면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블록의 나머지 문장을 실행</a:t>
            </a:r>
            <a:endParaRPr lang="en-US" altLang="ko-KR" dirty="0" smtClean="0"/>
          </a:p>
          <a:p>
            <a:r>
              <a:rPr lang="ko-KR" altLang="en-US" dirty="0" smtClean="0"/>
              <a:t>입력한 값이 정수가 아니면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변환하는 도중 예외가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try </a:t>
            </a:r>
            <a:r>
              <a:rPr lang="ko-KR" altLang="en-US" dirty="0" smtClean="0"/>
              <a:t>블록에서 예외가 발생하면 해당 예외를 처리할 수 있는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블록으로 제어가 이동 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2708920"/>
            <a:ext cx="7992360" cy="347988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928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733</Words>
  <Application>Microsoft Office PowerPoint</Application>
  <PresentationFormat>A4 용지(210x297mm)</PresentationFormat>
  <Paragraphs>133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Wingdings</vt:lpstr>
      <vt:lpstr>Arial</vt:lpstr>
      <vt:lpstr>나눔고딕</vt:lpstr>
      <vt:lpstr>나눔바른고딕</vt:lpstr>
      <vt:lpstr>1_Office 테마</vt:lpstr>
      <vt:lpstr>PowerPoint 프레젠테이션</vt:lpstr>
      <vt:lpstr>PowerPoint 프레젠테이션</vt:lpstr>
      <vt:lpstr>학습 내용</vt:lpstr>
      <vt:lpstr>1절. 예외처리</vt:lpstr>
      <vt:lpstr>예외 처리</vt:lpstr>
      <vt:lpstr>예외의 전형적인 예</vt:lpstr>
      <vt:lpstr>2절. try~except 구문으로 예외 처리하기</vt:lpstr>
      <vt:lpstr>try ~ except</vt:lpstr>
      <vt:lpstr>try ~ except</vt:lpstr>
      <vt:lpstr>예외를 지정한 처리</vt:lpstr>
      <vt:lpstr>예외를 지정한 처리</vt:lpstr>
      <vt:lpstr>예외 별로 처리하기</vt:lpstr>
      <vt:lpstr>예외 별로 처리하기</vt:lpstr>
      <vt:lpstr>다중 예외 처리하기</vt:lpstr>
      <vt:lpstr>else</vt:lpstr>
      <vt:lpstr>예외 인수</vt:lpstr>
      <vt:lpstr>3절. raise로 예외 발생시키기</vt:lpstr>
      <vt:lpstr>raise</vt:lpstr>
      <vt:lpstr>예외처리 메커니즘</vt:lpstr>
      <vt:lpstr>raise와 try~except</vt:lpstr>
      <vt:lpstr>4절. raise로 추상 클래스 정의하기</vt:lpstr>
      <vt:lpstr>추상 클래스와 추상 메서드</vt:lpstr>
      <vt:lpstr>추상 클래스</vt:lpstr>
      <vt:lpstr>추상 클래스</vt:lpstr>
      <vt:lpstr>추상 메서드</vt:lpstr>
      <vt:lpstr>5절. 사용자 정의 예외</vt:lpstr>
      <vt:lpstr>사용자 정의 예외</vt:lpstr>
      <vt:lpstr>사용자 정의 예외를 이용한 예외처리</vt:lpstr>
      <vt:lpstr>6절. 정리 작업</vt:lpstr>
      <vt:lpstr>정리 작업</vt:lpstr>
      <vt:lpstr>finally 이용</vt:lpstr>
      <vt:lpstr>with 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163</cp:revision>
  <dcterms:created xsi:type="dcterms:W3CDTF">2019-04-14T14:47:30Z</dcterms:created>
  <dcterms:modified xsi:type="dcterms:W3CDTF">2019-07-08T05:51:25Z</dcterms:modified>
</cp:coreProperties>
</file>