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78" r:id="rId2"/>
    <p:sldId id="377" r:id="rId3"/>
    <p:sldId id="259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</p:sldIdLst>
  <p:sldSz cx="9906000" cy="6858000" type="A4"/>
  <p:notesSz cx="6858000" cy="9144000"/>
  <p:embeddedFontLst>
    <p:embeddedFont>
      <p:font typeface="나눔바른고딕" panose="020B0603020101020101" pitchFamily="50" charset="-127"/>
      <p:regular r:id="rId51"/>
      <p:bold r:id="rId52"/>
    </p:embeddedFont>
    <p:embeddedFont>
      <p:font typeface="나눔고딕" panose="020D0604000000000000" pitchFamily="50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5EB855-949C-44DA-9EDB-3DFE74826A4F}">
          <p14:sldIdLst>
            <p14:sldId id="378"/>
            <p14:sldId id="377"/>
            <p14:sldId id="259"/>
          </p14:sldIdLst>
        </p14:section>
        <p14:section name="1절. 파일에 데이터 저장하고 불러오기" id="{5C903F96-DAB0-4CEA-A783-D8A8C71A5AE6}">
          <p14:sldIdLst>
            <p14:sldId id="332"/>
            <p14:sldId id="333"/>
            <p14:sldId id="334"/>
            <p14:sldId id="335"/>
          </p14:sldIdLst>
        </p14:section>
        <p14:section name="2절. 피클을 이용한 객체 저장하고 불러오기" id="{B271EB4A-71D5-4CC2-BDE6-458A946AF170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3절. CSV 형식 파일 읽기/쓰기" id="{051252B8-510D-4CE4-9562-888240E9A181}">
          <p14:sldIdLst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4절. JSON 데이터 저장하고 불러오기" id="{A38099C8-CF72-4F8D-8EFC-CB9AF5F515D0}">
          <p14:sldIdLst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5절. HDF5 파일 읽기/쓰기" id="{B2DD3BD6-CD1D-42E3-A43A-EA03A88F7962}">
          <p14:sldIdLst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262626"/>
    <a:srgbClr val="445469"/>
    <a:srgbClr val="4E2683"/>
    <a:srgbClr val="E4E5E9"/>
    <a:srgbClr val="F3F5F7"/>
    <a:srgbClr val="E4E6EA"/>
    <a:srgbClr val="E7E9EB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89085" autoAdjust="0"/>
  </p:normalViewPr>
  <p:slideViewPr>
    <p:cSldViewPr>
      <p:cViewPr varScale="1">
        <p:scale>
          <a:sx n="78" d="100"/>
          <a:sy n="7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7992991" y="46424"/>
            <a:ext cx="185043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입출력 프로그래밍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992992" y="46424"/>
            <a:ext cx="1850433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입출력 프로그래밍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7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1" r:id="rId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활용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형식이 있는 텍스트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20163" y="1556792"/>
            <a:ext cx="9623425" cy="439261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9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객체 계층 구조가 바이트 스트림으로 </a:t>
            </a:r>
            <a:r>
              <a:rPr lang="ko-KR" altLang="en-US" dirty="0" smtClean="0"/>
              <a:t>변환되는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obj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열려있는 </a:t>
            </a:r>
            <a:r>
              <a:rPr lang="ko-KR" altLang="en-US" dirty="0" smtClean="0"/>
              <a:t>파일에 </a:t>
            </a:r>
            <a:r>
              <a:rPr lang="ko-KR" altLang="en-US" dirty="0"/>
              <a:t>저장할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en-US" altLang="ko-KR" i="1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피클링하기</a:t>
            </a:r>
            <a:r>
              <a:rPr lang="ko-KR" altLang="en-US" dirty="0"/>
              <a:t> 위한 파일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단일 </a:t>
            </a:r>
            <a:r>
              <a:rPr lang="ko-KR" altLang="en-US" dirty="0"/>
              <a:t>바이트 인수를 받아들이는 </a:t>
            </a:r>
            <a:r>
              <a:rPr lang="en-US" altLang="ko-KR" dirty="0"/>
              <a:t>write() </a:t>
            </a:r>
            <a:r>
              <a:rPr lang="ko-KR" altLang="en-US" dirty="0"/>
              <a:t>메서드가 </a:t>
            </a:r>
            <a:r>
              <a:rPr lang="ko-KR" altLang="en-US" dirty="0" smtClean="0"/>
              <a:t>있어야 함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open</a:t>
            </a:r>
            <a:r>
              <a:rPr lang="en-US" altLang="ko-KR" dirty="0"/>
              <a:t>() </a:t>
            </a:r>
            <a:r>
              <a:rPr lang="ko-KR" altLang="en-US" dirty="0"/>
              <a:t>함수를 이용해 파일을 열 때 </a:t>
            </a:r>
            <a:r>
              <a:rPr lang="ko-KR" altLang="en-US" dirty="0" err="1"/>
              <a:t>피클링하기</a:t>
            </a:r>
            <a:r>
              <a:rPr lang="ko-KR" altLang="en-US" dirty="0"/>
              <a:t> 위한 모드는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wb</a:t>
            </a:r>
            <a:r>
              <a:rPr lang="en-US" altLang="ko-KR" dirty="0" smtClean="0"/>
              <a:t>’</a:t>
            </a:r>
          </a:p>
          <a:p>
            <a:pPr lvl="1" fontAlgn="base"/>
            <a:r>
              <a:rPr lang="en-US" altLang="ko-KR" i="1" dirty="0" smtClean="0"/>
              <a:t>protocol </a:t>
            </a:r>
            <a:r>
              <a:rPr lang="en-US" altLang="ko-KR" dirty="0"/>
              <a:t>: </a:t>
            </a:r>
            <a:r>
              <a:rPr lang="ko-KR" altLang="en-US" dirty="0"/>
              <a:t>프로토콜을 </a:t>
            </a:r>
            <a:r>
              <a:rPr lang="ko-KR" altLang="en-US" dirty="0" smtClean="0"/>
              <a:t>사용하기 위한 정수</a:t>
            </a:r>
            <a:r>
              <a:rPr lang="en-US" altLang="ko-KR" dirty="0" smtClean="0"/>
              <a:t>(</a:t>
            </a:r>
            <a:r>
              <a:rPr lang="en-US" altLang="ko-KR" dirty="0"/>
              <a:t>0 ~ </a:t>
            </a:r>
            <a:r>
              <a:rPr lang="en-US" altLang="ko-KR" dirty="0" smtClean="0"/>
              <a:t>HIGHEST_PROTOCOL)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기본값은 </a:t>
            </a:r>
            <a:r>
              <a:rPr lang="en-US" altLang="ko-KR" dirty="0" smtClean="0"/>
              <a:t>DEFAULT_PROTOCOL, </a:t>
            </a:r>
            <a:r>
              <a:rPr lang="ko-KR" altLang="en-US" dirty="0" smtClean="0"/>
              <a:t>음수이면 </a:t>
            </a:r>
            <a:r>
              <a:rPr lang="en-US" altLang="ko-KR" dirty="0"/>
              <a:t>HIGHEST_PROTOCOL</a:t>
            </a:r>
            <a:r>
              <a:rPr lang="ko-KR" altLang="en-US" dirty="0"/>
              <a:t>이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1"/>
            <a:r>
              <a:rPr lang="en-US" altLang="ko-KR" i="1" dirty="0" err="1"/>
              <a:t>fix_imports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 인수가 </a:t>
            </a:r>
            <a:r>
              <a:rPr lang="en-US" altLang="ko-KR" dirty="0"/>
              <a:t>True</a:t>
            </a:r>
            <a:r>
              <a:rPr lang="ko-KR" altLang="en-US" dirty="0"/>
              <a:t>이고 프로토콜은 </a:t>
            </a:r>
            <a:r>
              <a:rPr lang="en-US" altLang="ko-KR" dirty="0"/>
              <a:t>3</a:t>
            </a:r>
            <a:r>
              <a:rPr lang="ko-KR" altLang="en-US" dirty="0"/>
              <a:t>보다 작으면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에서 피클 데이터 스트림을 읽을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35" y="1484784"/>
            <a:ext cx="7086600" cy="17526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45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피클링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" y="1052736"/>
            <a:ext cx="7620000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7" y="5141403"/>
            <a:ext cx="7620000" cy="1238250"/>
          </a:xfrm>
          <a:prstGeom prst="rect">
            <a:avLst/>
          </a:prstGeom>
        </p:spPr>
      </p:pic>
      <p:pic>
        <p:nvPicPr>
          <p:cNvPr id="1025" name="_x479381448" descr="EMB0000183c02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06" y="4706835"/>
            <a:ext cx="5680782" cy="15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720752" y="5301208"/>
            <a:ext cx="432048" cy="2880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6816" y="5949280"/>
            <a:ext cx="2376264" cy="655685"/>
          </a:xfrm>
          <a:prstGeom prst="rect">
            <a:avLst/>
          </a:prstGeom>
          <a:solidFill>
            <a:srgbClr val="FFDDD5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피클링</a:t>
            </a:r>
            <a:r>
              <a:rPr lang="ko-KR" altLang="en-US" sz="1600" dirty="0" smtClean="0">
                <a:solidFill>
                  <a:srgbClr val="FF0000"/>
                </a:solidFill>
              </a:rPr>
              <a:t> 하려면 바이너리 쓰기 모드로 열어야 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8" idx="2"/>
            <a:endCxn id="9" idx="1"/>
          </p:cNvCxnSpPr>
          <p:nvPr/>
        </p:nvCxnSpPr>
        <p:spPr>
          <a:xfrm rot="16200000" flipH="1">
            <a:off x="2772855" y="5753161"/>
            <a:ext cx="687883" cy="360040"/>
          </a:xfrm>
          <a:prstGeom prst="curvedConnector2">
            <a:avLst/>
          </a:prstGeom>
          <a:noFill/>
          <a:ln w="28575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229089" y="4641273"/>
            <a:ext cx="1017819" cy="263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23275" y="3588958"/>
            <a:ext cx="2574931" cy="554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9900"/>
                </a:solidFill>
              </a:rPr>
              <a:t>파일에 저장할 데이터</a:t>
            </a:r>
            <a:r>
              <a:rPr lang="en-US" altLang="ko-KR" sz="1600" dirty="0" smtClean="0">
                <a:solidFill>
                  <a:srgbClr val="009900"/>
                </a:solidFill>
              </a:rPr>
              <a:t>(</a:t>
            </a:r>
            <a:r>
              <a:rPr lang="ko-KR" altLang="en-US" sz="1600" dirty="0" smtClean="0">
                <a:solidFill>
                  <a:srgbClr val="009900"/>
                </a:solidFill>
              </a:rPr>
              <a:t>고객 정보를 갖는 리스트 객체</a:t>
            </a:r>
            <a:r>
              <a:rPr lang="en-US" altLang="ko-KR" sz="1600" dirty="0" smtClean="0">
                <a:solidFill>
                  <a:srgbClr val="009900"/>
                </a:solidFill>
              </a:rPr>
              <a:t>)</a:t>
            </a:r>
            <a:endParaRPr lang="ko-KR" altLang="en-US" sz="1600" dirty="0">
              <a:solidFill>
                <a:srgbClr val="009900"/>
              </a:solidFill>
            </a:endParaRPr>
          </a:p>
        </p:txBody>
      </p:sp>
      <p:cxnSp>
        <p:nvCxnSpPr>
          <p:cNvPr id="18" name="구부러진 연결선 17"/>
          <p:cNvCxnSpPr>
            <a:stCxn id="16" idx="0"/>
            <a:endCxn id="17" idx="1"/>
          </p:cNvCxnSpPr>
          <p:nvPr/>
        </p:nvCxnSpPr>
        <p:spPr>
          <a:xfrm rot="5400000" flipH="1" flipV="1">
            <a:off x="693068" y="3911066"/>
            <a:ext cx="775139" cy="685276"/>
          </a:xfrm>
          <a:prstGeom prst="curvedConnector2">
            <a:avLst/>
          </a:prstGeom>
          <a:noFill/>
          <a:ln w="28575" cap="flat" cmpd="sng" algn="ctr">
            <a:solidFill>
              <a:srgbClr val="00B05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7814337" y="1428706"/>
            <a:ext cx="1853385" cy="71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고객 정보를 저장할 클래스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089" y="1137141"/>
            <a:ext cx="7100175" cy="24518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</a:endParaRPr>
          </a:p>
        </p:txBody>
      </p:sp>
      <p:cxnSp>
        <p:nvCxnSpPr>
          <p:cNvPr id="30" name="구부러진 연결선 29"/>
          <p:cNvCxnSpPr>
            <a:stCxn id="29" idx="3"/>
            <a:endCxn id="27" idx="1"/>
          </p:cNvCxnSpPr>
          <p:nvPr/>
        </p:nvCxnSpPr>
        <p:spPr>
          <a:xfrm flipV="1">
            <a:off x="7329264" y="1785854"/>
            <a:ext cx="485073" cy="577196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70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언피클링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/>
              <a:t>피클링한</a:t>
            </a:r>
            <a:r>
              <a:rPr lang="ko-KR" altLang="en-US" dirty="0"/>
              <a:t> 데이터를 다시 불러오는 것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불러올 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이 </a:t>
            </a:r>
            <a:r>
              <a:rPr lang="ko-KR" altLang="en-US" dirty="0"/>
              <a:t>객체는 정수 인수를 사용하는 </a:t>
            </a:r>
            <a:r>
              <a:rPr lang="en-US" altLang="ko-KR" dirty="0"/>
              <a:t>read() </a:t>
            </a:r>
            <a:r>
              <a:rPr lang="ko-KR" altLang="en-US" dirty="0"/>
              <a:t>메서드와 인수가 필요 없는 </a:t>
            </a:r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메서드의 두 가지 메서드가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open</a:t>
            </a:r>
            <a:r>
              <a:rPr lang="en-US" altLang="ko-KR" dirty="0"/>
              <a:t>() </a:t>
            </a:r>
            <a:r>
              <a:rPr lang="ko-KR" altLang="en-US" dirty="0"/>
              <a:t>함수를 이용해 파일을 열 때 </a:t>
            </a:r>
            <a:r>
              <a:rPr lang="en-US" altLang="ko-KR" dirty="0" smtClean="0"/>
              <a:t>‘</a:t>
            </a:r>
            <a:r>
              <a:rPr lang="en-US" altLang="ko-KR" dirty="0" err="1"/>
              <a:t>rb</a:t>
            </a:r>
            <a:r>
              <a:rPr lang="en-US" altLang="ko-KR" dirty="0" smtClean="0"/>
              <a:t>’ </a:t>
            </a:r>
            <a:r>
              <a:rPr lang="ko-KR" altLang="en-US" dirty="0"/>
              <a:t>모드로 열려야 함</a:t>
            </a:r>
          </a:p>
          <a:p>
            <a:pPr lvl="1" fontAlgn="base"/>
            <a:r>
              <a:rPr lang="en-US" altLang="ko-KR" i="1" dirty="0" err="1" smtClean="0"/>
              <a:t>fix_imports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 인수가 </a:t>
            </a:r>
            <a:r>
              <a:rPr lang="en-US" altLang="ko-KR" dirty="0"/>
              <a:t>True </a:t>
            </a:r>
            <a:r>
              <a:rPr lang="ko-KR" altLang="en-US" dirty="0"/>
              <a:t>이면 피클은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이름을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ko-KR" altLang="en-US" dirty="0"/>
              <a:t>이름에서 사용된 새 이름에 매핑하려고 </a:t>
            </a:r>
            <a:r>
              <a:rPr lang="ko-KR" altLang="en-US" dirty="0" smtClean="0"/>
              <a:t>시도</a:t>
            </a:r>
          </a:p>
          <a:p>
            <a:pPr lvl="1" fontAlgn="base"/>
            <a:r>
              <a:rPr lang="en-US" altLang="ko-KR" dirty="0" smtClean="0"/>
              <a:t>encoding : </a:t>
            </a:r>
            <a:r>
              <a:rPr lang="ko-KR" altLang="en-US" dirty="0" smtClean="0"/>
              <a:t>기본값은 ‘</a:t>
            </a:r>
            <a:r>
              <a:rPr lang="en-US" altLang="ko-KR" dirty="0" smtClean="0"/>
              <a:t>ASCII</a:t>
            </a:r>
          </a:p>
          <a:p>
            <a:pPr lvl="2" fontAlgn="base"/>
            <a:r>
              <a:rPr lang="ko-KR" altLang="en-US" dirty="0" err="1" smtClean="0"/>
              <a:t>피클된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/>
              <a:t>비트 문자열 인스턴스를 어떻게 </a:t>
            </a:r>
            <a:r>
              <a:rPr lang="ko-KR" altLang="en-US" dirty="0" err="1"/>
              <a:t>디코딩</a:t>
            </a:r>
            <a:r>
              <a:rPr lang="ko-KR" altLang="en-US" dirty="0"/>
              <a:t> 하는지를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8</a:t>
            </a:r>
            <a:r>
              <a:rPr lang="ko-KR" altLang="en-US" dirty="0"/>
              <a:t>비트 문자열 인스턴스를 바이트 객체로 읽으려면 </a:t>
            </a:r>
            <a:r>
              <a:rPr lang="ko-KR" altLang="en-US" dirty="0" err="1"/>
              <a:t>인코딩을</a:t>
            </a:r>
            <a:r>
              <a:rPr lang="ko-KR" altLang="en-US" dirty="0"/>
              <a:t> </a:t>
            </a:r>
            <a:r>
              <a:rPr lang="en-US" altLang="ko-KR" dirty="0"/>
              <a:t>'byte'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8" y="1700808"/>
            <a:ext cx="7077075" cy="16002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7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언피클링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35434" y="1484784"/>
            <a:ext cx="9626600" cy="45370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324137" y="2238222"/>
            <a:ext cx="534888" cy="29716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48734" y="2319389"/>
            <a:ext cx="2524546" cy="655685"/>
          </a:xfrm>
          <a:prstGeom prst="rect">
            <a:avLst/>
          </a:prstGeom>
          <a:solidFill>
            <a:srgbClr val="FFDDD5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</a:rPr>
              <a:t>언피클링</a:t>
            </a:r>
            <a:r>
              <a:rPr lang="ko-KR" altLang="en-US" sz="1600" dirty="0" smtClean="0">
                <a:solidFill>
                  <a:srgbClr val="FF0000"/>
                </a:solidFill>
              </a:rPr>
              <a:t> 하려면 바이너리 읽기 모드로 열어야 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구부러진 연결선 22"/>
          <p:cNvCxnSpPr>
            <a:stCxn id="21" idx="3"/>
            <a:endCxn id="22" idx="1"/>
          </p:cNvCxnSpPr>
          <p:nvPr/>
        </p:nvCxnSpPr>
        <p:spPr>
          <a:xfrm>
            <a:off x="3859025" y="2386802"/>
            <a:ext cx="1089709" cy="26043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270652" y="2881744"/>
            <a:ext cx="1946075" cy="835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4137" y="3390883"/>
            <a:ext cx="2276935" cy="554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9900"/>
                </a:solidFill>
              </a:rPr>
              <a:t>불러온 데이터의 타입은 리스트</a:t>
            </a:r>
            <a:endParaRPr lang="ko-KR" altLang="en-US" sz="1600" dirty="0">
              <a:solidFill>
                <a:srgbClr val="009900"/>
              </a:solidFill>
            </a:endParaRPr>
          </a:p>
        </p:txBody>
      </p:sp>
      <p:cxnSp>
        <p:nvCxnSpPr>
          <p:cNvPr id="26" name="구부러진 연결선 25"/>
          <p:cNvCxnSpPr>
            <a:stCxn id="24" idx="3"/>
            <a:endCxn id="25" idx="1"/>
          </p:cNvCxnSpPr>
          <p:nvPr/>
        </p:nvCxnSpPr>
        <p:spPr>
          <a:xfrm>
            <a:off x="2216727" y="3299388"/>
            <a:ext cx="1107410" cy="368671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12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CSV</a:t>
            </a:r>
            <a:r>
              <a:rPr lang="ko-KR" altLang="en-US" dirty="0"/>
              <a:t> </a:t>
            </a:r>
            <a:r>
              <a:rPr lang="ko-KR" altLang="en-US" dirty="0" smtClean="0"/>
              <a:t>형식 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49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CSV(Comma Separated Values)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스프레드시트 </a:t>
            </a:r>
            <a:r>
              <a:rPr lang="ko-KR" altLang="en-US" dirty="0"/>
              <a:t>또는 데이터베이스를 가져오거나 내보내기 할 때 가장 많이 사용하는 일반적인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ko-KR" altLang="en-US" dirty="0" smtClean="0"/>
              <a:t>프로그래머는 </a:t>
            </a:r>
            <a:r>
              <a:rPr lang="ko-KR" altLang="en-US" dirty="0"/>
              <a:t>엑셀</a:t>
            </a:r>
            <a:r>
              <a:rPr lang="en-US" altLang="ko-KR" dirty="0"/>
              <a:t>(Excel)</a:t>
            </a:r>
            <a:r>
              <a:rPr lang="ko-KR" altLang="en-US" dirty="0"/>
              <a:t>에서 사용하는 </a:t>
            </a:r>
            <a:r>
              <a:rPr lang="en-US" altLang="ko-KR" dirty="0"/>
              <a:t>CSV </a:t>
            </a:r>
            <a:r>
              <a:rPr lang="ko-KR" altLang="en-US" dirty="0"/>
              <a:t>형식의 세부적인 내용을 알지 못해도 </a:t>
            </a:r>
            <a:r>
              <a:rPr lang="ko-KR" altLang="en-US" dirty="0">
                <a:solidFill>
                  <a:srgbClr val="FF0000"/>
                </a:solidFill>
              </a:rPr>
              <a:t>엑셀에서 선호하는 형식으로 데이터를 쓰거나 엑셀에서 생성된 </a:t>
            </a:r>
            <a:r>
              <a:rPr lang="en-US" altLang="ko-KR" dirty="0">
                <a:solidFill>
                  <a:srgbClr val="FF0000"/>
                </a:solidFill>
              </a:rPr>
              <a:t>CSV </a:t>
            </a:r>
            <a:r>
              <a:rPr lang="ko-KR" altLang="en-US" dirty="0">
                <a:solidFill>
                  <a:srgbClr val="FF0000"/>
                </a:solidFill>
              </a:rPr>
              <a:t>파일의 데이터를 읽을 수 </a:t>
            </a:r>
            <a:r>
              <a:rPr lang="ko-KR" altLang="en-US" dirty="0" smtClean="0">
                <a:solidFill>
                  <a:srgbClr val="FF0000"/>
                </a:solidFill>
              </a:rPr>
              <a:t>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/>
              <a:t>csv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파이썬</a:t>
            </a:r>
            <a:r>
              <a:rPr lang="ko-KR" altLang="en-US" dirty="0" smtClean="0"/>
              <a:t> 기본 라이브러리에 포함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0070C0"/>
                </a:solidFill>
              </a:rPr>
              <a:t>일반적으로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csv </a:t>
            </a:r>
            <a:r>
              <a:rPr lang="ko-KR" altLang="en-US" dirty="0">
                <a:solidFill>
                  <a:srgbClr val="FF0000"/>
                </a:solidFill>
              </a:rPr>
              <a:t>모듈의 </a:t>
            </a:r>
            <a:r>
              <a:rPr lang="en-US" altLang="ko-KR" dirty="0">
                <a:solidFill>
                  <a:srgbClr val="FF0000"/>
                </a:solidFill>
              </a:rPr>
              <a:t>reader()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writer()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데이터의 </a:t>
            </a:r>
            <a:r>
              <a:rPr lang="ko-KR" altLang="en-US" dirty="0"/>
              <a:t>메타정보를 저장하고 싶다면 </a:t>
            </a:r>
            <a:r>
              <a:rPr lang="en-US" altLang="ko-KR" dirty="0">
                <a:solidFill>
                  <a:srgbClr val="FF0000"/>
                </a:solidFill>
              </a:rPr>
              <a:t>csv </a:t>
            </a:r>
            <a:r>
              <a:rPr lang="ko-KR" altLang="en-US" dirty="0">
                <a:solidFill>
                  <a:srgbClr val="FF0000"/>
                </a:solidFill>
              </a:rPr>
              <a:t>모듈의 </a:t>
            </a:r>
            <a:r>
              <a:rPr lang="en-US" altLang="ko-KR" dirty="0" err="1">
                <a:solidFill>
                  <a:srgbClr val="FF0000"/>
                </a:solidFill>
              </a:rPr>
              <a:t>DictReader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</a:rPr>
              <a:t>DictWriter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ko-KR" altLang="en-US" dirty="0"/>
              <a:t>를 사용하여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딕셔너리</a:t>
            </a:r>
            <a:r>
              <a:rPr lang="ko-KR" altLang="en-US" dirty="0">
                <a:solidFill>
                  <a:srgbClr val="0070C0"/>
                </a:solidFill>
              </a:rPr>
              <a:t> 형식</a:t>
            </a:r>
            <a:r>
              <a:rPr lang="ko-KR" altLang="en-US" dirty="0"/>
              <a:t>으로 데이터를 읽고 쓸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30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reader() </a:t>
            </a:r>
            <a:r>
              <a:rPr lang="ko-KR" altLang="en-US" dirty="0"/>
              <a:t>함수는 지정된 파일에서 분리된 문자열로 데이터를 읽기 위한 객체를 반환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ko-KR" altLang="en-US" dirty="0" smtClean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csvfile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데이터가 저장되어 있는 </a:t>
            </a:r>
            <a:r>
              <a:rPr lang="en-US" altLang="ko-KR" dirty="0"/>
              <a:t>CSV </a:t>
            </a:r>
            <a:r>
              <a:rPr lang="ko-KR" altLang="en-US" dirty="0"/>
              <a:t>파일의 </a:t>
            </a: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  <a:p>
            <a:pPr lvl="1" fontAlgn="base"/>
            <a:r>
              <a:rPr lang="en-US" altLang="ko-KR" i="1" dirty="0" smtClean="0"/>
              <a:t>dialect</a:t>
            </a:r>
            <a:r>
              <a:rPr lang="en-US" altLang="ko-KR" i="1" dirty="0"/>
              <a:t>=’excel’ </a:t>
            </a:r>
            <a:r>
              <a:rPr lang="en-US" altLang="ko-KR" dirty="0"/>
              <a:t>: </a:t>
            </a:r>
            <a:r>
              <a:rPr lang="ko-KR" altLang="en-US" dirty="0"/>
              <a:t>엑셀에서 생성한 </a:t>
            </a:r>
            <a:r>
              <a:rPr lang="en-US" altLang="ko-KR" dirty="0"/>
              <a:t>CSV </a:t>
            </a:r>
            <a:r>
              <a:rPr lang="ko-KR" altLang="en-US" dirty="0"/>
              <a:t>파일의 일반적인 속성일 경우 기본값 ‘</a:t>
            </a:r>
            <a:r>
              <a:rPr lang="en-US" altLang="ko-KR" dirty="0"/>
              <a:t>excel’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엑셀에서 </a:t>
            </a:r>
            <a:r>
              <a:rPr lang="ko-KR" altLang="en-US" dirty="0"/>
              <a:t>생성된 탭</a:t>
            </a:r>
            <a:r>
              <a:rPr lang="en-US" altLang="ko-KR" dirty="0"/>
              <a:t>(TAB) </a:t>
            </a:r>
            <a:r>
              <a:rPr lang="ko-KR" altLang="en-US" dirty="0"/>
              <a:t>구분 파일의 속성을 정의하려면 ‘</a:t>
            </a:r>
            <a:r>
              <a:rPr lang="en-US" altLang="ko-KR" dirty="0"/>
              <a:t>excel-tab’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UNIX </a:t>
            </a:r>
            <a:r>
              <a:rPr lang="ko-KR" altLang="en-US" dirty="0"/>
              <a:t>시스템에서 생성되는 </a:t>
            </a:r>
            <a:r>
              <a:rPr lang="en-US" altLang="ko-KR" dirty="0"/>
              <a:t>CSV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라인 구분자가 </a:t>
            </a:r>
            <a:r>
              <a:rPr lang="en-US" altLang="ko-KR" dirty="0"/>
              <a:t>\n) </a:t>
            </a:r>
            <a:r>
              <a:rPr lang="ko-KR" altLang="en-US" dirty="0"/>
              <a:t>속성을 사용하려면 ‘</a:t>
            </a:r>
            <a:r>
              <a:rPr lang="en-US" altLang="ko-KR" dirty="0" err="1"/>
              <a:t>unix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 fontAlgn="base"/>
            <a:r>
              <a:rPr lang="ko-KR" altLang="en-US" i="1" dirty="0" smtClean="0"/>
              <a:t>**</a:t>
            </a:r>
            <a:r>
              <a:rPr lang="en-US" altLang="ko-KR" i="1" dirty="0" err="1"/>
              <a:t>fmtparams</a:t>
            </a:r>
            <a:r>
              <a:rPr lang="en-US" altLang="ko-KR" i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추가적인 속성을 부여할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delimiter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기본값은 ‘</a:t>
            </a:r>
            <a:r>
              <a:rPr lang="en-US" altLang="ko-KR" dirty="0"/>
              <a:t>,’)</a:t>
            </a:r>
            <a:r>
              <a:rPr lang="ko-KR" altLang="en-US" dirty="0"/>
              <a:t>은 필드 </a:t>
            </a:r>
            <a:r>
              <a:rPr lang="ko-KR" altLang="en-US" dirty="0" err="1"/>
              <a:t>구분자를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quotechar</a:t>
            </a:r>
            <a:r>
              <a:rPr lang="en-US" altLang="ko-KR" dirty="0" smtClean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기본값은 ‘“’</a:t>
            </a:r>
            <a:r>
              <a:rPr lang="en-US" altLang="ko-KR" dirty="0"/>
              <a:t>)</a:t>
            </a:r>
            <a:r>
              <a:rPr lang="ko-KR" altLang="en-US" dirty="0"/>
              <a:t>은 인용할 문자를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CSV </a:t>
            </a:r>
            <a:r>
              <a:rPr lang="ko-KR" altLang="en-US" dirty="0"/>
              <a:t>파일에서 읽은 각 행은 문자열 </a:t>
            </a:r>
            <a:r>
              <a:rPr lang="ko-KR" altLang="en-US" dirty="0" smtClean="0"/>
              <a:t>목록</a:t>
            </a:r>
            <a:r>
              <a:rPr lang="ko-KR" altLang="en-US" dirty="0"/>
              <a:t>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quoting=</a:t>
            </a:r>
            <a:r>
              <a:rPr lang="en-US" altLang="ko-KR" dirty="0" err="1" smtClean="0"/>
              <a:t>csv.QUOTE_NONNUMERIC</a:t>
            </a:r>
            <a:r>
              <a:rPr lang="en-US" altLang="ko-KR" dirty="0" smtClean="0"/>
              <a:t> </a:t>
            </a:r>
            <a:r>
              <a:rPr lang="ko-KR" altLang="en-US" dirty="0"/>
              <a:t>속성을 지정하지 않으면 </a:t>
            </a:r>
            <a:r>
              <a:rPr lang="en-US" altLang="ko-KR" dirty="0" err="1"/>
              <a:t>quotechar</a:t>
            </a:r>
            <a:r>
              <a:rPr lang="ko-KR" altLang="en-US" dirty="0"/>
              <a:t>로 둘러싸인 문자가 아니어도 자동으로 데이터 형 변환이 수행되지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52" y="1988840"/>
            <a:ext cx="7038975" cy="6477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9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  </a:t>
            </a:r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8751" y="3074897"/>
            <a:ext cx="9445625" cy="2592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3" y="1246990"/>
            <a:ext cx="9141885" cy="14401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6536" y="3789040"/>
            <a:ext cx="3024336" cy="3600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52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quotechar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/>
              <a:t>quoting </a:t>
            </a:r>
            <a:r>
              <a:rPr lang="ko-KR" altLang="en-US" dirty="0"/>
              <a:t>속성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자동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인수</a:t>
            </a:r>
            <a:endParaRPr lang="en-US" altLang="ko-KR" dirty="0"/>
          </a:p>
          <a:p>
            <a:pPr lvl="1"/>
            <a:r>
              <a:rPr lang="en-US" altLang="ko-KR" dirty="0" err="1" smtClean="0"/>
              <a:t>quotechar</a:t>
            </a:r>
            <a:r>
              <a:rPr lang="en-US" altLang="ko-KR" dirty="0" smtClean="0"/>
              <a:t>='"'</a:t>
            </a:r>
          </a:p>
          <a:p>
            <a:pPr lvl="1"/>
            <a:r>
              <a:rPr lang="en-US" altLang="ko-KR" dirty="0" smtClean="0"/>
              <a:t>quoting=</a:t>
            </a:r>
            <a:r>
              <a:rPr lang="en-US" altLang="ko-KR" dirty="0" err="1" smtClean="0"/>
              <a:t>csv.QUOTE_NONNUMERIC</a:t>
            </a:r>
            <a:endParaRPr lang="en-US" altLang="ko-KR" dirty="0"/>
          </a:p>
          <a:p>
            <a:pPr fontAlgn="base"/>
            <a:r>
              <a:rPr lang="ko-KR" altLang="en-US" dirty="0" smtClean="0"/>
              <a:t>숫자 </a:t>
            </a:r>
            <a:r>
              <a:rPr lang="ko-KR" altLang="en-US" dirty="0"/>
              <a:t>데이터가 아닌 문자 데이터가 </a:t>
            </a:r>
            <a:r>
              <a:rPr lang="ko-KR" altLang="en-US" dirty="0" err="1"/>
              <a:t>문자열임을</a:t>
            </a:r>
            <a:r>
              <a:rPr lang="ko-KR" altLang="en-US" dirty="0"/>
              <a:t> 알리는 따옴표 등으로 묶여있지 않을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ko-KR" altLang="en-US" dirty="0" err="1"/>
              <a:t>형변환</a:t>
            </a:r>
            <a:r>
              <a:rPr lang="ko-KR" altLang="en-US" dirty="0"/>
              <a:t> 에러가 발생</a:t>
            </a:r>
          </a:p>
          <a:p>
            <a:pPr lvl="1" fontAlgn="base" latinLnBrk="0"/>
            <a:r>
              <a:rPr lang="ko-KR" altLang="en-US" dirty="0" smtClean="0"/>
              <a:t>홍길동</a:t>
            </a:r>
            <a:r>
              <a:rPr lang="en-US" altLang="ko-KR" dirty="0"/>
              <a:t>,20,kildong@hong.com,</a:t>
            </a:r>
            <a:r>
              <a:rPr lang="ko-KR" altLang="en-US" dirty="0"/>
              <a:t>서울시 강동구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3675665"/>
            <a:ext cx="9238762" cy="244827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6080" y="3212976"/>
            <a:ext cx="4115152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파일에 </a:t>
            </a:r>
            <a:r>
              <a:rPr lang="ko-KR" altLang="en-US" dirty="0" err="1"/>
              <a:t>구분자로</a:t>
            </a:r>
            <a:r>
              <a:rPr lang="ko-KR" altLang="en-US" dirty="0"/>
              <a:t> 연결된 문자열 데이터를 저장하는 객체를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csvfile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저장하기 위한 </a:t>
            </a:r>
            <a:r>
              <a:rPr lang="en-US" altLang="ko-KR" dirty="0"/>
              <a:t>CSV </a:t>
            </a:r>
            <a:r>
              <a:rPr lang="ko-KR" altLang="en-US" dirty="0"/>
              <a:t>파일의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write</a:t>
            </a:r>
            <a:r>
              <a:rPr lang="en-US" altLang="ko-KR" dirty="0"/>
              <a:t>() </a:t>
            </a:r>
            <a:r>
              <a:rPr lang="ko-KR" altLang="en-US" dirty="0"/>
              <a:t>메서드가 있는 모든 </a:t>
            </a:r>
            <a:r>
              <a:rPr lang="ko-KR" altLang="en-US" dirty="0" smtClean="0"/>
              <a:t>객체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dialect=</a:t>
            </a:r>
            <a:r>
              <a:rPr lang="ko-KR" altLang="en-US" i="1" dirty="0" smtClean="0"/>
              <a:t>‘</a:t>
            </a:r>
            <a:r>
              <a:rPr lang="en-US" altLang="ko-KR" i="1" dirty="0" smtClean="0"/>
              <a:t>excel’ </a:t>
            </a:r>
            <a:r>
              <a:rPr lang="en-US" altLang="ko-KR" dirty="0" smtClean="0"/>
              <a:t>: </a:t>
            </a:r>
            <a:r>
              <a:rPr lang="ko-KR" altLang="en-US" dirty="0"/>
              <a:t>엑셀에서 생성한 </a:t>
            </a:r>
            <a:r>
              <a:rPr lang="en-US" altLang="ko-KR" dirty="0"/>
              <a:t>CSV </a:t>
            </a:r>
            <a:r>
              <a:rPr lang="ko-KR" altLang="en-US" dirty="0"/>
              <a:t>파일의 일반적인 속성일 경우 기본값 ‘</a:t>
            </a:r>
            <a:r>
              <a:rPr lang="en-US" altLang="ko-KR" dirty="0"/>
              <a:t>excel’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엑셀에서 </a:t>
            </a:r>
            <a:r>
              <a:rPr lang="ko-KR" altLang="en-US" dirty="0"/>
              <a:t>생성된 탭</a:t>
            </a:r>
            <a:r>
              <a:rPr lang="en-US" altLang="ko-KR" dirty="0"/>
              <a:t>(TAB) </a:t>
            </a:r>
            <a:r>
              <a:rPr lang="ko-KR" altLang="en-US" dirty="0"/>
              <a:t>구분 파일의 속성을 정의하려면 ‘</a:t>
            </a:r>
            <a:r>
              <a:rPr lang="en-US" altLang="ko-KR" dirty="0"/>
              <a:t>excel-tab’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UNIX </a:t>
            </a:r>
            <a:r>
              <a:rPr lang="ko-KR" altLang="en-US" dirty="0"/>
              <a:t>시스템에서 생성되는 </a:t>
            </a:r>
            <a:r>
              <a:rPr lang="en-US" altLang="ko-KR" dirty="0"/>
              <a:t>CSV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라인 구분자가 </a:t>
            </a:r>
            <a:r>
              <a:rPr lang="en-US" altLang="ko-KR" dirty="0"/>
              <a:t>\n) </a:t>
            </a:r>
            <a:r>
              <a:rPr lang="ko-KR" altLang="en-US" dirty="0"/>
              <a:t>속성을 사용하려면 ‘</a:t>
            </a:r>
            <a:r>
              <a:rPr lang="en-US" altLang="ko-KR" dirty="0" err="1"/>
              <a:t>unix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 fontAlgn="base"/>
            <a:r>
              <a:rPr lang="ko-KR" altLang="en-US" i="1" dirty="0" smtClean="0"/>
              <a:t>**</a:t>
            </a:r>
            <a:r>
              <a:rPr lang="en-US" altLang="ko-KR" i="1" dirty="0" err="1"/>
              <a:t>fmtparams</a:t>
            </a:r>
            <a:r>
              <a:rPr lang="en-US" altLang="ko-KR" i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추가적인 속성을 부여할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delimiter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기본값은 ‘</a:t>
            </a:r>
            <a:r>
              <a:rPr lang="en-US" altLang="ko-KR" dirty="0"/>
              <a:t>,’)</a:t>
            </a:r>
            <a:r>
              <a:rPr lang="ko-KR" altLang="en-US" dirty="0"/>
              <a:t>은 필드 </a:t>
            </a:r>
            <a:r>
              <a:rPr lang="ko-KR" altLang="en-US" dirty="0" err="1"/>
              <a:t>구분자를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quotechar</a:t>
            </a:r>
            <a:r>
              <a:rPr lang="en-US" altLang="ko-KR" dirty="0" smtClean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기본값은 ‘“’</a:t>
            </a:r>
            <a:r>
              <a:rPr lang="en-US" altLang="ko-KR" dirty="0"/>
              <a:t>)</a:t>
            </a:r>
            <a:r>
              <a:rPr lang="ko-KR" altLang="en-US" dirty="0"/>
              <a:t>은 인용할 문자를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quoting </a:t>
            </a:r>
            <a:r>
              <a:rPr lang="ko-KR" altLang="en-US" dirty="0"/>
              <a:t>속성은 문자열을 </a:t>
            </a:r>
            <a:r>
              <a:rPr lang="en-US" altLang="ko-KR" dirty="0" err="1"/>
              <a:t>quotechar</a:t>
            </a:r>
            <a:r>
              <a:rPr lang="ko-KR" altLang="en-US" dirty="0"/>
              <a:t>로 인용할지 여부를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csv.QUOTE_NONNUMERIC</a:t>
            </a:r>
            <a:r>
              <a:rPr lang="ko-KR" altLang="en-US" dirty="0"/>
              <a:t>을 사용하면 숫자가 아닌 데이터만 </a:t>
            </a:r>
            <a:r>
              <a:rPr lang="en-US" altLang="ko-KR" dirty="0" err="1"/>
              <a:t>quotechar</a:t>
            </a:r>
            <a:r>
              <a:rPr lang="ko-KR" altLang="en-US" dirty="0"/>
              <a:t>로 </a:t>
            </a:r>
            <a:r>
              <a:rPr lang="ko-KR" altLang="en-US" dirty="0" smtClean="0"/>
              <a:t>인용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52" y="1628800"/>
            <a:ext cx="7038975" cy="6572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3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writer()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28613" y="1412875"/>
            <a:ext cx="9577387" cy="4679950"/>
          </a:xfrm>
          <a:prstGeom prst="rect">
            <a:avLst/>
          </a:prstGeom>
        </p:spPr>
      </p:pic>
      <p:pic>
        <p:nvPicPr>
          <p:cNvPr id="2049" name="_x500408528" descr="EMB0000183c04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3429000"/>
            <a:ext cx="3946913" cy="5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00408848" descr="EMB0000183c044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5609570"/>
            <a:ext cx="4802048" cy="62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72880" y="5013176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3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DictReader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DictReader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reader</a:t>
            </a:r>
            <a:r>
              <a:rPr lang="ko-KR" altLang="en-US" dirty="0"/>
              <a:t>와 비슷하게 동작하지만 각 행의 정보를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</a:p>
          <a:p>
            <a:r>
              <a:rPr lang="en-US" altLang="ko-KR" dirty="0"/>
              <a:t>CSV </a:t>
            </a:r>
            <a:r>
              <a:rPr lang="ko-KR" altLang="en-US" dirty="0"/>
              <a:t>파일에 각 열들의 이름</a:t>
            </a:r>
            <a:r>
              <a:rPr lang="en-US" altLang="ko-KR" dirty="0"/>
              <a:t>(</a:t>
            </a:r>
            <a:r>
              <a:rPr lang="ko-KR" altLang="en-US" dirty="0"/>
              <a:t>메타정보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지정해서 </a:t>
            </a:r>
            <a:r>
              <a:rPr lang="ko-KR" altLang="en-US" dirty="0"/>
              <a:t>데이터를 </a:t>
            </a:r>
            <a:r>
              <a:rPr lang="ko-KR" altLang="en-US" dirty="0" err="1"/>
              <a:t>딕셔너리</a:t>
            </a:r>
            <a:r>
              <a:rPr lang="ko-KR" altLang="en-US" dirty="0"/>
              <a:t> 형식으로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fieldnames </a:t>
            </a:r>
            <a:r>
              <a:rPr lang="en-US" altLang="ko-KR" dirty="0"/>
              <a:t>: </a:t>
            </a:r>
            <a:r>
              <a:rPr lang="ko-KR" altLang="en-US" dirty="0" err="1" smtClean="0"/>
              <a:t>파일객체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/>
              <a:t>가 </a:t>
            </a:r>
            <a:r>
              <a:rPr lang="ko-KR" altLang="en-US" dirty="0" smtClean="0"/>
              <a:t>헤더 정보를 </a:t>
            </a:r>
            <a:r>
              <a:rPr lang="ko-KR" altLang="en-US" dirty="0"/>
              <a:t>포함하고 있지 않을 경우 필드의 이름들을 설정하기 위해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restkey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행에 필드 이름보다 많은 필드가 있으면 나머지 데이터가 </a:t>
            </a:r>
            <a:r>
              <a:rPr lang="en-US" altLang="ko-KR" dirty="0" err="1"/>
              <a:t>restkey</a:t>
            </a:r>
            <a:r>
              <a:rPr lang="en-US" altLang="ko-KR" dirty="0"/>
              <a:t> </a:t>
            </a:r>
            <a:r>
              <a:rPr lang="ko-KR" altLang="en-US" dirty="0"/>
              <a:t>속성에 지정된 필드 이름과 함께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restval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필드 이름보다 필드 수가 적으면 </a:t>
            </a:r>
            <a:r>
              <a:rPr lang="en-US" altLang="ko-KR" dirty="0" err="1"/>
              <a:t>restval</a:t>
            </a:r>
            <a:r>
              <a:rPr lang="ko-KR" altLang="en-US" dirty="0"/>
              <a:t>에 지정된 값으로 </a:t>
            </a:r>
            <a:r>
              <a:rPr lang="ko-KR" altLang="en-US" dirty="0" smtClean="0"/>
              <a:t>채워 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15" y="2708920"/>
            <a:ext cx="7105650" cy="13811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26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형식으로 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0587" y="1101342"/>
            <a:ext cx="9175750" cy="51895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41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fieldnames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파일이 헤더 정보를 포함하고 있지 않을 경우 </a:t>
            </a:r>
            <a:r>
              <a:rPr lang="en-US" altLang="ko-KR" dirty="0"/>
              <a:t>fieldnames </a:t>
            </a:r>
            <a:r>
              <a:rPr lang="ko-KR" altLang="en-US" dirty="0"/>
              <a:t>속성을 이용해서 각 필드들의 이름을 지정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/>
          <a:srcRect b="50167"/>
          <a:stretch/>
        </p:blipFill>
        <p:spPr>
          <a:xfrm>
            <a:off x="272480" y="2132856"/>
            <a:ext cx="9361565" cy="26027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40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restkey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지정한 필드의 이름보다 데이터의 수가 많을 경우 </a:t>
            </a:r>
            <a:r>
              <a:rPr lang="en-US" altLang="ko-KR" dirty="0" err="1"/>
              <a:t>restkey</a:t>
            </a:r>
            <a:r>
              <a:rPr lang="en-US" altLang="ko-KR" dirty="0"/>
              <a:t> </a:t>
            </a:r>
            <a:r>
              <a:rPr lang="ko-KR" altLang="en-US" dirty="0"/>
              <a:t>속성에 지정한 </a:t>
            </a:r>
            <a:r>
              <a:rPr lang="ko-KR" altLang="en-US" dirty="0">
                <a:solidFill>
                  <a:srgbClr val="FF0000"/>
                </a:solidFill>
              </a:rPr>
              <a:t>이름에 </a:t>
            </a:r>
            <a:r>
              <a:rPr lang="ko-KR" altLang="en-US" dirty="0" smtClean="0">
                <a:solidFill>
                  <a:srgbClr val="FF0000"/>
                </a:solidFill>
              </a:rPr>
              <a:t>남는 데이터가 저장</a:t>
            </a:r>
            <a:r>
              <a:rPr lang="ko-KR" altLang="en-US" dirty="0" smtClean="0"/>
              <a:t> 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t="51211"/>
          <a:stretch/>
        </p:blipFill>
        <p:spPr>
          <a:xfrm>
            <a:off x="272480" y="1988840"/>
            <a:ext cx="9361565" cy="25482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5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restval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지정한 필드의 수 보다 값이 적을 경우 </a:t>
            </a:r>
            <a:r>
              <a:rPr lang="en-US" altLang="ko-KR" dirty="0" err="1"/>
              <a:t>restval</a:t>
            </a:r>
            <a:r>
              <a:rPr lang="en-US" altLang="ko-KR" dirty="0"/>
              <a:t> </a:t>
            </a:r>
            <a:r>
              <a:rPr lang="ko-KR" altLang="en-US" dirty="0"/>
              <a:t>속성에 지정한 </a:t>
            </a:r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ko-KR" altLang="en-US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 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3501008"/>
            <a:ext cx="9239179" cy="27297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" y="1988840"/>
            <a:ext cx="7860509" cy="13246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09184" y="2348880"/>
            <a:ext cx="1440160" cy="50405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6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DictWriter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DictWriter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ko-KR" altLang="en-US" dirty="0" err="1"/>
              <a:t>딕셔너리</a:t>
            </a:r>
            <a:r>
              <a:rPr lang="ko-KR" altLang="en-US" dirty="0"/>
              <a:t> 데이터 행 별로 </a:t>
            </a:r>
            <a:r>
              <a:rPr lang="en-US" altLang="ko-KR" dirty="0"/>
              <a:t>CSV </a:t>
            </a:r>
            <a:r>
              <a:rPr lang="ko-KR" altLang="en-US" dirty="0"/>
              <a:t>파일에 저장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fieldnames </a:t>
            </a:r>
            <a:r>
              <a:rPr lang="en-US" altLang="ko-KR" dirty="0"/>
              <a:t>: </a:t>
            </a:r>
            <a:r>
              <a:rPr lang="ko-KR" altLang="en-US" dirty="0"/>
              <a:t>저장할 데이터의 헤더 정보를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 fontAlgn="base"/>
            <a:r>
              <a:rPr lang="en-US" altLang="ko-KR" i="1" dirty="0" err="1" smtClean="0"/>
              <a:t>restval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필드 이름보다 필드 수가 적으면 </a:t>
            </a:r>
            <a:r>
              <a:rPr lang="en-US" altLang="ko-KR" dirty="0" err="1"/>
              <a:t>restval</a:t>
            </a:r>
            <a:r>
              <a:rPr lang="ko-KR" altLang="en-US" dirty="0"/>
              <a:t>에 지정된 값으로 </a:t>
            </a:r>
            <a:r>
              <a:rPr lang="ko-KR" altLang="en-US" dirty="0" err="1" smtClean="0"/>
              <a:t>채워짐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extrasaction</a:t>
            </a:r>
            <a:r>
              <a:rPr lang="en-US" altLang="ko-KR" i="1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extrasaction</a:t>
            </a:r>
            <a:r>
              <a:rPr lang="en-US" altLang="ko-KR" dirty="0"/>
              <a:t> </a:t>
            </a:r>
            <a:r>
              <a:rPr lang="ko-KR" altLang="en-US" dirty="0"/>
              <a:t>인수는 ‘</a:t>
            </a:r>
            <a:r>
              <a:rPr lang="en-US" altLang="ko-KR" dirty="0"/>
              <a:t>raise’</a:t>
            </a:r>
            <a:r>
              <a:rPr lang="ko-KR" altLang="en-US" dirty="0"/>
              <a:t>일 경우 </a:t>
            </a:r>
            <a:r>
              <a:rPr lang="ko-KR" altLang="en-US" dirty="0" err="1"/>
              <a:t>딕셔너리</a:t>
            </a:r>
            <a:r>
              <a:rPr lang="ko-KR" altLang="en-US" dirty="0"/>
              <a:t> 데이터에 필드 이름에 없는 추가 값이 있을 경우 </a:t>
            </a:r>
            <a:r>
              <a:rPr lang="en-US" altLang="ko-KR" dirty="0" err="1"/>
              <a:t>ValueError</a:t>
            </a:r>
            <a:r>
              <a:rPr lang="ko-KR" altLang="en-US" dirty="0"/>
              <a:t>를 </a:t>
            </a:r>
            <a:r>
              <a:rPr lang="ko-KR" altLang="en-US" dirty="0" smtClean="0"/>
              <a:t>발생시킴</a:t>
            </a:r>
            <a:r>
              <a:rPr lang="en-US" altLang="ko-KR" dirty="0" smtClean="0"/>
              <a:t>. </a:t>
            </a:r>
            <a:r>
              <a:rPr lang="en-US" altLang="ko-KR" dirty="0"/>
              <a:t>‘ignore’</a:t>
            </a:r>
            <a:r>
              <a:rPr lang="ko-KR" altLang="en-US" dirty="0"/>
              <a:t>일 경우 </a:t>
            </a:r>
            <a:r>
              <a:rPr lang="ko-KR" altLang="en-US" dirty="0" err="1"/>
              <a:t>딕셔너리의</a:t>
            </a:r>
            <a:r>
              <a:rPr lang="ko-KR" altLang="en-US" dirty="0"/>
              <a:t> 추가 값이 </a:t>
            </a:r>
            <a:r>
              <a:rPr lang="ko-KR" altLang="en-US" dirty="0" smtClean="0"/>
              <a:t>무시됨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27" y="1844824"/>
            <a:ext cx="6981825" cy="13906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16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writerow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writerow</a:t>
            </a:r>
            <a:r>
              <a:rPr lang="en-US" altLang="ko-KR" dirty="0"/>
              <a:t>() </a:t>
            </a:r>
            <a:r>
              <a:rPr lang="ko-KR" altLang="en-US" dirty="0"/>
              <a:t>함수는 한 개 행을 저장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4502" y="1613350"/>
            <a:ext cx="9388475" cy="3600450"/>
          </a:xfrm>
          <a:prstGeom prst="rect">
            <a:avLst/>
          </a:prstGeom>
        </p:spPr>
      </p:pic>
      <p:pic>
        <p:nvPicPr>
          <p:cNvPr id="1025" name="_x483889672" descr="EMB000002e05a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398074"/>
            <a:ext cx="4320480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31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writerows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1001" y="1656455"/>
            <a:ext cx="9388475" cy="3600450"/>
          </a:xfrm>
          <a:prstGeom prst="rect">
            <a:avLst/>
          </a:prstGeom>
        </p:spPr>
      </p:pic>
      <p:pic>
        <p:nvPicPr>
          <p:cNvPr id="1025" name="_x483889672" descr="EMB000002e05a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440609"/>
            <a:ext cx="4320480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4488" y="1161090"/>
            <a:ext cx="497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writerows</a:t>
            </a:r>
            <a:r>
              <a:rPr lang="en-US" altLang="ko-KR" dirty="0" smtClean="0"/>
              <a:t>() </a:t>
            </a:r>
            <a:r>
              <a:rPr lang="ko-KR" altLang="en-US" dirty="0"/>
              <a:t>함수는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데이터를 </a:t>
            </a:r>
            <a:r>
              <a:rPr lang="ko-KR" altLang="en-US" dirty="0"/>
              <a:t>저장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93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39"/>
          <p:cNvSpPr/>
          <p:nvPr/>
        </p:nvSpPr>
        <p:spPr>
          <a:xfrm>
            <a:off x="271294" y="3330097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48" name="Straight Connector 20"/>
          <p:cNvCxnSpPr/>
          <p:nvPr/>
        </p:nvCxnSpPr>
        <p:spPr>
          <a:xfrm>
            <a:off x="720000" y="3763608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6385" y="3404813"/>
            <a:ext cx="2922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8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예외 처리</a:t>
            </a:r>
          </a:p>
        </p:txBody>
      </p:sp>
      <p:grpSp>
        <p:nvGrpSpPr>
          <p:cNvPr id="29" name="Group 38"/>
          <p:cNvGrpSpPr/>
          <p:nvPr/>
        </p:nvGrpSpPr>
        <p:grpSpPr>
          <a:xfrm>
            <a:off x="201001" y="4178793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30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33" name="Straight Connector 20"/>
          <p:cNvCxnSpPr/>
          <p:nvPr/>
        </p:nvCxnSpPr>
        <p:spPr>
          <a:xfrm>
            <a:off x="720000" y="4745795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6386" y="4325445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E415D"/>
                </a:solidFill>
              </a:rPr>
              <a:t>9</a:t>
            </a:r>
            <a:r>
              <a:rPr lang="ko-KR" altLang="en-US" sz="2000" dirty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>
                <a:solidFill>
                  <a:srgbClr val="1E415D"/>
                </a:solidFill>
              </a:rPr>
              <a:t>파일 입</a:t>
            </a:r>
            <a:r>
              <a:rPr lang="en-US" altLang="ko-KR" sz="2000" dirty="0">
                <a:solidFill>
                  <a:srgbClr val="1E415D"/>
                </a:solidFill>
              </a:rPr>
              <a:t>/</a:t>
            </a:r>
            <a:r>
              <a:rPr lang="ko-KR" altLang="en-US" sz="2000" dirty="0">
                <a:solidFill>
                  <a:srgbClr val="1E415D"/>
                </a:solidFill>
              </a:rPr>
              <a:t>출력 프로그래밍</a:t>
            </a:r>
          </a:p>
        </p:txBody>
      </p:sp>
      <p:sp>
        <p:nvSpPr>
          <p:cNvPr id="43" name="Oval 39"/>
          <p:cNvSpPr/>
          <p:nvPr/>
        </p:nvSpPr>
        <p:spPr>
          <a:xfrm>
            <a:off x="271294" y="1430947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>
            <a:off x="720000" y="1864458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6385" y="1505663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6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모듈과 패키지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71294" y="2437183"/>
            <a:ext cx="3889618" cy="546762"/>
            <a:chOff x="271294" y="1432884"/>
            <a:chExt cx="3889618" cy="546762"/>
          </a:xfrm>
        </p:grpSpPr>
        <p:sp>
          <p:nvSpPr>
            <p:cNvPr id="35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7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>
                  <a:solidFill>
                    <a:srgbClr val="0070C0"/>
                  </a:solidFill>
                </a:rPr>
                <a:t>객체지향 프로그래밍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프로그래밍 </a:t>
            </a:r>
            <a:r>
              <a:rPr lang="ko-KR" altLang="en-US" dirty="0" smtClean="0"/>
              <a:t>언어 활용</a:t>
            </a:r>
            <a:endParaRPr lang="ko-KR" altLang="en-US" dirty="0"/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5964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10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데이터베이스 연동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4968" y="2834386"/>
            <a:ext cx="49150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파일에 데이터 저장하고 불러오기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피클을 이용한 객체 저장하고 불러오기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CSV </a:t>
            </a:r>
            <a:r>
              <a:rPr lang="ko-KR" altLang="en-US" dirty="0" smtClean="0">
                <a:solidFill>
                  <a:srgbClr val="1E415D"/>
                </a:solidFill>
              </a:rPr>
              <a:t>형식 파일 읽기</a:t>
            </a:r>
            <a:r>
              <a:rPr lang="en-US" altLang="ko-KR" dirty="0" smtClean="0">
                <a:solidFill>
                  <a:srgbClr val="1E415D"/>
                </a:solidFill>
              </a:rPr>
              <a:t>/</a:t>
            </a:r>
            <a:r>
              <a:rPr lang="ko-KR" altLang="en-US" dirty="0" smtClean="0">
                <a:solidFill>
                  <a:srgbClr val="1E415D"/>
                </a:solidFill>
              </a:rPr>
              <a:t>쓰기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JSON </a:t>
            </a:r>
            <a:r>
              <a:rPr lang="ko-KR" altLang="en-US" dirty="0" smtClean="0">
                <a:solidFill>
                  <a:srgbClr val="1E415D"/>
                </a:solidFill>
              </a:rPr>
              <a:t>데이터 저장하고 불러오기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5. HDF5</a:t>
            </a:r>
            <a:r>
              <a:rPr lang="ko-KR" altLang="en-US" dirty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파일 읽기</a:t>
            </a:r>
            <a:r>
              <a:rPr lang="en-US" altLang="ko-KR" dirty="0" smtClean="0">
                <a:solidFill>
                  <a:srgbClr val="1E415D"/>
                </a:solidFill>
              </a:rPr>
              <a:t>/</a:t>
            </a:r>
            <a:r>
              <a:rPr lang="ko-KR" altLang="en-US" dirty="0" smtClean="0">
                <a:solidFill>
                  <a:srgbClr val="1E415D"/>
                </a:solidFill>
              </a:rPr>
              <a:t>쓰기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extrasaction</a:t>
            </a:r>
            <a:r>
              <a:rPr lang="en-US" altLang="ko-KR" dirty="0" smtClean="0"/>
              <a:t>=</a:t>
            </a:r>
            <a:r>
              <a:rPr lang="ko-KR" altLang="en-US" dirty="0" smtClean="0"/>
              <a:t>‘</a:t>
            </a:r>
            <a:r>
              <a:rPr lang="en-US" altLang="ko-KR" dirty="0"/>
              <a:t>raise’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00310" y="908720"/>
            <a:ext cx="6399213" cy="5616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5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extrasaction</a:t>
            </a:r>
            <a:r>
              <a:rPr lang="en-US" altLang="ko-KR" dirty="0" smtClean="0"/>
              <a:t>=‘ignore’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6300" y="1181496"/>
            <a:ext cx="9442450" cy="2447925"/>
          </a:xfrm>
          <a:prstGeom prst="rect">
            <a:avLst/>
          </a:prstGeom>
        </p:spPr>
      </p:pic>
      <p:pic>
        <p:nvPicPr>
          <p:cNvPr id="2049" name="_x483892552" descr="EMB000002e05a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4221088"/>
            <a:ext cx="396044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1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 저장하고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53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JSON(JavaScript Object Notation)</a:t>
            </a:r>
            <a:r>
              <a:rPr lang="ko-KR" altLang="en-US" dirty="0"/>
              <a:t>은 데이터를 교환하기 위한 </a:t>
            </a:r>
            <a:r>
              <a:rPr lang="ko-KR" altLang="en-US" dirty="0" smtClean="0"/>
              <a:t>형식</a:t>
            </a:r>
            <a:endParaRPr lang="ko-KR" altLang="en-US" dirty="0"/>
          </a:p>
          <a:p>
            <a:r>
              <a:rPr lang="ko-KR" altLang="en-US" dirty="0"/>
              <a:t>사람이 읽고 쓰기 쉽고</a:t>
            </a:r>
            <a:r>
              <a:rPr lang="en-US" altLang="ko-KR" dirty="0"/>
              <a:t>, </a:t>
            </a:r>
            <a:r>
              <a:rPr lang="ko-KR" altLang="en-US" dirty="0"/>
              <a:t>기계가 분석하고 생성하기도 </a:t>
            </a:r>
            <a:r>
              <a:rPr lang="ko-KR" altLang="en-US" dirty="0" smtClean="0"/>
              <a:t>쉬움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183999"/>
            <a:ext cx="6728443" cy="411831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72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json.dump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dump() </a:t>
            </a:r>
            <a:r>
              <a:rPr lang="ko-KR" altLang="en-US" dirty="0"/>
              <a:t>함수는 파이썬 객체를 </a:t>
            </a:r>
            <a:r>
              <a:rPr lang="en-US" altLang="ko-KR" dirty="0"/>
              <a:t>JSON </a:t>
            </a:r>
            <a:r>
              <a:rPr lang="ko-KR" altLang="en-US" dirty="0"/>
              <a:t>형식으로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obj</a:t>
            </a:r>
            <a:r>
              <a:rPr lang="ko-KR" altLang="en-US" dirty="0" smtClean="0"/>
              <a:t> </a:t>
            </a:r>
            <a:r>
              <a:rPr lang="en-US" altLang="ko-KR" dirty="0"/>
              <a:t>: JSON </a:t>
            </a:r>
            <a:r>
              <a:rPr lang="ko-KR" altLang="en-US" dirty="0"/>
              <a:t>데이터로 변환할 파이썬 </a:t>
            </a:r>
            <a:r>
              <a:rPr lang="ko-KR" altLang="en-US" dirty="0" smtClean="0"/>
              <a:t>객체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fp</a:t>
            </a:r>
            <a:r>
              <a:rPr lang="ko-KR" altLang="en-US" dirty="0" smtClean="0"/>
              <a:t> </a:t>
            </a:r>
            <a:r>
              <a:rPr lang="en-US" altLang="ko-KR" dirty="0"/>
              <a:t>: JSON </a:t>
            </a:r>
            <a:r>
              <a:rPr lang="ko-KR" altLang="en-US" dirty="0"/>
              <a:t>데이터를 저장하기 위한 </a:t>
            </a:r>
            <a:r>
              <a:rPr lang="ko-KR" altLang="en-US" dirty="0" smtClean="0"/>
              <a:t>파일 객체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skipkeys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skipkeys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이면 기본 유형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, float, bool, None)</a:t>
            </a:r>
            <a:r>
              <a:rPr lang="ko-KR" altLang="en-US" dirty="0"/>
              <a:t>이 아닌 키의 </a:t>
            </a:r>
            <a:r>
              <a:rPr lang="en-US" altLang="ko-KR" dirty="0" err="1"/>
              <a:t>TypeError</a:t>
            </a:r>
            <a:r>
              <a:rPr lang="ko-KR" altLang="en-US" dirty="0"/>
              <a:t>를 발생시키지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나머지 인수에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설명은 교재를 참고하세요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26" y="1772816"/>
            <a:ext cx="6972300" cy="17430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283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형식으로 저장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19100" y="1125538"/>
            <a:ext cx="9486900" cy="4132262"/>
          </a:xfrm>
          <a:prstGeom prst="rect">
            <a:avLst/>
          </a:prstGeom>
        </p:spPr>
      </p:pic>
      <p:pic>
        <p:nvPicPr>
          <p:cNvPr id="4099" name="_x483908872" descr="EMB000002e05a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1873194"/>
            <a:ext cx="3344863" cy="258763"/>
          </a:xfrm>
          <a:prstGeom prst="rect">
            <a:avLst/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483909352" descr="EMB000002e05a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35" y="2206971"/>
            <a:ext cx="876300" cy="2247900"/>
          </a:xfrm>
          <a:prstGeom prst="rect">
            <a:avLst/>
          </a:prstGeom>
          <a:noFill/>
          <a:ln>
            <a:solidFill>
              <a:srgbClr val="0099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04928" y="3670300"/>
            <a:ext cx="1368152" cy="262756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3"/>
            <a:endCxn id="4101" idx="1"/>
          </p:cNvCxnSpPr>
          <p:nvPr/>
        </p:nvCxnSpPr>
        <p:spPr>
          <a:xfrm flipV="1">
            <a:off x="5673080" y="3330921"/>
            <a:ext cx="699755" cy="470757"/>
          </a:xfrm>
          <a:prstGeom prst="curvedConnector3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4103" name="_x483909832" descr="EMB000002e05a9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87" y="3459662"/>
            <a:ext cx="1524000" cy="223996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304928" y="4832350"/>
            <a:ext cx="1368152" cy="262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>
            <a:stCxn id="19" idx="3"/>
            <a:endCxn id="4103" idx="1"/>
          </p:cNvCxnSpPr>
          <p:nvPr/>
        </p:nvCxnSpPr>
        <p:spPr>
          <a:xfrm flipV="1">
            <a:off x="5673080" y="4579643"/>
            <a:ext cx="2067907" cy="384085"/>
          </a:xfrm>
          <a:prstGeom prst="curvedConnector3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직렬화하기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22338" y="981075"/>
            <a:ext cx="8983662" cy="5616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0632" y="2852936"/>
            <a:ext cx="7200800" cy="93610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_x483912632" descr="EMB000002e05a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8"/>
            <a:ext cx="3055937" cy="2841625"/>
          </a:xfrm>
          <a:prstGeom prst="rect">
            <a:avLst/>
          </a:prstGeom>
          <a:noFill/>
          <a:ln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60912" y="6165304"/>
            <a:ext cx="2366888" cy="28629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731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json.load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load() </a:t>
            </a:r>
            <a:r>
              <a:rPr lang="ko-KR" altLang="en-US" dirty="0"/>
              <a:t>함수는 </a:t>
            </a:r>
            <a:r>
              <a:rPr lang="en-US" altLang="ko-KR" dirty="0"/>
              <a:t>JSON </a:t>
            </a:r>
            <a:r>
              <a:rPr lang="ko-KR" altLang="en-US" dirty="0"/>
              <a:t>형식 데이터를 파이썬 객체로 변환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fp</a:t>
            </a:r>
            <a:r>
              <a:rPr lang="ko-KR" altLang="en-US" dirty="0" smtClean="0"/>
              <a:t> </a:t>
            </a:r>
            <a:r>
              <a:rPr lang="en-US" altLang="ko-KR" dirty="0"/>
              <a:t>: JSON </a:t>
            </a:r>
            <a:r>
              <a:rPr lang="ko-KR" altLang="en-US" dirty="0"/>
              <a:t>데이터가 저장되어 있는 </a:t>
            </a:r>
            <a:r>
              <a:rPr lang="ko-KR" altLang="en-US" dirty="0" smtClean="0"/>
              <a:t>파일 객체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cls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JSONDecoder</a:t>
            </a:r>
            <a:r>
              <a:rPr lang="ko-KR" altLang="en-US" dirty="0"/>
              <a:t>의 서브클래스를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그렇지 </a:t>
            </a:r>
            <a:r>
              <a:rPr lang="ko-KR" altLang="en-US" dirty="0"/>
              <a:t>않으면 </a:t>
            </a:r>
            <a:r>
              <a:rPr lang="en-US" altLang="ko-KR" dirty="0" err="1"/>
              <a:t>JSONDecoder</a:t>
            </a:r>
            <a:r>
              <a:rPr lang="ko-KR" altLang="en-US" dirty="0"/>
              <a:t>가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 fontAlgn="base"/>
            <a:r>
              <a:rPr lang="en-US" altLang="ko-KR" i="1" dirty="0" err="1" smtClean="0"/>
              <a:t>object_hook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object_hook</a:t>
            </a:r>
            <a:r>
              <a:rPr lang="ko-KR" altLang="en-US" dirty="0"/>
              <a:t>은 </a:t>
            </a:r>
            <a:r>
              <a:rPr lang="ko-KR" altLang="en-US" dirty="0" err="1"/>
              <a:t>디코딩</a:t>
            </a:r>
            <a:r>
              <a:rPr lang="ko-KR" altLang="en-US" dirty="0"/>
              <a:t> 된 객체 </a:t>
            </a:r>
            <a:r>
              <a:rPr lang="ko-KR" altLang="en-US" dirty="0" err="1"/>
              <a:t>리터럴의</a:t>
            </a:r>
            <a:r>
              <a:rPr lang="ko-KR" altLang="en-US" dirty="0"/>
              <a:t> 결과로 호출되는 함수를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object_hook</a:t>
            </a:r>
            <a:r>
              <a:rPr lang="ko-KR" altLang="en-US" dirty="0"/>
              <a:t>의 반환 값이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나머지 인수에</a:t>
            </a:r>
            <a:r>
              <a:rPr lang="en-US" altLang="ko-KR" dirty="0"/>
              <a:t> </a:t>
            </a:r>
            <a:r>
              <a:rPr lang="ko-KR" altLang="en-US" dirty="0"/>
              <a:t>대한 설명은 교재를 참고하세요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3" y="1844824"/>
            <a:ext cx="6924675" cy="17430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521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89963" y="1050182"/>
            <a:ext cx="9569450" cy="24209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850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object_hook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역직렬화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480" y="934442"/>
            <a:ext cx="7200900" cy="553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4833" y="4149079"/>
            <a:ext cx="6257205" cy="53320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1679" y="5296519"/>
            <a:ext cx="1816100" cy="29272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2038" y="4843039"/>
            <a:ext cx="2695498" cy="746201"/>
          </a:xfrm>
          <a:prstGeom prst="rect">
            <a:avLst/>
          </a:prstGeom>
          <a:solidFill>
            <a:srgbClr val="FFDDD5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읽은 데이터를 객체로 만들어 반환하는 메서드를 지정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구부러진 연결선 9"/>
          <p:cNvCxnSpPr>
            <a:stCxn id="7" idx="3"/>
            <a:endCxn id="8" idx="1"/>
          </p:cNvCxnSpPr>
          <p:nvPr/>
        </p:nvCxnSpPr>
        <p:spPr>
          <a:xfrm flipV="1">
            <a:off x="5657779" y="5216140"/>
            <a:ext cx="1424259" cy="226740"/>
          </a:xfrm>
          <a:prstGeom prst="curvedConnector3">
            <a:avLst/>
          </a:prstGeom>
          <a:noFill/>
          <a:ln w="28575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09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파일에 데이터 저장하고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789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JSONEncoder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변환하기 위해</a:t>
            </a:r>
          </a:p>
          <a:p>
            <a:r>
              <a:rPr lang="ko-KR" altLang="en-US" dirty="0"/>
              <a:t>인코더 클래스의 </a:t>
            </a:r>
            <a:r>
              <a:rPr lang="en-US" altLang="ko-KR" dirty="0"/>
              <a:t>default() </a:t>
            </a:r>
            <a:r>
              <a:rPr lang="ko-KR" altLang="en-US" dirty="0"/>
              <a:t>메서드가 </a:t>
            </a:r>
            <a:r>
              <a:rPr lang="ko-KR" altLang="en-US" dirty="0" err="1"/>
              <a:t>리턴하는</a:t>
            </a:r>
            <a:r>
              <a:rPr lang="ko-KR" altLang="en-US" dirty="0"/>
              <a:t> 값은 </a:t>
            </a:r>
            <a:r>
              <a:rPr lang="en-US" altLang="ko-KR" dirty="0"/>
              <a:t>JSON </a:t>
            </a:r>
            <a:r>
              <a:rPr lang="ko-KR" altLang="en-US" dirty="0"/>
              <a:t>형식으로 변환되어야 함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1" y="2132856"/>
            <a:ext cx="9480637" cy="34656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8544" y="2924944"/>
            <a:ext cx="74888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6656" y="3501008"/>
            <a:ext cx="6336704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73080" y="2574898"/>
            <a:ext cx="4005908" cy="71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이 예는 </a:t>
            </a:r>
            <a:r>
              <a:rPr lang="en-US" altLang="ko-KR" sz="1600" dirty="0" smtClean="0"/>
              <a:t>Member </a:t>
            </a:r>
            <a:r>
              <a:rPr lang="ko-KR" altLang="en-US" sz="1600" dirty="0" smtClean="0"/>
              <a:t>객체를 리스트로 리턴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리스트는 </a:t>
            </a:r>
            <a:r>
              <a:rPr lang="en-US" altLang="ko-KR" sz="1600" dirty="0" smtClean="0"/>
              <a:t>JSON  </a:t>
            </a:r>
            <a:r>
              <a:rPr lang="ko-KR" altLang="en-US" sz="1600" dirty="0" smtClean="0"/>
              <a:t>배열로 저장됨</a:t>
            </a:r>
            <a:endParaRPr lang="ko-KR" altLang="en-US" sz="1600" dirty="0"/>
          </a:p>
        </p:txBody>
      </p:sp>
      <p:cxnSp>
        <p:nvCxnSpPr>
          <p:cNvPr id="9" name="구부러진 연결선 8"/>
          <p:cNvCxnSpPr>
            <a:stCxn id="6" idx="0"/>
            <a:endCxn id="7" idx="1"/>
          </p:cNvCxnSpPr>
          <p:nvPr/>
        </p:nvCxnSpPr>
        <p:spPr>
          <a:xfrm rot="5400000" flipH="1" flipV="1">
            <a:off x="5065376" y="2893304"/>
            <a:ext cx="567336" cy="648072"/>
          </a:xfrm>
          <a:prstGeom prst="curvedConnector2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127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JSONDecoder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JSON </a:t>
            </a:r>
            <a:r>
              <a:rPr lang="ko-KR" altLang="en-US" sz="2000" dirty="0"/>
              <a:t>형식 데이터를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객체로 변환하기 위해 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 smtClean="0"/>
              <a:t>object_hook</a:t>
            </a:r>
            <a:r>
              <a:rPr lang="en-US" altLang="ko-KR" sz="2000" dirty="0" smtClean="0"/>
              <a:t>()  </a:t>
            </a:r>
            <a:r>
              <a:rPr lang="ko-KR" altLang="en-US" sz="2000" dirty="0" smtClean="0"/>
              <a:t>메서드는 </a:t>
            </a:r>
            <a:r>
              <a:rPr lang="en-US" altLang="ko-KR" sz="2000" dirty="0" smtClean="0"/>
              <a:t>JSON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객체를 사용자 정의 객체로 변환 리턴</a:t>
            </a:r>
            <a:endParaRPr lang="ko-KR" altLang="en-US" sz="2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4" y="1844824"/>
            <a:ext cx="8677275" cy="4572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2560" y="3356992"/>
            <a:ext cx="799288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94610" y="3068960"/>
            <a:ext cx="3384376" cy="511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JSON </a:t>
            </a:r>
            <a:r>
              <a:rPr lang="ko-KR" altLang="en-US" sz="1600" dirty="0" smtClean="0"/>
              <a:t>객체를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객체로 리턴</a:t>
            </a:r>
            <a:endParaRPr lang="ko-KR" altLang="en-US" sz="1600" dirty="0"/>
          </a:p>
        </p:txBody>
      </p:sp>
      <p:cxnSp>
        <p:nvCxnSpPr>
          <p:cNvPr id="7" name="구부러진 연결선 6"/>
          <p:cNvCxnSpPr>
            <a:stCxn id="8" idx="0"/>
            <a:endCxn id="6" idx="1"/>
          </p:cNvCxnSpPr>
          <p:nvPr/>
        </p:nvCxnSpPr>
        <p:spPr>
          <a:xfrm rot="5400000" flipH="1" flipV="1">
            <a:off x="5552507" y="3133870"/>
            <a:ext cx="551253" cy="932953"/>
          </a:xfrm>
          <a:prstGeom prst="curvedConnector2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1881882" y="3875972"/>
            <a:ext cx="6959549" cy="2656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275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5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HDF5 </a:t>
            </a:r>
            <a:r>
              <a:rPr lang="ko-KR" altLang="en-US" dirty="0"/>
              <a:t>파일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1133621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HDF5(Hierarchical Data Format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HDF </a:t>
            </a:r>
            <a:r>
              <a:rPr lang="ko-KR" altLang="en-US" dirty="0"/>
              <a:t>그룹에 의해 관리되고 있는 이기종 데이터를 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처리하기 위한 고성능 데이터 소프트웨어 라이브러리 및 파일 형식</a:t>
            </a:r>
          </a:p>
          <a:p>
            <a:r>
              <a:rPr lang="en-US" altLang="ko-KR" dirty="0"/>
              <a:t>HDF5</a:t>
            </a:r>
            <a:r>
              <a:rPr lang="ko-KR" altLang="en-US" dirty="0"/>
              <a:t>는 빠른 입</a:t>
            </a:r>
            <a:r>
              <a:rPr lang="en-US" altLang="ko-KR" dirty="0"/>
              <a:t>/</a:t>
            </a:r>
            <a:r>
              <a:rPr lang="ko-KR" altLang="en-US" dirty="0"/>
              <a:t>출력 저장 및 처리를 위해 </a:t>
            </a:r>
            <a:r>
              <a:rPr lang="ko-KR" altLang="en-US" dirty="0" smtClean="0"/>
              <a:t>만들어졌음</a:t>
            </a:r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en-US" altLang="ko-KR" dirty="0"/>
              <a:t>HDF5 </a:t>
            </a:r>
            <a:r>
              <a:rPr lang="ko-KR" altLang="en-US" dirty="0"/>
              <a:t>포맷을 읽고 쓰기 </a:t>
            </a:r>
            <a:r>
              <a:rPr lang="ko-KR" altLang="en-US" dirty="0" smtClean="0"/>
              <a:t>위한 방법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판다스</a:t>
            </a:r>
            <a:r>
              <a:rPr lang="en-US" altLang="ko-KR" dirty="0"/>
              <a:t>(Pandas) </a:t>
            </a:r>
            <a:r>
              <a:rPr lang="ko-KR" altLang="en-US" dirty="0"/>
              <a:t>패키지의 </a:t>
            </a:r>
            <a:r>
              <a:rPr lang="en-US" altLang="ko-KR" dirty="0" err="1"/>
              <a:t>read_hdf</a:t>
            </a:r>
            <a:r>
              <a:rPr lang="en-US" altLang="ko-KR" dirty="0"/>
              <a:t>() </a:t>
            </a:r>
            <a:r>
              <a:rPr lang="ko-KR" altLang="en-US" dirty="0"/>
              <a:t>함수와 </a:t>
            </a:r>
            <a:r>
              <a:rPr lang="en-US" altLang="ko-KR" dirty="0" err="1"/>
              <a:t>to_hdf</a:t>
            </a:r>
            <a:r>
              <a:rPr lang="en-US" altLang="ko-KR" dirty="0"/>
              <a:t>() </a:t>
            </a:r>
            <a:r>
              <a:rPr lang="ko-KR" altLang="en-US" dirty="0"/>
              <a:t>함수를 사용해서 데이터프레임으로 읽거나 쓰는 방법</a:t>
            </a:r>
          </a:p>
          <a:p>
            <a:pPr lvl="1" fontAlgn="base"/>
            <a:r>
              <a:rPr lang="en-US" altLang="ko-KR" dirty="0" smtClean="0"/>
              <a:t>h5py </a:t>
            </a:r>
            <a:r>
              <a:rPr lang="ko-KR" altLang="en-US" dirty="0"/>
              <a:t>모듈의 </a:t>
            </a:r>
            <a:r>
              <a:rPr lang="en-US" altLang="ko-KR" dirty="0"/>
              <a:t>File </a:t>
            </a:r>
            <a:r>
              <a:rPr lang="ko-KR" altLang="en-US" dirty="0"/>
              <a:t>클래스를 이용해 파일 객체를 생성하고 읽는 방법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795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306" y="1072019"/>
            <a:ext cx="8839200" cy="5372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60912" y="1042328"/>
            <a:ext cx="561662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에드거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</a:rPr>
              <a:t>엔더슨</a:t>
            </a:r>
            <a:r>
              <a:rPr lang="en-US" altLang="ko-KR" sz="1600" dirty="0">
                <a:solidFill>
                  <a:srgbClr val="0070C0"/>
                </a:solidFill>
              </a:rPr>
              <a:t>(Edgar Anderson)</a:t>
            </a:r>
            <a:r>
              <a:rPr lang="ko-KR" altLang="en-US" sz="1600" dirty="0">
                <a:solidFill>
                  <a:srgbClr val="0070C0"/>
                </a:solidFill>
              </a:rPr>
              <a:t>의 </a:t>
            </a:r>
            <a:r>
              <a:rPr lang="en-US" altLang="ko-KR" sz="1600" dirty="0">
                <a:solidFill>
                  <a:srgbClr val="0070C0"/>
                </a:solidFill>
              </a:rPr>
              <a:t>iris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데이터셋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70C0"/>
                </a:solidFill>
              </a:rPr>
              <a:t>붓꽃의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가지 종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</a:rPr>
              <a:t>setosa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 err="1">
                <a:solidFill>
                  <a:srgbClr val="0070C0"/>
                </a:solidFill>
              </a:rPr>
              <a:t>세토사</a:t>
            </a:r>
            <a:r>
              <a:rPr lang="en-US" altLang="ko-KR" sz="1600" dirty="0">
                <a:solidFill>
                  <a:srgbClr val="0070C0"/>
                </a:solidFill>
              </a:rPr>
              <a:t>), versicolor(</a:t>
            </a:r>
            <a:r>
              <a:rPr lang="ko-KR" altLang="en-US" sz="1600" dirty="0" err="1">
                <a:solidFill>
                  <a:srgbClr val="0070C0"/>
                </a:solidFill>
              </a:rPr>
              <a:t>버시컬러</a:t>
            </a:r>
            <a:r>
              <a:rPr lang="en-US" altLang="ko-KR" sz="1600" dirty="0">
                <a:solidFill>
                  <a:srgbClr val="0070C0"/>
                </a:solidFill>
              </a:rPr>
              <a:t>), </a:t>
            </a:r>
            <a:r>
              <a:rPr lang="en-US" altLang="ko-KR" sz="1600" dirty="0" err="1">
                <a:solidFill>
                  <a:srgbClr val="0070C0"/>
                </a:solidFill>
              </a:rPr>
              <a:t>virginica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 err="1">
                <a:solidFill>
                  <a:srgbClr val="0070C0"/>
                </a:solidFill>
              </a:rPr>
              <a:t>버지니카</a:t>
            </a:r>
            <a:r>
              <a:rPr lang="en-US" altLang="ko-KR" sz="1600" dirty="0">
                <a:solidFill>
                  <a:srgbClr val="0070C0"/>
                </a:solidFill>
              </a:rPr>
              <a:t>))</a:t>
            </a:r>
            <a:r>
              <a:rPr lang="ko-KR" altLang="en-US" sz="1600" dirty="0">
                <a:solidFill>
                  <a:srgbClr val="0070C0"/>
                </a:solidFill>
              </a:rPr>
              <a:t>별로 각각 </a:t>
            </a:r>
            <a:r>
              <a:rPr lang="en-US" altLang="ko-KR" sz="1600" dirty="0">
                <a:solidFill>
                  <a:srgbClr val="0070C0"/>
                </a:solidFill>
              </a:rPr>
              <a:t>50</a:t>
            </a:r>
            <a:r>
              <a:rPr lang="ko-KR" altLang="en-US" sz="1600" dirty="0">
                <a:solidFill>
                  <a:srgbClr val="0070C0"/>
                </a:solidFill>
              </a:rPr>
              <a:t>개 데이터의 </a:t>
            </a:r>
            <a:r>
              <a:rPr lang="ko-KR" altLang="en-US" sz="1600" dirty="0" smtClean="0">
                <a:solidFill>
                  <a:srgbClr val="0070C0"/>
                </a:solidFill>
              </a:rPr>
              <a:t>꽃받침과 꽃잎의 길이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너비를 </a:t>
            </a:r>
            <a:r>
              <a:rPr lang="ko-KR" altLang="en-US" sz="1600" dirty="0">
                <a:solidFill>
                  <a:srgbClr val="0070C0"/>
                </a:solidFill>
              </a:rPr>
              <a:t>센티미터 단위로 측정하여 정리한 </a:t>
            </a:r>
            <a:r>
              <a:rPr lang="en-US" altLang="ko-KR" sz="1600" dirty="0">
                <a:solidFill>
                  <a:srgbClr val="0070C0"/>
                </a:solidFill>
              </a:rPr>
              <a:t>150</a:t>
            </a:r>
            <a:r>
              <a:rPr lang="ko-KR" altLang="en-US" sz="1600" dirty="0">
                <a:solidFill>
                  <a:srgbClr val="0070C0"/>
                </a:solidFill>
              </a:rPr>
              <a:t>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데이터셋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464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HDF </a:t>
            </a:r>
            <a:r>
              <a:rPr lang="ko-KR" altLang="en-US" dirty="0" smtClean="0"/>
              <a:t>포맷 저장하고 불러오기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7979" y="1183182"/>
            <a:ext cx="7962601" cy="51874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63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HDFView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763963" y="981075"/>
            <a:ext cx="6142037" cy="5616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4471" y="3465849"/>
            <a:ext cx="54726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저장한 </a:t>
            </a:r>
            <a:r>
              <a:rPr lang="en-US" altLang="ko-KR" dirty="0">
                <a:solidFill>
                  <a:srgbClr val="0070C0"/>
                </a:solidFill>
              </a:rPr>
              <a:t>HDF5 </a:t>
            </a:r>
            <a:r>
              <a:rPr lang="ko-KR" altLang="en-US" dirty="0">
                <a:solidFill>
                  <a:srgbClr val="0070C0"/>
                </a:solidFill>
              </a:rPr>
              <a:t>형식 파일을 볼 수 있는 전용 </a:t>
            </a:r>
            <a:r>
              <a:rPr lang="ko-KR" altLang="en-US" dirty="0" smtClean="0">
                <a:solidFill>
                  <a:srgbClr val="0070C0"/>
                </a:solidFill>
              </a:rPr>
              <a:t>뷰어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https</a:t>
            </a:r>
            <a:r>
              <a:rPr lang="en-US" altLang="ko-KR" dirty="0">
                <a:solidFill>
                  <a:srgbClr val="0070C0"/>
                </a:solidFill>
              </a:rPr>
              <a:t>://www.hdfgroup.org/downloads/hdfview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39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판다스를</a:t>
            </a:r>
            <a:r>
              <a:rPr lang="ko-KR" altLang="en-US" sz="4000" dirty="0" smtClean="0"/>
              <a:t> 이용한 </a:t>
            </a:r>
            <a:r>
              <a:rPr lang="en-US" altLang="ko-KR" sz="4000" dirty="0" smtClean="0"/>
              <a:t>HDF5 </a:t>
            </a:r>
            <a:r>
              <a:rPr lang="ko-KR" altLang="en-US" sz="4000" dirty="0" smtClean="0"/>
              <a:t>파일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입출력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1001" y="1413519"/>
            <a:ext cx="9485313" cy="46355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6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en-US" altLang="ko-KR" dirty="0" smtClean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객체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endParaRPr lang="en-US" altLang="ko-KR" i="1" dirty="0" smtClean="0"/>
          </a:p>
          <a:p>
            <a:r>
              <a:rPr lang="en-US" altLang="ko-KR" i="1" dirty="0" err="1" smtClean="0"/>
              <a:t>file_pointer</a:t>
            </a:r>
            <a:r>
              <a:rPr lang="en-US" altLang="ko-KR" dirty="0" smtClean="0"/>
              <a:t> </a:t>
            </a:r>
            <a:r>
              <a:rPr lang="en-US" altLang="ko-KR" dirty="0"/>
              <a:t>= open(</a:t>
            </a:r>
            <a:r>
              <a:rPr lang="en-US" altLang="ko-KR" i="1" dirty="0" err="1"/>
              <a:t>file_name</a:t>
            </a:r>
            <a:r>
              <a:rPr lang="en-US" altLang="ko-KR" dirty="0"/>
              <a:t>, </a:t>
            </a:r>
            <a:r>
              <a:rPr lang="en-US" altLang="ko-KR" i="1" dirty="0"/>
              <a:t>mode</a:t>
            </a:r>
            <a:r>
              <a:rPr lang="en-US" altLang="ko-KR" dirty="0"/>
              <a:t>,</a:t>
            </a:r>
            <a:r>
              <a:rPr lang="en-US" altLang="ko-KR" i="1" dirty="0"/>
              <a:t> </a:t>
            </a:r>
            <a:r>
              <a:rPr lang="en-US" altLang="ko-KR" i="1" dirty="0" smtClean="0"/>
              <a:t>encoding='ASCII'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fontAlgn="base"/>
            <a:r>
              <a:rPr lang="ko-KR" altLang="en-US" dirty="0" smtClean="0"/>
              <a:t>구문에서</a:t>
            </a:r>
            <a:r>
              <a:rPr lang="en-US" altLang="ko-KR" dirty="0" smtClean="0"/>
              <a:t>…</a:t>
            </a:r>
          </a:p>
          <a:p>
            <a:pPr lvl="1" fontAlgn="base"/>
            <a:r>
              <a:rPr lang="en-US" altLang="ko-KR" i="1" dirty="0" err="1" smtClean="0"/>
              <a:t>file_pointer</a:t>
            </a:r>
            <a:r>
              <a:rPr lang="en-US" altLang="ko-KR" i="1" dirty="0" smtClean="0"/>
              <a:t> : </a:t>
            </a:r>
            <a:r>
              <a:rPr lang="ko-KR" altLang="en-US" dirty="0" smtClean="0"/>
              <a:t>열린 </a:t>
            </a:r>
            <a:r>
              <a:rPr lang="ko-KR" altLang="en-US" dirty="0"/>
              <a:t>파일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</a:p>
          <a:p>
            <a:pPr lvl="2" fontAlgn="base"/>
            <a:r>
              <a:rPr lang="ko-KR" altLang="en-US" dirty="0" smtClean="0"/>
              <a:t>파일 </a:t>
            </a:r>
            <a:r>
              <a:rPr lang="ko-KR" altLang="en-US" dirty="0"/>
              <a:t>객체의 </a:t>
            </a:r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함수를 이용하여 파일로부터 데이터를 </a:t>
            </a:r>
            <a:r>
              <a:rPr lang="ko-KR" altLang="en-US" dirty="0" smtClean="0"/>
              <a:t>읽음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write</a:t>
            </a:r>
            <a:r>
              <a:rPr lang="en-US" altLang="ko-KR" dirty="0"/>
              <a:t>() </a:t>
            </a:r>
            <a:r>
              <a:rPr lang="ko-KR" altLang="en-US" dirty="0"/>
              <a:t>함수는 데이터를 씀</a:t>
            </a:r>
          </a:p>
          <a:p>
            <a:pPr lvl="1" fontAlgn="base"/>
            <a:r>
              <a:rPr lang="en-US" altLang="ko-KR" i="1" dirty="0" smtClean="0"/>
              <a:t>mode </a:t>
            </a:r>
            <a:r>
              <a:rPr lang="en-US" altLang="ko-KR" dirty="0"/>
              <a:t>: </a:t>
            </a:r>
            <a:r>
              <a:rPr lang="ko-KR" altLang="en-US" dirty="0"/>
              <a:t>파일 열기 모드를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 </a:t>
            </a:r>
            <a:r>
              <a:rPr lang="en-US" altLang="ko-KR" dirty="0"/>
              <a:t>: </a:t>
            </a:r>
            <a:r>
              <a:rPr lang="ko-KR" altLang="en-US" dirty="0"/>
              <a:t>읽기 모드 </a:t>
            </a:r>
            <a:r>
              <a:rPr lang="en-US" altLang="ko-KR" dirty="0"/>
              <a:t>- </a:t>
            </a:r>
            <a:r>
              <a:rPr lang="ko-KR" altLang="en-US" dirty="0"/>
              <a:t>파일을 읽기만 할 때 사용</a:t>
            </a:r>
          </a:p>
          <a:p>
            <a:pPr lvl="2" fontAlgn="base"/>
            <a:r>
              <a:rPr lang="en-US" altLang="ko-KR" dirty="0"/>
              <a:t>w : </a:t>
            </a:r>
            <a:r>
              <a:rPr lang="ko-KR" altLang="en-US" dirty="0"/>
              <a:t>쓰기 모드 </a:t>
            </a:r>
            <a:r>
              <a:rPr lang="en-US" altLang="ko-KR" dirty="0"/>
              <a:t>- </a:t>
            </a:r>
            <a:r>
              <a:rPr lang="ko-KR" altLang="en-US" dirty="0"/>
              <a:t>파일의 내용을 쓸 때 사용</a:t>
            </a:r>
          </a:p>
          <a:p>
            <a:pPr lvl="2" fontAlgn="base"/>
            <a:r>
              <a:rPr lang="en-US" altLang="ko-KR" dirty="0"/>
              <a:t>a : </a:t>
            </a:r>
            <a:r>
              <a:rPr lang="ko-KR" altLang="en-US" dirty="0"/>
              <a:t>추가 모드 </a:t>
            </a:r>
            <a:r>
              <a:rPr lang="en-US" altLang="ko-KR" dirty="0"/>
              <a:t>- </a:t>
            </a:r>
            <a:r>
              <a:rPr lang="ko-KR" altLang="en-US" dirty="0"/>
              <a:t>파일의 마지막에 추가할 때 사용</a:t>
            </a:r>
          </a:p>
          <a:p>
            <a:pPr lvl="2" fontAlgn="base"/>
            <a:r>
              <a:rPr lang="en-US" altLang="ko-KR" dirty="0"/>
              <a:t>b : </a:t>
            </a:r>
            <a:r>
              <a:rPr lang="ko-KR" altLang="en-US" dirty="0"/>
              <a:t>바이너리 모드 </a:t>
            </a:r>
            <a:r>
              <a:rPr lang="en-US" altLang="ko-KR" dirty="0"/>
              <a:t>– </a:t>
            </a:r>
            <a:r>
              <a:rPr lang="ko-KR" altLang="en-US" dirty="0"/>
              <a:t>피클 등을 사용하여 저장하거나 불러올 때는 바이너리 모드로 지정해야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 fontAlgn="base"/>
            <a:r>
              <a:rPr lang="en-US" altLang="ko-KR" i="1" dirty="0" smtClean="0"/>
              <a:t>encoding </a:t>
            </a:r>
            <a:r>
              <a:rPr lang="en-US" altLang="ko-KR" dirty="0"/>
              <a:t>: </a:t>
            </a:r>
            <a:r>
              <a:rPr lang="ko-KR" altLang="en-US" dirty="0"/>
              <a:t>파일의 </a:t>
            </a:r>
            <a:r>
              <a:rPr lang="ko-KR" altLang="en-US" dirty="0" err="1"/>
              <a:t>인코딩을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UTF-8 </a:t>
            </a:r>
            <a:r>
              <a:rPr lang="ko-KR" altLang="en-US" dirty="0" err="1"/>
              <a:t>인코딩으로</a:t>
            </a:r>
            <a:r>
              <a:rPr lang="ko-KR" altLang="en-US" dirty="0"/>
              <a:t> 저장되어 있는 파일이라면 </a:t>
            </a:r>
            <a:r>
              <a:rPr lang="en-US" altLang="ko-KR" dirty="0"/>
              <a:t>encoding</a:t>
            </a:r>
            <a:r>
              <a:rPr lang="en-US" altLang="ko-KR" dirty="0" smtClean="0"/>
              <a:t>='UTF8'</a:t>
            </a:r>
            <a:r>
              <a:rPr lang="ko-KR" altLang="en-US" dirty="0" smtClean="0"/>
              <a:t>을 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480" y="1413519"/>
            <a:ext cx="9267825" cy="4371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49616" y="1541114"/>
            <a:ext cx="28083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9900"/>
                </a:solidFill>
              </a:rPr>
              <a:t>파일을 쓰기 모드로 연다</a:t>
            </a:r>
            <a:r>
              <a:rPr lang="en-US" altLang="ko-KR" dirty="0" smtClean="0">
                <a:solidFill>
                  <a:srgbClr val="009900"/>
                </a:solidFill>
              </a:rPr>
              <a:t>.</a:t>
            </a:r>
            <a:endParaRPr lang="ko-KR" altLang="en-US" dirty="0">
              <a:solidFill>
                <a:srgbClr val="0099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9616" y="3754312"/>
            <a:ext cx="28083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9900"/>
                </a:solidFill>
              </a:rPr>
              <a:t>파일에 텍스트를 쓴다</a:t>
            </a:r>
            <a:r>
              <a:rPr lang="en-US" altLang="ko-KR" dirty="0" smtClean="0">
                <a:solidFill>
                  <a:srgbClr val="009900"/>
                </a:solidFill>
              </a:rPr>
              <a:t>.</a:t>
            </a:r>
            <a:endParaRPr lang="ko-KR" altLang="en-US" dirty="0">
              <a:solidFill>
                <a:srgbClr val="0099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3014" y="5131989"/>
            <a:ext cx="28083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9900"/>
                </a:solidFill>
              </a:rPr>
              <a:t>파일을 닫아준다</a:t>
            </a:r>
            <a:r>
              <a:rPr lang="en-US" altLang="ko-KR" dirty="0" smtClean="0">
                <a:solidFill>
                  <a:srgbClr val="009900"/>
                </a:solidFill>
              </a:rPr>
              <a:t>.</a:t>
            </a:r>
            <a:endParaRPr lang="ko-KR" altLang="en-US" dirty="0">
              <a:solidFill>
                <a:srgbClr val="0099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2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75908" y="973138"/>
            <a:ext cx="7691438" cy="55514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78363" y="973138"/>
            <a:ext cx="2754957" cy="5520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9900"/>
                </a:solidFill>
              </a:rPr>
              <a:t>파일을 추가 모드로 연다</a:t>
            </a:r>
            <a:r>
              <a:rPr lang="en-US" altLang="ko-KR" dirty="0" smtClean="0">
                <a:solidFill>
                  <a:srgbClr val="009900"/>
                </a:solidFill>
              </a:rPr>
              <a:t>.</a:t>
            </a:r>
            <a:endParaRPr lang="ko-KR" altLang="en-US" dirty="0">
              <a:solidFill>
                <a:srgbClr val="0099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29164" y="1641161"/>
            <a:ext cx="3276364" cy="563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9900"/>
                </a:solidFill>
              </a:rPr>
              <a:t>print() </a:t>
            </a:r>
            <a:r>
              <a:rPr lang="ko-KR" altLang="en-US" sz="1600" dirty="0" smtClean="0">
                <a:solidFill>
                  <a:srgbClr val="009900"/>
                </a:solidFill>
              </a:rPr>
              <a:t>함수의 </a:t>
            </a:r>
            <a:r>
              <a:rPr lang="en-US" altLang="ko-KR" sz="1600" dirty="0" smtClean="0">
                <a:solidFill>
                  <a:srgbClr val="009900"/>
                </a:solidFill>
              </a:rPr>
              <a:t>file </a:t>
            </a:r>
            <a:r>
              <a:rPr lang="ko-KR" altLang="en-US" sz="1600" dirty="0" smtClean="0">
                <a:solidFill>
                  <a:srgbClr val="009900"/>
                </a:solidFill>
              </a:rPr>
              <a:t>인수에 파일 객체를 지정하면 파일로 저장이 가능함</a:t>
            </a:r>
            <a:endParaRPr lang="ko-KR" altLang="en-US" sz="1600" dirty="0">
              <a:solidFill>
                <a:srgbClr val="0099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0952" y="3861048"/>
            <a:ext cx="5040560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err="1" smtClean="0">
                <a:solidFill>
                  <a:srgbClr val="009900"/>
                </a:solidFill>
              </a:rPr>
              <a:t>readlines</a:t>
            </a:r>
            <a:r>
              <a:rPr lang="en-US" altLang="ko-KR" sz="1600" dirty="0" smtClean="0">
                <a:solidFill>
                  <a:srgbClr val="009900"/>
                </a:solidFill>
              </a:rPr>
              <a:t>()</a:t>
            </a:r>
            <a:r>
              <a:rPr lang="ko-KR" altLang="en-US" sz="1600" dirty="0" smtClean="0">
                <a:solidFill>
                  <a:srgbClr val="009900"/>
                </a:solidFill>
              </a:rPr>
              <a:t>는 파일의 모든 라인을 한 번에 읽는다</a:t>
            </a:r>
            <a:r>
              <a:rPr lang="en-US" altLang="ko-KR" sz="1600" dirty="0" smtClean="0">
                <a:solidFill>
                  <a:srgbClr val="0099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rgbClr val="009900"/>
                </a:solidFill>
              </a:rPr>
              <a:t>strip()</a:t>
            </a:r>
            <a:r>
              <a:rPr lang="ko-KR" altLang="en-US" sz="1600" dirty="0" smtClean="0">
                <a:solidFill>
                  <a:srgbClr val="009900"/>
                </a:solidFill>
              </a:rPr>
              <a:t>는 앞</a:t>
            </a:r>
            <a:r>
              <a:rPr lang="en-US" altLang="ko-KR" sz="1600" dirty="0" smtClean="0">
                <a:solidFill>
                  <a:srgbClr val="009900"/>
                </a:solidFill>
              </a:rPr>
              <a:t>/</a:t>
            </a:r>
            <a:r>
              <a:rPr lang="ko-KR" altLang="en-US" sz="1600" dirty="0" smtClean="0">
                <a:solidFill>
                  <a:srgbClr val="009900"/>
                </a:solidFill>
              </a:rPr>
              <a:t>뒤의 공백을 없애준다</a:t>
            </a:r>
            <a:r>
              <a:rPr lang="en-US" altLang="ko-KR" sz="1600" dirty="0" smtClean="0">
                <a:solidFill>
                  <a:srgbClr val="009900"/>
                </a:solidFill>
              </a:rPr>
              <a:t>.</a:t>
            </a:r>
            <a:endParaRPr lang="ko-KR" altLang="en-US" sz="1600" dirty="0">
              <a:solidFill>
                <a:srgbClr val="0099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8363" y="2999574"/>
            <a:ext cx="2754957" cy="5520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9900"/>
                </a:solidFill>
              </a:rPr>
              <a:t>파일을 읽기 모드로 연다</a:t>
            </a:r>
            <a:r>
              <a:rPr lang="en-US" altLang="ko-KR" dirty="0" smtClean="0">
                <a:solidFill>
                  <a:srgbClr val="009900"/>
                </a:solidFill>
              </a:rPr>
              <a:t>.</a:t>
            </a:r>
            <a:endParaRPr lang="ko-KR" altLang="en-US" dirty="0">
              <a:solidFill>
                <a:srgbClr val="0099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16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64568" y="3108760"/>
            <a:ext cx="8574732" cy="5760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피클을 이용한 객체 저장하고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형식이 있는 텍스트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 latinLnBrk="0"/>
            <a:r>
              <a:rPr lang="ko-KR" altLang="en-US" dirty="0" smtClean="0"/>
              <a:t>형식이 있는 텍스트 데이터</a:t>
            </a:r>
            <a:r>
              <a:rPr lang="en-US" altLang="ko-KR" dirty="0" smtClean="0"/>
              <a:t>(member.txt)</a:t>
            </a:r>
          </a:p>
          <a:p>
            <a:pPr lvl="1" fontAlgn="base" latinLnBrk="0"/>
            <a:r>
              <a:rPr lang="ko-KR" altLang="en-US" dirty="0" smtClean="0"/>
              <a:t>홍길동</a:t>
            </a:r>
            <a:r>
              <a:rPr lang="en-US" altLang="ko-KR" dirty="0"/>
              <a:t>,20,kildong@hong.com,</a:t>
            </a:r>
            <a:r>
              <a:rPr lang="ko-KR" altLang="en-US" dirty="0"/>
              <a:t>서울시 강동구</a:t>
            </a:r>
          </a:p>
          <a:p>
            <a:pPr lvl="1" fontAlgn="base" latinLnBrk="0"/>
            <a:r>
              <a:rPr lang="ko-KR" altLang="en-US" dirty="0" err="1" smtClean="0"/>
              <a:t>홍길서</a:t>
            </a:r>
            <a:r>
              <a:rPr lang="en-US" altLang="ko-KR" dirty="0"/>
              <a:t>,25,kilseo@hong.com,</a:t>
            </a:r>
            <a:r>
              <a:rPr lang="ko-KR" altLang="en-US" dirty="0"/>
              <a:t>서울시 강서구</a:t>
            </a:r>
          </a:p>
          <a:p>
            <a:endParaRPr lang="en-US" altLang="ko-KR" dirty="0" smtClean="0"/>
          </a:p>
          <a:p>
            <a:pPr fontAlgn="base"/>
            <a:r>
              <a:rPr lang="ko-KR" altLang="en-US" dirty="0"/>
              <a:t>이러한 형식으로 저장된 데이터를 읽어 </a:t>
            </a:r>
            <a:r>
              <a:rPr lang="ko-KR" altLang="en-US" dirty="0" smtClean="0"/>
              <a:t>사용하려면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 err="1"/>
              <a:t>라인씩</a:t>
            </a:r>
            <a:r>
              <a:rPr lang="ko-KR" altLang="en-US" dirty="0"/>
              <a:t> 읽기</a:t>
            </a:r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/>
              <a:t>라인을 콤마</a:t>
            </a:r>
            <a:r>
              <a:rPr lang="en-US" altLang="ko-KR" dirty="0"/>
              <a:t>(,)</a:t>
            </a:r>
            <a:r>
              <a:rPr lang="ko-KR" altLang="en-US" dirty="0"/>
              <a:t>등의 </a:t>
            </a:r>
            <a:r>
              <a:rPr lang="ko-KR" altLang="en-US" dirty="0" err="1"/>
              <a:t>구분자</a:t>
            </a:r>
            <a:r>
              <a:rPr lang="en-US" altLang="ko-KR" dirty="0"/>
              <a:t>(delimiter)</a:t>
            </a:r>
            <a:r>
              <a:rPr lang="ko-KR" altLang="en-US" dirty="0"/>
              <a:t>로 분리</a:t>
            </a:r>
            <a:r>
              <a:rPr lang="en-US" altLang="ko-KR" dirty="0"/>
              <a:t>(split)</a:t>
            </a:r>
            <a:r>
              <a:rPr lang="ko-KR" altLang="en-US" dirty="0"/>
              <a:t>하기</a:t>
            </a:r>
          </a:p>
          <a:p>
            <a:pPr lvl="1" fontAlgn="base"/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/>
              <a:t>변환하기</a:t>
            </a:r>
          </a:p>
          <a:p>
            <a:pPr lvl="1" fontAlgn="base"/>
            <a:r>
              <a:rPr lang="en-US" altLang="ko-KR" dirty="0" smtClean="0"/>
              <a:t>NA</a:t>
            </a:r>
            <a:r>
              <a:rPr lang="ko-KR" altLang="en-US" dirty="0"/>
              <a:t>또는 없는 필드에 대한 예외 처리하기 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838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1518</Words>
  <Application>Microsoft Office PowerPoint</Application>
  <PresentationFormat>A4 용지(210x297mm)</PresentationFormat>
  <Paragraphs>272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나눔바른고딕</vt:lpstr>
      <vt:lpstr>나눔고딕</vt:lpstr>
      <vt:lpstr>맑은 고딕</vt:lpstr>
      <vt:lpstr>Wingdings</vt:lpstr>
      <vt:lpstr>Arial</vt:lpstr>
      <vt:lpstr>1_Office 테마</vt:lpstr>
      <vt:lpstr>PowerPoint 프레젠테이션</vt:lpstr>
      <vt:lpstr>PowerPoint 프레젠테이션</vt:lpstr>
      <vt:lpstr>학습 내용</vt:lpstr>
      <vt:lpstr>1절. 파일에 데이터 저장하고 불러오기</vt:lpstr>
      <vt:lpstr>파일 입출력</vt:lpstr>
      <vt:lpstr>파일 입출력</vt:lpstr>
      <vt:lpstr>파일 입출력</vt:lpstr>
      <vt:lpstr>2절. 피클을 이용한 객체 저장하고 불러오기</vt:lpstr>
      <vt:lpstr>형식이 있는 텍스트 데이터</vt:lpstr>
      <vt:lpstr>형식이 있는 텍스트 데이터</vt:lpstr>
      <vt:lpstr>피클링</vt:lpstr>
      <vt:lpstr>피클링</vt:lpstr>
      <vt:lpstr>언피클링</vt:lpstr>
      <vt:lpstr>언피클링</vt:lpstr>
      <vt:lpstr>3절. CSV 형식 파일 읽기/쓰기</vt:lpstr>
      <vt:lpstr>CSV(Comma Separated Values)</vt:lpstr>
      <vt:lpstr>reader</vt:lpstr>
      <vt:lpstr>CSV  파일 읽기</vt:lpstr>
      <vt:lpstr>quotechar 속성과 quoting 속성</vt:lpstr>
      <vt:lpstr>writer</vt:lpstr>
      <vt:lpstr>writer()</vt:lpstr>
      <vt:lpstr>DictReader</vt:lpstr>
      <vt:lpstr>딕셔너리 형식으로 읽기</vt:lpstr>
      <vt:lpstr>fieldnames 속성</vt:lpstr>
      <vt:lpstr>restkey 속성</vt:lpstr>
      <vt:lpstr>restval 속성</vt:lpstr>
      <vt:lpstr>DictWriter</vt:lpstr>
      <vt:lpstr>writerow()</vt:lpstr>
      <vt:lpstr>writerows()</vt:lpstr>
      <vt:lpstr> extrasaction=‘raise’</vt:lpstr>
      <vt:lpstr>extrasaction=‘ignore’</vt:lpstr>
      <vt:lpstr>4절. JSON 데이터 저장하고 불러오기</vt:lpstr>
      <vt:lpstr>JSON 데이터</vt:lpstr>
      <vt:lpstr>json.dump</vt:lpstr>
      <vt:lpstr>JSON 형식으로 저장</vt:lpstr>
      <vt:lpstr>JSON으로 직렬화하기</vt:lpstr>
      <vt:lpstr>json.load</vt:lpstr>
      <vt:lpstr>JSON 파일 읽기</vt:lpstr>
      <vt:lpstr>object_hook를 이용한 역직렬화</vt:lpstr>
      <vt:lpstr>JSONEncoder</vt:lpstr>
      <vt:lpstr>JSONDecoder</vt:lpstr>
      <vt:lpstr>5절. HDF5 파일 읽기/쓰기</vt:lpstr>
      <vt:lpstr>HDF5(Hierarchical Data Format)</vt:lpstr>
      <vt:lpstr>샘플 데이터</vt:lpstr>
      <vt:lpstr>HDF 포맷 저장하고 불러오기</vt:lpstr>
      <vt:lpstr>HDFView</vt:lpstr>
      <vt:lpstr>판다스를 이용한 HDF5 파일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163</cp:revision>
  <dcterms:created xsi:type="dcterms:W3CDTF">2019-04-14T14:47:30Z</dcterms:created>
  <dcterms:modified xsi:type="dcterms:W3CDTF">2019-07-08T05:51:36Z</dcterms:modified>
</cp:coreProperties>
</file>