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0" r:id="rId5"/>
    <p:sldId id="263" r:id="rId6"/>
    <p:sldId id="264" r:id="rId7"/>
    <p:sldId id="261" r:id="rId8"/>
    <p:sldId id="25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5"/>
    <p:restoredTop sz="74416"/>
  </p:normalViewPr>
  <p:slideViewPr>
    <p:cSldViewPr snapToGrid="0" snapToObjects="1">
      <p:cViewPr>
        <p:scale>
          <a:sx n="89" d="100"/>
          <a:sy n="89" d="100"/>
        </p:scale>
        <p:origin x="22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F5CB-196A-B545-8D71-198C49D3121F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BC116-20CA-A241-BC7F-4888D419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Developing a working system is only half of the Design should not only fit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BC116-20CA-A241-BC7F-4888D4192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53AD-B09B-F743-B1AB-93D0CAE7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392E-EE1C-6040-B8B9-ACB7BFD3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FF6D-3823-6541-B863-6EC6C558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CBB8-6B9F-C64D-A485-2F6E2B94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8B85-65A5-B342-8C6B-09BB5264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2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4E08-0FC5-D34E-A49E-3BA1B93D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21C59-AD87-B244-8D2A-B536A9FB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1AF8-E9BA-5A4F-9F91-D8DB3642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B14B-1545-024B-B3D8-2A9CADD0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00F-4377-084D-BD4D-A2DF8B9B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1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6DD0E-C086-6A4C-AD57-8CF2BD15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0FFA-C733-6F4C-A25D-8052C309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C53B-E699-CA4F-93EF-DDD072B2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FF1C-AB27-054A-9AE2-65B281D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3E3B-647E-204F-9641-6E7992C3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97E5-DE08-9C42-AC85-D742D72D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AB5C-9083-A741-817F-9ECA07CC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44BB-2282-4B4A-8192-AD0B5C38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1515-4567-DA4B-96CC-5C75CEAF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8E71-E67D-3E4A-92C8-3DDF422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2710-9669-2746-8A15-07185277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F332-FA90-104B-950A-AC823758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65C5-9B60-9D4D-8195-86A1DDA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95AB-3D38-EE42-BD67-3358E6AD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AEBE-F51C-8348-B280-73569591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D009-12AE-0D4A-A017-D51D0702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3DED-FD38-A74C-9C7B-3F74636C7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66092-F82D-2540-9AAD-6E5D7299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D509-B86C-8942-9D17-822BE9E9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BE513-E44F-1448-A3AE-33CFC818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8EFC-B647-A846-B4C9-7A3D372A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D757-455B-E248-8380-05A2ADD4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E005-EA43-BD4A-8CC7-6EFFF5D1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D71EC-D197-0540-A6BE-E3302FB3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B45F2-9271-E448-B9E0-21BDC7FAF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1AF1E-63A2-494F-A404-441F9A92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AF48F-287C-A147-90C4-DFC3F183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53E8F-1BCB-744A-B6F9-A9FC078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37BC8-623A-4748-A9AF-30895EB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7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CDE1-3FFD-3B41-A8F1-5EF91B0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FAACB-EDED-2E4E-8570-8D88EAA6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A26A5-C886-7B45-ADDF-0E05E4D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F854-2D10-FC46-B3EB-348439BD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17745-11C9-1D43-B41D-654B62A5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16E47-D9C8-0347-A80A-7F64BBC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9C54-629D-074B-814D-73A23B36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7F8F-780E-F443-A67F-41D8127E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1DE4-32C5-5D42-BF7F-4A017C5A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BF022-D9FF-654F-8AF0-5B3363358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1873-CDAE-C84B-8DE4-392F487E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F06D-B943-E243-97F2-0AFC5F1F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A5F4-8EA0-7045-BDA3-CDD3D2F9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6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5FB7-8742-C542-9144-FC7BD83F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55291-9715-FC41-A528-B79D0B392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C02BA-E5FD-D84D-A076-FDE1111B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72AD8-547F-964A-A4B4-CD718C3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6C6-E894-2D4C-A50A-316DC58B04E6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D2C2-B5B1-0241-B9BD-25FA3255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7A75-09A7-D741-A95E-360C792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094A-DC7F-ED4F-8FEC-CD817D1F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30571-4AC8-6948-98A4-8AC708A8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5700-F77D-9C47-94EF-CF74B606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9783-CC78-9342-B239-A77633DC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15FA6C6-E894-2D4C-A50A-316DC58B04E6}" type="datetimeFigureOut">
              <a:rPr lang="en-GB" smtClean="0"/>
              <a:pPr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5696-1923-CD4C-803A-0769F742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F9AF-5A3F-034F-A1E0-4848442AB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3D094A-DC7F-ED4F-8FEC-CD817D1FF1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5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8EEF-85FE-1F42-892D-955BAC8E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1377"/>
            <a:ext cx="12192000" cy="3157059"/>
          </a:xfrm>
        </p:spPr>
        <p:txBody>
          <a:bodyPr>
            <a:normAutofit/>
          </a:bodyPr>
          <a:lstStyle/>
          <a:p>
            <a:r>
              <a:rPr lang="en-GB" sz="4400" dirty="0"/>
              <a:t>Postgraduate Overview of Software Engineering</a:t>
            </a:r>
            <a:br>
              <a:rPr lang="en-GB" sz="4400" dirty="0"/>
            </a:br>
            <a:r>
              <a:rPr lang="en-GB" sz="4400" dirty="0"/>
              <a:t>(POSE)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Weekly Q&amp;A Briefing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17D3-1C69-FB4D-813D-66929480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2837"/>
            <a:ext cx="9144000" cy="918332"/>
          </a:xfrm>
        </p:spPr>
        <p:txBody>
          <a:bodyPr>
            <a:normAutofit/>
          </a:bodyPr>
          <a:lstStyle/>
          <a:p>
            <a:r>
              <a:rPr lang="en-GB" sz="4000" dirty="0"/>
              <a:t>This session will commence shortly</a:t>
            </a:r>
          </a:p>
        </p:txBody>
      </p:sp>
    </p:spTree>
    <p:extLst>
      <p:ext uri="{BB962C8B-B14F-4D97-AF65-F5344CB8AC3E}">
        <p14:creationId xmlns:p14="http://schemas.microsoft.com/office/powerpoint/2010/main" val="98609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EC72-CDDC-A449-9349-570AEE2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3F1-5AF9-1849-B440-4B231364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377"/>
            <a:ext cx="6662737" cy="4108586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two videos will give an introduction to HCI evaluation methods.</a:t>
            </a:r>
          </a:p>
          <a:p>
            <a:r>
              <a:rPr lang="en-GB" sz="2400" dirty="0"/>
              <a:t>Some tasks around evaluation in the Tuesday sessions.</a:t>
            </a:r>
          </a:p>
          <a:p>
            <a:r>
              <a:rPr lang="en-GB" sz="2400" dirty="0"/>
              <a:t>Project proposal will require a section planning evaluation methods.</a:t>
            </a:r>
          </a:p>
          <a:p>
            <a:r>
              <a:rPr lang="en-GB" sz="2400" dirty="0"/>
              <a:t>This </a:t>
            </a:r>
            <a:r>
              <a:rPr lang="en-GB" sz="2400" u="sng" dirty="0"/>
              <a:t>will require reading</a:t>
            </a:r>
            <a:r>
              <a:rPr lang="en-GB" sz="2400" dirty="0"/>
              <a:t> beyond the introduction videos. Get a pdf of this book from the library now as a starting point! (no workbooks for this section)</a:t>
            </a:r>
          </a:p>
          <a:p>
            <a:r>
              <a:rPr lang="en-GB" sz="2400" dirty="0"/>
              <a:t>Solid evaluation methods used throughout the development of your project over summer will lead to a good grade!</a:t>
            </a:r>
            <a:endParaRPr lang="en-GB" sz="3200" dirty="0"/>
          </a:p>
          <a:p>
            <a:pPr lvl="1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EA9B6-383B-0C4C-A425-423DD821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50" y="871538"/>
            <a:ext cx="4197672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8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097E-B1DA-BD40-858C-D6CB556D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B876-7ABB-5240-8ED1-BBF419CB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Designing a working system is only half of the picture. </a:t>
            </a:r>
          </a:p>
          <a:p>
            <a:r>
              <a:rPr lang="en-US" dirty="0"/>
              <a:t>Evaluation has two major roles in your project:</a:t>
            </a:r>
          </a:p>
          <a:p>
            <a:pPr lvl="1"/>
            <a:r>
              <a:rPr lang="en-US" dirty="0"/>
              <a:t>Ensuring your design actually fits the needs/desires of the </a:t>
            </a:r>
            <a:r>
              <a:rPr lang="en-US" dirty="0" err="1"/>
              <a:t>usergroup</a:t>
            </a:r>
            <a:r>
              <a:rPr lang="en-US" dirty="0"/>
              <a:t>/client/stakeholders</a:t>
            </a:r>
          </a:p>
          <a:p>
            <a:pPr lvl="1"/>
            <a:r>
              <a:rPr lang="en-US" dirty="0"/>
              <a:t>Will provide important evidence in your final report that it actually meets those needs!</a:t>
            </a:r>
          </a:p>
          <a:p>
            <a:r>
              <a:rPr lang="en-US" dirty="0"/>
              <a:t>Tuesday sessions:</a:t>
            </a:r>
          </a:p>
          <a:p>
            <a:pPr lvl="1"/>
            <a:r>
              <a:rPr lang="en-US" dirty="0"/>
              <a:t>Making contact with your client</a:t>
            </a:r>
          </a:p>
          <a:p>
            <a:pPr lvl="1"/>
            <a:r>
              <a:rPr lang="en-US" dirty="0"/>
              <a:t>Contracts (for groups)</a:t>
            </a:r>
          </a:p>
          <a:p>
            <a:pPr lvl="1"/>
            <a:r>
              <a:rPr lang="en-US" dirty="0"/>
              <a:t>Evaluation planning</a:t>
            </a:r>
          </a:p>
          <a:p>
            <a:pPr lvl="1"/>
            <a:r>
              <a:rPr lang="en-US" dirty="0"/>
              <a:t>Tech overviews and tech planning.</a:t>
            </a:r>
          </a:p>
          <a:p>
            <a:pPr lvl="1"/>
            <a:r>
              <a:rPr lang="en-US" dirty="0"/>
              <a:t>Project proposal brief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1755-32EB-664E-8DB6-B40C7CDF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What is this unit all about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880D-BF35-064C-A8A3-FAD0AFD0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Aim of this unit is to introduce processes and practices of</a:t>
            </a:r>
          </a:p>
          <a:p>
            <a:pPr marL="0" indent="0" algn="ctr">
              <a:buNone/>
            </a:pPr>
            <a:r>
              <a:rPr lang="en-GB" sz="3200" dirty="0"/>
              <a:t>“Software Engineering”</a:t>
            </a:r>
          </a:p>
          <a:p>
            <a:pPr marL="0" indent="0" algn="ctr">
              <a:buNone/>
            </a:pPr>
            <a:endParaRPr lang="en-GB" sz="200" dirty="0"/>
          </a:p>
          <a:p>
            <a:pPr marL="0" indent="0" algn="ctr">
              <a:buNone/>
            </a:pPr>
            <a:r>
              <a:rPr lang="en-GB" dirty="0"/>
              <a:t>Up to this point, you have been approaching development in an fairly ad-hoc and “organic” manner</a:t>
            </a:r>
          </a:p>
          <a:p>
            <a:pPr marL="0" indent="0" algn="ctr">
              <a:buNone/>
            </a:pPr>
            <a:endParaRPr lang="en-GB" sz="200" dirty="0"/>
          </a:p>
          <a:p>
            <a:pPr marL="0" indent="0" algn="ctr">
              <a:buNone/>
            </a:pPr>
            <a:r>
              <a:rPr lang="en-GB" dirty="0"/>
              <a:t>Our aim on this unit is to introduce something more </a:t>
            </a:r>
            <a:r>
              <a:rPr lang="en-GB" i="1" dirty="0"/>
              <a:t>systematic</a:t>
            </a:r>
            <a:r>
              <a:rPr lang="en-GB" dirty="0"/>
              <a:t> and </a:t>
            </a:r>
            <a:r>
              <a:rPr lang="en-GB" i="1" dirty="0"/>
              <a:t>repeatable</a:t>
            </a:r>
            <a:r>
              <a:rPr lang="en-GB" dirty="0"/>
              <a:t>: something that is likely to succeed EVERY TIME</a:t>
            </a:r>
          </a:p>
          <a:p>
            <a:pPr marL="0" indent="0" algn="ctr">
              <a:buNone/>
            </a:pPr>
            <a:endParaRPr lang="en-GB" sz="200" dirty="0"/>
          </a:p>
          <a:p>
            <a:pPr marL="0" indent="0" algn="ctr">
              <a:buNone/>
            </a:pPr>
            <a:r>
              <a:rPr lang="en-GB" dirty="0"/>
              <a:t>(Also something that would be recognisable by industry !)</a:t>
            </a:r>
          </a:p>
        </p:txBody>
      </p:sp>
    </p:spTree>
    <p:extLst>
      <p:ext uri="{BB962C8B-B14F-4D97-AF65-F5344CB8AC3E}">
        <p14:creationId xmlns:p14="http://schemas.microsoft.com/office/powerpoint/2010/main" val="41982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7687-4D4A-E742-8C19-7635C631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Topics Covered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702C-F7EC-874D-91AE-51EB8CE7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Software Processes (including “Agile Development”)</a:t>
            </a:r>
          </a:p>
          <a:p>
            <a:r>
              <a:rPr lang="en-GB" dirty="0"/>
              <a:t>System Analysis: Identifying and defining “the problem”</a:t>
            </a:r>
          </a:p>
          <a:p>
            <a:r>
              <a:rPr lang="en-GB" dirty="0"/>
              <a:t>Design: Devising a high-level “solution” to the defined problem</a:t>
            </a:r>
          </a:p>
          <a:p>
            <a:r>
              <a:rPr lang="en-GB" dirty="0"/>
              <a:t>Implementation: Covered in other units !</a:t>
            </a:r>
          </a:p>
          <a:p>
            <a:r>
              <a:rPr lang="en-GB" dirty="0"/>
              <a:t>Testing: Verifying the implementation operates “correctly”</a:t>
            </a:r>
          </a:p>
          <a:p>
            <a:r>
              <a:rPr lang="en-GB" dirty="0"/>
              <a:t>Continuous Integration: Keeping system operational throughout dev.</a:t>
            </a:r>
          </a:p>
          <a:p>
            <a:r>
              <a:rPr lang="en-GB" dirty="0"/>
              <a:t>Failure Analysis: Identifying faults and causes (based on Kegworth)</a:t>
            </a:r>
          </a:p>
          <a:p>
            <a:r>
              <a:rPr lang="en-GB" dirty="0"/>
              <a:t>Professional Behaviours: Considering practices (based on Kegworth)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32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C924E56-B1FE-E24A-A21D-0ED3CB757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0"/>
          <a:stretch/>
        </p:blipFill>
        <p:spPr>
          <a:xfrm>
            <a:off x="815605" y="1620982"/>
            <a:ext cx="10858500" cy="51094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BDD18C-1BFF-364D-BBB4-5F7EA052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Verification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0037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5500-5BC8-7343-A234-93999B6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we yet to consider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D55F-4F62-3A4D-8915-85FB00BD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We’ve spent a lot of time considering “unit testing”</a:t>
            </a:r>
          </a:p>
          <a:p>
            <a:r>
              <a:rPr lang="en-GB" sz="3200" dirty="0"/>
              <a:t>Here the test cases </a:t>
            </a:r>
            <a:r>
              <a:rPr lang="en-GB" sz="3200" i="1" dirty="0"/>
              <a:t>are</a:t>
            </a:r>
            <a:r>
              <a:rPr lang="en-GB" sz="3200" dirty="0"/>
              <a:t> the system specification</a:t>
            </a:r>
          </a:p>
          <a:p>
            <a:r>
              <a:rPr lang="en-GB" sz="3200" dirty="0"/>
              <a:t>Which makes it very convenient to verify the system !</a:t>
            </a:r>
          </a:p>
          <a:p>
            <a:endParaRPr lang="en-GB" sz="3200" dirty="0"/>
          </a:p>
          <a:p>
            <a:r>
              <a:rPr lang="en-GB" sz="3200" dirty="0"/>
              <a:t>But how do we know that those test cases are “good”</a:t>
            </a:r>
          </a:p>
          <a:p>
            <a:r>
              <a:rPr lang="en-GB" sz="3200" dirty="0"/>
              <a:t>Identifying test cases is HARD (you might have noticed !)</a:t>
            </a:r>
          </a:p>
          <a:p>
            <a:r>
              <a:rPr lang="en-GB" sz="3200" dirty="0"/>
              <a:t>Need to be complete, comprehensive, correct, consistent</a:t>
            </a:r>
          </a:p>
          <a:p>
            <a:r>
              <a:rPr lang="en-GB" sz="3200" dirty="0"/>
              <a:t>At some point we must go </a:t>
            </a:r>
            <a:r>
              <a:rPr lang="en-GB" sz="3200" i="1" dirty="0"/>
              <a:t>back</a:t>
            </a:r>
            <a:r>
              <a:rPr lang="en-GB" sz="3200" dirty="0"/>
              <a:t> to the client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33882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C924E56-B1FE-E24A-A21D-0ED3CB757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0"/>
          <a:stretch/>
        </p:blipFill>
        <p:spPr>
          <a:xfrm>
            <a:off x="815605" y="1620982"/>
            <a:ext cx="10858500" cy="51094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BDD18C-1BFF-364D-BBB4-5F7EA052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Once last time…</a:t>
            </a:r>
          </a:p>
        </p:txBody>
      </p:sp>
    </p:spTree>
    <p:extLst>
      <p:ext uri="{BB962C8B-B14F-4D97-AF65-F5344CB8AC3E}">
        <p14:creationId xmlns:p14="http://schemas.microsoft.com/office/powerpoint/2010/main" val="22600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BF1F01C-4AAA-E949-A428-398BFCF5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0" y="394757"/>
            <a:ext cx="7663886" cy="6068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DB402-307B-1747-BC97-6EDE57F96E26}"/>
              </a:ext>
            </a:extLst>
          </p:cNvPr>
          <p:cNvSpPr txBox="1"/>
          <p:nvPr/>
        </p:nvSpPr>
        <p:spPr>
          <a:xfrm>
            <a:off x="6991646" y="2096088"/>
            <a:ext cx="5097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Undertaken informally by TAs in labs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646B3-A876-7E4C-B9E2-9BAE7D8A8FAE}"/>
              </a:ext>
            </a:extLst>
          </p:cNvPr>
          <p:cNvSpPr txBox="1"/>
          <p:nvPr/>
        </p:nvSpPr>
        <p:spPr>
          <a:xfrm>
            <a:off x="6991646" y="2433783"/>
            <a:ext cx="5029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Will be part of Java manual marking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085A2-2640-BB4C-BEDA-BB324F1F26E0}"/>
              </a:ext>
            </a:extLst>
          </p:cNvPr>
          <p:cNvSpPr txBox="1"/>
          <p:nvPr/>
        </p:nvSpPr>
        <p:spPr>
          <a:xfrm>
            <a:off x="6991645" y="2933369"/>
            <a:ext cx="5172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Not really part of this programme :o)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CA4DD-B910-5645-8290-8D266F74211B}"/>
              </a:ext>
            </a:extLst>
          </p:cNvPr>
          <p:cNvSpPr txBox="1"/>
          <p:nvPr/>
        </p:nvSpPr>
        <p:spPr>
          <a:xfrm>
            <a:off x="7009110" y="3566492"/>
            <a:ext cx="3940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Code quality analysis tools 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6E798-83CC-0E48-A766-C1E831950B24}"/>
              </a:ext>
            </a:extLst>
          </p:cNvPr>
          <p:cNvSpPr txBox="1"/>
          <p:nvPr/>
        </p:nvSpPr>
        <p:spPr>
          <a:xfrm>
            <a:off x="7009110" y="4255887"/>
            <a:ext cx="40010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Test-Driven Development 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9B124-84CD-1B4E-8173-7AF577687DC7}"/>
              </a:ext>
            </a:extLst>
          </p:cNvPr>
          <p:cNvSpPr txBox="1"/>
          <p:nvPr/>
        </p:nvSpPr>
        <p:spPr>
          <a:xfrm>
            <a:off x="7037246" y="5255223"/>
            <a:ext cx="38499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92D050"/>
                </a:solidFill>
              </a:rPr>
              <a:t>Next segment of this unit…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5EF6DD-2FEE-494A-B17C-91DA04DB74D0}"/>
              </a:ext>
            </a:extLst>
          </p:cNvPr>
          <p:cNvSpPr/>
          <p:nvPr/>
        </p:nvSpPr>
        <p:spPr>
          <a:xfrm>
            <a:off x="6629565" y="4965077"/>
            <a:ext cx="407681" cy="1111892"/>
          </a:xfrm>
          <a:prstGeom prst="rightBrace">
            <a:avLst>
              <a:gd name="adj1" fmla="val 31422"/>
              <a:gd name="adj2" fmla="val 50000"/>
            </a:avLst>
          </a:prstGeom>
          <a:solidFill>
            <a:schemeClr val="tx1"/>
          </a:solidFill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EC72-CDDC-A449-9349-570AEE2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3F1-5AF9-1849-B440-4B23136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Current exercise (Kegworth) is worth 50% of the unit</a:t>
            </a:r>
          </a:p>
          <a:p>
            <a:r>
              <a:rPr lang="en-GB" sz="3200" dirty="0"/>
              <a:t>Remaining 50% will be on the project proposal</a:t>
            </a:r>
            <a:endParaRPr lang="en-GB" sz="2800" dirty="0"/>
          </a:p>
          <a:p>
            <a:pPr lvl="1"/>
            <a:r>
              <a:rPr lang="en-GB" sz="2800" dirty="0"/>
              <a:t>Brief will be released before easter </a:t>
            </a:r>
          </a:p>
          <a:p>
            <a:pPr lvl="1"/>
            <a:r>
              <a:rPr lang="en-GB" sz="2800" dirty="0"/>
              <a:t>The proposal will require a detailed section on user-testing. </a:t>
            </a:r>
          </a:p>
          <a:p>
            <a:pPr lvl="1"/>
            <a:r>
              <a:rPr lang="en-GB" sz="2800" dirty="0"/>
              <a:t>This gives the chance of exploring up to 5 different methods of user testing if working in a group.</a:t>
            </a:r>
          </a:p>
        </p:txBody>
      </p:sp>
    </p:spTree>
    <p:extLst>
      <p:ext uri="{BB962C8B-B14F-4D97-AF65-F5344CB8AC3E}">
        <p14:creationId xmlns:p14="http://schemas.microsoft.com/office/powerpoint/2010/main" val="32165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EC72-CDDC-A449-9349-570AEE2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HCI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3F1-5AF9-1849-B440-4B23136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lectures this week and next week are a two part overview of HCI evaluation methods:</a:t>
            </a:r>
          </a:p>
          <a:p>
            <a:r>
              <a:rPr lang="en-GB" sz="3200" dirty="0"/>
              <a:t>Part 1</a:t>
            </a:r>
          </a:p>
          <a:p>
            <a:pPr lvl="1" fontAlgn="base"/>
            <a:r>
              <a:rPr lang="en-GB" dirty="0"/>
              <a:t>Methods of gathering data: </a:t>
            </a:r>
          </a:p>
          <a:p>
            <a:pPr lvl="1" fontAlgn="base"/>
            <a:r>
              <a:rPr lang="en-GB" dirty="0"/>
              <a:t>Questionnaires / Observations / Interviews / Focus groups / Ethnography</a:t>
            </a:r>
            <a:endParaRPr lang="en-GB" sz="2800" dirty="0"/>
          </a:p>
          <a:p>
            <a:r>
              <a:rPr lang="en-GB" sz="3200" dirty="0"/>
              <a:t>Part 2</a:t>
            </a:r>
          </a:p>
          <a:p>
            <a:pPr lvl="1"/>
            <a:r>
              <a:rPr lang="en-GB" dirty="0"/>
              <a:t>Making sense of your data (qualitative / quantitative)</a:t>
            </a:r>
          </a:p>
          <a:p>
            <a:pPr lvl="1"/>
            <a:r>
              <a:rPr lang="en-GB" dirty="0"/>
              <a:t>Evaluating a working prototype.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90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599</Words>
  <Application>Microsoft Macintosh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Postgraduate Overview of Software Engineering (POSE)  Weekly Q&amp;A Briefing</vt:lpstr>
      <vt:lpstr>Recap: What is this unit all about ?</vt:lpstr>
      <vt:lpstr>Recap: Topics Covered (so far)</vt:lpstr>
      <vt:lpstr>Recap: Verification &amp; Validation</vt:lpstr>
      <vt:lpstr>What have we yet to consider ?</vt:lpstr>
      <vt:lpstr>Once last time…</vt:lpstr>
      <vt:lpstr>PowerPoint Presentation</vt:lpstr>
      <vt:lpstr>Assessment</vt:lpstr>
      <vt:lpstr>HCI Evaluation</vt:lpstr>
      <vt:lpstr>What next?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</dc:creator>
  <cp:lastModifiedBy>Peter Bennett</cp:lastModifiedBy>
  <cp:revision>19</cp:revision>
  <dcterms:created xsi:type="dcterms:W3CDTF">2022-03-03T14:00:28Z</dcterms:created>
  <dcterms:modified xsi:type="dcterms:W3CDTF">2022-03-07T08:52:12Z</dcterms:modified>
</cp:coreProperties>
</file>