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3" r:id="rId4"/>
    <p:sldId id="266" r:id="rId5"/>
    <p:sldId id="274" r:id="rId6"/>
    <p:sldId id="297" r:id="rId7"/>
    <p:sldId id="298" r:id="rId8"/>
    <p:sldId id="286" r:id="rId9"/>
    <p:sldId id="307" r:id="rId10"/>
    <p:sldId id="301" r:id="rId11"/>
    <p:sldId id="313" r:id="rId12"/>
    <p:sldId id="288" r:id="rId13"/>
    <p:sldId id="312" r:id="rId14"/>
    <p:sldId id="314" r:id="rId15"/>
    <p:sldId id="315" r:id="rId16"/>
    <p:sldId id="316" r:id="rId17"/>
    <p:sldId id="317" r:id="rId18"/>
    <p:sldId id="319" r:id="rId19"/>
    <p:sldId id="318" r:id="rId20"/>
    <p:sldId id="287" r:id="rId21"/>
    <p:sldId id="283" r:id="rId22"/>
    <p:sldId id="282" r:id="rId23"/>
    <p:sldId id="284" r:id="rId24"/>
    <p:sldId id="278" r:id="rId25"/>
    <p:sldId id="279" r:id="rId26"/>
    <p:sldId id="285" r:id="rId27"/>
    <p:sldId id="306" r:id="rId28"/>
    <p:sldId id="299" r:id="rId29"/>
    <p:sldId id="300" r:id="rId30"/>
    <p:sldId id="291" r:id="rId31"/>
    <p:sldId id="289" r:id="rId32"/>
    <p:sldId id="290" r:id="rId33"/>
    <p:sldId id="311" r:id="rId34"/>
    <p:sldId id="281" r:id="rId35"/>
    <p:sldId id="304" r:id="rId36"/>
    <p:sldId id="269" r:id="rId37"/>
    <p:sldId id="272" r:id="rId38"/>
    <p:sldId id="321" r:id="rId39"/>
    <p:sldId id="322" r:id="rId40"/>
    <p:sldId id="323" r:id="rId41"/>
    <p:sldId id="330" r:id="rId42"/>
    <p:sldId id="324" r:id="rId43"/>
    <p:sldId id="325" r:id="rId44"/>
    <p:sldId id="326" r:id="rId45"/>
    <p:sldId id="327" r:id="rId46"/>
    <p:sldId id="328" r:id="rId47"/>
    <p:sldId id="329" r:id="rId48"/>
    <p:sldId id="320" r:id="rId49"/>
    <p:sldId id="332" r:id="rId50"/>
    <p:sldId id="333" r:id="rId51"/>
    <p:sldId id="302" r:id="rId52"/>
    <p:sldId id="334" r:id="rId53"/>
    <p:sldId id="335" r:id="rId54"/>
    <p:sldId id="331" r:id="rId55"/>
    <p:sldId id="308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4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427D-6588-4C30-85AC-BDB5603CAC20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CS434 Project</a:t>
            </a:r>
            <a:br>
              <a:rPr lang="en-US" altLang="ko-KR" dirty="0" smtClean="0"/>
            </a:br>
            <a:r>
              <a:rPr lang="en-US" altLang="ko-KR" dirty="0" smtClean="0"/>
              <a:t>Document version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POSTECH CSE </a:t>
            </a:r>
            <a:r>
              <a:rPr lang="ko-KR" altLang="en-US" dirty="0" err="1" smtClean="0"/>
              <a:t>김근우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57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All messages </a:t>
            </a:r>
            <a:r>
              <a:rPr lang="en-US" altLang="ko-KR" dirty="0" smtClean="0"/>
              <a:t>are implemented using </a:t>
            </a:r>
            <a:r>
              <a:rPr lang="en-US" altLang="ko-KR" dirty="0" err="1" smtClean="0"/>
              <a:t>gRPC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479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RPC definition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86958"/>
              </p:ext>
            </p:extLst>
          </p:nvPr>
        </p:nvGraphicFramePr>
        <p:xfrm>
          <a:off x="838199" y="1934308"/>
          <a:ext cx="10099432" cy="375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PingRpc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first makes</a:t>
                      </a:r>
                      <a:r>
                        <a:rPr lang="en-US" altLang="ko-KR" sz="1400" baseline="0" dirty="0" smtClean="0"/>
                        <a:t> a connection with 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arguments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Pingreq</a:t>
                      </a:r>
                      <a:r>
                        <a:rPr lang="en-US" altLang="ko-KR" sz="1400" dirty="0" smtClean="0"/>
                        <a:t>(IP)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Return value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Pingres</a:t>
                      </a:r>
                      <a:r>
                        <a:rPr lang="en-US" altLang="ko-KR" sz="1400" dirty="0" smtClean="0"/>
                        <a:t>(ID)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2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99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RPC definition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80599"/>
              </p:ext>
            </p:extLst>
          </p:nvPr>
        </p:nvGraphicFramePr>
        <p:xfrm>
          <a:off x="838199" y="1934308"/>
          <a:ext cx="10099432" cy="375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StartSampleRpc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 slaves make connection with 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arguments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Return value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2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1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RPC definition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3997"/>
              </p:ext>
            </p:extLst>
          </p:nvPr>
        </p:nvGraphicFramePr>
        <p:xfrm>
          <a:off x="838199" y="1934308"/>
          <a:ext cx="10099432" cy="375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SendSamples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r>
                        <a:rPr lang="en-US" altLang="ko-KR" sz="1400" baseline="0" dirty="0" smtClean="0"/>
                        <a:t> send 10 samples to 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arguments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Samplesreq</a:t>
                      </a:r>
                      <a:r>
                        <a:rPr lang="en-US" altLang="ko-KR" sz="1400" dirty="0" smtClean="0"/>
                        <a:t>(samples</a:t>
                      </a:r>
                      <a:r>
                        <a:rPr lang="en-US" altLang="ko-KR" sz="1400" baseline="0" dirty="0" smtClean="0"/>
                        <a:t>: list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Return value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2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0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RPC definition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13947"/>
              </p:ext>
            </p:extLst>
          </p:nvPr>
        </p:nvGraphicFramePr>
        <p:xfrm>
          <a:off x="838199" y="1934308"/>
          <a:ext cx="10099432" cy="375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metainfoRpc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 spread meta</a:t>
                      </a:r>
                      <a:r>
                        <a:rPr lang="en-US" altLang="ko-KR" sz="1400" baseline="0" dirty="0" smtClean="0"/>
                        <a:t> information to Slaves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arguments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MetainfoReq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Return value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2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42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RPC definition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82732"/>
              </p:ext>
            </p:extLst>
          </p:nvPr>
        </p:nvGraphicFramePr>
        <p:xfrm>
          <a:off x="838199" y="1934308"/>
          <a:ext cx="10099432" cy="375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FinishSortRpc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sort individually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arguments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Return value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2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29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RPC definition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41462"/>
              </p:ext>
            </p:extLst>
          </p:nvPr>
        </p:nvGraphicFramePr>
        <p:xfrm>
          <a:off x="838199" y="1934308"/>
          <a:ext cx="10099432" cy="375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StartShuffle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 Slaves</a:t>
                      </a:r>
                      <a:r>
                        <a:rPr lang="en-US" altLang="ko-KR" sz="1400" baseline="0" dirty="0" smtClean="0"/>
                        <a:t> finish sorting </a:t>
                      </a:r>
                      <a:r>
                        <a:rPr lang="en-US" altLang="ko-KR" sz="1400" baseline="0" dirty="0" err="1" smtClean="0"/>
                        <a:t>indivudually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arguments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Return value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2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40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RPC definition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24724"/>
              </p:ext>
            </p:extLst>
          </p:nvPr>
        </p:nvGraphicFramePr>
        <p:xfrm>
          <a:off x="838199" y="1934308"/>
          <a:ext cx="10099432" cy="375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SendFile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send</a:t>
                      </a:r>
                      <a:r>
                        <a:rPr lang="en-US" altLang="ko-KR" sz="1400" baseline="0" dirty="0" smtClean="0"/>
                        <a:t> files to its peer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arguments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FileChunk</a:t>
                      </a:r>
                      <a:r>
                        <a:rPr lang="en-US" altLang="ko-KR" sz="1400" dirty="0" smtClean="0"/>
                        <a:t>(ID, chunk)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Return value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2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5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RPC definition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87104"/>
              </p:ext>
            </p:extLst>
          </p:nvPr>
        </p:nvGraphicFramePr>
        <p:xfrm>
          <a:off x="838199" y="1934308"/>
          <a:ext cx="10099432" cy="375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FinishSendFile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</a:t>
                      </a:r>
                      <a:r>
                        <a:rPr lang="en-US" altLang="ko-KR" sz="1400" baseline="0" dirty="0" smtClean="0"/>
                        <a:t> to </a:t>
                      </a:r>
                      <a:r>
                        <a:rPr lang="en-US" altLang="ko-KR" sz="1400" dirty="0" smtClean="0"/>
                        <a:t>send</a:t>
                      </a:r>
                      <a:r>
                        <a:rPr lang="en-US" altLang="ko-KR" sz="1400" baseline="0" dirty="0" smtClean="0"/>
                        <a:t> files to its peer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arguments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Return value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2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4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RPC definition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00257"/>
              </p:ext>
            </p:extLst>
          </p:nvPr>
        </p:nvGraphicFramePr>
        <p:xfrm>
          <a:off x="838199" y="1934308"/>
          <a:ext cx="10099432" cy="375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success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r>
                        <a:rPr lang="en-US" altLang="ko-KR" sz="1400" baseline="0" dirty="0" smtClean="0"/>
                        <a:t> success to merge all files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arguments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  <a:tr h="375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Return value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Empty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2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05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						   </a:t>
            </a:r>
            <a:r>
              <a:rPr lang="en-US" altLang="ko-KR" dirty="0" smtClean="0">
                <a:solidFill>
                  <a:srgbClr val="FF0000"/>
                </a:solidFill>
              </a:rPr>
              <a:t>Assumptions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9177" y="1579440"/>
            <a:ext cx="4428392" cy="34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Sorting key/value records stored on disk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19554" y="4734778"/>
            <a:ext cx="10234246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Distributed/parallel sorting key/value records stored on multiple disks on multiple machines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338646" y="2242007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memory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338646" y="2558928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disk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0685" y="3157109"/>
            <a:ext cx="74382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Distributed sorting key/value records stored on multiple machines</a:t>
            </a:r>
            <a:endParaRPr lang="ko-KR" altLang="en-US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471995" y="4026414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each machine has several disks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3" idx="2"/>
          </p:cNvCxnSpPr>
          <p:nvPr/>
        </p:nvCxnSpPr>
        <p:spPr>
          <a:xfrm>
            <a:off x="5593373" y="1925515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</p:cNvCxnSpPr>
          <p:nvPr/>
        </p:nvCxnSpPr>
        <p:spPr>
          <a:xfrm>
            <a:off x="5679831" y="3503184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6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35449"/>
              </p:ext>
            </p:extLst>
          </p:nvPr>
        </p:nvGraphicFramePr>
        <p:xfrm>
          <a:off x="924168" y="1906620"/>
          <a:ext cx="10365155" cy="455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0">
                  <a:extLst>
                    <a:ext uri="{9D8B030D-6E8A-4147-A177-3AD203B41FA5}">
                      <a16:colId xmlns:a16="http://schemas.microsoft.com/office/drawing/2014/main" val="3682929656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350396180"/>
                    </a:ext>
                  </a:extLst>
                </a:gridCol>
                <a:gridCol w="5134707">
                  <a:extLst>
                    <a:ext uri="{9D8B030D-6E8A-4147-A177-3AD203B41FA5}">
                      <a16:colId xmlns:a16="http://schemas.microsoft.com/office/drawing/2014/main" val="1347880583"/>
                    </a:ext>
                  </a:extLst>
                </a:gridCol>
                <a:gridCol w="1846385">
                  <a:extLst>
                    <a:ext uri="{9D8B030D-6E8A-4147-A177-3AD203B41FA5}">
                      <a16:colId xmlns:a16="http://schemas.microsoft.com/office/drawing/2014/main" val="989638864"/>
                    </a:ext>
                  </a:extLst>
                </a:gridCol>
              </a:tblGrid>
              <a:tr h="824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Definition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Critical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 reason </a:t>
                      </a:r>
                      <a:r>
                        <a:rPr lang="en-US" altLang="ko-KR" sz="1400" baseline="0" dirty="0" smtClean="0"/>
                        <a:t>(atomic operations are needed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54109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connectionCount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that make a TCP connection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85922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48559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</a:t>
                      </a:r>
                      <a:r>
                        <a:rPr lang="en-US" altLang="ko-KR" sz="1400" baseline="0" dirty="0" err="1" smtClean="0"/>
                        <a:t>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sent </a:t>
                      </a:r>
                      <a:r>
                        <a:rPr lang="en-US" altLang="ko-KR" sz="1400" dirty="0" err="1" smtClean="0"/>
                        <a:t>FinishSortMeesage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6383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successCount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sent </a:t>
                      </a:r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43868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48382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 </a:t>
                      </a:r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54881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sortedComplete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data</a:t>
                      </a:r>
                      <a:r>
                        <a:rPr lang="en-US" altLang="ko-KR" sz="1400" baseline="0" dirty="0" smtClean="0"/>
                        <a:t> after shuffling is sorted in a disk of 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7346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Slave’s ID</a:t>
                      </a:r>
                      <a:r>
                        <a:rPr lang="en-US" altLang="ko-KR" sz="1400" baseline="0" dirty="0" smtClean="0"/>
                        <a:t> needed to be included in all messages it send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5028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fileTransferFinishCount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peer slaves sent </a:t>
                      </a:r>
                      <a:r>
                        <a:rPr lang="en-US" altLang="ko-KR" sz="1400" dirty="0" err="1" smtClean="0"/>
                        <a:t>FileTransferFinishMessage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0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0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Master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Sortcheck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ShuffleCheck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0" indent="0">
              <a:buNone/>
            </a:pPr>
            <a:r>
              <a:rPr lang="en-US" altLang="ko-KR" sz="1800" dirty="0" smtClean="0"/>
              <a:t>Slave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Sort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Shuffle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514350" indent="-514350">
              <a:buAutoNum type="arabicPeriod"/>
            </a:pPr>
            <a:r>
              <a:rPr lang="en-US" altLang="ko-KR" sz="1800" strike="sngStrike" dirty="0" smtClean="0"/>
              <a:t>Fail</a:t>
            </a:r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194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(Master)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onnectionCount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smtClean="0"/>
              <a:t>Sample -&gt; </a:t>
            </a:r>
            <a:r>
              <a:rPr lang="en-US" altLang="ko-KR" dirty="0" err="1" smtClean="0"/>
              <a:t>SortCheck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etainfoCount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SortCheck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ShuffleCheck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ortedCount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ShuffleCheck</a:t>
            </a:r>
            <a:r>
              <a:rPr lang="en-US" altLang="ko-KR" dirty="0" smtClean="0"/>
              <a:t>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SuccessCount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746" y="6311900"/>
            <a:ext cx="36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“n” is the number of slave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9745" y="2031023"/>
            <a:ext cx="245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State transition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en-US" altLang="ko-KR" dirty="0" smtClean="0"/>
              <a:t>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5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(Slave)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StartSampleMessage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</a:t>
            </a:r>
          </a:p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Connection fail to Master</a:t>
            </a:r>
          </a:p>
          <a:p>
            <a:pPr marL="0" indent="0">
              <a:buNone/>
            </a:pPr>
            <a:r>
              <a:rPr lang="en-US" altLang="ko-KR" dirty="0" smtClean="0"/>
              <a:t>Sample -&gt; Sort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 smtClean="0"/>
              <a:t>Sample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Fail to get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within a time,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False</a:t>
            </a:r>
          </a:p>
          <a:p>
            <a:pPr marL="0" indent="0">
              <a:buNone/>
            </a:pPr>
            <a:r>
              <a:rPr lang="en-US" altLang="ko-KR" dirty="0" smtClean="0"/>
              <a:t>Sort -&gt; Shuffle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Sort -&gt; Fail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 smtClean="0"/>
              <a:t>Shuffle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fileTransferFinishCount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n, size(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fiileTransferQueue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0,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sortedComplete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Shuffle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 out of bound data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96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52093" y="309620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01508" y="3886888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SortCheck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56785" y="4719211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ShuffleCheck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220201" y="61107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3282690" y="1689665"/>
            <a:ext cx="386404" cy="2426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" idx="4"/>
            <a:endCxn id="6" idx="0"/>
          </p:cNvCxnSpPr>
          <p:nvPr/>
        </p:nvCxnSpPr>
        <p:spPr>
          <a:xfrm rot="16200000" flipH="1">
            <a:off x="5819660" y="2367901"/>
            <a:ext cx="388557" cy="26494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8451185" y="3176473"/>
            <a:ext cx="430198" cy="26552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4"/>
            <a:endCxn id="8" idx="0"/>
          </p:cNvCxnSpPr>
          <p:nvPr/>
        </p:nvCxnSpPr>
        <p:spPr>
          <a:xfrm rot="16200000" flipH="1">
            <a:off x="9680941" y="5434318"/>
            <a:ext cx="989380" cy="3634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8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764324" y="59180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33421" y="305016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97061" y="369963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38493" y="5939813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977901" y="3994455"/>
            <a:ext cx="3208214" cy="638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" idx="4"/>
            <a:endCxn id="6" idx="0"/>
          </p:cNvCxnSpPr>
          <p:nvPr/>
        </p:nvCxnSpPr>
        <p:spPr>
          <a:xfrm rot="16200000" flipH="1">
            <a:off x="3346373" y="1625982"/>
            <a:ext cx="340367" cy="250800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5728707" y="2494146"/>
            <a:ext cx="247345" cy="2163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4"/>
            <a:endCxn id="8" idx="0"/>
          </p:cNvCxnSpPr>
          <p:nvPr/>
        </p:nvCxnSpPr>
        <p:spPr>
          <a:xfrm rot="16200000" flipH="1">
            <a:off x="9012773" y="4776954"/>
            <a:ext cx="1188579" cy="1137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901355" y="434910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Shuffle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구부러진 연결선 25"/>
          <p:cNvCxnSpPr>
            <a:stCxn id="7" idx="4"/>
            <a:endCxn id="13" idx="0"/>
          </p:cNvCxnSpPr>
          <p:nvPr/>
        </p:nvCxnSpPr>
        <p:spPr>
          <a:xfrm rot="16200000" flipH="1">
            <a:off x="7862674" y="3173289"/>
            <a:ext cx="247345" cy="2104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6" idx="4"/>
            <a:endCxn id="5" idx="0"/>
          </p:cNvCxnSpPr>
          <p:nvPr/>
        </p:nvCxnSpPr>
        <p:spPr>
          <a:xfrm rot="5400000">
            <a:off x="2603150" y="3750607"/>
            <a:ext cx="2465722" cy="1869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7" idx="4"/>
            <a:endCxn id="5" idx="0"/>
          </p:cNvCxnSpPr>
          <p:nvPr/>
        </p:nvCxnSpPr>
        <p:spPr>
          <a:xfrm rot="5400000">
            <a:off x="4009705" y="2993522"/>
            <a:ext cx="1816252" cy="40327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3" idx="4"/>
            <a:endCxn id="5" idx="0"/>
          </p:cNvCxnSpPr>
          <p:nvPr/>
        </p:nvCxnSpPr>
        <p:spPr>
          <a:xfrm rot="5400000">
            <a:off x="5386587" y="2266110"/>
            <a:ext cx="1166782" cy="6137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64324" y="5586153"/>
            <a:ext cx="2159283" cy="955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8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58462" y="2066192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31169" y="2148254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03877" y="2066191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8315" y="17809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196147" y="1794870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2231" y="17948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Master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1468315" y="2066191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5855677" y="2066191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0169768" y="2044165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12" idx="4"/>
          </p:cNvCxnSpPr>
          <p:nvPr/>
        </p:nvCxnSpPr>
        <p:spPr>
          <a:xfrm>
            <a:off x="1802423" y="2329962"/>
            <a:ext cx="4337538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4"/>
          </p:cNvCxnSpPr>
          <p:nvPr/>
        </p:nvCxnSpPr>
        <p:spPr>
          <a:xfrm flipH="1">
            <a:off x="6139961" y="2307936"/>
            <a:ext cx="4363915" cy="36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562600" y="2731476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9" idx="4"/>
          </p:cNvCxnSpPr>
          <p:nvPr/>
        </p:nvCxnSpPr>
        <p:spPr>
          <a:xfrm flipH="1">
            <a:off x="1758462" y="2969236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4"/>
          </p:cNvCxnSpPr>
          <p:nvPr/>
        </p:nvCxnSpPr>
        <p:spPr>
          <a:xfrm>
            <a:off x="6139961" y="2969236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46131" y="302945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StartSampleMessage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7580435" y="3088347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StartSampleMessage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9996854" y="3379542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1225061" y="3360858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758462" y="3626299"/>
            <a:ext cx="4390291" cy="35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139961" y="3637635"/>
            <a:ext cx="4399085" cy="34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942493" y="363763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MetainfoMessage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7420707" y="3767070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MetainfoMessage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5479074" y="4044562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SortCheck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723293" y="4331310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42493" y="4389770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MetainfoTableMessage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122378" y="4310611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491045" y="4383927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MetainfoTableMessage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1389185" y="4715930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Sort</a:t>
            </a:r>
            <a:endParaRPr lang="ko-KR" altLang="en-US" sz="1200" dirty="0"/>
          </a:p>
        </p:txBody>
      </p:sp>
      <p:sp>
        <p:nvSpPr>
          <p:cNvPr id="41" name="타원 40"/>
          <p:cNvSpPr/>
          <p:nvPr/>
        </p:nvSpPr>
        <p:spPr>
          <a:xfrm>
            <a:off x="10160977" y="4698298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Sort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752601" y="4990501"/>
            <a:ext cx="4390291" cy="35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100396" y="4987921"/>
            <a:ext cx="4399085" cy="34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121270" y="505399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FinishSortMessage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381142" y="5055211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FinishSortMessage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5399208" y="5417906"/>
            <a:ext cx="1581151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ShuffleCheck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508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 (cont’d)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740876" y="2066192"/>
            <a:ext cx="17586" cy="4659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31169" y="2148254"/>
            <a:ext cx="17035" cy="457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03877" y="2066191"/>
            <a:ext cx="35169" cy="465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8315" y="17809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196147" y="1794870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2231" y="17948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Master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740877" y="2379254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13584" y="2362865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04746" y="2427462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StartShuffleMessage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1185497" y="2764570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5531825" y="6304213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63" idx="4"/>
          </p:cNvCxnSpPr>
          <p:nvPr/>
        </p:nvCxnSpPr>
        <p:spPr>
          <a:xfrm>
            <a:off x="1797478" y="5811185"/>
            <a:ext cx="4424544" cy="44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64" idx="4"/>
          </p:cNvCxnSpPr>
          <p:nvPr/>
        </p:nvCxnSpPr>
        <p:spPr>
          <a:xfrm flipH="1">
            <a:off x="6179527" y="5687635"/>
            <a:ext cx="4302368" cy="54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200400" y="5960692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SlaveSuccessMessage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460272" y="5961908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SlaveSuccessMessage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5384554" y="2111557"/>
            <a:ext cx="1581151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ShuffleCheck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7576039" y="2395554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StartShuffleMessage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9961685" y="2750552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</a:t>
            </a:r>
            <a:endParaRPr lang="ko-KR" altLang="en-US" sz="1200" dirty="0"/>
          </a:p>
        </p:txBody>
      </p:sp>
      <p:cxnSp>
        <p:nvCxnSpPr>
          <p:cNvPr id="6" name="직선 화살표 연결선 5"/>
          <p:cNvCxnSpPr>
            <a:stCxn id="27" idx="4"/>
          </p:cNvCxnSpPr>
          <p:nvPr/>
        </p:nvCxnSpPr>
        <p:spPr>
          <a:xfrm>
            <a:off x="1762858" y="3002330"/>
            <a:ext cx="8767397" cy="89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8" idx="4"/>
          </p:cNvCxnSpPr>
          <p:nvPr/>
        </p:nvCxnSpPr>
        <p:spPr>
          <a:xfrm flipH="1">
            <a:off x="1740876" y="2988312"/>
            <a:ext cx="8798170" cy="98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1740877" y="3191662"/>
            <a:ext cx="8824544" cy="104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747470" y="3154431"/>
            <a:ext cx="8756406" cy="97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2942493" y="2961669"/>
            <a:ext cx="939678" cy="258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094969" y="3030350"/>
            <a:ext cx="939678" cy="258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870826" y="3798786"/>
            <a:ext cx="2022228" cy="225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FileTransferFinishMessage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2984442" y="3890599"/>
            <a:ext cx="2022228" cy="225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FileTransferFinishMessage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600200" y="4334607"/>
            <a:ext cx="325315" cy="11827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</a:t>
            </a:r>
          </a:p>
          <a:p>
            <a:pPr algn="ctr"/>
            <a:r>
              <a:rPr lang="en-US" altLang="ko-KR" sz="1200" dirty="0" err="1" smtClean="0"/>
              <a:t>rge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10353858" y="4223990"/>
            <a:ext cx="325315" cy="11827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</a:t>
            </a:r>
          </a:p>
          <a:p>
            <a:pPr algn="ctr"/>
            <a:r>
              <a:rPr lang="en-US" altLang="ko-KR" sz="1200" dirty="0" err="1" smtClean="0"/>
              <a:t>rge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1154174" y="5554498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  <p:sp>
        <p:nvSpPr>
          <p:cNvPr id="64" name="타원 63"/>
          <p:cNvSpPr/>
          <p:nvPr/>
        </p:nvSpPr>
        <p:spPr>
          <a:xfrm>
            <a:off x="9838591" y="5430948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6642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ordering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6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to assign a proper id to each slaves</a:t>
            </a:r>
          </a:p>
          <a:p>
            <a:r>
              <a:rPr lang="en-US" altLang="ko-KR" dirty="0" smtClean="0"/>
              <a:t>slaves are ordered by its sequence of connecting to master node</a:t>
            </a:r>
          </a:p>
          <a:p>
            <a:r>
              <a:rPr lang="en-US" altLang="ko-KR" dirty="0" smtClean="0"/>
              <a:t>slave’s id can be 1 ~ n</a:t>
            </a:r>
          </a:p>
          <a:p>
            <a:r>
              <a:rPr lang="en-US" altLang="ko-KR" dirty="0" smtClean="0"/>
              <a:t>slave’s id can be inferred from slave list of </a:t>
            </a:r>
            <a:r>
              <a:rPr lang="en-US" altLang="ko-KR" dirty="0" err="1" smtClean="0"/>
              <a:t>MetainfoTableMessage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3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386636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83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et 10 samples from each slave</a:t>
            </a:r>
          </a:p>
          <a:p>
            <a:r>
              <a:rPr lang="en-US" altLang="ko-KR" dirty="0" smtClean="0"/>
              <a:t>Select pivot positions which divide a range between minimum and maximum key value into N subdivision for each slave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224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Randomly select 10 data</a:t>
            </a:r>
          </a:p>
          <a:p>
            <a:r>
              <a:rPr lang="en-US" altLang="ko-KR" dirty="0" smtClean="0"/>
              <a:t>Send them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608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13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 prints log message listing every slave who finish a task for a state at every state</a:t>
            </a:r>
          </a:p>
          <a:p>
            <a:r>
              <a:rPr lang="en-US" altLang="ko-KR" dirty="0" smtClean="0"/>
              <a:t>Slave prints its state whenever it changes its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648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Settings</a:t>
            </a:r>
          </a:p>
          <a:p>
            <a:r>
              <a:rPr lang="en-US" altLang="ko-KR" sz="1800" dirty="0"/>
              <a:t>2</a:t>
            </a:r>
            <a:r>
              <a:rPr lang="en-US" altLang="ko-KR" sz="1800" dirty="0" smtClean="0"/>
              <a:t> slaves (1 with localhost, 1 in local network)</a:t>
            </a:r>
          </a:p>
          <a:p>
            <a:r>
              <a:rPr lang="en-US" altLang="ko-KR" sz="1800" dirty="0" smtClean="0"/>
              <a:t>1 in local network cause error. Fail to make </a:t>
            </a:r>
            <a:r>
              <a:rPr lang="en-US" altLang="ko-KR" sz="1800" dirty="0" err="1" smtClean="0"/>
              <a:t>rpc</a:t>
            </a:r>
            <a:r>
              <a:rPr lang="en-US" altLang="ko-KR" sz="1800" dirty="0" smtClean="0"/>
              <a:t> call with local address =&gt; (I manually put public IP)</a:t>
            </a:r>
          </a:p>
          <a:p>
            <a:r>
              <a:rPr lang="en-US" altLang="ko-KR" sz="1800" dirty="0" smtClean="0"/>
              <a:t>10,0000 bytes for each slave (1000 lines of data for each)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</a:rPr>
              <a:t>Output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dir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should be “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inputdir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/output”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Slave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run </a:t>
            </a:r>
            <a:r>
              <a:rPr lang="en-US" altLang="ko-KR" sz="1800" dirty="0"/>
              <a:t>-M 141.223.175.214 -O ./</a:t>
            </a:r>
            <a:r>
              <a:rPr lang="en-US" altLang="ko-KR" sz="1800" dirty="0" err="1" smtClean="0"/>
              <a:t>testData</a:t>
            </a:r>
            <a:r>
              <a:rPr lang="en-US" altLang="ko-KR" sz="1800" dirty="0" smtClean="0"/>
              <a:t>/slave1/output </a:t>
            </a:r>
            <a:r>
              <a:rPr lang="en-US" altLang="ko-KR" sz="1800" dirty="0"/>
              <a:t>-I ./</a:t>
            </a:r>
            <a:r>
              <a:rPr lang="en-US" altLang="ko-KR" sz="1800" dirty="0" err="1" smtClean="0"/>
              <a:t>testData</a:t>
            </a:r>
            <a:r>
              <a:rPr lang="en-US" altLang="ko-KR" sz="1800" dirty="0" smtClean="0"/>
              <a:t>/slave1</a:t>
            </a:r>
          </a:p>
          <a:p>
            <a:pPr>
              <a:buFontTx/>
              <a:buChar char="-"/>
            </a:pPr>
            <a:r>
              <a:rPr lang="en-US" altLang="ko-KR" sz="1800" dirty="0"/>
              <a:t>run -M 141.223.175.214 -O ./</a:t>
            </a:r>
            <a:r>
              <a:rPr lang="en-US" altLang="ko-KR" sz="1800" dirty="0" err="1" smtClean="0"/>
              <a:t>testData</a:t>
            </a:r>
            <a:r>
              <a:rPr lang="en-US" altLang="ko-KR" sz="1800" dirty="0" smtClean="0"/>
              <a:t>/slave2/output </a:t>
            </a:r>
            <a:r>
              <a:rPr lang="en-US" altLang="ko-KR" sz="1800" dirty="0"/>
              <a:t>-I ./</a:t>
            </a:r>
            <a:r>
              <a:rPr lang="en-US" altLang="ko-KR" sz="1800" dirty="0" err="1" smtClean="0"/>
              <a:t>testData</a:t>
            </a:r>
            <a:r>
              <a:rPr lang="en-US" altLang="ko-KR" sz="1800" dirty="0" smtClean="0"/>
              <a:t>/slave2</a:t>
            </a:r>
          </a:p>
          <a:p>
            <a:pPr marL="0" indent="0">
              <a:buNone/>
            </a:pPr>
            <a:r>
              <a:rPr lang="en-US" altLang="ko-KR" sz="1800" dirty="0" smtClean="0"/>
              <a:t>Master</a:t>
            </a:r>
          </a:p>
          <a:p>
            <a:pPr marL="0" indent="0">
              <a:buNone/>
            </a:pPr>
            <a:r>
              <a:rPr lang="en-US" altLang="ko-KR" sz="1800" dirty="0" smtClean="0"/>
              <a:t>- run 2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473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77" y="269508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46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presentation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11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Master: Single node for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Slave: Multiple nodes in which actual data is stored and sorting happens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646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phase of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Sampling: generate information for distribution of data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Sort/Partition phase: sorting in parallel at each slave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Shuffle phase: data exchange via the master node under its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Merge phase: data from other machines properly merged into a single chunk fit into a single 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3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convention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Variable: Camel case(each word is capitalized, except possibly the first word)</a:t>
            </a:r>
          </a:p>
          <a:p>
            <a:pPr marL="0" indent="0">
              <a:buNone/>
            </a:pPr>
            <a:r>
              <a:rPr lang="en-US" altLang="ko-KR" dirty="0" smtClean="0"/>
              <a:t>Class: Pascal case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Module: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Method: Camel case</a:t>
            </a:r>
          </a:p>
          <a:p>
            <a:pPr marL="0" indent="0">
              <a:buNone/>
            </a:pPr>
            <a:r>
              <a:rPr lang="en-US" altLang="ko-KR" dirty="0" smtClean="0"/>
              <a:t>Method parentheses: yes for side effect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 Others will follow this doc(https://docs.scala-lang.org/style/naming-conventions.html)</a:t>
            </a:r>
          </a:p>
        </p:txBody>
      </p:sp>
    </p:spTree>
    <p:extLst>
      <p:ext uri="{BB962C8B-B14F-4D97-AF65-F5344CB8AC3E}">
        <p14:creationId xmlns:p14="http://schemas.microsoft.com/office/powerpoint/2010/main" val="275994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Master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Sortcheck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ShuffleCheck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0" indent="0">
              <a:buNone/>
            </a:pPr>
            <a:r>
              <a:rPr lang="en-US" altLang="ko-KR" sz="1800" dirty="0" smtClean="0"/>
              <a:t>Slave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Sort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Shuffle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514350" indent="-514350">
              <a:buAutoNum type="arabicPeriod"/>
            </a:pPr>
            <a:r>
              <a:rPr lang="en-US" altLang="ko-KR" sz="1800" strike="sngStrike" dirty="0" smtClean="0"/>
              <a:t>Fail</a:t>
            </a:r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951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24168" y="1906620"/>
          <a:ext cx="10365155" cy="455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0">
                  <a:extLst>
                    <a:ext uri="{9D8B030D-6E8A-4147-A177-3AD203B41FA5}">
                      <a16:colId xmlns:a16="http://schemas.microsoft.com/office/drawing/2014/main" val="3682929656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350396180"/>
                    </a:ext>
                  </a:extLst>
                </a:gridCol>
                <a:gridCol w="5134707">
                  <a:extLst>
                    <a:ext uri="{9D8B030D-6E8A-4147-A177-3AD203B41FA5}">
                      <a16:colId xmlns:a16="http://schemas.microsoft.com/office/drawing/2014/main" val="1347880583"/>
                    </a:ext>
                  </a:extLst>
                </a:gridCol>
                <a:gridCol w="1846385">
                  <a:extLst>
                    <a:ext uri="{9D8B030D-6E8A-4147-A177-3AD203B41FA5}">
                      <a16:colId xmlns:a16="http://schemas.microsoft.com/office/drawing/2014/main" val="989638864"/>
                    </a:ext>
                  </a:extLst>
                </a:gridCol>
              </a:tblGrid>
              <a:tr h="824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Definition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Critical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 reason </a:t>
                      </a:r>
                      <a:r>
                        <a:rPr lang="en-US" altLang="ko-KR" sz="1400" baseline="0" dirty="0" smtClean="0"/>
                        <a:t>(atomic operations are needed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54109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connectionCount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that make a TCP connection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85922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48559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</a:t>
                      </a:r>
                      <a:r>
                        <a:rPr lang="en-US" altLang="ko-KR" sz="1400" baseline="0" dirty="0" err="1" smtClean="0"/>
                        <a:t>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sent </a:t>
                      </a:r>
                      <a:r>
                        <a:rPr lang="en-US" altLang="ko-KR" sz="1400" dirty="0" err="1" smtClean="0"/>
                        <a:t>FinishSortMeesage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6383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successCount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sent </a:t>
                      </a:r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43868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48382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 </a:t>
                      </a:r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54881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sortedComplete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data</a:t>
                      </a:r>
                      <a:r>
                        <a:rPr lang="en-US" altLang="ko-KR" sz="1400" baseline="0" dirty="0" smtClean="0"/>
                        <a:t> after shuffling is sorted in a disk of 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7346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Slave’s ID</a:t>
                      </a:r>
                      <a:r>
                        <a:rPr lang="en-US" altLang="ko-KR" sz="1400" baseline="0" dirty="0" smtClean="0"/>
                        <a:t> needed to be included in all messages it send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5028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fileTransferFinishCount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peer slaves sent </a:t>
                      </a:r>
                      <a:r>
                        <a:rPr lang="en-US" altLang="ko-KR" sz="1400" dirty="0" err="1" smtClean="0"/>
                        <a:t>FileTransferFinishMessage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0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172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(Master)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onnectionCount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smtClean="0"/>
              <a:t>Sample -&gt; </a:t>
            </a:r>
            <a:r>
              <a:rPr lang="en-US" altLang="ko-KR" dirty="0" err="1" smtClean="0"/>
              <a:t>SortCheck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etainfoCount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SortCheck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ShuffleCheck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ortedCount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ShuffleCheck</a:t>
            </a:r>
            <a:r>
              <a:rPr lang="en-US" altLang="ko-KR" dirty="0" smtClean="0"/>
              <a:t>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SuccessCount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746" y="6311900"/>
            <a:ext cx="36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“n” is the number of slave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9745" y="2031023"/>
            <a:ext cx="245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State transition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en-US" altLang="ko-KR" dirty="0" smtClean="0"/>
              <a:t>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82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(Slave)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StartSampleMessage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</a:t>
            </a:r>
          </a:p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Connection fail to Master</a:t>
            </a:r>
          </a:p>
          <a:p>
            <a:pPr marL="0" indent="0">
              <a:buNone/>
            </a:pPr>
            <a:r>
              <a:rPr lang="en-US" altLang="ko-KR" dirty="0" smtClean="0"/>
              <a:t>Sample -&gt; Sort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 smtClean="0"/>
              <a:t>Sample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Fail to get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within a time,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False</a:t>
            </a:r>
          </a:p>
          <a:p>
            <a:pPr marL="0" indent="0">
              <a:buNone/>
            </a:pPr>
            <a:r>
              <a:rPr lang="en-US" altLang="ko-KR" dirty="0" smtClean="0"/>
              <a:t>Sort -&gt; Shuffle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Sort -&gt; Fail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 smtClean="0"/>
              <a:t>Shuffle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fileTransferFinishCount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n, size(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fiileTransferQueue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0,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sortedComplete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Shuffle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 out of bound data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169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52093" y="309620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01508" y="3886888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SortCheck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56785" y="4719211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ShuffleCheck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220201" y="61107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3282690" y="1689665"/>
            <a:ext cx="386404" cy="2426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" idx="4"/>
            <a:endCxn id="6" idx="0"/>
          </p:cNvCxnSpPr>
          <p:nvPr/>
        </p:nvCxnSpPr>
        <p:spPr>
          <a:xfrm rot="16200000" flipH="1">
            <a:off x="5819660" y="2367901"/>
            <a:ext cx="388557" cy="26494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8451185" y="3176473"/>
            <a:ext cx="430198" cy="26552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4"/>
            <a:endCxn id="8" idx="0"/>
          </p:cNvCxnSpPr>
          <p:nvPr/>
        </p:nvCxnSpPr>
        <p:spPr>
          <a:xfrm rot="16200000" flipH="1">
            <a:off x="9680941" y="5434318"/>
            <a:ext cx="989380" cy="3634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02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764324" y="59180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33421" y="305016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97061" y="369963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38493" y="5939813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977901" y="3994455"/>
            <a:ext cx="3208214" cy="638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" idx="4"/>
            <a:endCxn id="6" idx="0"/>
          </p:cNvCxnSpPr>
          <p:nvPr/>
        </p:nvCxnSpPr>
        <p:spPr>
          <a:xfrm rot="16200000" flipH="1">
            <a:off x="3346373" y="1625982"/>
            <a:ext cx="340367" cy="250800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5728707" y="2494146"/>
            <a:ext cx="247345" cy="2163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4"/>
            <a:endCxn id="8" idx="0"/>
          </p:cNvCxnSpPr>
          <p:nvPr/>
        </p:nvCxnSpPr>
        <p:spPr>
          <a:xfrm rot="16200000" flipH="1">
            <a:off x="9012773" y="4776954"/>
            <a:ext cx="1188579" cy="1137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901355" y="434910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Shuffle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구부러진 연결선 25"/>
          <p:cNvCxnSpPr>
            <a:stCxn id="7" idx="4"/>
            <a:endCxn id="13" idx="0"/>
          </p:cNvCxnSpPr>
          <p:nvPr/>
        </p:nvCxnSpPr>
        <p:spPr>
          <a:xfrm rot="16200000" flipH="1">
            <a:off x="7862674" y="3173289"/>
            <a:ext cx="247345" cy="2104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6" idx="4"/>
            <a:endCxn id="5" idx="0"/>
          </p:cNvCxnSpPr>
          <p:nvPr/>
        </p:nvCxnSpPr>
        <p:spPr>
          <a:xfrm rot="5400000">
            <a:off x="2603150" y="3750607"/>
            <a:ext cx="2465722" cy="1869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7" idx="4"/>
            <a:endCxn id="5" idx="0"/>
          </p:cNvCxnSpPr>
          <p:nvPr/>
        </p:nvCxnSpPr>
        <p:spPr>
          <a:xfrm rot="5400000">
            <a:off x="4009705" y="2993522"/>
            <a:ext cx="1816252" cy="40327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3" idx="4"/>
            <a:endCxn id="5" idx="0"/>
          </p:cNvCxnSpPr>
          <p:nvPr/>
        </p:nvCxnSpPr>
        <p:spPr>
          <a:xfrm rot="5400000">
            <a:off x="5386587" y="2266110"/>
            <a:ext cx="1166782" cy="6137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64324" y="5586153"/>
            <a:ext cx="2159283" cy="955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16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58462" y="2066192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31169" y="2148254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03877" y="2066191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8315" y="17809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196147" y="1794870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2231" y="17948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Master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1468315" y="2066191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5855677" y="2066191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0169768" y="2044165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12" idx="4"/>
          </p:cNvCxnSpPr>
          <p:nvPr/>
        </p:nvCxnSpPr>
        <p:spPr>
          <a:xfrm>
            <a:off x="1802423" y="2329962"/>
            <a:ext cx="4337538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4"/>
          </p:cNvCxnSpPr>
          <p:nvPr/>
        </p:nvCxnSpPr>
        <p:spPr>
          <a:xfrm flipH="1">
            <a:off x="6139961" y="2307936"/>
            <a:ext cx="4363915" cy="36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562600" y="2731476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9" idx="4"/>
          </p:cNvCxnSpPr>
          <p:nvPr/>
        </p:nvCxnSpPr>
        <p:spPr>
          <a:xfrm flipH="1">
            <a:off x="1758462" y="2969236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4"/>
          </p:cNvCxnSpPr>
          <p:nvPr/>
        </p:nvCxnSpPr>
        <p:spPr>
          <a:xfrm>
            <a:off x="6139961" y="2969236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46131" y="302945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StartSampleMessage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7580435" y="3088347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StartSampleMessage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9996854" y="3379542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1225061" y="3360858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758462" y="3626299"/>
            <a:ext cx="4390291" cy="35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139961" y="3637635"/>
            <a:ext cx="4399085" cy="34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942493" y="363763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MetainfoMessage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7420707" y="3767070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MetainfoMessage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5479074" y="4044562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SortCheck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723293" y="4331310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42493" y="4389770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MetainfoTableMessage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122378" y="4310611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491045" y="4383927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MetainfoTableMessage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1389185" y="4715930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Sort</a:t>
            </a:r>
            <a:endParaRPr lang="ko-KR" altLang="en-US" sz="1200" dirty="0"/>
          </a:p>
        </p:txBody>
      </p:sp>
      <p:sp>
        <p:nvSpPr>
          <p:cNvPr id="41" name="타원 40"/>
          <p:cNvSpPr/>
          <p:nvPr/>
        </p:nvSpPr>
        <p:spPr>
          <a:xfrm>
            <a:off x="10160977" y="4698298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Sort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752601" y="4990501"/>
            <a:ext cx="4390291" cy="35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100396" y="4987921"/>
            <a:ext cx="4399085" cy="34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121270" y="505399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FinishSortMessage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381142" y="5055211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FinishSortMessage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5399208" y="5417906"/>
            <a:ext cx="1581151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ShuffleCheck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2376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 (cont’d)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740876" y="2066192"/>
            <a:ext cx="17586" cy="4659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31169" y="2148254"/>
            <a:ext cx="17035" cy="457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03877" y="2066191"/>
            <a:ext cx="35169" cy="465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8315" y="17809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196147" y="1794870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2231" y="17948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Master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740877" y="2379254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13584" y="2362865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04746" y="2427462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StartShuffleMessage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1185497" y="2764570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5531825" y="6304213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63" idx="4"/>
          </p:cNvCxnSpPr>
          <p:nvPr/>
        </p:nvCxnSpPr>
        <p:spPr>
          <a:xfrm>
            <a:off x="1797478" y="5811185"/>
            <a:ext cx="4424544" cy="44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64" idx="4"/>
          </p:cNvCxnSpPr>
          <p:nvPr/>
        </p:nvCxnSpPr>
        <p:spPr>
          <a:xfrm flipH="1">
            <a:off x="6179527" y="5687635"/>
            <a:ext cx="4302368" cy="54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200400" y="5960692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SlaveSuccessMessage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460272" y="5961908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SlaveSuccessMessage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5384554" y="2111557"/>
            <a:ext cx="1581151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ShuffleCheck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7576039" y="2395554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StartShuffleMessage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9961685" y="2750552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</a:t>
            </a:r>
            <a:endParaRPr lang="ko-KR" altLang="en-US" sz="1200" dirty="0"/>
          </a:p>
        </p:txBody>
      </p:sp>
      <p:cxnSp>
        <p:nvCxnSpPr>
          <p:cNvPr id="6" name="직선 화살표 연결선 5"/>
          <p:cNvCxnSpPr>
            <a:stCxn id="27" idx="4"/>
          </p:cNvCxnSpPr>
          <p:nvPr/>
        </p:nvCxnSpPr>
        <p:spPr>
          <a:xfrm>
            <a:off x="1762858" y="3002330"/>
            <a:ext cx="8767397" cy="89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8" idx="4"/>
          </p:cNvCxnSpPr>
          <p:nvPr/>
        </p:nvCxnSpPr>
        <p:spPr>
          <a:xfrm flipH="1">
            <a:off x="1740876" y="2988312"/>
            <a:ext cx="8798170" cy="98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1740877" y="3191662"/>
            <a:ext cx="8824544" cy="104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747470" y="3154431"/>
            <a:ext cx="8756406" cy="97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2942493" y="2961669"/>
            <a:ext cx="939678" cy="258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094969" y="3030350"/>
            <a:ext cx="939678" cy="258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870826" y="3798786"/>
            <a:ext cx="2022228" cy="225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FileTransferFinishMessage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2984442" y="3890599"/>
            <a:ext cx="2022228" cy="225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FileTransferFinishMessage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600200" y="4334607"/>
            <a:ext cx="325315" cy="11827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</a:t>
            </a:r>
          </a:p>
          <a:p>
            <a:pPr algn="ctr"/>
            <a:r>
              <a:rPr lang="en-US" altLang="ko-KR" sz="1200" dirty="0" err="1" smtClean="0"/>
              <a:t>rge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10353858" y="4223990"/>
            <a:ext cx="325315" cy="11827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</a:t>
            </a:r>
          </a:p>
          <a:p>
            <a:pPr algn="ctr"/>
            <a:r>
              <a:rPr lang="en-US" altLang="ko-KR" sz="1200" dirty="0" err="1" smtClean="0"/>
              <a:t>rge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1154174" y="5554498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  <p:sp>
        <p:nvSpPr>
          <p:cNvPr id="64" name="타원 63"/>
          <p:cNvSpPr/>
          <p:nvPr/>
        </p:nvSpPr>
        <p:spPr>
          <a:xfrm>
            <a:off x="9838591" y="5430948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1007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 model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18402" y="3128117"/>
            <a:ext cx="3015348" cy="1807684"/>
            <a:chOff x="4159127" y="1506339"/>
            <a:chExt cx="3873746" cy="111204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9127" y="1506339"/>
              <a:ext cx="3873746" cy="11120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Master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434565" y="1996579"/>
              <a:ext cx="1241537" cy="301245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77308" y="1767600"/>
              <a:ext cx="1339931" cy="3130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/>
                  </a:solidFill>
                </a:rPr>
                <a:t>RpcClient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list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5" idx="6"/>
              <a:endCxn id="8" idx="1"/>
            </p:cNvCxnSpPr>
            <p:nvPr/>
          </p:nvCxnSpPr>
          <p:spPr>
            <a:xfrm flipV="1">
              <a:off x="5676102" y="1924116"/>
              <a:ext cx="501206" cy="22308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77" name="그룹 76"/>
          <p:cNvGrpSpPr/>
          <p:nvPr/>
        </p:nvGrpSpPr>
        <p:grpSpPr>
          <a:xfrm flipH="1">
            <a:off x="5952361" y="1660430"/>
            <a:ext cx="3290650" cy="1757361"/>
            <a:chOff x="419100" y="4219575"/>
            <a:chExt cx="5057775" cy="2400300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87594" y="4450684"/>
              <a:ext cx="1743075" cy="28866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File manager</a:t>
              </a:r>
              <a:endParaRPr lang="ko-KR" altLang="en-US" sz="1000" dirty="0"/>
            </a:p>
          </p:txBody>
        </p:sp>
      </p:grpSp>
      <p:cxnSp>
        <p:nvCxnSpPr>
          <p:cNvPr id="83" name="직선 화살표 연결선 82"/>
          <p:cNvCxnSpPr>
            <a:stCxn id="79" idx="0"/>
            <a:endCxn id="80" idx="2"/>
          </p:cNvCxnSpPr>
          <p:nvPr/>
        </p:nvCxnSpPr>
        <p:spPr>
          <a:xfrm flipV="1">
            <a:off x="8421897" y="2040982"/>
            <a:ext cx="144457" cy="33947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6"/>
            <a:endCxn id="65" idx="3"/>
          </p:cNvCxnSpPr>
          <p:nvPr/>
        </p:nvCxnSpPr>
        <p:spPr>
          <a:xfrm flipH="1" flipV="1">
            <a:off x="7187129" y="2284686"/>
            <a:ext cx="686327" cy="2596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6"/>
            <a:endCxn id="64" idx="3"/>
          </p:cNvCxnSpPr>
          <p:nvPr/>
        </p:nvCxnSpPr>
        <p:spPr>
          <a:xfrm flipH="1">
            <a:off x="7169016" y="2544341"/>
            <a:ext cx="704440" cy="39585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812791" y="1419624"/>
            <a:ext cx="8097383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64082" y="1419624"/>
            <a:ext cx="3267551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867117" y="4188873"/>
            <a:ext cx="1043011" cy="50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RpcClient</a:t>
            </a:r>
            <a:r>
              <a:rPr lang="en-US" altLang="ko-KR" sz="1400" dirty="0" smtClean="0"/>
              <a:t> server</a:t>
            </a:r>
            <a:endParaRPr lang="ko-KR" altLang="en-US" sz="1400" dirty="0"/>
          </a:p>
        </p:txBody>
      </p:sp>
      <p:cxnSp>
        <p:nvCxnSpPr>
          <p:cNvPr id="55" name="직선 화살표 연결선 54"/>
          <p:cNvCxnSpPr>
            <a:stCxn id="5" idx="6"/>
            <a:endCxn id="54" idx="1"/>
          </p:cNvCxnSpPr>
          <p:nvPr/>
        </p:nvCxnSpPr>
        <p:spPr>
          <a:xfrm>
            <a:off x="1499225" y="4169873"/>
            <a:ext cx="367892" cy="27342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126005" y="2685773"/>
            <a:ext cx="1043011" cy="50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RpcClient</a:t>
            </a:r>
            <a:r>
              <a:rPr lang="en-US" altLang="ko-KR" sz="1400" dirty="0" smtClean="0"/>
              <a:t> server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6144118" y="2030261"/>
            <a:ext cx="1043011" cy="50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RpcClient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7844227" y="2960615"/>
            <a:ext cx="1043011" cy="269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RpcClient</a:t>
            </a:r>
            <a:r>
              <a:rPr lang="en-US" altLang="ko-KR" sz="1100" dirty="0" smtClean="0"/>
              <a:t> list</a:t>
            </a:r>
            <a:endParaRPr lang="ko-KR" altLang="en-US" sz="1100" dirty="0"/>
          </a:p>
        </p:txBody>
      </p:sp>
      <p:cxnSp>
        <p:nvCxnSpPr>
          <p:cNvPr id="69" name="직선 화살표 연결선 68"/>
          <p:cNvCxnSpPr>
            <a:stCxn id="79" idx="4"/>
            <a:endCxn id="66" idx="0"/>
          </p:cNvCxnSpPr>
          <p:nvPr/>
        </p:nvCxnSpPr>
        <p:spPr>
          <a:xfrm flipH="1">
            <a:off x="8365733" y="2708222"/>
            <a:ext cx="56164" cy="25239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 flipH="1">
            <a:off x="6016239" y="4483120"/>
            <a:ext cx="3290650" cy="1757361"/>
            <a:chOff x="419100" y="4219575"/>
            <a:chExt cx="5057775" cy="24003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87594" y="4450684"/>
              <a:ext cx="1743075" cy="28866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File manager</a:t>
              </a:r>
              <a:endParaRPr lang="ko-KR" altLang="en-US" sz="1000" dirty="0"/>
            </a:p>
          </p:txBody>
        </p:sp>
      </p:grpSp>
      <p:cxnSp>
        <p:nvCxnSpPr>
          <p:cNvPr id="76" name="직선 화살표 연결선 75"/>
          <p:cNvCxnSpPr>
            <a:stCxn id="74" idx="0"/>
            <a:endCxn id="75" idx="2"/>
          </p:cNvCxnSpPr>
          <p:nvPr/>
        </p:nvCxnSpPr>
        <p:spPr>
          <a:xfrm flipV="1">
            <a:off x="8485775" y="4863672"/>
            <a:ext cx="144457" cy="33947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4" idx="6"/>
            <a:endCxn id="89" idx="3"/>
          </p:cNvCxnSpPr>
          <p:nvPr/>
        </p:nvCxnSpPr>
        <p:spPr>
          <a:xfrm flipH="1" flipV="1">
            <a:off x="7251007" y="5107376"/>
            <a:ext cx="686327" cy="2596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4" idx="6"/>
            <a:endCxn id="88" idx="3"/>
          </p:cNvCxnSpPr>
          <p:nvPr/>
        </p:nvCxnSpPr>
        <p:spPr>
          <a:xfrm flipH="1">
            <a:off x="7232894" y="5367031"/>
            <a:ext cx="704440" cy="39585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189883" y="5508463"/>
            <a:ext cx="1043011" cy="50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RpcClient</a:t>
            </a:r>
            <a:r>
              <a:rPr lang="en-US" altLang="ko-KR" sz="1400" dirty="0" smtClean="0"/>
              <a:t> server</a:t>
            </a:r>
            <a:endParaRPr lang="ko-KR" altLang="en-US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6207996" y="4852951"/>
            <a:ext cx="1043011" cy="50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RpcClient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7908105" y="5783305"/>
            <a:ext cx="1043011" cy="269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RpcClient</a:t>
            </a:r>
            <a:r>
              <a:rPr lang="en-US" altLang="ko-KR" sz="1100" dirty="0" smtClean="0"/>
              <a:t> list</a:t>
            </a:r>
            <a:endParaRPr lang="ko-KR" altLang="en-US" sz="1100" dirty="0"/>
          </a:p>
        </p:txBody>
      </p:sp>
      <p:cxnSp>
        <p:nvCxnSpPr>
          <p:cNvPr id="91" name="직선 화살표 연결선 90"/>
          <p:cNvCxnSpPr>
            <a:stCxn id="74" idx="4"/>
            <a:endCxn id="90" idx="0"/>
          </p:cNvCxnSpPr>
          <p:nvPr/>
        </p:nvCxnSpPr>
        <p:spPr>
          <a:xfrm flipH="1">
            <a:off x="8429611" y="5530912"/>
            <a:ext cx="56164" cy="25239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65" idx="1"/>
            <a:endCxn id="54" idx="3"/>
          </p:cNvCxnSpPr>
          <p:nvPr/>
        </p:nvCxnSpPr>
        <p:spPr>
          <a:xfrm rot="10800000" flipV="1">
            <a:off x="2910128" y="2284686"/>
            <a:ext cx="3233990" cy="215861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89" idx="1"/>
          </p:cNvCxnSpPr>
          <p:nvPr/>
        </p:nvCxnSpPr>
        <p:spPr>
          <a:xfrm rot="10800000">
            <a:off x="2955504" y="4443298"/>
            <a:ext cx="3252492" cy="66407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8" idx="3"/>
            <a:endCxn id="88" idx="1"/>
          </p:cNvCxnSpPr>
          <p:nvPr/>
        </p:nvCxnSpPr>
        <p:spPr>
          <a:xfrm>
            <a:off x="2932378" y="3807236"/>
            <a:ext cx="3257505" cy="195565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8" idx="3"/>
            <a:endCxn id="64" idx="1"/>
          </p:cNvCxnSpPr>
          <p:nvPr/>
        </p:nvCxnSpPr>
        <p:spPr>
          <a:xfrm flipV="1">
            <a:off x="2932378" y="2940198"/>
            <a:ext cx="3193627" cy="86703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66" idx="2"/>
            <a:endCxn id="88" idx="3"/>
          </p:cNvCxnSpPr>
          <p:nvPr/>
        </p:nvCxnSpPr>
        <p:spPr>
          <a:xfrm rot="5400000">
            <a:off x="6533043" y="3930198"/>
            <a:ext cx="2532542" cy="113283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90" idx="2"/>
            <a:endCxn id="64" idx="2"/>
          </p:cNvCxnSpPr>
          <p:nvPr/>
        </p:nvCxnSpPr>
        <p:spPr>
          <a:xfrm rot="5400000" flipH="1">
            <a:off x="6109354" y="3732779"/>
            <a:ext cx="2858414" cy="1782100"/>
          </a:xfrm>
          <a:prstGeom prst="curvedConnector3">
            <a:avLst>
              <a:gd name="adj1" fmla="val -799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36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575078"/>
            <a:ext cx="12001500" cy="181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025" y="1546167"/>
            <a:ext cx="1076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master with 2 slaves</a:t>
            </a:r>
          </a:p>
          <a:p>
            <a:r>
              <a:rPr lang="en-US" altLang="ko-KR" dirty="0" smtClean="0"/>
              <a:t>1GB per slaves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98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Communication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transition rules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763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85" y="2562818"/>
            <a:ext cx="7563906" cy="28769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09113" y="3142211"/>
            <a:ext cx="448887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71062" y="3721604"/>
            <a:ext cx="1701338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07330" y="3921110"/>
            <a:ext cx="3203171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92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2010222"/>
            <a:ext cx="7553325" cy="2857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07630" y="2560320"/>
            <a:ext cx="448887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06094" y="3139713"/>
            <a:ext cx="1701338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06094" y="3339219"/>
            <a:ext cx="3203171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39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74" y="365125"/>
            <a:ext cx="5839448" cy="6128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56118" y="5045826"/>
            <a:ext cx="3582784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29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53" y="1320959"/>
            <a:ext cx="5057775" cy="2076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620" y="2370614"/>
            <a:ext cx="6018297" cy="3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38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프로젝트 진행</a:t>
            </a:r>
            <a:endParaRPr lang="en-US" altLang="ko-KR" sz="1400" dirty="0" smtClean="0"/>
          </a:p>
          <a:p>
            <a:pPr lvl="1"/>
            <a:r>
              <a:rPr lang="ko-KR" altLang="en-US" sz="1000" dirty="0" err="1" smtClean="0"/>
              <a:t>마일스톤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까지 한 일의 대부분은 설계</a:t>
            </a:r>
            <a:endParaRPr lang="en-US" altLang="ko-KR" sz="1000" dirty="0" smtClean="0"/>
          </a:p>
          <a:p>
            <a:pPr lvl="1"/>
            <a:r>
              <a:rPr lang="ko-KR" altLang="en-US" sz="1000" dirty="0"/>
              <a:t>그 이외에</a:t>
            </a:r>
            <a:r>
              <a:rPr lang="en-US" altLang="ko-KR" sz="1000" dirty="0"/>
              <a:t> </a:t>
            </a:r>
            <a:r>
              <a:rPr lang="ko-KR" altLang="en-US" sz="1000" dirty="0"/>
              <a:t>초반에 </a:t>
            </a:r>
            <a:r>
              <a:rPr lang="en-US" altLang="ko-KR" sz="1000" dirty="0"/>
              <a:t>java socket </a:t>
            </a:r>
            <a:r>
              <a:rPr lang="ko-KR" altLang="en-US" sz="1000" dirty="0"/>
              <a:t>라이브러리 익히기 </a:t>
            </a:r>
            <a:r>
              <a:rPr lang="en-US" altLang="ko-KR" sz="1000" dirty="0"/>
              <a:t>(=&gt; </a:t>
            </a:r>
            <a:r>
              <a:rPr lang="ko-KR" altLang="en-US" sz="1000" dirty="0"/>
              <a:t>결국 </a:t>
            </a:r>
            <a:r>
              <a:rPr lang="ko-KR" altLang="en-US" sz="1000" dirty="0" err="1"/>
              <a:t>사용안함</a:t>
            </a:r>
            <a:r>
              <a:rPr lang="en-US" altLang="ko-KR" sz="1000" dirty="0"/>
              <a:t>. </a:t>
            </a:r>
            <a:r>
              <a:rPr lang="ko-KR" altLang="en-US" sz="1000" dirty="0"/>
              <a:t>마지막에 </a:t>
            </a:r>
            <a:r>
              <a:rPr lang="en-US" altLang="ko-KR" sz="1000" dirty="0" err="1"/>
              <a:t>grpc</a:t>
            </a:r>
            <a:r>
              <a:rPr lang="ko-KR" altLang="en-US" sz="1000" dirty="0"/>
              <a:t>로 바꿈</a:t>
            </a:r>
            <a:r>
              <a:rPr lang="en-US" altLang="ko-KR" sz="1000" dirty="0" smtClean="0"/>
              <a:t>)</a:t>
            </a:r>
          </a:p>
          <a:p>
            <a:pPr lvl="1"/>
            <a:r>
              <a:rPr lang="ko-KR" altLang="en-US" sz="1000" dirty="0" smtClean="0"/>
              <a:t>본격적인 </a:t>
            </a:r>
            <a:r>
              <a:rPr lang="ko-KR" altLang="en-US" sz="1000" dirty="0" err="1" smtClean="0"/>
              <a:t>로직</a:t>
            </a:r>
            <a:r>
              <a:rPr lang="ko-KR" altLang="en-US" sz="1000" dirty="0" smtClean="0"/>
              <a:t> 구현 시작 </a:t>
            </a:r>
            <a:r>
              <a:rPr lang="en-US" altLang="ko-KR" sz="1000" dirty="0" smtClean="0"/>
              <a:t>– 12/13 (</a:t>
            </a:r>
            <a:r>
              <a:rPr lang="ko-KR" altLang="en-US" sz="1000" dirty="0" smtClean="0"/>
              <a:t>일</a:t>
            </a:r>
            <a:r>
              <a:rPr lang="en-US" altLang="ko-KR" sz="1000" dirty="0" smtClean="0"/>
              <a:t>) 23</a:t>
            </a:r>
            <a:r>
              <a:rPr lang="ko-KR" altLang="en-US" sz="1000" dirty="0" smtClean="0"/>
              <a:t>시 </a:t>
            </a:r>
            <a:r>
              <a:rPr lang="en-US" altLang="ko-KR" sz="1000" dirty="0" smtClean="0"/>
              <a:t>~ 12/14 (</a:t>
            </a:r>
            <a:r>
              <a:rPr lang="ko-KR" altLang="en-US" sz="1000" dirty="0" smtClean="0"/>
              <a:t>월</a:t>
            </a:r>
            <a:r>
              <a:rPr lang="en-US" altLang="ko-KR" sz="1000" dirty="0" smtClean="0"/>
              <a:t>) 8</a:t>
            </a:r>
            <a:r>
              <a:rPr lang="ko-KR" altLang="en-US" sz="1000" dirty="0" smtClean="0"/>
              <a:t>시 </a:t>
            </a:r>
            <a:r>
              <a:rPr lang="en-US" altLang="ko-KR" sz="1000" dirty="0" smtClean="0"/>
              <a:t>(9</a:t>
            </a:r>
            <a:r>
              <a:rPr lang="ko-KR" altLang="en-US" sz="1000" dirty="0" smtClean="0"/>
              <a:t>시간</a:t>
            </a:r>
            <a:r>
              <a:rPr lang="en-US" altLang="ko-KR" sz="1000" dirty="0" smtClean="0"/>
              <a:t>), </a:t>
            </a:r>
            <a:r>
              <a:rPr lang="en-US" altLang="ko-KR" sz="1000" dirty="0"/>
              <a:t>12/14 (</a:t>
            </a:r>
            <a:r>
              <a:rPr lang="ko-KR" altLang="en-US" sz="1000" dirty="0"/>
              <a:t>월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14</a:t>
            </a:r>
            <a:r>
              <a:rPr lang="ko-KR" altLang="en-US" sz="1000" dirty="0" smtClean="0"/>
              <a:t>시 </a:t>
            </a:r>
            <a:r>
              <a:rPr lang="en-US" altLang="ko-KR" sz="1000" dirty="0" smtClean="0"/>
              <a:t>~ </a:t>
            </a:r>
            <a:r>
              <a:rPr lang="en-US" altLang="ko-KR" sz="1000" dirty="0"/>
              <a:t>12/14 (</a:t>
            </a:r>
            <a:r>
              <a:rPr lang="ko-KR" altLang="en-US" sz="1000" dirty="0"/>
              <a:t>월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18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 (4</a:t>
            </a:r>
            <a:r>
              <a:rPr lang="ko-KR" altLang="en-US" sz="1000" dirty="0" smtClean="0"/>
              <a:t>시간</a:t>
            </a:r>
            <a:r>
              <a:rPr lang="en-US" altLang="ko-KR" sz="1000" dirty="0" smtClean="0"/>
              <a:t>)</a:t>
            </a:r>
            <a:endParaRPr lang="en-US" altLang="ko-KR" sz="400" dirty="0" smtClean="0"/>
          </a:p>
          <a:p>
            <a:pPr lvl="1"/>
            <a:r>
              <a:rPr lang="ko-KR" altLang="en-US" sz="1000" dirty="0" smtClean="0"/>
              <a:t>모든 </a:t>
            </a:r>
            <a:r>
              <a:rPr lang="ko-KR" altLang="en-US" sz="1000" dirty="0" err="1" smtClean="0"/>
              <a:t>로직</a:t>
            </a:r>
            <a:r>
              <a:rPr lang="ko-KR" altLang="en-US" sz="1000" dirty="0" smtClean="0"/>
              <a:t> 구현 완료 </a:t>
            </a:r>
            <a:r>
              <a:rPr lang="en-US" altLang="ko-KR" sz="1000" dirty="0" smtClean="0"/>
              <a:t>(except external merge sort)</a:t>
            </a:r>
          </a:p>
          <a:p>
            <a:pPr lvl="1"/>
            <a:r>
              <a:rPr lang="ko-KR" altLang="en-US" sz="1000" dirty="0" smtClean="0"/>
              <a:t>설계에서 최대한 모든 </a:t>
            </a:r>
            <a:r>
              <a:rPr lang="ko-KR" altLang="en-US" sz="1000" dirty="0" err="1" smtClean="0"/>
              <a:t>로직을</a:t>
            </a:r>
            <a:r>
              <a:rPr lang="ko-KR" altLang="en-US" sz="1000" dirty="0" smtClean="0"/>
              <a:t> 간단하고 나이브하게 하려고 노력했고 그렇게 했기 때문에 시간이 얼마 안 걸릴 것이라 생각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12/14 (</a:t>
            </a:r>
            <a:r>
              <a:rPr lang="ko-KR" altLang="en-US" sz="1000" dirty="0" smtClean="0"/>
              <a:t>월</a:t>
            </a:r>
            <a:r>
              <a:rPr lang="en-US" altLang="ko-KR" sz="1000" dirty="0" smtClean="0"/>
              <a:t>) 18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: external </a:t>
            </a:r>
            <a:r>
              <a:rPr lang="en-US" altLang="ko-KR" sz="1000" dirty="0" err="1" smtClean="0"/>
              <a:t>sortin</a:t>
            </a:r>
            <a:r>
              <a:rPr lang="ko-KR" altLang="en-US" sz="1000" dirty="0" smtClean="0"/>
              <a:t>을 제대로 설계하지 않았다는 것을 깨달음 </a:t>
            </a:r>
            <a:r>
              <a:rPr lang="en-US" altLang="ko-KR" sz="1000" dirty="0" smtClean="0"/>
              <a:t>=&gt; system test</a:t>
            </a:r>
            <a:r>
              <a:rPr lang="ko-KR" altLang="en-US" sz="1000" dirty="0" smtClean="0"/>
              <a:t>를 돌리면서 </a:t>
            </a:r>
            <a:r>
              <a:rPr lang="en-US" altLang="ko-KR" sz="1000" dirty="0" smtClean="0"/>
              <a:t>external </a:t>
            </a:r>
            <a:r>
              <a:rPr lang="en-US" altLang="ko-KR" sz="1000" dirty="0" err="1" smtClean="0"/>
              <a:t>sortin</a:t>
            </a:r>
            <a:r>
              <a:rPr lang="ko-KR" altLang="en-US" sz="1000" dirty="0" smtClean="0"/>
              <a:t>을 바로 구현하기 시작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결국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시간 동안 완성하지 못함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결론적으로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부족했음 </a:t>
            </a:r>
            <a:r>
              <a:rPr lang="en-US" altLang="ko-KR" sz="1000" dirty="0" smtClean="0"/>
              <a:t>=&gt; </a:t>
            </a:r>
            <a:r>
              <a:rPr lang="ko-KR" altLang="en-US" sz="1000" dirty="0" err="1" smtClean="0"/>
              <a:t>듀를</a:t>
            </a:r>
            <a:r>
              <a:rPr lang="ko-KR" altLang="en-US" sz="1000" dirty="0" smtClean="0"/>
              <a:t> 넘어서까지 진행하게 되었음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400" dirty="0" err="1" smtClean="0"/>
              <a:t>테스팅</a:t>
            </a:r>
            <a:endParaRPr lang="en-US" altLang="ko-KR" sz="1400" dirty="0" smtClean="0"/>
          </a:p>
          <a:p>
            <a:pPr lvl="1"/>
            <a:r>
              <a:rPr lang="en-US" altLang="ko-KR" sz="1000" dirty="0" smtClean="0"/>
              <a:t>Assertion</a:t>
            </a:r>
            <a:r>
              <a:rPr lang="ko-KR" altLang="en-US" sz="1000" dirty="0" smtClean="0"/>
              <a:t>과 </a:t>
            </a:r>
            <a:r>
              <a:rPr lang="en-US" altLang="ko-KR" sz="1000" dirty="0" err="1" smtClean="0"/>
              <a:t>logge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unit test</a:t>
            </a:r>
            <a:r>
              <a:rPr lang="ko-KR" altLang="en-US" sz="1000" dirty="0" smtClean="0"/>
              <a:t>를 대신할 수 있었음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마지막에 </a:t>
            </a:r>
            <a:r>
              <a:rPr lang="en-US" altLang="ko-KR" sz="1000" dirty="0" smtClean="0"/>
              <a:t>system test</a:t>
            </a:r>
            <a:r>
              <a:rPr lang="ko-KR" altLang="en-US" sz="1000" dirty="0" smtClean="0"/>
              <a:t>를 한번 진행했음</a:t>
            </a:r>
            <a:endParaRPr lang="en-US" altLang="ko-KR" sz="1000" dirty="0" smtClean="0"/>
          </a:p>
          <a:p>
            <a:pPr lvl="1"/>
            <a:r>
              <a:rPr lang="ko-KR" altLang="en-US" sz="1000" dirty="0" smtClean="0"/>
              <a:t>설계에서 생각한 고급정보를 </a:t>
            </a:r>
            <a:r>
              <a:rPr lang="en-US" altLang="ko-KR" sz="1000" dirty="0" err="1" smtClean="0"/>
              <a:t>assertio</a:t>
            </a:r>
            <a:r>
              <a:rPr lang="ko-KR" altLang="en-US" sz="1000" dirty="0" smtClean="0"/>
              <a:t>으로 </a:t>
            </a:r>
            <a:r>
              <a:rPr lang="ko-KR" altLang="en-US" sz="1000" dirty="0" err="1" smtClean="0"/>
              <a:t>구현해놓으면</a:t>
            </a:r>
            <a:r>
              <a:rPr lang="ko-KR" altLang="en-US" sz="1000" dirty="0" smtClean="0"/>
              <a:t> 정말 도움이 됨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주의</a:t>
            </a:r>
            <a:r>
              <a:rPr lang="en-US" altLang="ko-KR" sz="1000" dirty="0" smtClean="0"/>
              <a:t>! – assertion</a:t>
            </a:r>
            <a:r>
              <a:rPr lang="ko-KR" altLang="en-US" sz="1000" dirty="0" smtClean="0"/>
              <a:t>이 진짜 고급 </a:t>
            </a:r>
            <a:r>
              <a:rPr lang="ko-KR" altLang="en-US" sz="1000" dirty="0" err="1" smtClean="0"/>
              <a:t>정보여야함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설계에서 제일 시간을 많이 쏟은 부분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400" dirty="0" smtClean="0"/>
              <a:t>수업이 프로젝트에 도움이 </a:t>
            </a:r>
            <a:r>
              <a:rPr lang="ko-KR" altLang="en-US" sz="1400" dirty="0" err="1" smtClean="0"/>
              <a:t>된점</a:t>
            </a:r>
            <a:endParaRPr lang="en-US" altLang="ko-KR" sz="1400" dirty="0" smtClean="0"/>
          </a:p>
          <a:p>
            <a:pPr lvl="1"/>
            <a:r>
              <a:rPr lang="ko-KR" altLang="en-US" sz="1000" dirty="0" smtClean="0"/>
              <a:t>설계와 </a:t>
            </a:r>
            <a:r>
              <a:rPr lang="ko-KR" altLang="en-US" sz="1000" dirty="0" err="1" smtClean="0"/>
              <a:t>테스팅에</a:t>
            </a:r>
            <a:r>
              <a:rPr lang="ko-KR" altLang="en-US" sz="1000" dirty="0" smtClean="0"/>
              <a:t> 시간을 더 써야한다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en-US" altLang="ko-KR" sz="1000" dirty="0" smtClean="0"/>
              <a:t>Unit test</a:t>
            </a:r>
            <a:r>
              <a:rPr lang="ko-KR" altLang="en-US" sz="1000" dirty="0" smtClean="0"/>
              <a:t>는 그 자체로 관리 대상이 된다</a:t>
            </a:r>
            <a:r>
              <a:rPr lang="en-US" altLang="ko-KR" sz="1000" dirty="0" smtClean="0"/>
              <a:t>. =&gt; </a:t>
            </a:r>
            <a:r>
              <a:rPr lang="ko-KR" altLang="en-US" sz="1000" dirty="0" smtClean="0"/>
              <a:t>프로젝트의 또 다른 </a:t>
            </a:r>
            <a:r>
              <a:rPr lang="en-US" altLang="ko-KR" sz="1000" dirty="0" smtClean="0"/>
              <a:t>burden</a:t>
            </a:r>
            <a:r>
              <a:rPr lang="ko-KR" altLang="en-US" sz="1000" dirty="0" smtClean="0"/>
              <a:t>이 된다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en-US" altLang="ko-KR" sz="1000" dirty="0" smtClean="0"/>
              <a:t>Assertion</a:t>
            </a:r>
            <a:r>
              <a:rPr lang="ko-KR" altLang="en-US" sz="1000" dirty="0" smtClean="0"/>
              <a:t>으로 고급 정보를 표현할 수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400" dirty="0" smtClean="0"/>
              <a:t>반성</a:t>
            </a:r>
            <a:endParaRPr lang="en-US" altLang="ko-KR" sz="1400" dirty="0" smtClean="0"/>
          </a:p>
          <a:p>
            <a:pPr lvl="1"/>
            <a:r>
              <a:rPr lang="ko-KR" altLang="en-US" sz="1000" dirty="0" smtClean="0"/>
              <a:t>설계단계에서 아무리 생각을 많이 해도 </a:t>
            </a:r>
            <a:r>
              <a:rPr lang="en-US" altLang="ko-KR" sz="1000" dirty="0" smtClean="0"/>
              <a:t>70 ~ 80 % </a:t>
            </a:r>
            <a:r>
              <a:rPr lang="ko-KR" altLang="en-US" sz="1000" dirty="0" smtClean="0"/>
              <a:t>정도만 쓰이는 것 같다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ko-KR" altLang="en-US" sz="1000" dirty="0" smtClean="0"/>
              <a:t>그러면 구현을 하다가 나머지 </a:t>
            </a:r>
            <a:r>
              <a:rPr lang="en-US" altLang="ko-KR" sz="1000" dirty="0" smtClean="0"/>
              <a:t>20~30%</a:t>
            </a:r>
            <a:r>
              <a:rPr lang="ko-KR" altLang="en-US" sz="1000" dirty="0" smtClean="0"/>
              <a:t>에 부딪혔을 때 다시 설계 단계로 돌아가야 한다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ko-KR" altLang="en-US" sz="1000" dirty="0" smtClean="0"/>
              <a:t>나는 그러지 못했다가 쌓여가는 </a:t>
            </a:r>
            <a:r>
              <a:rPr lang="en-US" altLang="ko-KR" sz="1000" dirty="0" smtClean="0"/>
              <a:t>arbitrary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tar pit</a:t>
            </a:r>
            <a:r>
              <a:rPr lang="ko-KR" altLang="en-US" sz="1000" dirty="0" smtClean="0"/>
              <a:t>에 빠졌었던 것 같다</a:t>
            </a:r>
            <a:r>
              <a:rPr lang="en-US" altLang="ko-KR" sz="10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741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</a:t>
            </a:r>
            <a:r>
              <a:rPr lang="ko-KR" altLang="en-US" dirty="0" smtClean="0"/>
              <a:t>상황 </a:t>
            </a:r>
            <a:r>
              <a:rPr lang="en-US" altLang="ko-KR" dirty="0" smtClean="0"/>
              <a:t>(Until due date)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현재까지 구현된 정도는 다음과 같습니다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Slave</a:t>
            </a:r>
            <a:r>
              <a:rPr lang="ko-KR" altLang="en-US" dirty="0" smtClean="0"/>
              <a:t>가 마스터에 연결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Sampling</a:t>
            </a:r>
            <a:r>
              <a:rPr lang="ko-KR" altLang="en-US" dirty="0" smtClean="0"/>
              <a:t>한 결과를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들에게 배포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input data</a:t>
            </a:r>
            <a:r>
              <a:rPr lang="ko-KR" altLang="en-US" dirty="0" smtClean="0"/>
              <a:t>를 전송해야 할 </a:t>
            </a:r>
            <a:r>
              <a:rPr lang="en-US" altLang="ko-KR" dirty="0" smtClean="0"/>
              <a:t>peer slave</a:t>
            </a:r>
            <a:r>
              <a:rPr lang="ko-KR" altLang="en-US" dirty="0" smtClean="0"/>
              <a:t>를 기준으로 분류한다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사용되는 기준은 앞서 </a:t>
            </a:r>
            <a:r>
              <a:rPr lang="en-US" altLang="ko-KR" dirty="0" smtClean="0"/>
              <a:t>sampling</a:t>
            </a:r>
            <a:r>
              <a:rPr lang="ko-KR" altLang="en-US" dirty="0" smtClean="0"/>
              <a:t>한 결과를 사용한다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분류가 완료되었으면 데이터를 각각의 </a:t>
            </a:r>
            <a:r>
              <a:rPr lang="en-US" altLang="ko-KR" dirty="0" smtClean="0"/>
              <a:t>peer slave</a:t>
            </a:r>
            <a:r>
              <a:rPr lang="ko-KR" altLang="en-US" dirty="0" smtClean="0"/>
              <a:t>들에게 보낸다</a:t>
            </a:r>
            <a:r>
              <a:rPr lang="en-US" altLang="ko-KR" dirty="0" smtClean="0"/>
              <a:t>. (Shuffling)</a:t>
            </a: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를 전부 받았으면 </a:t>
            </a:r>
            <a:r>
              <a:rPr lang="en-US" altLang="ko-KR" dirty="0" smtClean="0">
                <a:solidFill>
                  <a:srgbClr val="FF0000"/>
                </a:solidFill>
              </a:rPr>
              <a:t>merge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sort</a:t>
            </a:r>
            <a:r>
              <a:rPr lang="ko-KR" altLang="en-US" dirty="0" smtClean="0">
                <a:solidFill>
                  <a:srgbClr val="FF0000"/>
                </a:solidFill>
              </a:rPr>
              <a:t>를 실행한다</a:t>
            </a:r>
            <a:r>
              <a:rPr lang="en-US" altLang="ko-KR" dirty="0" smtClean="0">
                <a:solidFill>
                  <a:srgbClr val="FF0000"/>
                </a:solidFill>
              </a:rPr>
              <a:t>. (</a:t>
            </a:r>
            <a:r>
              <a:rPr lang="ko-KR" altLang="en-US" dirty="0" smtClean="0">
                <a:solidFill>
                  <a:srgbClr val="FF0000"/>
                </a:solidFill>
              </a:rPr>
              <a:t>구현중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27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Master: Single node for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Slave: Multiple nodes in which actual data is stored and sorting happens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90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phase of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Sampling: generate information for distribution of data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Sort/Partition phase: sorting in parallel at each slave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Shuffle phase: data exchange via the master node under its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Merge phase: data from other machines properly merged into a single chunk fit into a single 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60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 model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18402" y="3128117"/>
            <a:ext cx="3015348" cy="1807684"/>
            <a:chOff x="4159127" y="1506339"/>
            <a:chExt cx="3873746" cy="111204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9127" y="1506339"/>
              <a:ext cx="3873746" cy="11120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Master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434565" y="1996579"/>
              <a:ext cx="1241537" cy="301245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77308" y="1767600"/>
              <a:ext cx="1339931" cy="3130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/>
                  </a:solidFill>
                </a:rPr>
                <a:t>RpcClient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list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5" idx="6"/>
              <a:endCxn id="8" idx="1"/>
            </p:cNvCxnSpPr>
            <p:nvPr/>
          </p:nvCxnSpPr>
          <p:spPr>
            <a:xfrm flipV="1">
              <a:off x="5676102" y="1924116"/>
              <a:ext cx="501206" cy="22308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77" name="그룹 76"/>
          <p:cNvGrpSpPr/>
          <p:nvPr/>
        </p:nvGrpSpPr>
        <p:grpSpPr>
          <a:xfrm flipH="1">
            <a:off x="5952361" y="1660430"/>
            <a:ext cx="3290650" cy="1757361"/>
            <a:chOff x="419100" y="4219575"/>
            <a:chExt cx="5057775" cy="2400300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87594" y="4450684"/>
              <a:ext cx="1743075" cy="28866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File manager</a:t>
              </a:r>
              <a:endParaRPr lang="ko-KR" altLang="en-US" sz="1000" dirty="0"/>
            </a:p>
          </p:txBody>
        </p:sp>
      </p:grpSp>
      <p:cxnSp>
        <p:nvCxnSpPr>
          <p:cNvPr id="83" name="직선 화살표 연결선 82"/>
          <p:cNvCxnSpPr>
            <a:stCxn id="79" idx="0"/>
            <a:endCxn id="80" idx="2"/>
          </p:cNvCxnSpPr>
          <p:nvPr/>
        </p:nvCxnSpPr>
        <p:spPr>
          <a:xfrm flipV="1">
            <a:off x="8421897" y="2040982"/>
            <a:ext cx="144457" cy="33947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6"/>
            <a:endCxn id="65" idx="3"/>
          </p:cNvCxnSpPr>
          <p:nvPr/>
        </p:nvCxnSpPr>
        <p:spPr>
          <a:xfrm flipH="1" flipV="1">
            <a:off x="7187129" y="2284686"/>
            <a:ext cx="686327" cy="2596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6"/>
            <a:endCxn id="64" idx="3"/>
          </p:cNvCxnSpPr>
          <p:nvPr/>
        </p:nvCxnSpPr>
        <p:spPr>
          <a:xfrm flipH="1">
            <a:off x="7169016" y="2544341"/>
            <a:ext cx="704440" cy="39585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812791" y="1419624"/>
            <a:ext cx="8097383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64082" y="1419624"/>
            <a:ext cx="3267551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867117" y="4188873"/>
            <a:ext cx="1043011" cy="50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RpcClient</a:t>
            </a:r>
            <a:r>
              <a:rPr lang="en-US" altLang="ko-KR" sz="1400" dirty="0" smtClean="0"/>
              <a:t> server</a:t>
            </a:r>
            <a:endParaRPr lang="ko-KR" altLang="en-US" sz="1400" dirty="0"/>
          </a:p>
        </p:txBody>
      </p:sp>
      <p:cxnSp>
        <p:nvCxnSpPr>
          <p:cNvPr id="55" name="직선 화살표 연결선 54"/>
          <p:cNvCxnSpPr>
            <a:stCxn id="5" idx="6"/>
            <a:endCxn id="54" idx="1"/>
          </p:cNvCxnSpPr>
          <p:nvPr/>
        </p:nvCxnSpPr>
        <p:spPr>
          <a:xfrm>
            <a:off x="1499225" y="4169873"/>
            <a:ext cx="367892" cy="27342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126005" y="2685773"/>
            <a:ext cx="1043011" cy="50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RpcClient</a:t>
            </a:r>
            <a:r>
              <a:rPr lang="en-US" altLang="ko-KR" sz="1400" dirty="0" smtClean="0"/>
              <a:t> server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6144118" y="2030261"/>
            <a:ext cx="1043011" cy="50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RpcClient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7844227" y="2960615"/>
            <a:ext cx="1043011" cy="269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RpcClient</a:t>
            </a:r>
            <a:r>
              <a:rPr lang="en-US" altLang="ko-KR" sz="1100" dirty="0" smtClean="0"/>
              <a:t> list</a:t>
            </a:r>
            <a:endParaRPr lang="ko-KR" altLang="en-US" sz="1100" dirty="0"/>
          </a:p>
        </p:txBody>
      </p:sp>
      <p:cxnSp>
        <p:nvCxnSpPr>
          <p:cNvPr id="69" name="직선 화살표 연결선 68"/>
          <p:cNvCxnSpPr>
            <a:stCxn id="79" idx="4"/>
            <a:endCxn id="66" idx="0"/>
          </p:cNvCxnSpPr>
          <p:nvPr/>
        </p:nvCxnSpPr>
        <p:spPr>
          <a:xfrm flipH="1">
            <a:off x="8365733" y="2708222"/>
            <a:ext cx="56164" cy="25239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 flipH="1">
            <a:off x="6016239" y="4483120"/>
            <a:ext cx="3290650" cy="1757361"/>
            <a:chOff x="419100" y="4219575"/>
            <a:chExt cx="5057775" cy="24003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87594" y="4450684"/>
              <a:ext cx="1743075" cy="28866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File manager</a:t>
              </a:r>
              <a:endParaRPr lang="ko-KR" altLang="en-US" sz="1000" dirty="0"/>
            </a:p>
          </p:txBody>
        </p:sp>
      </p:grpSp>
      <p:cxnSp>
        <p:nvCxnSpPr>
          <p:cNvPr id="76" name="직선 화살표 연결선 75"/>
          <p:cNvCxnSpPr>
            <a:stCxn id="74" idx="0"/>
            <a:endCxn id="75" idx="2"/>
          </p:cNvCxnSpPr>
          <p:nvPr/>
        </p:nvCxnSpPr>
        <p:spPr>
          <a:xfrm flipV="1">
            <a:off x="8485775" y="4863672"/>
            <a:ext cx="144457" cy="33947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4" idx="6"/>
            <a:endCxn id="89" idx="3"/>
          </p:cNvCxnSpPr>
          <p:nvPr/>
        </p:nvCxnSpPr>
        <p:spPr>
          <a:xfrm flipH="1" flipV="1">
            <a:off x="7251007" y="5107376"/>
            <a:ext cx="686327" cy="2596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4" idx="6"/>
            <a:endCxn id="88" idx="3"/>
          </p:cNvCxnSpPr>
          <p:nvPr/>
        </p:nvCxnSpPr>
        <p:spPr>
          <a:xfrm flipH="1">
            <a:off x="7232894" y="5367031"/>
            <a:ext cx="704440" cy="39585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189883" y="5508463"/>
            <a:ext cx="1043011" cy="50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RpcClient</a:t>
            </a:r>
            <a:r>
              <a:rPr lang="en-US" altLang="ko-KR" sz="1400" dirty="0" smtClean="0"/>
              <a:t> server</a:t>
            </a:r>
            <a:endParaRPr lang="ko-KR" altLang="en-US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6207996" y="4852951"/>
            <a:ext cx="1043011" cy="508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RpcClient</a:t>
            </a:r>
            <a:endParaRPr lang="ko-KR" altLang="en-US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7908105" y="5783305"/>
            <a:ext cx="1043011" cy="269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RpcClient</a:t>
            </a:r>
            <a:r>
              <a:rPr lang="en-US" altLang="ko-KR" sz="1100" dirty="0" smtClean="0"/>
              <a:t> list</a:t>
            </a:r>
            <a:endParaRPr lang="ko-KR" altLang="en-US" sz="1100" dirty="0"/>
          </a:p>
        </p:txBody>
      </p:sp>
      <p:cxnSp>
        <p:nvCxnSpPr>
          <p:cNvPr id="91" name="직선 화살표 연결선 90"/>
          <p:cNvCxnSpPr>
            <a:stCxn id="74" idx="4"/>
            <a:endCxn id="90" idx="0"/>
          </p:cNvCxnSpPr>
          <p:nvPr/>
        </p:nvCxnSpPr>
        <p:spPr>
          <a:xfrm flipH="1">
            <a:off x="8429611" y="5530912"/>
            <a:ext cx="56164" cy="25239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65" idx="1"/>
            <a:endCxn id="54" idx="3"/>
          </p:cNvCxnSpPr>
          <p:nvPr/>
        </p:nvCxnSpPr>
        <p:spPr>
          <a:xfrm rot="10800000" flipV="1">
            <a:off x="2910128" y="2284686"/>
            <a:ext cx="3233990" cy="215861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89" idx="1"/>
          </p:cNvCxnSpPr>
          <p:nvPr/>
        </p:nvCxnSpPr>
        <p:spPr>
          <a:xfrm rot="10800000">
            <a:off x="2955504" y="4443298"/>
            <a:ext cx="3252492" cy="66407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8" idx="3"/>
            <a:endCxn id="88" idx="1"/>
          </p:cNvCxnSpPr>
          <p:nvPr/>
        </p:nvCxnSpPr>
        <p:spPr>
          <a:xfrm>
            <a:off x="2932378" y="3807236"/>
            <a:ext cx="3257505" cy="195565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8" idx="3"/>
            <a:endCxn id="64" idx="1"/>
          </p:cNvCxnSpPr>
          <p:nvPr/>
        </p:nvCxnSpPr>
        <p:spPr>
          <a:xfrm flipV="1">
            <a:off x="2932378" y="2940198"/>
            <a:ext cx="3193627" cy="86703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66" idx="2"/>
            <a:endCxn id="88" idx="3"/>
          </p:cNvCxnSpPr>
          <p:nvPr/>
        </p:nvCxnSpPr>
        <p:spPr>
          <a:xfrm rot="5400000">
            <a:off x="6533043" y="3930198"/>
            <a:ext cx="2532542" cy="113283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90" idx="2"/>
            <a:endCxn id="64" idx="2"/>
          </p:cNvCxnSpPr>
          <p:nvPr/>
        </p:nvCxnSpPr>
        <p:spPr>
          <a:xfrm rot="5400000" flipH="1">
            <a:off x="6109354" y="3732779"/>
            <a:ext cx="2858414" cy="1782100"/>
          </a:xfrm>
          <a:prstGeom prst="curvedConnector3">
            <a:avLst>
              <a:gd name="adj1" fmla="val -799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0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 </a:t>
            </a:r>
            <a:r>
              <a:rPr lang="en-US" altLang="ko-KR" dirty="0" err="1" smtClean="0"/>
              <a:t>rpc</a:t>
            </a:r>
            <a:r>
              <a:rPr lang="en-US" altLang="ko-KR" dirty="0" smtClean="0"/>
              <a:t> server – 6602</a:t>
            </a:r>
          </a:p>
          <a:p>
            <a:r>
              <a:rPr lang="en-US" altLang="ko-KR" dirty="0" smtClean="0"/>
              <a:t>Slave </a:t>
            </a:r>
            <a:r>
              <a:rPr lang="en-US" altLang="ko-KR" dirty="0" err="1" smtClean="0"/>
              <a:t>rpc</a:t>
            </a:r>
            <a:r>
              <a:rPr lang="en-US" altLang="ko-KR" dirty="0" smtClean="0"/>
              <a:t> server - 6603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45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1708</Words>
  <Application>Microsoft Office PowerPoint</Application>
  <PresentationFormat>와이드스크린</PresentationFormat>
  <Paragraphs>548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8" baseType="lpstr">
      <vt:lpstr>맑은 고딕</vt:lpstr>
      <vt:lpstr>Arial</vt:lpstr>
      <vt:lpstr>Office 테마</vt:lpstr>
      <vt:lpstr>CS434 Project Document version 2</vt:lpstr>
      <vt:lpstr>Goal         Assumptions</vt:lpstr>
      <vt:lpstr>Project settings</vt:lpstr>
      <vt:lpstr>Naming convention</vt:lpstr>
      <vt:lpstr>Design</vt:lpstr>
      <vt:lpstr>Types of node</vt:lpstr>
      <vt:lpstr>4 phase of protocol</vt:lpstr>
      <vt:lpstr>Communication model</vt:lpstr>
      <vt:lpstr>Port</vt:lpstr>
      <vt:lpstr>RPC</vt:lpstr>
      <vt:lpstr>RPC definition</vt:lpstr>
      <vt:lpstr>RPC definition</vt:lpstr>
      <vt:lpstr>RPC definition</vt:lpstr>
      <vt:lpstr>RPC definition</vt:lpstr>
      <vt:lpstr>RPC definition</vt:lpstr>
      <vt:lpstr>RPC definition</vt:lpstr>
      <vt:lpstr>RPC definition</vt:lpstr>
      <vt:lpstr>RPC definition</vt:lpstr>
      <vt:lpstr>RPC definition</vt:lpstr>
      <vt:lpstr>Variables</vt:lpstr>
      <vt:lpstr>States</vt:lpstr>
      <vt:lpstr>State transition rules (Master)</vt:lpstr>
      <vt:lpstr>State transition rules (Slave)</vt:lpstr>
      <vt:lpstr>State diagram</vt:lpstr>
      <vt:lpstr>State diagram</vt:lpstr>
      <vt:lpstr>Flow Chart</vt:lpstr>
      <vt:lpstr>Flow Chart (cont’d)</vt:lpstr>
      <vt:lpstr>Slave ordering</vt:lpstr>
      <vt:lpstr>Ordering</vt:lpstr>
      <vt:lpstr>Sampling</vt:lpstr>
      <vt:lpstr>Sampling - Master</vt:lpstr>
      <vt:lpstr>Sampling - Slave</vt:lpstr>
      <vt:lpstr>Test</vt:lpstr>
      <vt:lpstr>logging</vt:lpstr>
      <vt:lpstr>System test</vt:lpstr>
      <vt:lpstr>END</vt:lpstr>
      <vt:lpstr>Final presentation</vt:lpstr>
      <vt:lpstr>Types of node</vt:lpstr>
      <vt:lpstr>4 phase of protocol</vt:lpstr>
      <vt:lpstr>States</vt:lpstr>
      <vt:lpstr>Variables</vt:lpstr>
      <vt:lpstr>State transition rules (Master)</vt:lpstr>
      <vt:lpstr>State transition rules (Slave)</vt:lpstr>
      <vt:lpstr>State diagram</vt:lpstr>
      <vt:lpstr>State diagram</vt:lpstr>
      <vt:lpstr>Flow Chart</vt:lpstr>
      <vt:lpstr>Flow Chart (cont’d)</vt:lpstr>
      <vt:lpstr>Communication model</vt:lpstr>
      <vt:lpstr>Result summary</vt:lpstr>
      <vt:lpstr>Result summary</vt:lpstr>
      <vt:lpstr>Result summary</vt:lpstr>
      <vt:lpstr>Sorting</vt:lpstr>
      <vt:lpstr>PowerPoint 프레젠테이션</vt:lpstr>
      <vt:lpstr>Comment</vt:lpstr>
      <vt:lpstr>구현 상황 (Until due date)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 Project</dc:title>
  <dc:creator>GeunWoo Kim</dc:creator>
  <cp:lastModifiedBy>GeunWoo Kim</cp:lastModifiedBy>
  <cp:revision>65</cp:revision>
  <dcterms:created xsi:type="dcterms:W3CDTF">2020-10-19T11:44:58Z</dcterms:created>
  <dcterms:modified xsi:type="dcterms:W3CDTF">2020-12-17T08:09:31Z</dcterms:modified>
</cp:coreProperties>
</file>