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70" r:id="rId9"/>
    <p:sldId id="271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0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6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20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0D9DAC-7141-4874-A144-F915EE0A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57" y="548639"/>
            <a:ext cx="8589115" cy="3779995"/>
          </a:xfrm>
        </p:spPr>
        <p:txBody>
          <a:bodyPr anchor="ctr">
            <a:normAutofit/>
          </a:bodyPr>
          <a:lstStyle/>
          <a:p>
            <a:r>
              <a:rPr lang="es-CR" dirty="0"/>
              <a:t>Tasa de nacimientos a nivel cantonal, Costa Rica 2000 - 2011 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71EA0-0E20-47AE-9789-4B35C05A1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460" y="5372826"/>
            <a:ext cx="3511233" cy="1147054"/>
          </a:xfrm>
        </p:spPr>
        <p:txBody>
          <a:bodyPr anchor="t">
            <a:normAutofit/>
          </a:bodyPr>
          <a:lstStyle/>
          <a:p>
            <a:r>
              <a:rPr lang="es-CR" sz="2000" dirty="0">
                <a:solidFill>
                  <a:schemeClr val="tx1"/>
                </a:solidFill>
              </a:rPr>
              <a:t>Pedro Montenegro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C70B52-8C7E-4DA0-B2A2-BDE18C64133B}"/>
              </a:ext>
            </a:extLst>
          </p:cNvPr>
          <p:cNvSpPr txBox="1"/>
          <p:nvPr/>
        </p:nvSpPr>
        <p:spPr>
          <a:xfrm>
            <a:off x="7863840" y="457200"/>
            <a:ext cx="4023360" cy="8651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17971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598528" y="614095"/>
            <a:ext cx="36663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Prueba I de Moran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4AA8D4-604B-4818-AF7D-9AC01EBC494A}"/>
              </a:ext>
            </a:extLst>
          </p:cNvPr>
          <p:cNvSpPr/>
          <p:nvPr/>
        </p:nvSpPr>
        <p:spPr>
          <a:xfrm>
            <a:off x="2516372" y="4720856"/>
            <a:ext cx="637954" cy="81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EB3F92-7E7C-4C3B-8EB7-71286584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2050903"/>
            <a:ext cx="6677465" cy="27561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BDA6AB-4EB3-46F1-9087-B94C4EB3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33" y="1780931"/>
            <a:ext cx="4904969" cy="3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6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1799976" y="614095"/>
            <a:ext cx="12634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4AA8D4-604B-4818-AF7D-9AC01EBC494A}"/>
              </a:ext>
            </a:extLst>
          </p:cNvPr>
          <p:cNvSpPr/>
          <p:nvPr/>
        </p:nvSpPr>
        <p:spPr>
          <a:xfrm>
            <a:off x="2516372" y="4720856"/>
            <a:ext cx="637954" cy="81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14A765-7B5B-4059-B7EE-EDA73D5B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76" y="1715876"/>
            <a:ext cx="8356648" cy="48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CEBF61E-2B59-4DD9-A376-5717772771F9}"/>
              </a:ext>
            </a:extLst>
          </p:cNvPr>
          <p:cNvSpPr/>
          <p:nvPr/>
        </p:nvSpPr>
        <p:spPr>
          <a:xfrm>
            <a:off x="231295" y="592731"/>
            <a:ext cx="7518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A2323B-EBB1-41B2-BE4E-B3382B2908FC}"/>
              </a:ext>
            </a:extLst>
          </p:cNvPr>
          <p:cNvSpPr txBox="1"/>
          <p:nvPr/>
        </p:nvSpPr>
        <p:spPr>
          <a:xfrm>
            <a:off x="474921" y="2105247"/>
            <a:ext cx="107088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sz="3200" dirty="0"/>
              <a:t>No se presenta una dependencia espacial.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sz="3200" dirty="0"/>
              <a:t>Las tendencias en su mayoría son negativas solamente 4 cantones presentaron tendencias positivas.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sz="3200" dirty="0"/>
              <a:t>Para caracterizar las relaciones espaciales se utiliza criterio de la torre con filas estandarizadas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sz="3200" dirty="0"/>
              <a:t>No fue necesario aplicar los modelos SAR y CAR, el ajuste va ser mejor con un modelo simple.</a:t>
            </a:r>
          </a:p>
        </p:txBody>
      </p:sp>
    </p:spTree>
    <p:extLst>
      <p:ext uri="{BB962C8B-B14F-4D97-AF65-F5344CB8AC3E}">
        <p14:creationId xmlns:p14="http://schemas.microsoft.com/office/powerpoint/2010/main" val="300290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462311" y="564704"/>
            <a:ext cx="4205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 a tratar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B04CCD-7593-409E-B63D-7B70CC7C4B6C}"/>
              </a:ext>
            </a:extLst>
          </p:cNvPr>
          <p:cNvSpPr txBox="1"/>
          <p:nvPr/>
        </p:nvSpPr>
        <p:spPr>
          <a:xfrm>
            <a:off x="474921" y="2105247"/>
            <a:ext cx="8385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Métodos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36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6638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2062071" y="606907"/>
            <a:ext cx="3758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EDA47D-5FCC-4906-9F91-45598C4195B3}"/>
              </a:ext>
            </a:extLst>
          </p:cNvPr>
          <p:cNvSpPr txBox="1"/>
          <p:nvPr/>
        </p:nvSpPr>
        <p:spPr>
          <a:xfrm>
            <a:off x="398720" y="4883431"/>
            <a:ext cx="1139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600" dirty="0"/>
              <a:t>¿Se puede comprobar la </a:t>
            </a:r>
            <a:r>
              <a:rPr lang="es-CR" sz="3600" dirty="0" err="1"/>
              <a:t>auto-correlación</a:t>
            </a:r>
            <a:r>
              <a:rPr lang="es-CR" sz="3600" dirty="0"/>
              <a:t> espacial en la tendencia de nacimientos entre los cantones de Costa Rica?</a:t>
            </a:r>
            <a:endParaRPr lang="es-CR" sz="3600" dirty="0">
              <a:solidFill>
                <a:srgbClr val="C34D86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825431-F016-41F7-BEBF-2A058F20CF8B}"/>
              </a:ext>
            </a:extLst>
          </p:cNvPr>
          <p:cNvSpPr/>
          <p:nvPr/>
        </p:nvSpPr>
        <p:spPr>
          <a:xfrm>
            <a:off x="1175269" y="2382533"/>
            <a:ext cx="103751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Costa Rica plena transición demográfica.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La tasa bruta de natalidad a disminuido en 5 nacimientos por cada mil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sz="2400" dirty="0"/>
              <a:t>Población madura</a:t>
            </a:r>
          </a:p>
        </p:txBody>
      </p:sp>
    </p:spTree>
    <p:extLst>
      <p:ext uri="{BB962C8B-B14F-4D97-AF65-F5344CB8AC3E}">
        <p14:creationId xmlns:p14="http://schemas.microsoft.com/office/powerpoint/2010/main" val="22259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976153" y="606907"/>
            <a:ext cx="2669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Métodos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C95462-70F8-4604-947E-CFE04A946581}"/>
              </a:ext>
            </a:extLst>
          </p:cNvPr>
          <p:cNvSpPr txBox="1"/>
          <p:nvPr/>
        </p:nvSpPr>
        <p:spPr>
          <a:xfrm>
            <a:off x="474920" y="2105247"/>
            <a:ext cx="106104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600" dirty="0"/>
              <a:t>Datos</a:t>
            </a:r>
          </a:p>
          <a:p>
            <a:endParaRPr lang="es-C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R" sz="3200" dirty="0"/>
              <a:t>Análisis 1980 – 2013 se decide utilizar 2000-2011 TSE y Población total INEC.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R" sz="3200" dirty="0"/>
              <a:t>Construcción TBN.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R" sz="3200" dirty="0"/>
              <a:t>Construcción de la variable Tendencia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R" sz="3200" dirty="0"/>
              <a:t>Criterios de vecinos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R" sz="3200" dirty="0"/>
              <a:t>Pruebas I de Moran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1185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326574" y="606907"/>
            <a:ext cx="3188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4AA8D4-604B-4818-AF7D-9AC01EBC494A}"/>
              </a:ext>
            </a:extLst>
          </p:cNvPr>
          <p:cNvSpPr/>
          <p:nvPr/>
        </p:nvSpPr>
        <p:spPr>
          <a:xfrm>
            <a:off x="2516372" y="4720856"/>
            <a:ext cx="637954" cy="81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29C5BC-2A65-454B-8B07-98A5BE17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82" y="731520"/>
            <a:ext cx="6890244" cy="580942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A9696DE-2C51-49EF-8F11-DB9E2F1EC1E6}"/>
              </a:ext>
            </a:extLst>
          </p:cNvPr>
          <p:cNvSpPr/>
          <p:nvPr/>
        </p:nvSpPr>
        <p:spPr>
          <a:xfrm>
            <a:off x="353118" y="2928344"/>
            <a:ext cx="43992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R" sz="2000" dirty="0"/>
              <a:t>Disminución considerable de la cantidad de nacimientos.</a:t>
            </a:r>
          </a:p>
          <a:p>
            <a:pPr algn="just"/>
            <a:endParaRPr lang="es-CR" sz="2000" dirty="0"/>
          </a:p>
          <a:p>
            <a:pPr algn="just"/>
            <a:r>
              <a:rPr lang="es-CR" sz="2000" dirty="0"/>
              <a:t>Algunas tendencias muestran una mayor cantidad de nacimientos pero un incremento importante en la población total. </a:t>
            </a:r>
          </a:p>
        </p:txBody>
      </p:sp>
    </p:spTree>
    <p:extLst>
      <p:ext uri="{BB962C8B-B14F-4D97-AF65-F5344CB8AC3E}">
        <p14:creationId xmlns:p14="http://schemas.microsoft.com/office/powerpoint/2010/main" val="373640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307557" y="577878"/>
            <a:ext cx="61877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Comparación entre TNB 2000-2011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4AA8D4-604B-4818-AF7D-9AC01EBC494A}"/>
              </a:ext>
            </a:extLst>
          </p:cNvPr>
          <p:cNvSpPr/>
          <p:nvPr/>
        </p:nvSpPr>
        <p:spPr>
          <a:xfrm>
            <a:off x="2516372" y="4720856"/>
            <a:ext cx="637954" cy="81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111CA-DF90-4DBC-9CC2-429A218C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98" y="1181941"/>
            <a:ext cx="8769804" cy="56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132819" y="614095"/>
            <a:ext cx="45977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Tendencia 2000-2011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4AA8D4-604B-4818-AF7D-9AC01EBC494A}"/>
              </a:ext>
            </a:extLst>
          </p:cNvPr>
          <p:cNvSpPr/>
          <p:nvPr/>
        </p:nvSpPr>
        <p:spPr>
          <a:xfrm>
            <a:off x="2516372" y="4720856"/>
            <a:ext cx="637954" cy="81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85EF0C-B57F-460C-BE3F-88DA28AA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16" y="1033429"/>
            <a:ext cx="6256251" cy="58245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4D172B-BF82-43EE-993B-021CABDEED3A}"/>
              </a:ext>
            </a:extLst>
          </p:cNvPr>
          <p:cNvSpPr/>
          <p:nvPr/>
        </p:nvSpPr>
        <p:spPr>
          <a:xfrm>
            <a:off x="378110" y="3244334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Disminuciones en el centro de Costa Rica</a:t>
            </a:r>
          </a:p>
        </p:txBody>
      </p:sp>
    </p:spTree>
    <p:extLst>
      <p:ext uri="{BB962C8B-B14F-4D97-AF65-F5344CB8AC3E}">
        <p14:creationId xmlns:p14="http://schemas.microsoft.com/office/powerpoint/2010/main" val="21051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229837" y="614095"/>
            <a:ext cx="69446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Construcción relaciones espaciales vecinos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4AA8D4-604B-4818-AF7D-9AC01EBC494A}"/>
              </a:ext>
            </a:extLst>
          </p:cNvPr>
          <p:cNvSpPr/>
          <p:nvPr/>
        </p:nvSpPr>
        <p:spPr>
          <a:xfrm>
            <a:off x="2516372" y="4720856"/>
            <a:ext cx="637954" cy="81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D93AA5-B8C8-4FA6-BA69-B4748B7A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72" y="1583144"/>
            <a:ext cx="6296025" cy="39528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AF08E8B-681E-4A83-AD77-441B127D99A3}"/>
              </a:ext>
            </a:extLst>
          </p:cNvPr>
          <p:cNvSpPr/>
          <p:nvPr/>
        </p:nvSpPr>
        <p:spPr>
          <a:xfrm>
            <a:off x="2928089" y="1583144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Reina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5AD0E4-EAF5-4BEB-8CD3-6412100147DC}"/>
              </a:ext>
            </a:extLst>
          </p:cNvPr>
          <p:cNvSpPr/>
          <p:nvPr/>
        </p:nvSpPr>
        <p:spPr>
          <a:xfrm>
            <a:off x="6824908" y="1583144"/>
            <a:ext cx="702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Torre</a:t>
            </a:r>
          </a:p>
        </p:txBody>
      </p:sp>
    </p:spTree>
    <p:extLst>
      <p:ext uri="{BB962C8B-B14F-4D97-AF65-F5344CB8AC3E}">
        <p14:creationId xmlns:p14="http://schemas.microsoft.com/office/powerpoint/2010/main" val="133538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936C77E-A176-44A2-9E76-267943FD9F1B}"/>
              </a:ext>
            </a:extLst>
          </p:cNvPr>
          <p:cNvSpPr/>
          <p:nvPr/>
        </p:nvSpPr>
        <p:spPr>
          <a:xfrm>
            <a:off x="229837" y="614095"/>
            <a:ext cx="69446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Construcción relaciones espaciales vecinos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A4AA8D4-604B-4818-AF7D-9AC01EBC494A}"/>
              </a:ext>
            </a:extLst>
          </p:cNvPr>
          <p:cNvSpPr/>
          <p:nvPr/>
        </p:nvSpPr>
        <p:spPr>
          <a:xfrm>
            <a:off x="2516372" y="4720856"/>
            <a:ext cx="637954" cy="815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7FA08F-37AE-4FEC-9A9B-73B574A5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838325"/>
            <a:ext cx="6343650" cy="31813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2158720-FFD3-47D0-A793-8EF7EFCABB52}"/>
              </a:ext>
            </a:extLst>
          </p:cNvPr>
          <p:cNvSpPr/>
          <p:nvPr/>
        </p:nvSpPr>
        <p:spPr>
          <a:xfrm>
            <a:off x="2924175" y="1653659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K=1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2D4177-DF7B-41C5-B0B0-73E3B2A146EB}"/>
              </a:ext>
            </a:extLst>
          </p:cNvPr>
          <p:cNvSpPr/>
          <p:nvPr/>
        </p:nvSpPr>
        <p:spPr>
          <a:xfrm>
            <a:off x="5420464" y="1653659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K=2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BB4295-C1EB-4869-ABCB-368745E5E609}"/>
              </a:ext>
            </a:extLst>
          </p:cNvPr>
          <p:cNvSpPr/>
          <p:nvPr/>
        </p:nvSpPr>
        <p:spPr>
          <a:xfrm>
            <a:off x="7847092" y="1653659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dirty="0"/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24573530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C34D86"/>
      </a:accent1>
      <a:accent2>
        <a:srgbClr val="B13BA6"/>
      </a:accent2>
      <a:accent3>
        <a:srgbClr val="9D4DC3"/>
      </a:accent3>
      <a:accent4>
        <a:srgbClr val="6043B4"/>
      </a:accent4>
      <a:accent5>
        <a:srgbClr val="4D5FC3"/>
      </a:accent5>
      <a:accent6>
        <a:srgbClr val="3B7EB1"/>
      </a:accent6>
      <a:hlink>
        <a:srgbClr val="6968CC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213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DividendVTI</vt:lpstr>
      <vt:lpstr>Tasa de nacimientos a nivel cantonal, Costa Rica 2000 - 2011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espacial de profesionales en Ciencia y Tecnología de Costa Rica</dc:title>
  <dc:creator>Pablo Luis Vivas Corrales</dc:creator>
  <cp:lastModifiedBy>Pedro Montenegro Masís</cp:lastModifiedBy>
  <cp:revision>17</cp:revision>
  <dcterms:created xsi:type="dcterms:W3CDTF">2019-10-10T04:16:45Z</dcterms:created>
  <dcterms:modified xsi:type="dcterms:W3CDTF">2019-12-17T06:29:46Z</dcterms:modified>
</cp:coreProperties>
</file>