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1" r:id="rId3"/>
    <p:sldId id="270" r:id="rId4"/>
    <p:sldId id="271" r:id="rId5"/>
    <p:sldId id="272" r:id="rId6"/>
    <p:sldId id="273" r:id="rId7"/>
    <p:sldId id="274" r:id="rId8"/>
    <p:sldId id="269" r:id="rId9"/>
    <p:sldId id="268" r:id="rId10"/>
    <p:sldId id="267" r:id="rId11"/>
    <p:sldId id="275" r:id="rId12"/>
    <p:sldId id="276" r:id="rId13"/>
    <p:sldId id="280" r:id="rId14"/>
    <p:sldId id="281" r:id="rId15"/>
    <p:sldId id="282" r:id="rId16"/>
    <p:sldId id="279" r:id="rId17"/>
    <p:sldId id="277" r:id="rId18"/>
    <p:sldId id="283" r:id="rId19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99930-DFB6-47AE-ADAB-97450F58B1F2}" type="datetimeFigureOut">
              <a:rPr lang="es-CR" smtClean="0"/>
              <a:t>28/11/2019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EF6EE-4EC2-4C07-A7D9-07932E02779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6281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XU</a:t>
            </a:r>
            <a:r>
              <a:rPr lang="es-ES" baseline="0" dirty="0" smtClean="0"/>
              <a:t> no estima el componente espacial, SE son más </a:t>
            </a:r>
            <a:r>
              <a:rPr lang="es-ES" baseline="0" dirty="0" err="1" smtClean="0"/>
              <a:t>perqueños</a:t>
            </a:r>
            <a:r>
              <a:rPr lang="es-ES" baseline="0" dirty="0" smtClean="0"/>
              <a:t>. Si el interés es espacial? Coeficientes de modelos espaciales generalmente los valores son más reales. (</a:t>
            </a:r>
            <a:r>
              <a:rPr lang="es-ES" baseline="0" dirty="0" err="1" smtClean="0"/>
              <a:t>Hoef</a:t>
            </a:r>
            <a:r>
              <a:rPr lang="es-ES" baseline="0" dirty="0" smtClean="0"/>
              <a:t> and </a:t>
            </a:r>
            <a:r>
              <a:rPr lang="es-ES" baseline="0" dirty="0" err="1" smtClean="0"/>
              <a:t>Cressie</a:t>
            </a:r>
            <a:r>
              <a:rPr lang="es-ES" baseline="0" dirty="0" smtClean="0"/>
              <a:t> 1993, </a:t>
            </a:r>
            <a:r>
              <a:rPr lang="es-ES" baseline="0" dirty="0" err="1" smtClean="0"/>
              <a:t>Dormann</a:t>
            </a:r>
            <a:r>
              <a:rPr lang="es-ES" baseline="0" dirty="0" smtClean="0"/>
              <a:t> 2007, Kuhn 2007)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EF6EE-4EC2-4C07-A7D9-07932E027798}" type="slidenum">
              <a:rPr lang="es-CR" smtClean="0"/>
              <a:t>14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4040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3F3-DF27-46A6-88D3-E9B91E9387C1}" type="datetimeFigureOut">
              <a:rPr lang="es-CR" smtClean="0"/>
              <a:t>28/11/2019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B2A-1F6C-4402-8459-9675B134814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750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3F3-DF27-46A6-88D3-E9B91E9387C1}" type="datetimeFigureOut">
              <a:rPr lang="es-CR" smtClean="0"/>
              <a:t>28/11/2019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B2A-1F6C-4402-8459-9675B134814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5000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3F3-DF27-46A6-88D3-E9B91E9387C1}" type="datetimeFigureOut">
              <a:rPr lang="es-CR" smtClean="0"/>
              <a:t>28/11/2019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B2A-1F6C-4402-8459-9675B134814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381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3F3-DF27-46A6-88D3-E9B91E9387C1}" type="datetimeFigureOut">
              <a:rPr lang="es-CR" smtClean="0"/>
              <a:t>28/11/2019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B2A-1F6C-4402-8459-9675B134814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6059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3F3-DF27-46A6-88D3-E9B91E9387C1}" type="datetimeFigureOut">
              <a:rPr lang="es-CR" smtClean="0"/>
              <a:t>28/11/2019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B2A-1F6C-4402-8459-9675B134814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7515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3F3-DF27-46A6-88D3-E9B91E9387C1}" type="datetimeFigureOut">
              <a:rPr lang="es-CR" smtClean="0"/>
              <a:t>28/11/2019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B2A-1F6C-4402-8459-9675B134814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4572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3F3-DF27-46A6-88D3-E9B91E9387C1}" type="datetimeFigureOut">
              <a:rPr lang="es-CR" smtClean="0"/>
              <a:t>28/11/2019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B2A-1F6C-4402-8459-9675B134814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8515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3F3-DF27-46A6-88D3-E9B91E9387C1}" type="datetimeFigureOut">
              <a:rPr lang="es-CR" smtClean="0"/>
              <a:t>28/11/2019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B2A-1F6C-4402-8459-9675B134814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4164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3F3-DF27-46A6-88D3-E9B91E9387C1}" type="datetimeFigureOut">
              <a:rPr lang="es-CR" smtClean="0"/>
              <a:t>28/11/2019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B2A-1F6C-4402-8459-9675B134814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286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3F3-DF27-46A6-88D3-E9B91E9387C1}" type="datetimeFigureOut">
              <a:rPr lang="es-CR" smtClean="0"/>
              <a:t>28/11/2019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B2A-1F6C-4402-8459-9675B134814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330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C3F3-DF27-46A6-88D3-E9B91E9387C1}" type="datetimeFigureOut">
              <a:rPr lang="es-CR" smtClean="0"/>
              <a:t>28/11/2019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B2A-1F6C-4402-8459-9675B134814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1243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C3F3-DF27-46A6-88D3-E9B91E9387C1}" type="datetimeFigureOut">
              <a:rPr lang="es-CR" smtClean="0"/>
              <a:t>28/11/2019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BB2A-1F6C-4402-8459-9675B134814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1808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8685" y="1566500"/>
            <a:ext cx="9144000" cy="2387600"/>
          </a:xfrm>
        </p:spPr>
        <p:txBody>
          <a:bodyPr>
            <a:normAutofit/>
          </a:bodyPr>
          <a:lstStyle/>
          <a:p>
            <a:r>
              <a:rPr lang="es-CR" sz="4500" dirty="0"/>
              <a:t>Modelos </a:t>
            </a:r>
            <a:r>
              <a:rPr lang="es-CR" sz="4500" dirty="0" err="1"/>
              <a:t>autorregresivos</a:t>
            </a:r>
            <a:r>
              <a:rPr lang="es-CR" sz="4500" dirty="0"/>
              <a:t> espaciales para inferencia estadística a partir de datos ecológicos.</a:t>
            </a:r>
          </a:p>
        </p:txBody>
      </p:sp>
    </p:spTree>
    <p:extLst>
      <p:ext uri="{BB962C8B-B14F-4D97-AF65-F5344CB8AC3E}">
        <p14:creationId xmlns:p14="http://schemas.microsoft.com/office/powerpoint/2010/main" val="112886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-1" y="74023"/>
            <a:ext cx="7419704" cy="627652"/>
          </a:xfrm>
          <a:solidFill>
            <a:srgbClr val="0A5097"/>
          </a:solidFill>
        </p:spPr>
        <p:txBody>
          <a:bodyPr>
            <a:normAutofit/>
          </a:bodyPr>
          <a:lstStyle/>
          <a:p>
            <a:r>
              <a:rPr lang="es-CR" sz="3200" dirty="0" smtClean="0">
                <a:solidFill>
                  <a:schemeClr val="bg1"/>
                </a:solidFill>
                <a:latin typeface="OfficinaSanITCExtraBold "/>
              </a:rPr>
              <a:t>Ejemplo: Tendencia de la focas </a:t>
            </a:r>
            <a:r>
              <a:rPr lang="es-CR" sz="3200" dirty="0" err="1" smtClean="0">
                <a:solidFill>
                  <a:schemeClr val="bg1"/>
                </a:solidFill>
                <a:latin typeface="OfficinaSanITCExtraBold "/>
              </a:rPr>
              <a:t>vitulina</a:t>
            </a:r>
            <a:endParaRPr lang="es-CR" sz="3200" dirty="0">
              <a:solidFill>
                <a:schemeClr val="bg1"/>
              </a:solidFill>
              <a:latin typeface="OfficinaSanITCExtraBold 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18" y="2121763"/>
            <a:ext cx="5143774" cy="4370802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88584" y="1227053"/>
            <a:ext cx="5801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OfficinaSanITCExtraBold "/>
              </a:rPr>
              <a:t>Ubicación:</a:t>
            </a:r>
            <a:r>
              <a:rPr lang="es-ES" dirty="0" smtClean="0">
                <a:latin typeface="OfficinaSanITCExtraBold "/>
              </a:rPr>
              <a:t> Costa </a:t>
            </a:r>
            <a:r>
              <a:rPr lang="es-ES" dirty="0">
                <a:latin typeface="OfficinaSanITCExtraBold "/>
              </a:rPr>
              <a:t>N</a:t>
            </a:r>
            <a:r>
              <a:rPr lang="es-ES" dirty="0" smtClean="0">
                <a:latin typeface="OfficinaSanITCExtraBold "/>
              </a:rPr>
              <a:t>oroeste USA hasta Alaska Canadá</a:t>
            </a:r>
            <a:endParaRPr lang="es-CR" dirty="0"/>
          </a:p>
        </p:txBody>
      </p:sp>
      <p:sp>
        <p:nvSpPr>
          <p:cNvPr id="4" name="Rectángulo 3"/>
          <p:cNvSpPr/>
          <p:nvPr/>
        </p:nvSpPr>
        <p:spPr>
          <a:xfrm>
            <a:off x="10061325" y="1411719"/>
            <a:ext cx="150073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CR" dirty="0"/>
              <a:t>463 polígonos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3176" y="1798597"/>
            <a:ext cx="6226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dirty="0" smtClean="0"/>
              <a:t>Se </a:t>
            </a:r>
            <a:r>
              <a:rPr lang="es-CR" dirty="0"/>
              <a:t>estimó una tendencia </a:t>
            </a:r>
            <a:r>
              <a:rPr lang="es-CR" dirty="0" smtClean="0"/>
              <a:t>de polígonos con Regresión </a:t>
            </a:r>
            <a:r>
              <a:rPr lang="es-CR" dirty="0"/>
              <a:t>de </a:t>
            </a:r>
            <a:r>
              <a:rPr lang="es-CR" dirty="0" err="1"/>
              <a:t>Poisson</a:t>
            </a:r>
            <a:endParaRPr lang="es-C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217" y="2275686"/>
            <a:ext cx="6996335" cy="4577508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4475" y="6369743"/>
            <a:ext cx="6226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dirty="0" smtClean="0"/>
              <a:t>Desplazamientos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641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-1" y="74023"/>
            <a:ext cx="7419704" cy="627652"/>
          </a:xfrm>
          <a:solidFill>
            <a:srgbClr val="0A5097"/>
          </a:solidFill>
        </p:spPr>
        <p:txBody>
          <a:bodyPr>
            <a:normAutofit/>
          </a:bodyPr>
          <a:lstStyle/>
          <a:p>
            <a:r>
              <a:rPr lang="es-CR" sz="3200" dirty="0" smtClean="0">
                <a:solidFill>
                  <a:schemeClr val="bg1"/>
                </a:solidFill>
                <a:latin typeface="OfficinaSanITCExtraBold "/>
              </a:rPr>
              <a:t>Especificación de vecinos CAR - SAR</a:t>
            </a:r>
            <a:endParaRPr lang="es-CR" sz="3200" dirty="0">
              <a:solidFill>
                <a:schemeClr val="bg1"/>
              </a:solidFill>
              <a:latin typeface="OfficinaSanITCExtraBold 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457880" y="1076919"/>
                <a:ext cx="6503942" cy="1204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R" dirty="0" smtClean="0"/>
                  <a:t>3 niveles de vecinos.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smtClean="0"/>
                  <a:t>Primer orden vecinos. 1 o 2 puntos límites.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smtClean="0"/>
                  <a:t>Segundo orden. Para cada elemento Indicadora (primer orden)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smtClean="0"/>
                  <a:t>Cuarto orden.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R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80" y="1076919"/>
                <a:ext cx="6503942" cy="1204048"/>
              </a:xfrm>
              <a:prstGeom prst="rect">
                <a:avLst/>
              </a:prstGeom>
              <a:blipFill>
                <a:blip r:embed="rId2"/>
                <a:stretch>
                  <a:fillRect l="-750" t="-3046" b="-761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84" y="2796686"/>
            <a:ext cx="4247192" cy="351267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329" y="2796686"/>
            <a:ext cx="3990975" cy="3086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7576457" y="892253"/>
                <a:ext cx="1672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R" b="1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57" y="892253"/>
                <a:ext cx="167206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7576457" y="1399450"/>
                <a:ext cx="1968039" cy="53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+ −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s-CR" b="1" dirty="0"/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57" y="1399450"/>
                <a:ext cx="1968039" cy="5316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10159131" y="814674"/>
                <a:ext cx="2466997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400" b="1" dirty="0" smtClean="0"/>
                  <a:t>S = </a:t>
                </a:r>
                <a:r>
                  <a:rPr lang="es-ES" sz="1400" dirty="0" smtClean="0"/>
                  <a:t>Matriz binaria</a:t>
                </a:r>
              </a:p>
              <a:p>
                <a:r>
                  <a:rPr lang="es-ES" sz="1400" b="1" dirty="0" smtClean="0"/>
                  <a:t>D = </a:t>
                </a:r>
                <a:r>
                  <a:rPr lang="es-ES" sz="1400" dirty="0" smtClean="0"/>
                  <a:t>Distancia Euclidiana</a:t>
                </a:r>
              </a:p>
              <a:p>
                <a:r>
                  <a:rPr lang="es-ES" sz="1400" b="1" dirty="0" smtClean="0"/>
                  <a:t>B = </a:t>
                </a:r>
                <a14:m>
                  <m:oMath xmlns:m="http://schemas.openxmlformats.org/officeDocument/2006/math">
                    <m:r>
                      <a:rPr lang="es-ES" sz="1400" b="1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s-ES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400" dirty="0" err="1" smtClean="0"/>
                  <a:t>W</a:t>
                </a:r>
                <a:endParaRPr lang="es-ES" sz="1400" dirty="0" smtClean="0"/>
              </a:p>
              <a:p>
                <a:r>
                  <a:rPr lang="es-ES" sz="1400" b="1" dirty="0" smtClean="0"/>
                  <a:t>C = </a:t>
                </a:r>
                <a14:m>
                  <m:oMath xmlns:m="http://schemas.openxmlformats.org/officeDocument/2006/math">
                    <m:r>
                      <a:rPr lang="es-ES" sz="1400" b="1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s-E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400" dirty="0" smtClean="0"/>
                  <a:t>W</a:t>
                </a:r>
              </a:p>
              <a:p>
                <a:r>
                  <a:rPr lang="es-ES" sz="1400" b="1" dirty="0" smtClean="0"/>
                  <a:t>IAR </a:t>
                </a:r>
                <a14:m>
                  <m:oMath xmlns:m="http://schemas.openxmlformats.org/officeDocument/2006/math">
                    <m:r>
                      <a:rPr lang="es-ES" sz="1400" b="1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CR" sz="1400" dirty="0" smtClean="0"/>
                  <a:t>=1</a:t>
                </a:r>
                <a:endParaRPr lang="es-CR" sz="1400" dirty="0"/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131" y="814674"/>
                <a:ext cx="2466997" cy="1169551"/>
              </a:xfrm>
              <a:prstGeom prst="rect">
                <a:avLst/>
              </a:prstGeom>
              <a:blipFill>
                <a:blip r:embed="rId7"/>
                <a:stretch>
                  <a:fillRect l="-743" t="-1047" b="-471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/>
              <p:cNvSpPr txBox="1"/>
              <p:nvPr/>
            </p:nvSpPr>
            <p:spPr>
              <a:xfrm>
                <a:off x="7380856" y="2169495"/>
                <a:ext cx="27521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𝑚𝑒𝑡𝑟𝑜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𝑐𝑜𝑛𝑒𝑐𝑡𝑖𝑣𝑖𝑑𝑎𝑑</m:t>
                      </m:r>
                    </m:oMath>
                  </m:oMathPara>
                </a14:m>
                <a:endParaRPr lang="es-CR" dirty="0"/>
              </a:p>
            </p:txBody>
          </p:sp>
        </mc:Choice>
        <mc:Fallback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56" y="2169495"/>
                <a:ext cx="2752164" cy="246221"/>
              </a:xfrm>
              <a:prstGeom prst="rect">
                <a:avLst/>
              </a:prstGeom>
              <a:blipFill>
                <a:blip r:embed="rId8"/>
                <a:stretch>
                  <a:fillRect l="-1330" t="-2500" r="-887" b="-3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10258120" y="2138716"/>
                <a:ext cx="19686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sz="1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CR" sz="1400" dirty="0" smtClean="0"/>
                  <a:t> pequeño &lt; correlación</a:t>
                </a:r>
                <a:endParaRPr lang="es-CR" sz="1400" dirty="0"/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120" y="2138716"/>
                <a:ext cx="1968616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7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-1" y="74023"/>
            <a:ext cx="7419704" cy="627652"/>
          </a:xfrm>
          <a:solidFill>
            <a:srgbClr val="0A5097"/>
          </a:solidFill>
        </p:spPr>
        <p:txBody>
          <a:bodyPr>
            <a:normAutofit/>
          </a:bodyPr>
          <a:lstStyle/>
          <a:p>
            <a:r>
              <a:rPr lang="es-CR" sz="3200" dirty="0" smtClean="0">
                <a:solidFill>
                  <a:schemeClr val="bg1"/>
                </a:solidFill>
                <a:latin typeface="OfficinaSanITCExtraBold "/>
              </a:rPr>
              <a:t>Estimación de los modelos</a:t>
            </a:r>
            <a:endParaRPr lang="es-CR" sz="3200" dirty="0">
              <a:solidFill>
                <a:schemeClr val="bg1"/>
              </a:solidFill>
              <a:latin typeface="OfficinaSanITCExtraBold 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61257" y="1073152"/>
            <a:ext cx="7276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OfficinaSanITCExtraBold "/>
              </a:rPr>
              <a:t>Estimación los modelos Máxima verosimilitud excepto IAR</a:t>
            </a:r>
            <a:endParaRPr lang="es-CR" dirty="0">
              <a:latin typeface="OfficinaSanITCExtraBold 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61257" y="1730949"/>
            <a:ext cx="7276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OfficinaSanITCExtraBold "/>
              </a:rPr>
              <a:t>Métodos de comparación de modelos: </a:t>
            </a:r>
            <a:r>
              <a:rPr lang="es-ES" b="1" dirty="0" smtClean="0">
                <a:latin typeface="OfficinaSanITCExtraBold "/>
              </a:rPr>
              <a:t>AIC, BIC</a:t>
            </a:r>
            <a:endParaRPr lang="es-CR" b="1" dirty="0">
              <a:latin typeface="OfficinaSanITCExtraBold 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2183293"/>
            <a:ext cx="10285912" cy="46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-1" y="74023"/>
            <a:ext cx="7419704" cy="627652"/>
          </a:xfrm>
          <a:solidFill>
            <a:srgbClr val="0A5097"/>
          </a:solidFill>
        </p:spPr>
        <p:txBody>
          <a:bodyPr>
            <a:normAutofit/>
          </a:bodyPr>
          <a:lstStyle/>
          <a:p>
            <a:r>
              <a:rPr lang="es-CR" sz="3200" dirty="0" smtClean="0">
                <a:solidFill>
                  <a:schemeClr val="bg1"/>
                </a:solidFill>
                <a:latin typeface="OfficinaSanITCExtraBold "/>
              </a:rPr>
              <a:t>Comparación de los modelos</a:t>
            </a:r>
            <a:endParaRPr lang="es-CR" sz="3200" dirty="0">
              <a:solidFill>
                <a:schemeClr val="bg1"/>
              </a:solidFill>
              <a:latin typeface="OfficinaSanITCExtraBold 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13" y="1371600"/>
            <a:ext cx="8840078" cy="472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-1" y="74023"/>
            <a:ext cx="7419704" cy="627652"/>
          </a:xfrm>
          <a:solidFill>
            <a:srgbClr val="0A5097"/>
          </a:solidFill>
        </p:spPr>
        <p:txBody>
          <a:bodyPr>
            <a:normAutofit/>
          </a:bodyPr>
          <a:lstStyle/>
          <a:p>
            <a:r>
              <a:rPr lang="es-CR" sz="3200" dirty="0" smtClean="0">
                <a:solidFill>
                  <a:schemeClr val="bg1"/>
                </a:solidFill>
                <a:latin typeface="OfficinaSanITCExtraBold "/>
              </a:rPr>
              <a:t>Comparación estimaciones modelos</a:t>
            </a:r>
            <a:endParaRPr lang="es-CR" sz="3200" dirty="0">
              <a:solidFill>
                <a:schemeClr val="bg1"/>
              </a:solidFill>
              <a:latin typeface="OfficinaSanITCExtraBold 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93" y="1443580"/>
            <a:ext cx="10066293" cy="211368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573383" y="4153989"/>
            <a:ext cx="6962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OfficinaSanITCExtraBold "/>
              </a:rPr>
              <a:t>¿Qué conclusiones se deducen de un modelo no espacial vs espaciales?</a:t>
            </a:r>
            <a:endParaRPr lang="es-CR" sz="2000" b="1" dirty="0">
              <a:latin typeface="OfficinaSanITCExtraBold "/>
            </a:endParaRPr>
          </a:p>
        </p:txBody>
      </p:sp>
    </p:spTree>
    <p:extLst>
      <p:ext uri="{BB962C8B-B14F-4D97-AF65-F5344CB8AC3E}">
        <p14:creationId xmlns:p14="http://schemas.microsoft.com/office/powerpoint/2010/main" val="11674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-1" y="74023"/>
            <a:ext cx="7419704" cy="627652"/>
          </a:xfrm>
          <a:solidFill>
            <a:srgbClr val="0A5097"/>
          </a:solidFill>
        </p:spPr>
        <p:txBody>
          <a:bodyPr>
            <a:normAutofit/>
          </a:bodyPr>
          <a:lstStyle/>
          <a:p>
            <a:r>
              <a:rPr lang="es-CR" sz="3200" dirty="0" smtClean="0">
                <a:solidFill>
                  <a:schemeClr val="bg1"/>
                </a:solidFill>
                <a:latin typeface="OfficinaSanITCExtraBold "/>
              </a:rPr>
              <a:t>Predicción y suavización</a:t>
            </a:r>
            <a:endParaRPr lang="es-CR" sz="3200" dirty="0">
              <a:solidFill>
                <a:schemeClr val="bg1"/>
              </a:solidFill>
              <a:latin typeface="OfficinaSanITCExtraBold 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2" y="905306"/>
            <a:ext cx="7172003" cy="595661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271162" y="2361625"/>
            <a:ext cx="31588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r>
              <a:rPr lang="es-ES" dirty="0" smtClean="0">
                <a:latin typeface="OfficinaSanITCExtraBold "/>
              </a:rPr>
              <a:t>Predicciones </a:t>
            </a:r>
            <a:r>
              <a:rPr lang="es-ES" dirty="0" err="1" smtClean="0">
                <a:latin typeface="OfficinaSanITCExtraBold "/>
              </a:rPr>
              <a:t>Kriging</a:t>
            </a:r>
            <a:r>
              <a:rPr lang="es-ES" dirty="0" smtClean="0">
                <a:latin typeface="OfficinaSanITCExtraBold "/>
              </a:rPr>
              <a:t> ordinario XC4R</a:t>
            </a:r>
          </a:p>
          <a:p>
            <a:pPr marL="342900" indent="-342900" algn="just">
              <a:buAutoNum type="alphaLcParenR"/>
            </a:pPr>
            <a:r>
              <a:rPr lang="es-ES" dirty="0" smtClean="0">
                <a:latin typeface="OfficinaSanITCExtraBold "/>
              </a:rPr>
              <a:t>Errores estándar XC4R</a:t>
            </a:r>
          </a:p>
          <a:p>
            <a:pPr marL="342900" indent="-342900" algn="just">
              <a:buAutoNum type="alphaLcParenR"/>
            </a:pPr>
            <a:r>
              <a:rPr lang="es-ES" dirty="0" smtClean="0">
                <a:latin typeface="OfficinaSanITCExtraBold "/>
              </a:rPr>
              <a:t>Suavizado</a:t>
            </a:r>
          </a:p>
          <a:p>
            <a:pPr marL="342900" indent="-342900" algn="just">
              <a:buAutoNum type="alphaLcParenR"/>
            </a:pPr>
            <a:r>
              <a:rPr lang="es-ES" dirty="0" smtClean="0">
                <a:latin typeface="OfficinaSanITCExtraBold "/>
              </a:rPr>
              <a:t>Suavizado modelo jerárquico Bayesiano</a:t>
            </a:r>
            <a:endParaRPr lang="es-ES" dirty="0" smtClean="0">
              <a:latin typeface="OfficinaSanITCExtraBold "/>
            </a:endParaRPr>
          </a:p>
          <a:p>
            <a:pPr marL="342900" indent="-342900" algn="just">
              <a:buAutoNum type="alphaLcParenR"/>
            </a:pPr>
            <a:endParaRPr lang="es-CR" dirty="0">
              <a:latin typeface="OfficinaSanITCExtraBold "/>
            </a:endParaRPr>
          </a:p>
        </p:txBody>
      </p:sp>
    </p:spTree>
    <p:extLst>
      <p:ext uri="{BB962C8B-B14F-4D97-AF65-F5344CB8AC3E}">
        <p14:creationId xmlns:p14="http://schemas.microsoft.com/office/powerpoint/2010/main" val="41266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-1" y="74023"/>
            <a:ext cx="7419704" cy="627652"/>
          </a:xfrm>
          <a:solidFill>
            <a:srgbClr val="0A5097"/>
          </a:solidFill>
        </p:spPr>
        <p:txBody>
          <a:bodyPr>
            <a:normAutofit/>
          </a:bodyPr>
          <a:lstStyle/>
          <a:p>
            <a:r>
              <a:rPr lang="es-CR" sz="3200" dirty="0" smtClean="0">
                <a:solidFill>
                  <a:schemeClr val="bg1"/>
                </a:solidFill>
                <a:latin typeface="OfficinaSanITCExtraBold "/>
              </a:rPr>
              <a:t>Preguntas Ejemplo. </a:t>
            </a:r>
            <a:endParaRPr lang="es-CR" sz="3200" dirty="0">
              <a:solidFill>
                <a:schemeClr val="bg1"/>
              </a:solidFill>
              <a:latin typeface="OfficinaSanITCExtraBold 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1412786"/>
            <a:ext cx="113646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R"/>
            </a:pPr>
            <a:r>
              <a:rPr lang="es-CR" dirty="0">
                <a:latin typeface="OfficinaSanITCExtraBold "/>
              </a:rPr>
              <a:t>Modelos </a:t>
            </a:r>
            <a:r>
              <a:rPr lang="es-CR" dirty="0" err="1">
                <a:latin typeface="OfficinaSanITCExtraBold "/>
              </a:rPr>
              <a:t>autorregresivos</a:t>
            </a:r>
            <a:r>
              <a:rPr lang="es-CR" dirty="0">
                <a:latin typeface="OfficinaSanITCExtraBold "/>
              </a:rPr>
              <a:t> SAR ¿Existe independencia con y? Remedio: Ajustar transformaciones para satisfacer normalidad en los residuos. ¿Es conveniencia</a:t>
            </a:r>
            <a:r>
              <a:rPr lang="es-CR" dirty="0" smtClean="0">
                <a:latin typeface="OfficinaSanITCExtraBold "/>
              </a:rPr>
              <a:t>?</a:t>
            </a:r>
          </a:p>
          <a:p>
            <a:pPr marL="342900" indent="-342900" algn="just">
              <a:buFontTx/>
              <a:buAutoNum type="arabicParenR"/>
            </a:pPr>
            <a:endParaRPr lang="es-CR" dirty="0">
              <a:latin typeface="OfficinaSanITCExtraBold "/>
            </a:endParaRPr>
          </a:p>
          <a:p>
            <a:pPr marL="342900" indent="-342900" algn="just">
              <a:buAutoNum type="arabicParenR"/>
            </a:pPr>
            <a:r>
              <a:rPr lang="es-ES" dirty="0" smtClean="0">
                <a:latin typeface="OfficinaSanITCExtraBold "/>
              </a:rPr>
              <a:t>¿</a:t>
            </a:r>
            <a:r>
              <a:rPr lang="es-ES" dirty="0" smtClean="0">
                <a:latin typeface="OfficinaSanITCExtraBold "/>
              </a:rPr>
              <a:t>Qué recomendaciones se presentan en el artículo sobre la elección de una estructura de vecindarios en modelos </a:t>
            </a:r>
            <a:r>
              <a:rPr lang="es-ES" dirty="0" err="1" smtClean="0">
                <a:latin typeface="OfficinaSanITCExtraBold "/>
              </a:rPr>
              <a:t>autorregresivos</a:t>
            </a:r>
            <a:r>
              <a:rPr lang="es-ES" dirty="0" smtClean="0">
                <a:latin typeface="OfficinaSanITCExtraBold "/>
              </a:rPr>
              <a:t>?</a:t>
            </a:r>
          </a:p>
          <a:p>
            <a:pPr marL="342900" indent="-342900" algn="just">
              <a:buFontTx/>
              <a:buAutoNum type="arabicParenR"/>
            </a:pPr>
            <a:endParaRPr lang="es-ES" dirty="0" smtClean="0">
              <a:latin typeface="OfficinaSanITCExtraBold "/>
            </a:endParaRPr>
          </a:p>
          <a:p>
            <a:pPr marL="342900" indent="-342900" algn="just">
              <a:buFontTx/>
              <a:buAutoNum type="arabicParenR"/>
            </a:pPr>
            <a:r>
              <a:rPr lang="es-ES" dirty="0" smtClean="0">
                <a:latin typeface="OfficinaSanITCExtraBold "/>
              </a:rPr>
              <a:t>Se </a:t>
            </a:r>
            <a:r>
              <a:rPr lang="es-ES" dirty="0">
                <a:latin typeface="OfficinaSanITCExtraBold "/>
              </a:rPr>
              <a:t>puede elegir un modelo final basado en AIC, DIC u otros criterios similares. En esta situación, hay poco que ganar al tratar de interpretar el modelo CAR o SAR que mejor se adapte a los datos.</a:t>
            </a:r>
            <a:endParaRPr lang="es-CR" dirty="0">
              <a:latin typeface="OfficinaSanITCExtraBold "/>
            </a:endParaRPr>
          </a:p>
          <a:p>
            <a:pPr marL="342900" indent="-342900" algn="just">
              <a:buAutoNum type="arabicParenR"/>
            </a:pPr>
            <a:endParaRPr lang="es-ES" dirty="0" smtClean="0">
              <a:latin typeface="OfficinaSanITCExtraBold "/>
            </a:endParaRPr>
          </a:p>
          <a:p>
            <a:pPr marL="342900" indent="-342900" algn="just">
              <a:buAutoNum type="arabicParenR"/>
            </a:pPr>
            <a:r>
              <a:rPr lang="es-ES" dirty="0" smtClean="0">
                <a:latin typeface="OfficinaSanITCExtraBold "/>
              </a:rPr>
              <a:t>¿Cuando elegir un modelo CAR o IAR?</a:t>
            </a:r>
          </a:p>
          <a:p>
            <a:pPr marL="342900" indent="-342900" algn="just">
              <a:buAutoNum type="arabicParenR"/>
            </a:pPr>
            <a:endParaRPr lang="es-ES" dirty="0">
              <a:latin typeface="OfficinaSanITCExtraBold "/>
            </a:endParaRPr>
          </a:p>
          <a:p>
            <a:pPr marL="342900" indent="-342900" algn="just">
              <a:buAutoNum type="arabicParenR"/>
            </a:pPr>
            <a:r>
              <a:rPr lang="es-ES" dirty="0" smtClean="0">
                <a:latin typeface="OfficinaSanITCExtraBold "/>
              </a:rPr>
              <a:t>¿Cuales es el efecto de las predicciones de los valores suavizados?</a:t>
            </a:r>
          </a:p>
        </p:txBody>
      </p:sp>
    </p:spTree>
    <p:extLst>
      <p:ext uri="{BB962C8B-B14F-4D97-AF65-F5344CB8AC3E}">
        <p14:creationId xmlns:p14="http://schemas.microsoft.com/office/powerpoint/2010/main" val="39298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-1" y="74023"/>
            <a:ext cx="7419704" cy="627652"/>
          </a:xfrm>
          <a:solidFill>
            <a:srgbClr val="0A5097"/>
          </a:solidFill>
        </p:spPr>
        <p:txBody>
          <a:bodyPr>
            <a:normAutofit/>
          </a:bodyPr>
          <a:lstStyle/>
          <a:p>
            <a:r>
              <a:rPr lang="es-CR" sz="3200" dirty="0" smtClean="0">
                <a:solidFill>
                  <a:schemeClr val="bg1"/>
                </a:solidFill>
                <a:latin typeface="OfficinaSanITCExtraBold "/>
              </a:rPr>
              <a:t>Respuestas Ejemplo</a:t>
            </a:r>
            <a:endParaRPr lang="es-CR" sz="3200" dirty="0">
              <a:solidFill>
                <a:schemeClr val="bg1"/>
              </a:solidFill>
              <a:latin typeface="OfficinaSanITCExtraBold 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0" y="1412786"/>
                <a:ext cx="1136468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AutoNum type="arabicParenR"/>
                </a:pPr>
                <a:r>
                  <a:rPr lang="es-ES" dirty="0" smtClean="0">
                    <a:latin typeface="OfficinaSanITCExtraBold "/>
                  </a:rPr>
                  <a:t>A</a:t>
                </a:r>
              </a:p>
              <a:p>
                <a:pPr marL="342900" indent="-342900" algn="just">
                  <a:buAutoNum type="arabicParenR"/>
                </a:pPr>
                <a:endParaRPr lang="es-ES" dirty="0" smtClean="0">
                  <a:latin typeface="OfficinaSanITCExtraBold "/>
                </a:endParaRPr>
              </a:p>
              <a:p>
                <a:pPr marL="342900" indent="-342900" algn="just">
                  <a:buAutoNum type="arabicParenR"/>
                </a:pPr>
                <a:r>
                  <a:rPr lang="es-ES" dirty="0" smtClean="0">
                    <a:latin typeface="OfficinaSanITCExtraBold "/>
                  </a:rPr>
                  <a:t>Difícilmente </a:t>
                </a:r>
                <a:r>
                  <a:rPr lang="es-ES" dirty="0" smtClean="0">
                    <a:latin typeface="OfficinaSanITCExtraBold "/>
                  </a:rPr>
                  <a:t>hay compresión de la </a:t>
                </a:r>
                <a:r>
                  <a:rPr lang="es-ES" dirty="0" err="1">
                    <a:latin typeface="OfficinaSanITCExtraBold "/>
                  </a:rPr>
                  <a:t>autocorrelación</a:t>
                </a:r>
                <a:r>
                  <a:rPr lang="es-ES" dirty="0">
                    <a:latin typeface="OfficinaSanITCExtraBold "/>
                  </a:rPr>
                  <a:t> espacia. Por </a:t>
                </a:r>
                <a:r>
                  <a:rPr lang="es-ES" dirty="0" smtClean="0">
                    <a:latin typeface="OfficinaSanITCExtraBold "/>
                  </a:rPr>
                  <a:t>ejemplo,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s-ES" dirty="0" smtClean="0">
                    <a:latin typeface="OfficinaSanITCExtraBold "/>
                  </a:rPr>
                  <a:t>el </a:t>
                </a:r>
                <a:r>
                  <a:rPr lang="es-ES" dirty="0">
                    <a:latin typeface="OfficinaSanITCExtraBold "/>
                  </a:rPr>
                  <a:t>efecto aleatorio se puede considerar como una </a:t>
                </a:r>
                <a:r>
                  <a:rPr lang="es-ES" dirty="0" err="1">
                    <a:latin typeface="OfficinaSanITCExtraBold "/>
                  </a:rPr>
                  <a:t>covariable</a:t>
                </a:r>
                <a:r>
                  <a:rPr lang="es-ES" dirty="0">
                    <a:latin typeface="OfficinaSanITCExtraBold "/>
                  </a:rPr>
                  <a:t> </a:t>
                </a:r>
                <a:r>
                  <a:rPr lang="es-ES" dirty="0" smtClean="0">
                    <a:latin typeface="OfficinaSanITCExtraBold "/>
                  </a:rPr>
                  <a:t>faltante (z). Por eso, se prueban diferentes estructuras y comparan diferentes diseños para seleccionar el mejor modelo</a:t>
                </a:r>
                <a:r>
                  <a:rPr lang="es-ES" dirty="0" smtClean="0">
                    <a:latin typeface="OfficinaSanITCExtraBold "/>
                  </a:rPr>
                  <a:t>.</a:t>
                </a:r>
              </a:p>
              <a:p>
                <a:pPr marL="342900" indent="-342900" algn="just">
                  <a:buAutoNum type="arabicParenR"/>
                </a:pPr>
                <a:endParaRPr lang="es-ES" dirty="0" smtClean="0">
                  <a:latin typeface="OfficinaSanITCExtraBold "/>
                </a:endParaRPr>
              </a:p>
              <a:p>
                <a:pPr marL="342900" indent="-342900" algn="just">
                  <a:buAutoNum type="arabicParenR"/>
                </a:pPr>
                <a:r>
                  <a:rPr lang="es-ES" dirty="0" smtClean="0">
                    <a:latin typeface="OfficinaSanITCExtraBold "/>
                  </a:rPr>
                  <a:t>B</a:t>
                </a:r>
              </a:p>
              <a:p>
                <a:pPr marL="342900" indent="-342900" algn="just">
                  <a:buFontTx/>
                  <a:buAutoNum type="arabicParenR"/>
                </a:pPr>
                <a:endParaRPr lang="es-ES" dirty="0" smtClean="0">
                  <a:latin typeface="OfficinaSanITCExtraBold "/>
                </a:endParaRPr>
              </a:p>
              <a:p>
                <a:pPr marL="342900" indent="-342900" algn="just">
                  <a:buFontTx/>
                  <a:buAutoNum type="arabicParenR"/>
                </a:pPr>
                <a:r>
                  <a:rPr lang="es-ES" dirty="0" smtClean="0">
                    <a:latin typeface="OfficinaSanITCExtraBold "/>
                  </a:rPr>
                  <a:t>Recomendación es </a:t>
                </a:r>
                <a:r>
                  <a:rPr lang="es-ES" dirty="0" err="1" smtClean="0">
                    <a:latin typeface="OfficinaSanITCExtraBold "/>
                  </a:rPr>
                  <a:t>confunsa</a:t>
                </a:r>
                <a:r>
                  <a:rPr lang="es-ES" dirty="0" smtClean="0">
                    <a:latin typeface="OfficinaSanITCExtraBold "/>
                  </a:rPr>
                  <a:t>, IAR un parámetro menos puede disminuir la confusión de la matriz de precisión controlando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ES" dirty="0" smtClean="0">
                    <a:latin typeface="OfficinaSanITCExtraBold "/>
                  </a:rPr>
                  <a:t>. Sin embargo, puede forzar la suavidad donde no existe. CAR permite el modelado de la diagonal con valores mas pequeños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CR" dirty="0" smtClean="0">
                    <a:latin typeface="OfficinaSanITCExtraBold "/>
                  </a:rPr>
                  <a:t> disminuyendo errores correlacionados.</a:t>
                </a:r>
                <a:endParaRPr lang="es-CR" dirty="0">
                  <a:latin typeface="OfficinaSanITCExtraBold "/>
                </a:endParaRPr>
              </a:p>
              <a:p>
                <a:pPr marL="342900" indent="-342900" algn="just">
                  <a:buAutoNum type="arabicParenR"/>
                </a:pPr>
                <a:endParaRPr lang="es-CR" dirty="0">
                  <a:latin typeface="OfficinaSanITCExtraBold "/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2786"/>
                <a:ext cx="11364686" cy="3416320"/>
              </a:xfrm>
              <a:prstGeom prst="rect">
                <a:avLst/>
              </a:prstGeom>
              <a:blipFill>
                <a:blip r:embed="rId2"/>
                <a:stretch>
                  <a:fillRect l="-322" t="-1071" r="-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95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799243" y="1744816"/>
            <a:ext cx="980220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 smtClean="0"/>
              <a:t>Muchas gracias.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842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616129" y="1464036"/>
            <a:ext cx="5118464" cy="4033293"/>
            <a:chOff x="1301710" y="1524001"/>
            <a:chExt cx="6980055" cy="4267200"/>
          </a:xfrm>
        </p:grpSpPr>
        <p:sp>
          <p:nvSpPr>
            <p:cNvPr id="5" name="Rectangle 1"/>
            <p:cNvSpPr/>
            <p:nvPr/>
          </p:nvSpPr>
          <p:spPr>
            <a:xfrm>
              <a:off x="1301710" y="1848557"/>
              <a:ext cx="1414104" cy="649111"/>
            </a:xfrm>
            <a:prstGeom prst="rect">
              <a:avLst/>
            </a:prstGeom>
            <a:solidFill>
              <a:srgbClr val="0A5097"/>
            </a:solidFill>
            <a:ln w="25400" cap="flat" cmpd="sng" algn="ctr">
              <a:noFill/>
              <a:prstDash val="solid"/>
            </a:ln>
            <a:effectLst/>
          </p:spPr>
          <p:txBody>
            <a:bodyPr lIns="182880" tIns="182880" rIns="182880" bIns="182880" rtlCol="0" anchor="ctr" anchorCtr="1"/>
            <a:lstStyle/>
            <a:p>
              <a:pPr algn="ctr">
                <a:defRPr/>
              </a:pPr>
              <a:r>
                <a:rPr lang="en-US" kern="0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6" name="Freeform 2"/>
            <p:cNvSpPr/>
            <p:nvPr/>
          </p:nvSpPr>
          <p:spPr>
            <a:xfrm>
              <a:off x="2432994" y="1952232"/>
              <a:ext cx="283998" cy="545433"/>
            </a:xfrm>
            <a:custGeom>
              <a:avLst/>
              <a:gdLst>
                <a:gd name="connsiteX0" fmla="*/ 374093 w 429418"/>
                <a:gd name="connsiteY0" fmla="*/ 404225 h 405748"/>
                <a:gd name="connsiteX1" fmla="*/ 2618 w 429418"/>
                <a:gd name="connsiteY1" fmla="*/ 166100 h 405748"/>
                <a:gd name="connsiteX2" fmla="*/ 218518 w 429418"/>
                <a:gd name="connsiteY2" fmla="*/ 20050 h 405748"/>
                <a:gd name="connsiteX3" fmla="*/ 412193 w 429418"/>
                <a:gd name="connsiteY3" fmla="*/ 42275 h 405748"/>
                <a:gd name="connsiteX4" fmla="*/ 374093 w 429418"/>
                <a:gd name="connsiteY4" fmla="*/ 404225 h 405748"/>
                <a:gd name="connsiteX0" fmla="*/ 374093 w 412193"/>
                <a:gd name="connsiteY0" fmla="*/ 404225 h 405748"/>
                <a:gd name="connsiteX1" fmla="*/ 2618 w 412193"/>
                <a:gd name="connsiteY1" fmla="*/ 166100 h 405748"/>
                <a:gd name="connsiteX2" fmla="*/ 218518 w 412193"/>
                <a:gd name="connsiteY2" fmla="*/ 20050 h 405748"/>
                <a:gd name="connsiteX3" fmla="*/ 412193 w 412193"/>
                <a:gd name="connsiteY3" fmla="*/ 42275 h 405748"/>
                <a:gd name="connsiteX4" fmla="*/ 374093 w 412193"/>
                <a:gd name="connsiteY4" fmla="*/ 404225 h 405748"/>
                <a:gd name="connsiteX0" fmla="*/ 374093 w 403312"/>
                <a:gd name="connsiteY0" fmla="*/ 402723 h 404175"/>
                <a:gd name="connsiteX1" fmla="*/ 2618 w 403312"/>
                <a:gd name="connsiteY1" fmla="*/ 164598 h 404175"/>
                <a:gd name="connsiteX2" fmla="*/ 218518 w 403312"/>
                <a:gd name="connsiteY2" fmla="*/ 18548 h 404175"/>
                <a:gd name="connsiteX3" fmla="*/ 380443 w 403312"/>
                <a:gd name="connsiteY3" fmla="*/ 43948 h 404175"/>
                <a:gd name="connsiteX4" fmla="*/ 374093 w 403312"/>
                <a:gd name="connsiteY4" fmla="*/ 402723 h 404175"/>
                <a:gd name="connsiteX0" fmla="*/ 374093 w 380443"/>
                <a:gd name="connsiteY0" fmla="*/ 402723 h 404175"/>
                <a:gd name="connsiteX1" fmla="*/ 2618 w 380443"/>
                <a:gd name="connsiteY1" fmla="*/ 164598 h 404175"/>
                <a:gd name="connsiteX2" fmla="*/ 218518 w 380443"/>
                <a:gd name="connsiteY2" fmla="*/ 18548 h 404175"/>
                <a:gd name="connsiteX3" fmla="*/ 380443 w 380443"/>
                <a:gd name="connsiteY3" fmla="*/ 43948 h 404175"/>
                <a:gd name="connsiteX4" fmla="*/ 374093 w 380443"/>
                <a:gd name="connsiteY4" fmla="*/ 402723 h 404175"/>
                <a:gd name="connsiteX0" fmla="*/ 374093 w 380443"/>
                <a:gd name="connsiteY0" fmla="*/ 402723 h 402723"/>
                <a:gd name="connsiteX1" fmla="*/ 2618 w 380443"/>
                <a:gd name="connsiteY1" fmla="*/ 164598 h 402723"/>
                <a:gd name="connsiteX2" fmla="*/ 218518 w 380443"/>
                <a:gd name="connsiteY2" fmla="*/ 18548 h 402723"/>
                <a:gd name="connsiteX3" fmla="*/ 380443 w 380443"/>
                <a:gd name="connsiteY3" fmla="*/ 43948 h 402723"/>
                <a:gd name="connsiteX4" fmla="*/ 374093 w 380443"/>
                <a:gd name="connsiteY4" fmla="*/ 402723 h 402723"/>
                <a:gd name="connsiteX0" fmla="*/ 374093 w 380443"/>
                <a:gd name="connsiteY0" fmla="*/ 384175 h 384175"/>
                <a:gd name="connsiteX1" fmla="*/ 2618 w 380443"/>
                <a:gd name="connsiteY1" fmla="*/ 146050 h 384175"/>
                <a:gd name="connsiteX2" fmla="*/ 218518 w 380443"/>
                <a:gd name="connsiteY2" fmla="*/ 0 h 384175"/>
                <a:gd name="connsiteX3" fmla="*/ 380443 w 380443"/>
                <a:gd name="connsiteY3" fmla="*/ 25400 h 384175"/>
                <a:gd name="connsiteX4" fmla="*/ 374093 w 380443"/>
                <a:gd name="connsiteY4" fmla="*/ 384175 h 384175"/>
                <a:gd name="connsiteX0" fmla="*/ 371475 w 377825"/>
                <a:gd name="connsiteY0" fmla="*/ 384175 h 384175"/>
                <a:gd name="connsiteX1" fmla="*/ 0 w 377825"/>
                <a:gd name="connsiteY1" fmla="*/ 146050 h 384175"/>
                <a:gd name="connsiteX2" fmla="*/ 215900 w 377825"/>
                <a:gd name="connsiteY2" fmla="*/ 0 h 384175"/>
                <a:gd name="connsiteX3" fmla="*/ 377825 w 377825"/>
                <a:gd name="connsiteY3" fmla="*/ 25400 h 384175"/>
                <a:gd name="connsiteX4" fmla="*/ 371475 w 377825"/>
                <a:gd name="connsiteY4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825" h="384175">
                  <a:moveTo>
                    <a:pt x="371475" y="384175"/>
                  </a:moveTo>
                  <a:lnTo>
                    <a:pt x="0" y="146050"/>
                  </a:lnTo>
                  <a:lnTo>
                    <a:pt x="215900" y="0"/>
                  </a:lnTo>
                  <a:lnTo>
                    <a:pt x="377825" y="25400"/>
                  </a:lnTo>
                  <a:lnTo>
                    <a:pt x="371475" y="384175"/>
                  </a:lnTo>
                  <a:close/>
                </a:path>
              </a:pathLst>
            </a:custGeom>
            <a:solidFill>
              <a:srgbClr val="0D5CAB">
                <a:lumMod val="5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lIns="182880" tIns="182880" rIns="182880" bIns="182880" rtlCol="0" anchor="ctr" anchorCtr="1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8" name="Rectangle 4"/>
            <p:cNvSpPr/>
            <p:nvPr/>
          </p:nvSpPr>
          <p:spPr>
            <a:xfrm>
              <a:off x="2432990" y="1524001"/>
              <a:ext cx="5848774" cy="649111"/>
            </a:xfrm>
            <a:prstGeom prst="rect">
              <a:avLst/>
            </a:prstGeom>
            <a:solidFill>
              <a:srgbClr val="0A5097"/>
            </a:solidFill>
            <a:ln w="25400" cap="flat" cmpd="sng" algn="ctr">
              <a:noFill/>
              <a:prstDash val="solid"/>
            </a:ln>
            <a:effectLst/>
          </p:spPr>
          <p:txBody>
            <a:bodyPr rIns="457200" rtlCol="0" anchor="ctr" anchorCtr="0"/>
            <a:lstStyle/>
            <a:p>
              <a:pPr algn="r">
                <a:defRPr/>
              </a:pPr>
              <a:r>
                <a:rPr lang="es-CR" kern="0" dirty="0" smtClean="0">
                  <a:solidFill>
                    <a:prstClr val="white"/>
                  </a:solidFill>
                  <a:latin typeface="Calibri" panose="020F0502020204030204"/>
                </a:rPr>
                <a:t>Selección del modelo</a:t>
              </a:r>
              <a:endParaRPr lang="es-CR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7"/>
            <p:cNvSpPr/>
            <p:nvPr/>
          </p:nvSpPr>
          <p:spPr>
            <a:xfrm>
              <a:off x="1301711" y="2655211"/>
              <a:ext cx="1414104" cy="649111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82880" tIns="182880" rIns="182880" bIns="182880" rtlCol="0" anchor="ctr" anchorCtr="1"/>
            <a:lstStyle/>
            <a:p>
              <a:pPr algn="ctr">
                <a:defRPr/>
              </a:pPr>
              <a:r>
                <a:rPr lang="en-US" kern="0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10" name="Freeform 8"/>
            <p:cNvSpPr/>
            <p:nvPr/>
          </p:nvSpPr>
          <p:spPr>
            <a:xfrm>
              <a:off x="2432994" y="2758886"/>
              <a:ext cx="283998" cy="545433"/>
            </a:xfrm>
            <a:custGeom>
              <a:avLst/>
              <a:gdLst>
                <a:gd name="connsiteX0" fmla="*/ 374093 w 429418"/>
                <a:gd name="connsiteY0" fmla="*/ 404225 h 405748"/>
                <a:gd name="connsiteX1" fmla="*/ 2618 w 429418"/>
                <a:gd name="connsiteY1" fmla="*/ 166100 h 405748"/>
                <a:gd name="connsiteX2" fmla="*/ 218518 w 429418"/>
                <a:gd name="connsiteY2" fmla="*/ 20050 h 405748"/>
                <a:gd name="connsiteX3" fmla="*/ 412193 w 429418"/>
                <a:gd name="connsiteY3" fmla="*/ 42275 h 405748"/>
                <a:gd name="connsiteX4" fmla="*/ 374093 w 429418"/>
                <a:gd name="connsiteY4" fmla="*/ 404225 h 405748"/>
                <a:gd name="connsiteX0" fmla="*/ 374093 w 412193"/>
                <a:gd name="connsiteY0" fmla="*/ 404225 h 405748"/>
                <a:gd name="connsiteX1" fmla="*/ 2618 w 412193"/>
                <a:gd name="connsiteY1" fmla="*/ 166100 h 405748"/>
                <a:gd name="connsiteX2" fmla="*/ 218518 w 412193"/>
                <a:gd name="connsiteY2" fmla="*/ 20050 h 405748"/>
                <a:gd name="connsiteX3" fmla="*/ 412193 w 412193"/>
                <a:gd name="connsiteY3" fmla="*/ 42275 h 405748"/>
                <a:gd name="connsiteX4" fmla="*/ 374093 w 412193"/>
                <a:gd name="connsiteY4" fmla="*/ 404225 h 405748"/>
                <a:gd name="connsiteX0" fmla="*/ 374093 w 403312"/>
                <a:gd name="connsiteY0" fmla="*/ 402723 h 404175"/>
                <a:gd name="connsiteX1" fmla="*/ 2618 w 403312"/>
                <a:gd name="connsiteY1" fmla="*/ 164598 h 404175"/>
                <a:gd name="connsiteX2" fmla="*/ 218518 w 403312"/>
                <a:gd name="connsiteY2" fmla="*/ 18548 h 404175"/>
                <a:gd name="connsiteX3" fmla="*/ 380443 w 403312"/>
                <a:gd name="connsiteY3" fmla="*/ 43948 h 404175"/>
                <a:gd name="connsiteX4" fmla="*/ 374093 w 403312"/>
                <a:gd name="connsiteY4" fmla="*/ 402723 h 404175"/>
                <a:gd name="connsiteX0" fmla="*/ 374093 w 380443"/>
                <a:gd name="connsiteY0" fmla="*/ 402723 h 404175"/>
                <a:gd name="connsiteX1" fmla="*/ 2618 w 380443"/>
                <a:gd name="connsiteY1" fmla="*/ 164598 h 404175"/>
                <a:gd name="connsiteX2" fmla="*/ 218518 w 380443"/>
                <a:gd name="connsiteY2" fmla="*/ 18548 h 404175"/>
                <a:gd name="connsiteX3" fmla="*/ 380443 w 380443"/>
                <a:gd name="connsiteY3" fmla="*/ 43948 h 404175"/>
                <a:gd name="connsiteX4" fmla="*/ 374093 w 380443"/>
                <a:gd name="connsiteY4" fmla="*/ 402723 h 404175"/>
                <a:gd name="connsiteX0" fmla="*/ 374093 w 380443"/>
                <a:gd name="connsiteY0" fmla="*/ 402723 h 402723"/>
                <a:gd name="connsiteX1" fmla="*/ 2618 w 380443"/>
                <a:gd name="connsiteY1" fmla="*/ 164598 h 402723"/>
                <a:gd name="connsiteX2" fmla="*/ 218518 w 380443"/>
                <a:gd name="connsiteY2" fmla="*/ 18548 h 402723"/>
                <a:gd name="connsiteX3" fmla="*/ 380443 w 380443"/>
                <a:gd name="connsiteY3" fmla="*/ 43948 h 402723"/>
                <a:gd name="connsiteX4" fmla="*/ 374093 w 380443"/>
                <a:gd name="connsiteY4" fmla="*/ 402723 h 402723"/>
                <a:gd name="connsiteX0" fmla="*/ 374093 w 380443"/>
                <a:gd name="connsiteY0" fmla="*/ 384175 h 384175"/>
                <a:gd name="connsiteX1" fmla="*/ 2618 w 380443"/>
                <a:gd name="connsiteY1" fmla="*/ 146050 h 384175"/>
                <a:gd name="connsiteX2" fmla="*/ 218518 w 380443"/>
                <a:gd name="connsiteY2" fmla="*/ 0 h 384175"/>
                <a:gd name="connsiteX3" fmla="*/ 380443 w 380443"/>
                <a:gd name="connsiteY3" fmla="*/ 25400 h 384175"/>
                <a:gd name="connsiteX4" fmla="*/ 374093 w 380443"/>
                <a:gd name="connsiteY4" fmla="*/ 384175 h 384175"/>
                <a:gd name="connsiteX0" fmla="*/ 371475 w 377825"/>
                <a:gd name="connsiteY0" fmla="*/ 384175 h 384175"/>
                <a:gd name="connsiteX1" fmla="*/ 0 w 377825"/>
                <a:gd name="connsiteY1" fmla="*/ 146050 h 384175"/>
                <a:gd name="connsiteX2" fmla="*/ 215900 w 377825"/>
                <a:gd name="connsiteY2" fmla="*/ 0 h 384175"/>
                <a:gd name="connsiteX3" fmla="*/ 377825 w 377825"/>
                <a:gd name="connsiteY3" fmla="*/ 25400 h 384175"/>
                <a:gd name="connsiteX4" fmla="*/ 371475 w 377825"/>
                <a:gd name="connsiteY4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825" h="384175">
                  <a:moveTo>
                    <a:pt x="371475" y="384175"/>
                  </a:moveTo>
                  <a:lnTo>
                    <a:pt x="0" y="146050"/>
                  </a:lnTo>
                  <a:lnTo>
                    <a:pt x="215900" y="0"/>
                  </a:lnTo>
                  <a:lnTo>
                    <a:pt x="377825" y="25400"/>
                  </a:lnTo>
                  <a:lnTo>
                    <a:pt x="371475" y="384175"/>
                  </a:lnTo>
                  <a:close/>
                </a:path>
              </a:pathLst>
            </a:custGeom>
            <a:solidFill>
              <a:srgbClr val="F89424">
                <a:lumMod val="5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lIns="182880" tIns="182880" rIns="182880" bIns="182880" rtlCol="0" anchor="ctr" anchorCtr="1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11" name="Rectangle 9"/>
            <p:cNvSpPr/>
            <p:nvPr/>
          </p:nvSpPr>
          <p:spPr>
            <a:xfrm>
              <a:off x="2432990" y="2330655"/>
              <a:ext cx="5848774" cy="649111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Ins="457200" rtlCol="0" anchor="ctr" anchorCtr="0"/>
            <a:lstStyle/>
            <a:p>
              <a:pPr algn="r">
                <a:defRPr/>
              </a:pPr>
              <a:r>
                <a:rPr lang="es-CR" kern="0" dirty="0" smtClean="0">
                  <a:solidFill>
                    <a:prstClr val="white"/>
                  </a:solidFill>
                  <a:latin typeface="Calibri" panose="020F0502020204030204"/>
                </a:rPr>
                <a:t>Regresión Espacial</a:t>
              </a:r>
              <a:endParaRPr lang="es-CR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01710" y="3479307"/>
              <a:ext cx="1414104" cy="649111"/>
            </a:xfrm>
            <a:prstGeom prst="rect">
              <a:avLst/>
            </a:prstGeom>
            <a:solidFill>
              <a:srgbClr val="6C6C6C"/>
            </a:solidFill>
            <a:ln w="25400" cap="flat" cmpd="sng" algn="ctr">
              <a:noFill/>
              <a:prstDash val="solid"/>
            </a:ln>
            <a:effectLst/>
          </p:spPr>
          <p:txBody>
            <a:bodyPr lIns="182880" tIns="182880" rIns="182880" bIns="182880" rtlCol="0" anchor="ctr" anchorCtr="1"/>
            <a:lstStyle/>
            <a:p>
              <a:pPr algn="ctr">
                <a:defRPr/>
              </a:pPr>
              <a:r>
                <a:rPr lang="en-US" kern="0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432994" y="3582983"/>
              <a:ext cx="283998" cy="545433"/>
            </a:xfrm>
            <a:custGeom>
              <a:avLst/>
              <a:gdLst>
                <a:gd name="connsiteX0" fmla="*/ 374093 w 429418"/>
                <a:gd name="connsiteY0" fmla="*/ 404225 h 405748"/>
                <a:gd name="connsiteX1" fmla="*/ 2618 w 429418"/>
                <a:gd name="connsiteY1" fmla="*/ 166100 h 405748"/>
                <a:gd name="connsiteX2" fmla="*/ 218518 w 429418"/>
                <a:gd name="connsiteY2" fmla="*/ 20050 h 405748"/>
                <a:gd name="connsiteX3" fmla="*/ 412193 w 429418"/>
                <a:gd name="connsiteY3" fmla="*/ 42275 h 405748"/>
                <a:gd name="connsiteX4" fmla="*/ 374093 w 429418"/>
                <a:gd name="connsiteY4" fmla="*/ 404225 h 405748"/>
                <a:gd name="connsiteX0" fmla="*/ 374093 w 412193"/>
                <a:gd name="connsiteY0" fmla="*/ 404225 h 405748"/>
                <a:gd name="connsiteX1" fmla="*/ 2618 w 412193"/>
                <a:gd name="connsiteY1" fmla="*/ 166100 h 405748"/>
                <a:gd name="connsiteX2" fmla="*/ 218518 w 412193"/>
                <a:gd name="connsiteY2" fmla="*/ 20050 h 405748"/>
                <a:gd name="connsiteX3" fmla="*/ 412193 w 412193"/>
                <a:gd name="connsiteY3" fmla="*/ 42275 h 405748"/>
                <a:gd name="connsiteX4" fmla="*/ 374093 w 412193"/>
                <a:gd name="connsiteY4" fmla="*/ 404225 h 405748"/>
                <a:gd name="connsiteX0" fmla="*/ 374093 w 403312"/>
                <a:gd name="connsiteY0" fmla="*/ 402723 h 404175"/>
                <a:gd name="connsiteX1" fmla="*/ 2618 w 403312"/>
                <a:gd name="connsiteY1" fmla="*/ 164598 h 404175"/>
                <a:gd name="connsiteX2" fmla="*/ 218518 w 403312"/>
                <a:gd name="connsiteY2" fmla="*/ 18548 h 404175"/>
                <a:gd name="connsiteX3" fmla="*/ 380443 w 403312"/>
                <a:gd name="connsiteY3" fmla="*/ 43948 h 404175"/>
                <a:gd name="connsiteX4" fmla="*/ 374093 w 403312"/>
                <a:gd name="connsiteY4" fmla="*/ 402723 h 404175"/>
                <a:gd name="connsiteX0" fmla="*/ 374093 w 380443"/>
                <a:gd name="connsiteY0" fmla="*/ 402723 h 404175"/>
                <a:gd name="connsiteX1" fmla="*/ 2618 w 380443"/>
                <a:gd name="connsiteY1" fmla="*/ 164598 h 404175"/>
                <a:gd name="connsiteX2" fmla="*/ 218518 w 380443"/>
                <a:gd name="connsiteY2" fmla="*/ 18548 h 404175"/>
                <a:gd name="connsiteX3" fmla="*/ 380443 w 380443"/>
                <a:gd name="connsiteY3" fmla="*/ 43948 h 404175"/>
                <a:gd name="connsiteX4" fmla="*/ 374093 w 380443"/>
                <a:gd name="connsiteY4" fmla="*/ 402723 h 404175"/>
                <a:gd name="connsiteX0" fmla="*/ 374093 w 380443"/>
                <a:gd name="connsiteY0" fmla="*/ 402723 h 402723"/>
                <a:gd name="connsiteX1" fmla="*/ 2618 w 380443"/>
                <a:gd name="connsiteY1" fmla="*/ 164598 h 402723"/>
                <a:gd name="connsiteX2" fmla="*/ 218518 w 380443"/>
                <a:gd name="connsiteY2" fmla="*/ 18548 h 402723"/>
                <a:gd name="connsiteX3" fmla="*/ 380443 w 380443"/>
                <a:gd name="connsiteY3" fmla="*/ 43948 h 402723"/>
                <a:gd name="connsiteX4" fmla="*/ 374093 w 380443"/>
                <a:gd name="connsiteY4" fmla="*/ 402723 h 402723"/>
                <a:gd name="connsiteX0" fmla="*/ 374093 w 380443"/>
                <a:gd name="connsiteY0" fmla="*/ 384175 h 384175"/>
                <a:gd name="connsiteX1" fmla="*/ 2618 w 380443"/>
                <a:gd name="connsiteY1" fmla="*/ 146050 h 384175"/>
                <a:gd name="connsiteX2" fmla="*/ 218518 w 380443"/>
                <a:gd name="connsiteY2" fmla="*/ 0 h 384175"/>
                <a:gd name="connsiteX3" fmla="*/ 380443 w 380443"/>
                <a:gd name="connsiteY3" fmla="*/ 25400 h 384175"/>
                <a:gd name="connsiteX4" fmla="*/ 374093 w 380443"/>
                <a:gd name="connsiteY4" fmla="*/ 384175 h 384175"/>
                <a:gd name="connsiteX0" fmla="*/ 371475 w 377825"/>
                <a:gd name="connsiteY0" fmla="*/ 384175 h 384175"/>
                <a:gd name="connsiteX1" fmla="*/ 0 w 377825"/>
                <a:gd name="connsiteY1" fmla="*/ 146050 h 384175"/>
                <a:gd name="connsiteX2" fmla="*/ 215900 w 377825"/>
                <a:gd name="connsiteY2" fmla="*/ 0 h 384175"/>
                <a:gd name="connsiteX3" fmla="*/ 377825 w 377825"/>
                <a:gd name="connsiteY3" fmla="*/ 25400 h 384175"/>
                <a:gd name="connsiteX4" fmla="*/ 371475 w 377825"/>
                <a:gd name="connsiteY4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825" h="384175">
                  <a:moveTo>
                    <a:pt x="371475" y="384175"/>
                  </a:moveTo>
                  <a:lnTo>
                    <a:pt x="0" y="146050"/>
                  </a:lnTo>
                  <a:lnTo>
                    <a:pt x="215900" y="0"/>
                  </a:lnTo>
                  <a:lnTo>
                    <a:pt x="377825" y="25400"/>
                  </a:lnTo>
                  <a:lnTo>
                    <a:pt x="371475" y="384175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182880" tIns="182880" rIns="182880" bIns="182880" rtlCol="0" anchor="ctr" anchorCtr="1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32991" y="3154752"/>
              <a:ext cx="5848774" cy="649111"/>
            </a:xfrm>
            <a:prstGeom prst="rect">
              <a:avLst/>
            </a:prstGeom>
            <a:solidFill>
              <a:srgbClr val="6C6C6C"/>
            </a:solidFill>
            <a:ln w="25400" cap="flat" cmpd="sng" algn="ctr">
              <a:noFill/>
              <a:prstDash val="solid"/>
            </a:ln>
            <a:effectLst/>
          </p:spPr>
          <p:txBody>
            <a:bodyPr rIns="457200" rtlCol="0" anchor="ctr" anchorCtr="0"/>
            <a:lstStyle/>
            <a:p>
              <a:pPr algn="r">
                <a:defRPr/>
              </a:pPr>
              <a:r>
                <a:rPr lang="es-CR" kern="0" dirty="0" smtClean="0">
                  <a:solidFill>
                    <a:prstClr val="white"/>
                  </a:solidFill>
                  <a:latin typeface="Calibri" panose="020F0502020204030204"/>
                </a:rPr>
                <a:t>Estimaciones de </a:t>
              </a:r>
              <a:r>
                <a:rPr lang="es-CR" kern="0" dirty="0" err="1" smtClean="0">
                  <a:solidFill>
                    <a:prstClr val="white"/>
                  </a:solidFill>
                  <a:latin typeface="Calibri" panose="020F0502020204030204"/>
                </a:rPr>
                <a:t>autocorrelación</a:t>
              </a:r>
              <a:endParaRPr lang="es-CR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5" name="Group 24"/>
            <p:cNvGrpSpPr/>
            <p:nvPr/>
          </p:nvGrpSpPr>
          <p:grpSpPr>
            <a:xfrm>
              <a:off x="1301711" y="4310699"/>
              <a:ext cx="1415282" cy="649111"/>
              <a:chOff x="1827213" y="4632490"/>
              <a:chExt cx="1574169" cy="545797"/>
            </a:xfrm>
          </p:grpSpPr>
          <p:sp>
            <p:nvSpPr>
              <p:cNvPr id="23" name="Rectangle 15"/>
              <p:cNvSpPr/>
              <p:nvPr/>
            </p:nvSpPr>
            <p:spPr>
              <a:xfrm>
                <a:off x="1827213" y="4632490"/>
                <a:ext cx="1572859" cy="5457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182880" tIns="182880" rIns="182880" bIns="182880" rtlCol="0" anchor="ctr" anchorCtr="1"/>
              <a:lstStyle/>
              <a:p>
                <a:pPr algn="ctr">
                  <a:defRPr/>
                </a:pPr>
                <a:r>
                  <a:rPr lang="en-US" kern="0" dirty="0">
                    <a:solidFill>
                      <a:prstClr val="white"/>
                    </a:solidFill>
                    <a:latin typeface="Calibri" panose="020F0502020204030204"/>
                    <a:cs typeface="Arial" panose="020B0604020202020204" pitchFamily="34" charset="0"/>
                  </a:rPr>
                  <a:t>04</a:t>
                </a: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3085501" y="4719664"/>
                <a:ext cx="315881" cy="458621"/>
              </a:xfrm>
              <a:custGeom>
                <a:avLst/>
                <a:gdLst>
                  <a:gd name="connsiteX0" fmla="*/ 374093 w 429418"/>
                  <a:gd name="connsiteY0" fmla="*/ 404225 h 405748"/>
                  <a:gd name="connsiteX1" fmla="*/ 2618 w 429418"/>
                  <a:gd name="connsiteY1" fmla="*/ 166100 h 405748"/>
                  <a:gd name="connsiteX2" fmla="*/ 218518 w 429418"/>
                  <a:gd name="connsiteY2" fmla="*/ 20050 h 405748"/>
                  <a:gd name="connsiteX3" fmla="*/ 412193 w 429418"/>
                  <a:gd name="connsiteY3" fmla="*/ 42275 h 405748"/>
                  <a:gd name="connsiteX4" fmla="*/ 374093 w 429418"/>
                  <a:gd name="connsiteY4" fmla="*/ 404225 h 405748"/>
                  <a:gd name="connsiteX0" fmla="*/ 374093 w 412193"/>
                  <a:gd name="connsiteY0" fmla="*/ 404225 h 405748"/>
                  <a:gd name="connsiteX1" fmla="*/ 2618 w 412193"/>
                  <a:gd name="connsiteY1" fmla="*/ 166100 h 405748"/>
                  <a:gd name="connsiteX2" fmla="*/ 218518 w 412193"/>
                  <a:gd name="connsiteY2" fmla="*/ 20050 h 405748"/>
                  <a:gd name="connsiteX3" fmla="*/ 412193 w 412193"/>
                  <a:gd name="connsiteY3" fmla="*/ 42275 h 405748"/>
                  <a:gd name="connsiteX4" fmla="*/ 374093 w 412193"/>
                  <a:gd name="connsiteY4" fmla="*/ 404225 h 405748"/>
                  <a:gd name="connsiteX0" fmla="*/ 374093 w 403312"/>
                  <a:gd name="connsiteY0" fmla="*/ 402723 h 404175"/>
                  <a:gd name="connsiteX1" fmla="*/ 2618 w 403312"/>
                  <a:gd name="connsiteY1" fmla="*/ 164598 h 404175"/>
                  <a:gd name="connsiteX2" fmla="*/ 218518 w 403312"/>
                  <a:gd name="connsiteY2" fmla="*/ 18548 h 404175"/>
                  <a:gd name="connsiteX3" fmla="*/ 380443 w 403312"/>
                  <a:gd name="connsiteY3" fmla="*/ 43948 h 404175"/>
                  <a:gd name="connsiteX4" fmla="*/ 374093 w 403312"/>
                  <a:gd name="connsiteY4" fmla="*/ 402723 h 404175"/>
                  <a:gd name="connsiteX0" fmla="*/ 374093 w 380443"/>
                  <a:gd name="connsiteY0" fmla="*/ 402723 h 404175"/>
                  <a:gd name="connsiteX1" fmla="*/ 2618 w 380443"/>
                  <a:gd name="connsiteY1" fmla="*/ 164598 h 404175"/>
                  <a:gd name="connsiteX2" fmla="*/ 218518 w 380443"/>
                  <a:gd name="connsiteY2" fmla="*/ 18548 h 404175"/>
                  <a:gd name="connsiteX3" fmla="*/ 380443 w 380443"/>
                  <a:gd name="connsiteY3" fmla="*/ 43948 h 404175"/>
                  <a:gd name="connsiteX4" fmla="*/ 374093 w 380443"/>
                  <a:gd name="connsiteY4" fmla="*/ 402723 h 404175"/>
                  <a:gd name="connsiteX0" fmla="*/ 374093 w 380443"/>
                  <a:gd name="connsiteY0" fmla="*/ 402723 h 402723"/>
                  <a:gd name="connsiteX1" fmla="*/ 2618 w 380443"/>
                  <a:gd name="connsiteY1" fmla="*/ 164598 h 402723"/>
                  <a:gd name="connsiteX2" fmla="*/ 218518 w 380443"/>
                  <a:gd name="connsiteY2" fmla="*/ 18548 h 402723"/>
                  <a:gd name="connsiteX3" fmla="*/ 380443 w 380443"/>
                  <a:gd name="connsiteY3" fmla="*/ 43948 h 402723"/>
                  <a:gd name="connsiteX4" fmla="*/ 374093 w 380443"/>
                  <a:gd name="connsiteY4" fmla="*/ 402723 h 402723"/>
                  <a:gd name="connsiteX0" fmla="*/ 374093 w 380443"/>
                  <a:gd name="connsiteY0" fmla="*/ 384175 h 384175"/>
                  <a:gd name="connsiteX1" fmla="*/ 2618 w 380443"/>
                  <a:gd name="connsiteY1" fmla="*/ 146050 h 384175"/>
                  <a:gd name="connsiteX2" fmla="*/ 218518 w 380443"/>
                  <a:gd name="connsiteY2" fmla="*/ 0 h 384175"/>
                  <a:gd name="connsiteX3" fmla="*/ 380443 w 380443"/>
                  <a:gd name="connsiteY3" fmla="*/ 25400 h 384175"/>
                  <a:gd name="connsiteX4" fmla="*/ 374093 w 380443"/>
                  <a:gd name="connsiteY4" fmla="*/ 384175 h 384175"/>
                  <a:gd name="connsiteX0" fmla="*/ 371475 w 377825"/>
                  <a:gd name="connsiteY0" fmla="*/ 384175 h 384175"/>
                  <a:gd name="connsiteX1" fmla="*/ 0 w 377825"/>
                  <a:gd name="connsiteY1" fmla="*/ 146050 h 384175"/>
                  <a:gd name="connsiteX2" fmla="*/ 215900 w 377825"/>
                  <a:gd name="connsiteY2" fmla="*/ 0 h 384175"/>
                  <a:gd name="connsiteX3" fmla="*/ 377825 w 377825"/>
                  <a:gd name="connsiteY3" fmla="*/ 25400 h 384175"/>
                  <a:gd name="connsiteX4" fmla="*/ 371475 w 377825"/>
                  <a:gd name="connsiteY4" fmla="*/ 3841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825" h="384175">
                    <a:moveTo>
                      <a:pt x="371475" y="384175"/>
                    </a:moveTo>
                    <a:lnTo>
                      <a:pt x="0" y="146050"/>
                    </a:lnTo>
                    <a:lnTo>
                      <a:pt x="215900" y="0"/>
                    </a:lnTo>
                    <a:lnTo>
                      <a:pt x="377825" y="25400"/>
                    </a:lnTo>
                    <a:lnTo>
                      <a:pt x="371475" y="384175"/>
                    </a:lnTo>
                    <a:close/>
                  </a:path>
                </a:pathLst>
              </a:custGeom>
              <a:solidFill>
                <a:srgbClr val="76A521">
                  <a:lumMod val="50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lIns="182880" tIns="182880" rIns="182880" bIns="182880" rtlCol="0" anchor="ctr" anchorCtr="1"/>
              <a:lstStyle/>
              <a:p>
                <a:pPr algn="ctr">
                  <a:defRPr/>
                </a:pPr>
                <a:endParaRPr lang="en-US" kern="0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7"/>
            <p:cNvSpPr/>
            <p:nvPr/>
          </p:nvSpPr>
          <p:spPr>
            <a:xfrm>
              <a:off x="2432993" y="3986143"/>
              <a:ext cx="5848771" cy="6491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Ins="457200" rtlCol="0" anchor="ctr" anchorCtr="0"/>
            <a:lstStyle/>
            <a:p>
              <a:pPr algn="r">
                <a:defRPr/>
              </a:pPr>
              <a:endParaRPr lang="es-CR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Rectangle 19"/>
            <p:cNvSpPr/>
            <p:nvPr/>
          </p:nvSpPr>
          <p:spPr>
            <a:xfrm>
              <a:off x="1301710" y="5142090"/>
              <a:ext cx="1414104" cy="649111"/>
            </a:xfrm>
            <a:prstGeom prst="rect">
              <a:avLst/>
            </a:prstGeom>
            <a:solidFill>
              <a:srgbClr val="4A4A4A"/>
            </a:solidFill>
            <a:ln w="25400" cap="flat" cmpd="sng" algn="ctr">
              <a:noFill/>
              <a:prstDash val="solid"/>
            </a:ln>
            <a:effectLst/>
          </p:spPr>
          <p:txBody>
            <a:bodyPr lIns="182880" tIns="182880" rIns="182880" bIns="182880" rtlCol="0" anchor="ctr" anchorCtr="1"/>
            <a:lstStyle/>
            <a:p>
              <a:pPr algn="ctr">
                <a:defRPr/>
              </a:pPr>
              <a:r>
                <a:rPr lang="en-US" kern="0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18" name="Freeform 20"/>
            <p:cNvSpPr/>
            <p:nvPr/>
          </p:nvSpPr>
          <p:spPr>
            <a:xfrm>
              <a:off x="2432994" y="5245766"/>
              <a:ext cx="283998" cy="545433"/>
            </a:xfrm>
            <a:custGeom>
              <a:avLst/>
              <a:gdLst>
                <a:gd name="connsiteX0" fmla="*/ 374093 w 429418"/>
                <a:gd name="connsiteY0" fmla="*/ 404225 h 405748"/>
                <a:gd name="connsiteX1" fmla="*/ 2618 w 429418"/>
                <a:gd name="connsiteY1" fmla="*/ 166100 h 405748"/>
                <a:gd name="connsiteX2" fmla="*/ 218518 w 429418"/>
                <a:gd name="connsiteY2" fmla="*/ 20050 h 405748"/>
                <a:gd name="connsiteX3" fmla="*/ 412193 w 429418"/>
                <a:gd name="connsiteY3" fmla="*/ 42275 h 405748"/>
                <a:gd name="connsiteX4" fmla="*/ 374093 w 429418"/>
                <a:gd name="connsiteY4" fmla="*/ 404225 h 405748"/>
                <a:gd name="connsiteX0" fmla="*/ 374093 w 412193"/>
                <a:gd name="connsiteY0" fmla="*/ 404225 h 405748"/>
                <a:gd name="connsiteX1" fmla="*/ 2618 w 412193"/>
                <a:gd name="connsiteY1" fmla="*/ 166100 h 405748"/>
                <a:gd name="connsiteX2" fmla="*/ 218518 w 412193"/>
                <a:gd name="connsiteY2" fmla="*/ 20050 h 405748"/>
                <a:gd name="connsiteX3" fmla="*/ 412193 w 412193"/>
                <a:gd name="connsiteY3" fmla="*/ 42275 h 405748"/>
                <a:gd name="connsiteX4" fmla="*/ 374093 w 412193"/>
                <a:gd name="connsiteY4" fmla="*/ 404225 h 405748"/>
                <a:gd name="connsiteX0" fmla="*/ 374093 w 403312"/>
                <a:gd name="connsiteY0" fmla="*/ 402723 h 404175"/>
                <a:gd name="connsiteX1" fmla="*/ 2618 w 403312"/>
                <a:gd name="connsiteY1" fmla="*/ 164598 h 404175"/>
                <a:gd name="connsiteX2" fmla="*/ 218518 w 403312"/>
                <a:gd name="connsiteY2" fmla="*/ 18548 h 404175"/>
                <a:gd name="connsiteX3" fmla="*/ 380443 w 403312"/>
                <a:gd name="connsiteY3" fmla="*/ 43948 h 404175"/>
                <a:gd name="connsiteX4" fmla="*/ 374093 w 403312"/>
                <a:gd name="connsiteY4" fmla="*/ 402723 h 404175"/>
                <a:gd name="connsiteX0" fmla="*/ 374093 w 380443"/>
                <a:gd name="connsiteY0" fmla="*/ 402723 h 404175"/>
                <a:gd name="connsiteX1" fmla="*/ 2618 w 380443"/>
                <a:gd name="connsiteY1" fmla="*/ 164598 h 404175"/>
                <a:gd name="connsiteX2" fmla="*/ 218518 w 380443"/>
                <a:gd name="connsiteY2" fmla="*/ 18548 h 404175"/>
                <a:gd name="connsiteX3" fmla="*/ 380443 w 380443"/>
                <a:gd name="connsiteY3" fmla="*/ 43948 h 404175"/>
                <a:gd name="connsiteX4" fmla="*/ 374093 w 380443"/>
                <a:gd name="connsiteY4" fmla="*/ 402723 h 404175"/>
                <a:gd name="connsiteX0" fmla="*/ 374093 w 380443"/>
                <a:gd name="connsiteY0" fmla="*/ 402723 h 402723"/>
                <a:gd name="connsiteX1" fmla="*/ 2618 w 380443"/>
                <a:gd name="connsiteY1" fmla="*/ 164598 h 402723"/>
                <a:gd name="connsiteX2" fmla="*/ 218518 w 380443"/>
                <a:gd name="connsiteY2" fmla="*/ 18548 h 402723"/>
                <a:gd name="connsiteX3" fmla="*/ 380443 w 380443"/>
                <a:gd name="connsiteY3" fmla="*/ 43948 h 402723"/>
                <a:gd name="connsiteX4" fmla="*/ 374093 w 380443"/>
                <a:gd name="connsiteY4" fmla="*/ 402723 h 402723"/>
                <a:gd name="connsiteX0" fmla="*/ 374093 w 380443"/>
                <a:gd name="connsiteY0" fmla="*/ 384175 h 384175"/>
                <a:gd name="connsiteX1" fmla="*/ 2618 w 380443"/>
                <a:gd name="connsiteY1" fmla="*/ 146050 h 384175"/>
                <a:gd name="connsiteX2" fmla="*/ 218518 w 380443"/>
                <a:gd name="connsiteY2" fmla="*/ 0 h 384175"/>
                <a:gd name="connsiteX3" fmla="*/ 380443 w 380443"/>
                <a:gd name="connsiteY3" fmla="*/ 25400 h 384175"/>
                <a:gd name="connsiteX4" fmla="*/ 374093 w 380443"/>
                <a:gd name="connsiteY4" fmla="*/ 384175 h 384175"/>
                <a:gd name="connsiteX0" fmla="*/ 371475 w 377825"/>
                <a:gd name="connsiteY0" fmla="*/ 384175 h 384175"/>
                <a:gd name="connsiteX1" fmla="*/ 0 w 377825"/>
                <a:gd name="connsiteY1" fmla="*/ 146050 h 384175"/>
                <a:gd name="connsiteX2" fmla="*/ 215900 w 377825"/>
                <a:gd name="connsiteY2" fmla="*/ 0 h 384175"/>
                <a:gd name="connsiteX3" fmla="*/ 377825 w 377825"/>
                <a:gd name="connsiteY3" fmla="*/ 25400 h 384175"/>
                <a:gd name="connsiteX4" fmla="*/ 371475 w 377825"/>
                <a:gd name="connsiteY4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825" h="384175">
                  <a:moveTo>
                    <a:pt x="371475" y="384175"/>
                  </a:moveTo>
                  <a:lnTo>
                    <a:pt x="0" y="146050"/>
                  </a:lnTo>
                  <a:lnTo>
                    <a:pt x="215900" y="0"/>
                  </a:lnTo>
                  <a:lnTo>
                    <a:pt x="377825" y="25400"/>
                  </a:lnTo>
                  <a:lnTo>
                    <a:pt x="371475" y="384175"/>
                  </a:lnTo>
                  <a:close/>
                </a:path>
              </a:pathLst>
            </a:custGeom>
            <a:solidFill>
              <a:srgbClr val="672D93">
                <a:lumMod val="5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lIns="182880" tIns="182880" rIns="182880" bIns="182880" rtlCol="0" anchor="ctr" anchorCtr="1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19" name="Rectangle 21"/>
            <p:cNvSpPr/>
            <p:nvPr/>
          </p:nvSpPr>
          <p:spPr>
            <a:xfrm>
              <a:off x="2432990" y="4817535"/>
              <a:ext cx="5848775" cy="649111"/>
            </a:xfrm>
            <a:prstGeom prst="rect">
              <a:avLst/>
            </a:prstGeom>
            <a:solidFill>
              <a:srgbClr val="4A4A4A"/>
            </a:solidFill>
            <a:ln w="25400" cap="flat" cmpd="sng" algn="ctr">
              <a:noFill/>
              <a:prstDash val="solid"/>
            </a:ln>
            <a:effectLst/>
          </p:spPr>
          <p:txBody>
            <a:bodyPr rIns="457200" rtlCol="0" anchor="ctr" anchorCtr="0"/>
            <a:lstStyle/>
            <a:p>
              <a:pPr algn="r">
                <a:defRPr/>
              </a:pPr>
              <a:r>
                <a:rPr lang="es-CR" kern="0" dirty="0" smtClean="0">
                  <a:solidFill>
                    <a:prstClr val="white"/>
                  </a:solidFill>
                  <a:latin typeface="Calibri" panose="020F0502020204030204"/>
                </a:rPr>
                <a:t>Predicción espacial</a:t>
              </a:r>
              <a:endParaRPr lang="es-CR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" name="Rectángulo 2"/>
          <p:cNvSpPr/>
          <p:nvPr/>
        </p:nvSpPr>
        <p:spPr>
          <a:xfrm>
            <a:off x="1653090" y="3822527"/>
            <a:ext cx="4081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s-CR" kern="0" dirty="0" smtClean="0">
                <a:solidFill>
                  <a:prstClr val="white"/>
                </a:solidFill>
                <a:latin typeface="Calibri" panose="020F0502020204030204"/>
              </a:rPr>
              <a:t>Estimación de otro parámetro de conectividad</a:t>
            </a:r>
            <a:endParaRPr lang="es-CR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9"/>
          <p:cNvSpPr/>
          <p:nvPr/>
        </p:nvSpPr>
        <p:spPr>
          <a:xfrm>
            <a:off x="611774" y="5637090"/>
            <a:ext cx="1062507" cy="61353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lIns="182880" tIns="182880" rIns="182880" bIns="182880" rtlCol="0" anchor="ctr" anchorCtr="1"/>
          <a:lstStyle/>
          <a:p>
            <a:pPr algn="ctr">
              <a:defRPr/>
            </a:pPr>
            <a:r>
              <a:rPr lang="en-US" kern="0" dirty="0" smtClean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06</a:t>
            </a:r>
            <a:endParaRPr lang="en-US" kern="0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2" name="Freeform 20"/>
          <p:cNvSpPr/>
          <p:nvPr/>
        </p:nvSpPr>
        <p:spPr>
          <a:xfrm>
            <a:off x="1445694" y="5735083"/>
            <a:ext cx="228587" cy="515535"/>
          </a:xfrm>
          <a:custGeom>
            <a:avLst/>
            <a:gdLst>
              <a:gd name="connsiteX0" fmla="*/ 374093 w 429418"/>
              <a:gd name="connsiteY0" fmla="*/ 404225 h 405748"/>
              <a:gd name="connsiteX1" fmla="*/ 2618 w 429418"/>
              <a:gd name="connsiteY1" fmla="*/ 166100 h 405748"/>
              <a:gd name="connsiteX2" fmla="*/ 218518 w 429418"/>
              <a:gd name="connsiteY2" fmla="*/ 20050 h 405748"/>
              <a:gd name="connsiteX3" fmla="*/ 412193 w 429418"/>
              <a:gd name="connsiteY3" fmla="*/ 42275 h 405748"/>
              <a:gd name="connsiteX4" fmla="*/ 374093 w 429418"/>
              <a:gd name="connsiteY4" fmla="*/ 404225 h 405748"/>
              <a:gd name="connsiteX0" fmla="*/ 374093 w 412193"/>
              <a:gd name="connsiteY0" fmla="*/ 404225 h 405748"/>
              <a:gd name="connsiteX1" fmla="*/ 2618 w 412193"/>
              <a:gd name="connsiteY1" fmla="*/ 166100 h 405748"/>
              <a:gd name="connsiteX2" fmla="*/ 218518 w 412193"/>
              <a:gd name="connsiteY2" fmla="*/ 20050 h 405748"/>
              <a:gd name="connsiteX3" fmla="*/ 412193 w 412193"/>
              <a:gd name="connsiteY3" fmla="*/ 42275 h 405748"/>
              <a:gd name="connsiteX4" fmla="*/ 374093 w 412193"/>
              <a:gd name="connsiteY4" fmla="*/ 404225 h 405748"/>
              <a:gd name="connsiteX0" fmla="*/ 374093 w 403312"/>
              <a:gd name="connsiteY0" fmla="*/ 402723 h 404175"/>
              <a:gd name="connsiteX1" fmla="*/ 2618 w 403312"/>
              <a:gd name="connsiteY1" fmla="*/ 164598 h 404175"/>
              <a:gd name="connsiteX2" fmla="*/ 218518 w 403312"/>
              <a:gd name="connsiteY2" fmla="*/ 18548 h 404175"/>
              <a:gd name="connsiteX3" fmla="*/ 380443 w 403312"/>
              <a:gd name="connsiteY3" fmla="*/ 43948 h 404175"/>
              <a:gd name="connsiteX4" fmla="*/ 374093 w 403312"/>
              <a:gd name="connsiteY4" fmla="*/ 402723 h 404175"/>
              <a:gd name="connsiteX0" fmla="*/ 374093 w 380443"/>
              <a:gd name="connsiteY0" fmla="*/ 402723 h 404175"/>
              <a:gd name="connsiteX1" fmla="*/ 2618 w 380443"/>
              <a:gd name="connsiteY1" fmla="*/ 164598 h 404175"/>
              <a:gd name="connsiteX2" fmla="*/ 218518 w 380443"/>
              <a:gd name="connsiteY2" fmla="*/ 18548 h 404175"/>
              <a:gd name="connsiteX3" fmla="*/ 380443 w 380443"/>
              <a:gd name="connsiteY3" fmla="*/ 43948 h 404175"/>
              <a:gd name="connsiteX4" fmla="*/ 374093 w 380443"/>
              <a:gd name="connsiteY4" fmla="*/ 402723 h 404175"/>
              <a:gd name="connsiteX0" fmla="*/ 374093 w 380443"/>
              <a:gd name="connsiteY0" fmla="*/ 402723 h 402723"/>
              <a:gd name="connsiteX1" fmla="*/ 2618 w 380443"/>
              <a:gd name="connsiteY1" fmla="*/ 164598 h 402723"/>
              <a:gd name="connsiteX2" fmla="*/ 218518 w 380443"/>
              <a:gd name="connsiteY2" fmla="*/ 18548 h 402723"/>
              <a:gd name="connsiteX3" fmla="*/ 380443 w 380443"/>
              <a:gd name="connsiteY3" fmla="*/ 43948 h 402723"/>
              <a:gd name="connsiteX4" fmla="*/ 374093 w 380443"/>
              <a:gd name="connsiteY4" fmla="*/ 402723 h 402723"/>
              <a:gd name="connsiteX0" fmla="*/ 374093 w 380443"/>
              <a:gd name="connsiteY0" fmla="*/ 384175 h 384175"/>
              <a:gd name="connsiteX1" fmla="*/ 2618 w 380443"/>
              <a:gd name="connsiteY1" fmla="*/ 146050 h 384175"/>
              <a:gd name="connsiteX2" fmla="*/ 218518 w 380443"/>
              <a:gd name="connsiteY2" fmla="*/ 0 h 384175"/>
              <a:gd name="connsiteX3" fmla="*/ 380443 w 380443"/>
              <a:gd name="connsiteY3" fmla="*/ 25400 h 384175"/>
              <a:gd name="connsiteX4" fmla="*/ 374093 w 380443"/>
              <a:gd name="connsiteY4" fmla="*/ 384175 h 384175"/>
              <a:gd name="connsiteX0" fmla="*/ 371475 w 377825"/>
              <a:gd name="connsiteY0" fmla="*/ 384175 h 384175"/>
              <a:gd name="connsiteX1" fmla="*/ 0 w 377825"/>
              <a:gd name="connsiteY1" fmla="*/ 146050 h 384175"/>
              <a:gd name="connsiteX2" fmla="*/ 215900 w 377825"/>
              <a:gd name="connsiteY2" fmla="*/ 0 h 384175"/>
              <a:gd name="connsiteX3" fmla="*/ 377825 w 377825"/>
              <a:gd name="connsiteY3" fmla="*/ 25400 h 384175"/>
              <a:gd name="connsiteX4" fmla="*/ 371475 w 377825"/>
              <a:gd name="connsiteY4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825" h="384175">
                <a:moveTo>
                  <a:pt x="371475" y="384175"/>
                </a:moveTo>
                <a:lnTo>
                  <a:pt x="0" y="146050"/>
                </a:lnTo>
                <a:lnTo>
                  <a:pt x="215900" y="0"/>
                </a:lnTo>
                <a:lnTo>
                  <a:pt x="377825" y="25400"/>
                </a:lnTo>
                <a:lnTo>
                  <a:pt x="371475" y="3841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182880" tIns="182880" rIns="182880" bIns="182880" rtlCol="0" anchor="ctr" anchorCtr="1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5" name="Rectangle 21"/>
          <p:cNvSpPr/>
          <p:nvPr/>
        </p:nvSpPr>
        <p:spPr>
          <a:xfrm>
            <a:off x="1445694" y="5330326"/>
            <a:ext cx="4288897" cy="61353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Ins="457200" rtlCol="0" anchor="ctr" anchorCtr="0"/>
          <a:lstStyle/>
          <a:p>
            <a:pPr algn="r">
              <a:defRPr/>
            </a:pPr>
            <a:r>
              <a:rPr lang="es-CR" kern="0" dirty="0" smtClean="0">
                <a:solidFill>
                  <a:prstClr val="white"/>
                </a:solidFill>
                <a:latin typeface="Calibri" panose="020F0502020204030204"/>
              </a:rPr>
              <a:t>Suavizado Espacial</a:t>
            </a:r>
            <a:endParaRPr lang="es-CR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-1" y="74023"/>
            <a:ext cx="7419704" cy="627652"/>
          </a:xfrm>
          <a:solidFill>
            <a:srgbClr val="0A5097"/>
          </a:solidFill>
        </p:spPr>
        <p:txBody>
          <a:bodyPr>
            <a:normAutofit fontScale="90000"/>
          </a:bodyPr>
          <a:lstStyle/>
          <a:p>
            <a:r>
              <a:rPr lang="es-CR" sz="3200" dirty="0" smtClean="0">
                <a:solidFill>
                  <a:schemeClr val="bg1"/>
                </a:solidFill>
                <a:latin typeface="OfficinaSanITCExtraBold "/>
              </a:rPr>
              <a:t>Inferencia estadística modelos CAR y SAR</a:t>
            </a:r>
            <a:endParaRPr lang="es-CR" sz="3200" dirty="0">
              <a:solidFill>
                <a:schemeClr val="bg1"/>
              </a:solidFill>
              <a:latin typeface="OfficinaSanITCExtraBold "/>
            </a:endParaRPr>
          </a:p>
        </p:txBody>
      </p:sp>
      <p:sp>
        <p:nvSpPr>
          <p:cNvPr id="28" name="6 Rectángulo"/>
          <p:cNvSpPr/>
          <p:nvPr/>
        </p:nvSpPr>
        <p:spPr>
          <a:xfrm>
            <a:off x="6191795" y="1400173"/>
            <a:ext cx="56300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latin typeface="OfficinaSanITCExtraBold "/>
              </a:rPr>
              <a:t>Concentración de patrones espaciales ecológicos.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latin typeface="OfficinaSanITCExtraBold "/>
              </a:rPr>
              <a:t>Comparación modelos </a:t>
            </a:r>
            <a:r>
              <a:rPr lang="es-ES" dirty="0" err="1" smtClean="0">
                <a:latin typeface="OfficinaSanITCExtraBold "/>
              </a:rPr>
              <a:t>autorregresivos</a:t>
            </a:r>
            <a:r>
              <a:rPr lang="es-ES" dirty="0" smtClean="0">
                <a:latin typeface="OfficinaSanITCExtraBold "/>
              </a:rPr>
              <a:t> CAR – SAR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latin typeface="OfficinaSanITCExtraBold "/>
              </a:rPr>
              <a:t>Elección entre CAR – IAR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latin typeface="OfficinaSanITCExtraBold "/>
              </a:rPr>
              <a:t>Ajustes Máxima verosimilitud y métodos Bayesianos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latin typeface="OfficinaSanITCExtraBold "/>
              </a:rPr>
              <a:t>Efectos de Matriz de Varianza y Covarianza</a:t>
            </a:r>
          </a:p>
          <a:p>
            <a:pPr algn="just"/>
            <a:endParaRPr lang="es-CR" dirty="0"/>
          </a:p>
        </p:txBody>
      </p:sp>
      <p:sp>
        <p:nvSpPr>
          <p:cNvPr id="20" name="Rectángulo 19"/>
          <p:cNvSpPr/>
          <p:nvPr/>
        </p:nvSpPr>
        <p:spPr>
          <a:xfrm>
            <a:off x="6858000" y="3960469"/>
            <a:ext cx="4455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dirty="0" smtClean="0">
                <a:latin typeface="OfficinaSanITCExtraBold "/>
              </a:rPr>
              <a:t>Cuando la variable respuesta se recopila en el espacio es muy común </a:t>
            </a:r>
            <a:r>
              <a:rPr lang="es-CR" dirty="0" err="1" smtClean="0">
                <a:latin typeface="OfficinaSanITCExtraBold "/>
              </a:rPr>
              <a:t>autocorrelación</a:t>
            </a:r>
            <a:r>
              <a:rPr lang="es-CR" dirty="0" smtClean="0">
                <a:latin typeface="OfficinaSanITCExtraBold "/>
              </a:rPr>
              <a:t> espacial</a:t>
            </a:r>
            <a:endParaRPr lang="es-CR" dirty="0">
              <a:latin typeface="OfficinaSanITCExtraBold 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439972" y="854852"/>
            <a:ext cx="1253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 smtClean="0">
                <a:solidFill>
                  <a:schemeClr val="accent2">
                    <a:lumMod val="75000"/>
                  </a:schemeClr>
                </a:solidFill>
                <a:latin typeface="OfficinaSanITCExtraBold "/>
              </a:rPr>
              <a:t>Objetivos</a:t>
            </a:r>
            <a:endParaRPr lang="es-C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858000" y="5273418"/>
            <a:ext cx="4455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dirty="0" smtClean="0">
                <a:latin typeface="OfficinaSanITCExtraBold "/>
              </a:rPr>
              <a:t>Ecología existe gran </a:t>
            </a:r>
            <a:r>
              <a:rPr lang="es-CR" dirty="0">
                <a:latin typeface="OfficinaSanITCExtraBold "/>
              </a:rPr>
              <a:t>interés en estudiar la conectividad </a:t>
            </a:r>
            <a:r>
              <a:rPr lang="es-CR" dirty="0" smtClean="0">
                <a:latin typeface="OfficinaSanITCExtraBold "/>
              </a:rPr>
              <a:t>espacial, equivalente a </a:t>
            </a:r>
            <a:r>
              <a:rPr lang="es-CR" dirty="0">
                <a:latin typeface="OfficinaSanITCExtraBold "/>
              </a:rPr>
              <a:t>la </a:t>
            </a:r>
            <a:r>
              <a:rPr lang="es-CR" dirty="0" err="1">
                <a:latin typeface="OfficinaSanITCExtraBold "/>
              </a:rPr>
              <a:t>autocorrelación</a:t>
            </a:r>
            <a:r>
              <a:rPr lang="es-CR" dirty="0">
                <a:latin typeface="OfficinaSanITCExtraBold "/>
              </a:rPr>
              <a:t> espacial.</a:t>
            </a:r>
          </a:p>
        </p:txBody>
      </p:sp>
    </p:spTree>
    <p:extLst>
      <p:ext uri="{BB962C8B-B14F-4D97-AF65-F5344CB8AC3E}">
        <p14:creationId xmlns:p14="http://schemas.microsoft.com/office/powerpoint/2010/main" val="27259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-1" y="74023"/>
            <a:ext cx="7419704" cy="627652"/>
          </a:xfrm>
          <a:solidFill>
            <a:srgbClr val="0A5097"/>
          </a:solidFill>
        </p:spPr>
        <p:txBody>
          <a:bodyPr>
            <a:normAutofit/>
          </a:bodyPr>
          <a:lstStyle/>
          <a:p>
            <a:r>
              <a:rPr lang="es-CR" sz="3200" dirty="0" smtClean="0">
                <a:solidFill>
                  <a:schemeClr val="bg1"/>
                </a:solidFill>
                <a:latin typeface="OfficinaSanITCExtraBold "/>
              </a:rPr>
              <a:t>Titulo</a:t>
            </a:r>
            <a:endParaRPr lang="es-CR" sz="3200" dirty="0">
              <a:solidFill>
                <a:schemeClr val="bg1"/>
              </a:solidFill>
              <a:latin typeface="OfficinaSanITCExtraBold 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3" y="2181226"/>
            <a:ext cx="5040207" cy="354030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58199" y="1366032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OfficinaSanITCExtraBold "/>
              </a:rPr>
              <a:t>Modelos de </a:t>
            </a:r>
            <a:r>
              <a:rPr lang="es-ES" dirty="0" err="1" smtClean="0">
                <a:latin typeface="OfficinaSanITCExtraBold "/>
              </a:rPr>
              <a:t>autorregresivos</a:t>
            </a:r>
            <a:r>
              <a:rPr lang="es-ES" dirty="0" smtClean="0">
                <a:latin typeface="OfficinaSanITCExtraBold "/>
              </a:rPr>
              <a:t> espaciales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3" y="988423"/>
            <a:ext cx="3325314" cy="21481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835" y="3405460"/>
            <a:ext cx="4010113" cy="23160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813" y="4310743"/>
            <a:ext cx="1874863" cy="3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-1" y="74023"/>
            <a:ext cx="7419704" cy="627652"/>
          </a:xfrm>
          <a:solidFill>
            <a:srgbClr val="0A5097"/>
          </a:solidFill>
        </p:spPr>
        <p:txBody>
          <a:bodyPr>
            <a:normAutofit fontScale="90000"/>
          </a:bodyPr>
          <a:lstStyle/>
          <a:p>
            <a:r>
              <a:rPr lang="es-CR" sz="3200" dirty="0" smtClean="0">
                <a:solidFill>
                  <a:schemeClr val="bg1"/>
                </a:solidFill>
                <a:latin typeface="OfficinaSanITCExtraBold "/>
              </a:rPr>
              <a:t>Especificación de modelos </a:t>
            </a:r>
            <a:r>
              <a:rPr lang="es-CR" sz="3200" dirty="0" err="1" smtClean="0">
                <a:solidFill>
                  <a:schemeClr val="bg1"/>
                </a:solidFill>
                <a:latin typeface="OfficinaSanITCExtraBold "/>
              </a:rPr>
              <a:t>autorregresivos</a:t>
            </a:r>
            <a:endParaRPr lang="es-CR" sz="3200" dirty="0">
              <a:solidFill>
                <a:schemeClr val="bg1"/>
              </a:solidFill>
              <a:latin typeface="OfficinaSanITCExtraBold 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999616" y="1019044"/>
            <a:ext cx="149271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s-ES" dirty="0" smtClean="0">
                <a:latin typeface="OfficinaSanITCExtraBold "/>
              </a:rPr>
              <a:t>Modelo CAR</a:t>
            </a:r>
            <a:endParaRPr lang="es-CR" dirty="0"/>
          </a:p>
        </p:txBody>
      </p:sp>
      <p:sp>
        <p:nvSpPr>
          <p:cNvPr id="8" name="Rectángulo 7"/>
          <p:cNvSpPr/>
          <p:nvPr/>
        </p:nvSpPr>
        <p:spPr>
          <a:xfrm>
            <a:off x="8552816" y="1019044"/>
            <a:ext cx="147989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s-ES" dirty="0" smtClean="0">
                <a:latin typeface="OfficinaSanITCExtraBold "/>
              </a:rPr>
              <a:t>Modelo SAR</a:t>
            </a:r>
            <a:endParaRPr lang="es-C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641" y="1963237"/>
            <a:ext cx="3215096" cy="54891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167" y="1967700"/>
            <a:ext cx="2575696" cy="54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-1" y="74023"/>
            <a:ext cx="7419704" cy="627652"/>
          </a:xfrm>
          <a:solidFill>
            <a:srgbClr val="0A5097"/>
          </a:solidFill>
        </p:spPr>
        <p:txBody>
          <a:bodyPr>
            <a:normAutofit/>
          </a:bodyPr>
          <a:lstStyle/>
          <a:p>
            <a:r>
              <a:rPr lang="es-CR" sz="3200" dirty="0" smtClean="0">
                <a:solidFill>
                  <a:schemeClr val="bg1"/>
                </a:solidFill>
                <a:latin typeface="OfficinaSanITCExtraBold "/>
              </a:rPr>
              <a:t>Elección de la estructura de vecinos</a:t>
            </a:r>
            <a:endParaRPr lang="es-CR" sz="3200" dirty="0">
              <a:solidFill>
                <a:schemeClr val="bg1"/>
              </a:solidFill>
              <a:latin typeface="OfficinaSanITCExtraBold 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75509" y="2168797"/>
            <a:ext cx="3836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R" dirty="0" smtClean="0"/>
              <a:t>La correlación afectada por </a:t>
            </a:r>
            <a:r>
              <a:rPr lang="es-CR" dirty="0"/>
              <a:t>la dispersión, </a:t>
            </a:r>
            <a:r>
              <a:rPr lang="es-CR" dirty="0" smtClean="0"/>
              <a:t>eje, las </a:t>
            </a:r>
            <a:r>
              <a:rPr lang="es-CR" dirty="0"/>
              <a:t>características del </a:t>
            </a:r>
            <a:r>
              <a:rPr lang="es-CR" dirty="0" smtClean="0"/>
              <a:t>geográficas, </a:t>
            </a:r>
            <a:r>
              <a:rPr lang="es-CR" dirty="0" err="1"/>
              <a:t>covariables</a:t>
            </a:r>
            <a:r>
              <a:rPr lang="es-CR" dirty="0"/>
              <a:t> de </a:t>
            </a:r>
            <a:r>
              <a:rPr lang="es-CR" dirty="0" smtClean="0"/>
              <a:t>interés</a:t>
            </a:r>
            <a:endParaRPr lang="es-CR" dirty="0"/>
          </a:p>
        </p:txBody>
      </p:sp>
      <p:sp>
        <p:nvSpPr>
          <p:cNvPr id="2" name="Rectángulo 1"/>
          <p:cNvSpPr/>
          <p:nvPr/>
        </p:nvSpPr>
        <p:spPr>
          <a:xfrm>
            <a:off x="2859068" y="1106706"/>
            <a:ext cx="1091966" cy="36933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Funcional</a:t>
            </a:r>
            <a:endParaRPr lang="es-CR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857788" y="1103069"/>
            <a:ext cx="1198470" cy="36933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s-CR" dirty="0" smtClean="0">
                <a:solidFill>
                  <a:schemeClr val="bg1"/>
                </a:solidFill>
              </a:rPr>
              <a:t>Estructural</a:t>
            </a:r>
            <a:endParaRPr lang="es-CR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975565" y="2175147"/>
            <a:ext cx="3836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R" dirty="0" smtClean="0"/>
              <a:t>Es la representación de los vecinos por una proximidad física (distancia)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5148844" y="4655569"/>
                <a:ext cx="16067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)⨀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CR" b="1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844" y="4655569"/>
                <a:ext cx="160678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3246143" y="5488416"/>
                <a:ext cx="511408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CR" dirty="0" smtClean="0"/>
                  <a:t>Donde, </a:t>
                </a:r>
                <a:endParaRPr lang="es-ES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s-CR" dirty="0" smtClean="0"/>
                  <a:t> vector de parámetros </a:t>
                </a:r>
              </a:p>
              <a:p>
                <a:pPr algn="just"/>
                <a:r>
                  <a:rPr lang="es-CR" b="1" dirty="0" smtClean="0"/>
                  <a:t>B </a:t>
                </a:r>
                <a:r>
                  <a:rPr lang="es-CR" dirty="0" smtClean="0"/>
                  <a:t>matriz binaria indicando la estructura vecindario</a:t>
                </a:r>
                <a:r>
                  <a:rPr lang="es-CR" b="1" dirty="0" smtClean="0"/>
                  <a:t> </a:t>
                </a:r>
                <a:r>
                  <a:rPr lang="es-CR" dirty="0" smtClean="0"/>
                  <a:t> </a:t>
                </a:r>
                <a:endParaRPr lang="es-CR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43" y="5488416"/>
                <a:ext cx="5114086" cy="923330"/>
              </a:xfrm>
              <a:prstGeom prst="rect">
                <a:avLst/>
              </a:prstGeom>
              <a:blipFill>
                <a:blip r:embed="rId3"/>
                <a:stretch>
                  <a:fillRect l="-1074" t="-3289" b="-921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4321739" y="3487497"/>
                <a:ext cx="790216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R" b="1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739" y="3487497"/>
                <a:ext cx="790216" cy="391646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brir llave 7"/>
          <p:cNvSpPr/>
          <p:nvPr/>
        </p:nvSpPr>
        <p:spPr>
          <a:xfrm>
            <a:off x="5111955" y="3265713"/>
            <a:ext cx="387507" cy="8892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5615291" y="3233177"/>
                <a:ext cx="1024511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R" b="1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291" y="3233177"/>
                <a:ext cx="1024511" cy="411395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5615290" y="3683320"/>
                <a:ext cx="413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0,</m:t>
                      </m:r>
                    </m:oMath>
                  </m:oMathPara>
                </a14:m>
                <a:endParaRPr lang="es-CR" b="1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290" y="3683320"/>
                <a:ext cx="4138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6770993" y="3204976"/>
                <a:ext cx="765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b="1" dirty="0"/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93" y="3204976"/>
                <a:ext cx="76597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6755631" y="3631546"/>
                <a:ext cx="10416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∉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b="1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631" y="3631546"/>
                <a:ext cx="104169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de flecha 18"/>
          <p:cNvCxnSpPr/>
          <p:nvPr/>
        </p:nvCxnSpPr>
        <p:spPr>
          <a:xfrm flipV="1">
            <a:off x="7536972" y="4806382"/>
            <a:ext cx="920051" cy="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8597560" y="4621716"/>
            <a:ext cx="2558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Manipular por separado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989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-1" y="74023"/>
            <a:ext cx="7419704" cy="627652"/>
          </a:xfrm>
          <a:solidFill>
            <a:srgbClr val="0A5097"/>
          </a:solidFill>
        </p:spPr>
        <p:txBody>
          <a:bodyPr>
            <a:normAutofit/>
          </a:bodyPr>
          <a:lstStyle/>
          <a:p>
            <a:r>
              <a:rPr lang="es-CR" sz="3200" dirty="0" smtClean="0">
                <a:solidFill>
                  <a:schemeClr val="bg1"/>
                </a:solidFill>
                <a:latin typeface="OfficinaSanITCExtraBold "/>
              </a:rPr>
              <a:t>Comparando CAR y SAR</a:t>
            </a:r>
            <a:endParaRPr lang="es-CR" sz="3200" dirty="0">
              <a:solidFill>
                <a:schemeClr val="bg1"/>
              </a:solidFill>
              <a:latin typeface="OfficinaSanITCExtraBold 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61850" y="1412855"/>
            <a:ext cx="8691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dirty="0" smtClean="0"/>
              <a:t>Correlación parcial aumenta más rápido en SAR que CAR. Esto porque SAR tiene mayor suavización promediando más vecinos.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2197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-1" y="74023"/>
            <a:ext cx="7419704" cy="627652"/>
          </a:xfrm>
          <a:solidFill>
            <a:srgbClr val="0A5097"/>
          </a:solidFill>
        </p:spPr>
        <p:txBody>
          <a:bodyPr>
            <a:normAutofit/>
          </a:bodyPr>
          <a:lstStyle/>
          <a:p>
            <a:r>
              <a:rPr lang="es-CR" sz="3200" dirty="0" smtClean="0">
                <a:solidFill>
                  <a:schemeClr val="bg1"/>
                </a:solidFill>
                <a:latin typeface="OfficinaSanITCExtraBold "/>
              </a:rPr>
              <a:t>Modelos </a:t>
            </a:r>
            <a:r>
              <a:rPr lang="es-CR" sz="3200" smtClean="0">
                <a:solidFill>
                  <a:schemeClr val="bg1"/>
                </a:solidFill>
                <a:latin typeface="OfficinaSanITCExtraBold "/>
              </a:rPr>
              <a:t>Jerárquicos autor regresivos</a:t>
            </a:r>
            <a:endParaRPr lang="es-CR" sz="3200" dirty="0">
              <a:solidFill>
                <a:schemeClr val="bg1"/>
              </a:solidFill>
              <a:latin typeface="OfficinaSanITCExtraBold 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35622" y="1572288"/>
            <a:ext cx="786625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OfficinaSanITCExtraBold "/>
              </a:rPr>
              <a:t>Principalmente para la explicación de los modelos </a:t>
            </a:r>
            <a:r>
              <a:rPr lang="es-ES" dirty="0" err="1" smtClean="0">
                <a:latin typeface="OfficinaSanITCExtraBold "/>
              </a:rPr>
              <a:t>poisson</a:t>
            </a:r>
            <a:r>
              <a:rPr lang="es-ES" dirty="0" smtClean="0">
                <a:latin typeface="OfficinaSanITCExtraBold "/>
              </a:rPr>
              <a:t> o Bernoulli.</a:t>
            </a:r>
          </a:p>
          <a:p>
            <a:endParaRPr lang="es-ES" dirty="0">
              <a:latin typeface="OfficinaSanITCExtraBold "/>
            </a:endParaRPr>
          </a:p>
          <a:p>
            <a:r>
              <a:rPr lang="es-ES" dirty="0" smtClean="0">
                <a:latin typeface="OfficinaSanITCExtraBold "/>
              </a:rPr>
              <a:t>Los coeficientes van a estar correlacionados con los errores.</a:t>
            </a:r>
          </a:p>
          <a:p>
            <a:endParaRPr lang="es-ES" dirty="0">
              <a:latin typeface="OfficinaSanITCExtraBold "/>
            </a:endParaRPr>
          </a:p>
          <a:p>
            <a:r>
              <a:rPr lang="es-ES" dirty="0" smtClean="0">
                <a:latin typeface="OfficinaSanITCExtraBold "/>
              </a:rPr>
              <a:t>Nos permiten tener efectos fijos y aleatorios. ¿Diferencia entre los efectos?</a:t>
            </a:r>
          </a:p>
          <a:p>
            <a:endParaRPr lang="es-ES" dirty="0">
              <a:latin typeface="OfficinaSanITCExtraBold "/>
            </a:endParaRPr>
          </a:p>
          <a:p>
            <a:r>
              <a:rPr lang="es-ES" dirty="0" smtClean="0">
                <a:latin typeface="OfficinaSanITCExtraBold "/>
              </a:rPr>
              <a:t>Métodos de Ajustes (Máxima verosimilitud y MCMC)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1079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-1" y="74023"/>
            <a:ext cx="7419704" cy="627652"/>
          </a:xfrm>
          <a:solidFill>
            <a:srgbClr val="0A5097"/>
          </a:solidFill>
        </p:spPr>
        <p:txBody>
          <a:bodyPr>
            <a:normAutofit fontScale="90000"/>
          </a:bodyPr>
          <a:lstStyle/>
          <a:p>
            <a:r>
              <a:rPr lang="es-CR" sz="3200" dirty="0" smtClean="0">
                <a:solidFill>
                  <a:schemeClr val="bg1"/>
                </a:solidFill>
                <a:latin typeface="OfficinaSanITCExtraBold "/>
              </a:rPr>
              <a:t>Preguntas primera discusión. Introducción</a:t>
            </a:r>
            <a:endParaRPr lang="es-CR" sz="3200" dirty="0">
              <a:solidFill>
                <a:schemeClr val="bg1"/>
              </a:solidFill>
              <a:latin typeface="OfficinaSanITCExtraBold 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1412786"/>
            <a:ext cx="113646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es-CR" dirty="0" smtClean="0">
                <a:latin typeface="OfficinaSanITCExtraBold "/>
              </a:rPr>
              <a:t>¿Qué diferencia los modelos CAR y SAR?</a:t>
            </a:r>
          </a:p>
          <a:p>
            <a:pPr marL="342900" indent="-342900" algn="just">
              <a:buAutoNum type="arabicParenR"/>
            </a:pPr>
            <a:r>
              <a:rPr lang="es-ES" dirty="0" smtClean="0">
                <a:latin typeface="OfficinaSanITCExtraBold "/>
              </a:rPr>
              <a:t>¿Diferencia entre modelar puntos o Áreas?</a:t>
            </a:r>
          </a:p>
          <a:p>
            <a:pPr marL="342900" indent="-342900" algn="just">
              <a:buAutoNum type="arabicParenR"/>
            </a:pPr>
            <a:r>
              <a:rPr lang="es-ES" dirty="0" smtClean="0">
                <a:latin typeface="OfficinaSanITCExtraBold "/>
              </a:rPr>
              <a:t>¿Diferencia entre un modelo </a:t>
            </a:r>
            <a:r>
              <a:rPr lang="es-ES" dirty="0" err="1" smtClean="0">
                <a:latin typeface="OfficinaSanITCExtraBold "/>
              </a:rPr>
              <a:t>geoestadístico</a:t>
            </a:r>
            <a:r>
              <a:rPr lang="es-ES" dirty="0" smtClean="0">
                <a:latin typeface="OfficinaSanITCExtraBold "/>
              </a:rPr>
              <a:t> y modelos </a:t>
            </a:r>
            <a:r>
              <a:rPr lang="es-ES" dirty="0" err="1" smtClean="0">
                <a:latin typeface="OfficinaSanITCExtraBold "/>
              </a:rPr>
              <a:t>autorregresivos</a:t>
            </a:r>
            <a:r>
              <a:rPr lang="es-ES" dirty="0" smtClean="0">
                <a:latin typeface="OfficinaSanITCExtraBold "/>
              </a:rPr>
              <a:t>?</a:t>
            </a:r>
          </a:p>
          <a:p>
            <a:pPr marL="342900" indent="-342900" algn="just">
              <a:buAutoNum type="arabicParenR"/>
            </a:pPr>
            <a:r>
              <a:rPr lang="es-ES" dirty="0" smtClean="0">
                <a:latin typeface="OfficinaSanITCExtraBold "/>
              </a:rPr>
              <a:t>¿Qué sucede cuando tengo dos o menos observaciones en un área, áreas aisladas o valores perdidos?</a:t>
            </a:r>
          </a:p>
          <a:p>
            <a:pPr marL="342900" indent="-342900" algn="just">
              <a:buAutoNum type="arabicParenR"/>
            </a:pPr>
            <a:r>
              <a:rPr lang="es-ES" dirty="0" smtClean="0">
                <a:latin typeface="OfficinaSanITCExtraBold "/>
              </a:rPr>
              <a:t>¿Cuáles son los parámetros fijos y parámetros aleatorios?</a:t>
            </a:r>
          </a:p>
          <a:p>
            <a:pPr algn="just"/>
            <a:r>
              <a:rPr lang="es-ES" dirty="0" smtClean="0">
                <a:latin typeface="OfficinaSanITCExtraBold "/>
              </a:rPr>
              <a:t> </a:t>
            </a:r>
            <a:endParaRPr lang="es-CR" dirty="0">
              <a:latin typeface="OfficinaSanITCExtraBold "/>
            </a:endParaRPr>
          </a:p>
        </p:txBody>
      </p:sp>
    </p:spTree>
    <p:extLst>
      <p:ext uri="{BB962C8B-B14F-4D97-AF65-F5344CB8AC3E}">
        <p14:creationId xmlns:p14="http://schemas.microsoft.com/office/powerpoint/2010/main" val="18659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-1" y="74023"/>
            <a:ext cx="7419704" cy="627652"/>
          </a:xfrm>
          <a:solidFill>
            <a:srgbClr val="0A5097"/>
          </a:solidFill>
        </p:spPr>
        <p:txBody>
          <a:bodyPr>
            <a:normAutofit fontScale="90000"/>
          </a:bodyPr>
          <a:lstStyle/>
          <a:p>
            <a:r>
              <a:rPr lang="es-CR" sz="3200" dirty="0" smtClean="0">
                <a:solidFill>
                  <a:schemeClr val="bg1"/>
                </a:solidFill>
                <a:latin typeface="OfficinaSanITCExtraBold "/>
              </a:rPr>
              <a:t>Respuestas primera discusión. Introducción</a:t>
            </a:r>
            <a:endParaRPr lang="es-CR" sz="3200" dirty="0">
              <a:solidFill>
                <a:schemeClr val="bg1"/>
              </a:solidFill>
              <a:latin typeface="OfficinaSanITCExtraBold 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1412786"/>
            <a:ext cx="113646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es-CR" dirty="0" smtClean="0">
                <a:latin typeface="OfficinaSanITCExtraBold "/>
              </a:rPr>
              <a:t>Más teórica y de parámetros</a:t>
            </a:r>
          </a:p>
          <a:p>
            <a:pPr marL="342900" indent="-342900" algn="just">
              <a:buAutoNum type="arabicParenR"/>
            </a:pPr>
            <a:r>
              <a:rPr lang="es-ES" dirty="0" smtClean="0">
                <a:latin typeface="OfficinaSanITCExtraBold "/>
              </a:rPr>
              <a:t>En puntos podemos determinar la correlación entre los n observaciones, mientras que áreas tenemos datos agregados y necesitamos determinar un punto para relacionarlo entre áreas, por eso, se utiliza un punto.</a:t>
            </a:r>
          </a:p>
          <a:p>
            <a:pPr marL="342900" indent="-342900" algn="just">
              <a:buAutoNum type="arabicParenR"/>
            </a:pPr>
            <a:r>
              <a:rPr lang="es-ES" dirty="0" smtClean="0">
                <a:latin typeface="OfficinaSanITCExtraBold "/>
              </a:rPr>
              <a:t>Los primeros están definidos por distancia real, de esta forma obtenemos la Matriz de Varianza y Covarianza, mientras que los modelos </a:t>
            </a:r>
            <a:r>
              <a:rPr lang="es-ES" dirty="0" err="1" smtClean="0">
                <a:latin typeface="OfficinaSanITCExtraBold "/>
              </a:rPr>
              <a:t>autorregresivos</a:t>
            </a:r>
            <a:r>
              <a:rPr lang="es-ES" dirty="0" smtClean="0">
                <a:latin typeface="OfficinaSanITCExtraBold "/>
              </a:rPr>
              <a:t> se definen por los vecinos por medio de una Matriz de precisión.</a:t>
            </a:r>
          </a:p>
          <a:p>
            <a:pPr marL="342900" indent="-342900" algn="just">
              <a:buAutoNum type="arabicParenR"/>
            </a:pPr>
            <a:r>
              <a:rPr lang="es-ES" dirty="0" smtClean="0">
                <a:latin typeface="OfficinaSanITCExtraBold "/>
              </a:rPr>
              <a:t>Con al menos dos observaciones no se puede estimar la matriz de precisión. Eliminación de polígonos. Conexión manual de áreas aisladas. </a:t>
            </a:r>
          </a:p>
          <a:p>
            <a:pPr marL="342900" indent="-342900" algn="just">
              <a:buAutoNum type="arabicParenR"/>
            </a:pPr>
            <a:endParaRPr lang="es-CR" dirty="0">
              <a:latin typeface="OfficinaSanITCExtraBold "/>
            </a:endParaRPr>
          </a:p>
        </p:txBody>
      </p:sp>
    </p:spTree>
    <p:extLst>
      <p:ext uri="{BB962C8B-B14F-4D97-AF65-F5344CB8AC3E}">
        <p14:creationId xmlns:p14="http://schemas.microsoft.com/office/powerpoint/2010/main" val="387566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748</Words>
  <Application>Microsoft Office PowerPoint</Application>
  <PresentationFormat>Panorámica</PresentationFormat>
  <Paragraphs>115</Paragraphs>
  <Slides>18</Slides>
  <Notes>1</Notes>
  <HiddenSlides>4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OfficinaSanITCExtraBold </vt:lpstr>
      <vt:lpstr>Tema de Office</vt:lpstr>
      <vt:lpstr>Modelos autorregresivos espaciales para inferencia estadística a partir de datos ecológicos.</vt:lpstr>
      <vt:lpstr>Inferencia estadística modelos CAR y SAR</vt:lpstr>
      <vt:lpstr>Titulo</vt:lpstr>
      <vt:lpstr>Especificación de modelos autorregresivos</vt:lpstr>
      <vt:lpstr>Elección de la estructura de vecinos</vt:lpstr>
      <vt:lpstr>Comparando CAR y SAR</vt:lpstr>
      <vt:lpstr>Modelos Jerárquicos autor regresivos</vt:lpstr>
      <vt:lpstr>Preguntas primera discusión. Introducción</vt:lpstr>
      <vt:lpstr>Respuestas primera discusión. Introducción</vt:lpstr>
      <vt:lpstr>Ejemplo: Tendencia de la focas vitulina</vt:lpstr>
      <vt:lpstr>Especificación de vecinos CAR - SAR</vt:lpstr>
      <vt:lpstr>Estimación de los modelos</vt:lpstr>
      <vt:lpstr>Comparación de los modelos</vt:lpstr>
      <vt:lpstr>Comparación estimaciones modelos</vt:lpstr>
      <vt:lpstr>Predicción y suavización</vt:lpstr>
      <vt:lpstr>Preguntas Ejemplo. </vt:lpstr>
      <vt:lpstr>Respuestas Ejemplo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autorregresivos espaciales para inferencia estadística a partir de datos ecológicos.</dc:title>
  <dc:creator>Pedro Andres Montenegro Masis</dc:creator>
  <cp:lastModifiedBy>Pedro Andres Montenegro Masis</cp:lastModifiedBy>
  <cp:revision>43</cp:revision>
  <dcterms:created xsi:type="dcterms:W3CDTF">2019-11-27T03:37:50Z</dcterms:created>
  <dcterms:modified xsi:type="dcterms:W3CDTF">2019-11-28T19:06:41Z</dcterms:modified>
</cp:coreProperties>
</file>