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jdZ62x2ARScH+a5jqy2eR3A7p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ade6735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6ade67352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226fe5e4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6226fe5e4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23" name="Shape 23"/>
        <p:cNvGrpSpPr/>
        <p:nvPr/>
      </p:nvGrpSpPr>
      <p:grpSpPr>
        <a:xfrm>
          <a:off x="0" y="0"/>
          <a:ext cx="0" cy="0"/>
          <a:chOff x="0" y="0"/>
          <a:chExt cx="0" cy="0"/>
        </a:xfrm>
      </p:grpSpPr>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519112" y="213518"/>
            <a:ext cx="2009775" cy="733425"/>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a:off x="9710737" y="213518"/>
            <a:ext cx="1914525" cy="590551"/>
          </a:xfrm>
          <a:prstGeom prst="rect">
            <a:avLst/>
          </a:prstGeom>
          <a:noFill/>
          <a:ln>
            <a:noFill/>
          </a:ln>
        </p:spPr>
      </p:pic>
      <p:pic>
        <p:nvPicPr>
          <p:cNvPr id="86" name="Google Shape;86;p1"/>
          <p:cNvPicPr preferRelativeResize="0"/>
          <p:nvPr/>
        </p:nvPicPr>
        <p:blipFill rotWithShape="1">
          <a:blip r:embed="rId5">
            <a:alphaModFix/>
          </a:blip>
          <a:srcRect b="0" l="0" r="0" t="0"/>
          <a:stretch/>
        </p:blipFill>
        <p:spPr>
          <a:xfrm>
            <a:off x="6947503" y="3006492"/>
            <a:ext cx="3907056" cy="2421083"/>
          </a:xfrm>
          <a:prstGeom prst="rect">
            <a:avLst/>
          </a:prstGeom>
          <a:noFill/>
          <a:ln>
            <a:noFill/>
          </a:ln>
          <a:effectLst>
            <a:outerShdw blurRad="63500" sx="102000" rotWithShape="0" algn="ctr" sy="102000">
              <a:srgbClr val="000000">
                <a:alpha val="40000"/>
              </a:srgbClr>
            </a:outerShdw>
          </a:effectLst>
        </p:spPr>
      </p:pic>
      <p:sp>
        <p:nvSpPr>
          <p:cNvPr id="87" name="Google Shape;87;p1"/>
          <p:cNvSpPr/>
          <p:nvPr/>
        </p:nvSpPr>
        <p:spPr>
          <a:xfrm>
            <a:off x="6969025" y="3006475"/>
            <a:ext cx="3907200" cy="2421000"/>
          </a:xfrm>
          <a:prstGeom prst="rect">
            <a:avLst/>
          </a:prstGeom>
          <a:solidFill>
            <a:srgbClr val="F2F2F2">
              <a:alpha val="75686"/>
            </a:srgbClr>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 name="Google Shape;88;p1"/>
          <p:cNvSpPr txBox="1"/>
          <p:nvPr>
            <p:ph type="ctrTitle"/>
          </p:nvPr>
        </p:nvSpPr>
        <p:spPr>
          <a:xfrm>
            <a:off x="1035625" y="1292728"/>
            <a:ext cx="9979377" cy="171376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4000"/>
              <a:buNone/>
            </a:pPr>
            <a:r>
              <a:rPr lang="en-US" sz="3600"/>
              <a:t>ANÁLISIS DE COMPONENTE GEOESPACIAL, EN LA CONCENTRACIÓN DE ZINC EN EL SUELO, SUROESTE DE ALASKA</a:t>
            </a:r>
            <a:endParaRPr/>
          </a:p>
        </p:txBody>
      </p:sp>
      <p:sp>
        <p:nvSpPr>
          <p:cNvPr id="89" name="Google Shape;89;p1"/>
          <p:cNvSpPr txBox="1"/>
          <p:nvPr>
            <p:ph idx="1" type="subTitle"/>
          </p:nvPr>
        </p:nvSpPr>
        <p:spPr>
          <a:xfrm>
            <a:off x="1524000" y="4199467"/>
            <a:ext cx="4278489" cy="1205088"/>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200"/>
              <a:buNone/>
            </a:pPr>
            <a:r>
              <a:rPr lang="en-US" sz="2200">
                <a:latin typeface="Calibri"/>
                <a:ea typeface="Calibri"/>
                <a:cs typeface="Calibri"/>
                <a:sym typeface="Calibri"/>
              </a:rPr>
              <a:t>Elaborado por: </a:t>
            </a:r>
            <a:endParaRPr/>
          </a:p>
          <a:p>
            <a:pPr indent="0" lvl="0" marL="0" rtl="0" algn="just">
              <a:lnSpc>
                <a:spcPct val="80000"/>
              </a:lnSpc>
              <a:spcBef>
                <a:spcPts val="1000"/>
              </a:spcBef>
              <a:spcAft>
                <a:spcPts val="0"/>
              </a:spcAft>
              <a:buClr>
                <a:schemeClr val="dk1"/>
              </a:buClr>
              <a:buSzPts val="2200"/>
              <a:buNone/>
            </a:pPr>
            <a:r>
              <a:rPr lang="en-US" sz="2200">
                <a:latin typeface="Calibri"/>
                <a:ea typeface="Calibri"/>
                <a:cs typeface="Calibri"/>
                <a:sym typeface="Calibri"/>
              </a:rPr>
              <a:t>             María Elena Zúñiga Brenes</a:t>
            </a:r>
            <a:endParaRPr b="0" sz="2200">
              <a:latin typeface="Calibri"/>
              <a:ea typeface="Calibri"/>
              <a:cs typeface="Calibri"/>
              <a:sym typeface="Calibri"/>
            </a:endParaRPr>
          </a:p>
          <a:p>
            <a:pPr indent="0" lvl="0" marL="0" rtl="0" algn="just">
              <a:lnSpc>
                <a:spcPct val="80000"/>
              </a:lnSpc>
              <a:spcBef>
                <a:spcPts val="1000"/>
              </a:spcBef>
              <a:spcAft>
                <a:spcPts val="0"/>
              </a:spcAft>
              <a:buClr>
                <a:schemeClr val="dk1"/>
              </a:buClr>
              <a:buSzPts val="2200"/>
              <a:buNone/>
            </a:pPr>
            <a:r>
              <a:rPr lang="en-US" sz="2200">
                <a:latin typeface="Calibri"/>
                <a:ea typeface="Calibri"/>
                <a:cs typeface="Calibri"/>
                <a:sym typeface="Calibri"/>
              </a:rPr>
              <a:t>             Alejandro Zúñiga Madrigal</a:t>
            </a:r>
            <a:endParaRPr b="0" sz="2200">
              <a:latin typeface="Calibri"/>
              <a:ea typeface="Calibri"/>
              <a:cs typeface="Calibri"/>
              <a:sym typeface="Calibri"/>
            </a:endParaRPr>
          </a:p>
        </p:txBody>
      </p:sp>
      <p:sp>
        <p:nvSpPr>
          <p:cNvPr id="90" name="Google Shape;90;p1"/>
          <p:cNvSpPr/>
          <p:nvPr/>
        </p:nvSpPr>
        <p:spPr>
          <a:xfrm>
            <a:off x="6927176" y="5506602"/>
            <a:ext cx="4765850" cy="78479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500"/>
              <a:buFont typeface="Arial"/>
              <a:buNone/>
            </a:pPr>
            <a:r>
              <a:rPr b="0" i="1" lang="en-US" sz="1500" u="none" cap="none" strike="noStrike">
                <a:solidFill>
                  <a:srgbClr val="222222"/>
                </a:solidFill>
                <a:latin typeface="Calibri"/>
                <a:ea typeface="Calibri"/>
                <a:cs typeface="Calibri"/>
                <a:sym typeface="Calibri"/>
              </a:rPr>
              <a:t>Maestría en Estadística</a:t>
            </a:r>
            <a:endParaRPr b="0" i="1" sz="15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500"/>
              <a:buFont typeface="Arial"/>
              <a:buNone/>
            </a:pPr>
            <a:r>
              <a:rPr b="0" i="1" lang="en-US" sz="1500" u="none" cap="none" strike="noStrike">
                <a:solidFill>
                  <a:srgbClr val="222222"/>
                </a:solidFill>
                <a:latin typeface="Calibri"/>
                <a:ea typeface="Calibri"/>
                <a:cs typeface="Calibri"/>
                <a:sym typeface="Calibri"/>
              </a:rPr>
              <a:t>Curso: SP-1649 Tópicos de Estadística Espacial Aplicada</a:t>
            </a:r>
            <a:endParaRPr b="0" i="1" sz="15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500"/>
              <a:buFont typeface="Arial"/>
              <a:buNone/>
            </a:pPr>
            <a:r>
              <a:rPr b="0" i="1" lang="en-US" sz="1500" u="none" cap="none" strike="noStrike">
                <a:solidFill>
                  <a:srgbClr val="222222"/>
                </a:solidFill>
                <a:latin typeface="Calibri"/>
                <a:ea typeface="Calibri"/>
                <a:cs typeface="Calibri"/>
                <a:sym typeface="Calibri"/>
              </a:rPr>
              <a:t>Profesora: Dra. Marcela Alfaro Córdoba</a:t>
            </a:r>
            <a:endParaRPr b="0" i="1" sz="15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g6ade673527_0_0"/>
          <p:cNvSpPr txBox="1"/>
          <p:nvPr/>
        </p:nvSpPr>
        <p:spPr>
          <a:xfrm>
            <a:off x="553109" y="180555"/>
            <a:ext cx="10804500" cy="1015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3000" u="none" cap="none" strike="noStrike">
                <a:solidFill>
                  <a:schemeClr val="dk1"/>
                </a:solidFill>
                <a:latin typeface="Calibri"/>
                <a:ea typeface="Calibri"/>
                <a:cs typeface="Calibri"/>
                <a:sym typeface="Calibri"/>
              </a:rPr>
              <a:t>Figura </a:t>
            </a:r>
            <a:r>
              <a:rPr b="1" lang="en-US" sz="3000">
                <a:solidFill>
                  <a:schemeClr val="dk1"/>
                </a:solidFill>
                <a:latin typeface="Calibri"/>
                <a:ea typeface="Calibri"/>
                <a:cs typeface="Calibri"/>
                <a:sym typeface="Calibri"/>
              </a:rPr>
              <a:t>5</a:t>
            </a:r>
            <a:r>
              <a:rPr b="1" i="0" lang="en-US" sz="3000" u="none" cap="none" strike="noStrike">
                <a:solidFill>
                  <a:schemeClr val="dk1"/>
                </a:solidFill>
                <a:latin typeface="Calibri"/>
                <a:ea typeface="Calibri"/>
                <a:cs typeface="Calibri"/>
                <a:sym typeface="Calibri"/>
              </a:rPr>
              <a:t>.   </a:t>
            </a:r>
            <a:r>
              <a:rPr lang="en-US" sz="3000">
                <a:solidFill>
                  <a:schemeClr val="dk1"/>
                </a:solidFill>
                <a:latin typeface="Calibri"/>
                <a:ea typeface="Calibri"/>
                <a:cs typeface="Calibri"/>
                <a:sym typeface="Calibri"/>
              </a:rPr>
              <a:t>Suroeste de Alaska: Semivariograma de la Concentración de Zinc en dirección de los Puntos Cardinales.</a:t>
            </a:r>
            <a:endParaRPr sz="3000">
              <a:solidFill>
                <a:schemeClr val="dk1"/>
              </a:solidFill>
              <a:latin typeface="Calibri"/>
              <a:ea typeface="Calibri"/>
              <a:cs typeface="Calibri"/>
              <a:sym typeface="Calibri"/>
            </a:endParaRPr>
          </a:p>
        </p:txBody>
      </p:sp>
      <p:pic>
        <p:nvPicPr>
          <p:cNvPr id="150" name="Google Shape;150;g6ade673527_0_0"/>
          <p:cNvPicPr preferRelativeResize="0"/>
          <p:nvPr/>
        </p:nvPicPr>
        <p:blipFill>
          <a:blip r:embed="rId3">
            <a:alphaModFix/>
          </a:blip>
          <a:stretch>
            <a:fillRect/>
          </a:stretch>
        </p:blipFill>
        <p:spPr>
          <a:xfrm>
            <a:off x="2474500" y="1281625"/>
            <a:ext cx="7109000" cy="531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9"/>
          <p:cNvSpPr txBox="1"/>
          <p:nvPr/>
        </p:nvSpPr>
        <p:spPr>
          <a:xfrm>
            <a:off x="469513" y="304800"/>
            <a:ext cx="5229922" cy="240061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3000" u="none" cap="none" strike="noStrike">
                <a:solidFill>
                  <a:schemeClr val="dk1"/>
                </a:solidFill>
                <a:latin typeface="Calibri"/>
                <a:ea typeface="Calibri"/>
                <a:cs typeface="Calibri"/>
                <a:sym typeface="Calibri"/>
              </a:rPr>
              <a:t>Figura </a:t>
            </a:r>
            <a:r>
              <a:rPr b="1" lang="en-US" sz="3000">
                <a:solidFill>
                  <a:schemeClr val="dk1"/>
                </a:solidFill>
                <a:latin typeface="Calibri"/>
                <a:ea typeface="Calibri"/>
                <a:cs typeface="Calibri"/>
                <a:sym typeface="Calibri"/>
              </a:rPr>
              <a:t>6</a:t>
            </a:r>
            <a:r>
              <a:rPr b="1" i="0" lang="en-US" sz="3000" u="none" cap="none" strike="noStrike">
                <a:solidFill>
                  <a:schemeClr val="dk1"/>
                </a:solidFill>
                <a:latin typeface="Calibri"/>
                <a:ea typeface="Calibri"/>
                <a:cs typeface="Calibri"/>
                <a:sym typeface="Calibri"/>
              </a:rPr>
              <a:t>. </a:t>
            </a:r>
            <a:r>
              <a:rPr b="0" i="0" lang="en-US" sz="3000" u="none" cap="none" strike="noStrike">
                <a:solidFill>
                  <a:schemeClr val="dk1"/>
                </a:solidFill>
                <a:latin typeface="Calibri"/>
                <a:ea typeface="Calibri"/>
                <a:cs typeface="Calibri"/>
                <a:sym typeface="Calibri"/>
              </a:rPr>
              <a:t>Suroeste de Alaska: Resultados de los Modelos utilizando Cuatro Distribuciones Exponencial, Gaussiana, Esférica y Matern.</a:t>
            </a:r>
            <a:endParaRPr b="0" i="0" sz="3000" u="none" cap="none" strike="noStrike">
              <a:solidFill>
                <a:schemeClr val="dk1"/>
              </a:solidFill>
              <a:latin typeface="Calibri"/>
              <a:ea typeface="Calibri"/>
              <a:cs typeface="Calibri"/>
              <a:sym typeface="Calibri"/>
            </a:endParaRPr>
          </a:p>
        </p:txBody>
      </p:sp>
      <p:pic>
        <p:nvPicPr>
          <p:cNvPr id="156" name="Google Shape;156;p9"/>
          <p:cNvPicPr preferRelativeResize="0"/>
          <p:nvPr/>
        </p:nvPicPr>
        <p:blipFill rotWithShape="1">
          <a:blip r:embed="rId3">
            <a:alphaModFix/>
          </a:blip>
          <a:srcRect b="0" l="0" r="0" t="0"/>
          <a:stretch/>
        </p:blipFill>
        <p:spPr>
          <a:xfrm>
            <a:off x="6096000" y="304800"/>
            <a:ext cx="5610225" cy="624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0" name="Shape 160"/>
        <p:cNvGrpSpPr/>
        <p:nvPr/>
      </p:nvGrpSpPr>
      <p:grpSpPr>
        <a:xfrm>
          <a:off x="0" y="0"/>
          <a:ext cx="0" cy="0"/>
          <a:chOff x="0" y="0"/>
          <a:chExt cx="0" cy="0"/>
        </a:xfrm>
      </p:grpSpPr>
      <p:sp>
        <p:nvSpPr>
          <p:cNvPr id="161" name="Google Shape;161;p11"/>
          <p:cNvSpPr txBox="1"/>
          <p:nvPr/>
        </p:nvSpPr>
        <p:spPr>
          <a:xfrm>
            <a:off x="609600" y="1346175"/>
            <a:ext cx="10972800" cy="4853700"/>
          </a:xfrm>
          <a:prstGeom prst="rect">
            <a:avLst/>
          </a:prstGeom>
          <a:noFill/>
          <a:ln>
            <a:noFill/>
          </a:ln>
        </p:spPr>
        <p:txBody>
          <a:bodyPr anchorCtr="0" anchor="t" bIns="45700" lIns="91425" spcFirstLastPara="1" rIns="91425" wrap="square" tIns="45700">
            <a:noAutofit/>
          </a:bodyPr>
          <a:lstStyle/>
          <a:p>
            <a:pPr indent="-406400" lvl="0" marL="457200" marR="0" rtl="0" algn="just">
              <a:lnSpc>
                <a:spcPct val="115000"/>
              </a:lnSpc>
              <a:spcBef>
                <a:spcPts val="0"/>
              </a:spcBef>
              <a:spcAft>
                <a:spcPts val="0"/>
              </a:spcAft>
              <a:buClr>
                <a:srgbClr val="1F497D"/>
              </a:buClr>
              <a:buSzPts val="2800"/>
              <a:buFont typeface="Calibri"/>
              <a:buChar char="•"/>
            </a:pPr>
            <a:r>
              <a:rPr b="0" i="0" lang="en-US" sz="2800" u="none" cap="none" strike="noStrike">
                <a:solidFill>
                  <a:srgbClr val="222222"/>
                </a:solidFill>
                <a:latin typeface="Calibri"/>
                <a:ea typeface="Calibri"/>
                <a:cs typeface="Calibri"/>
                <a:sym typeface="Calibri"/>
              </a:rPr>
              <a:t>Con los análisis realizados con los puntos goestadísticos se logró demostrar la existencia una distribución espacial en la concentración de Zinc en el Suroeste de Alaska, con instrumentos como el semivariograma se logra explicar esta situación con respecto a la concentraciòn de zinc en el suelo.</a:t>
            </a:r>
            <a:endParaRPr/>
          </a:p>
          <a:p>
            <a:pPr indent="-228600" lvl="0" marL="457200" marR="0" rtl="0" algn="just">
              <a:lnSpc>
                <a:spcPct val="115000"/>
              </a:lnSpc>
              <a:spcBef>
                <a:spcPts val="0"/>
              </a:spcBef>
              <a:spcAft>
                <a:spcPts val="0"/>
              </a:spcAft>
              <a:buClr>
                <a:srgbClr val="1F497D"/>
              </a:buClr>
              <a:buSzPts val="2800"/>
              <a:buFont typeface="Calibri"/>
              <a:buNone/>
            </a:pPr>
            <a:r>
              <a:t/>
            </a:r>
            <a:endParaRPr b="0" i="0" sz="2800" u="none" cap="none" strike="noStrike">
              <a:solidFill>
                <a:srgbClr val="222222"/>
              </a:solidFill>
              <a:latin typeface="Calibri"/>
              <a:ea typeface="Calibri"/>
              <a:cs typeface="Calibri"/>
              <a:sym typeface="Calibri"/>
            </a:endParaRPr>
          </a:p>
          <a:p>
            <a:pPr indent="-406400" lvl="0" marL="457200" marR="0" rtl="0" algn="just">
              <a:lnSpc>
                <a:spcPct val="115000"/>
              </a:lnSpc>
              <a:spcBef>
                <a:spcPts val="0"/>
              </a:spcBef>
              <a:spcAft>
                <a:spcPts val="0"/>
              </a:spcAft>
              <a:buClr>
                <a:srgbClr val="1F497D"/>
              </a:buClr>
              <a:buSzPts val="2800"/>
              <a:buFont typeface="Calibri"/>
              <a:buChar char="•"/>
            </a:pPr>
            <a:r>
              <a:rPr b="0" i="0" lang="en-US" sz="2800" u="none" cap="none" strike="noStrike">
                <a:solidFill>
                  <a:srgbClr val="222222"/>
                </a:solidFill>
                <a:latin typeface="Calibri"/>
                <a:ea typeface="Calibri"/>
                <a:cs typeface="Calibri"/>
                <a:sym typeface="Calibri"/>
              </a:rPr>
              <a:t>Con respecto a identificar el modelo lineal espacial que se ajuste mejor a la concentración de Zinc se elaboraron cuatro modelos de los cuales el modelo </a:t>
            </a:r>
            <a:r>
              <a:rPr lang="en-US" sz="2800">
                <a:solidFill>
                  <a:srgbClr val="222222"/>
                </a:solidFill>
                <a:latin typeface="Calibri"/>
                <a:ea typeface="Calibri"/>
                <a:cs typeface="Calibri"/>
                <a:sym typeface="Calibri"/>
              </a:rPr>
              <a:t>Matern</a:t>
            </a:r>
            <a:r>
              <a:rPr b="0" i="0" lang="en-US" sz="2800" u="none" cap="none" strike="noStrike">
                <a:solidFill>
                  <a:srgbClr val="222222"/>
                </a:solidFill>
                <a:latin typeface="Calibri"/>
                <a:ea typeface="Calibri"/>
                <a:cs typeface="Calibri"/>
                <a:sym typeface="Calibri"/>
              </a:rPr>
              <a:t> resultó ser el que mejor se ajustó. </a:t>
            </a:r>
            <a:endParaRPr/>
          </a:p>
        </p:txBody>
      </p:sp>
      <p:sp>
        <p:nvSpPr>
          <p:cNvPr id="162" name="Google Shape;162;p11"/>
          <p:cNvSpPr txBox="1"/>
          <p:nvPr/>
        </p:nvSpPr>
        <p:spPr>
          <a:xfrm>
            <a:off x="838200" y="365125"/>
            <a:ext cx="10515600" cy="7368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000"/>
              <a:buFont typeface="Calibri"/>
              <a:buNone/>
            </a:pPr>
            <a:r>
              <a:rPr b="1" i="0" lang="en-US" sz="3000" u="none" cap="none" strike="noStrike">
                <a:solidFill>
                  <a:schemeClr val="dk1"/>
                </a:solidFill>
                <a:latin typeface="Calibri"/>
                <a:ea typeface="Calibri"/>
                <a:cs typeface="Calibri"/>
                <a:sym typeface="Calibri"/>
              </a:rPr>
              <a:t>Conclusiones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166" name="Shape 166"/>
        <p:cNvGrpSpPr/>
        <p:nvPr/>
      </p:nvGrpSpPr>
      <p:grpSpPr>
        <a:xfrm>
          <a:off x="0" y="0"/>
          <a:ext cx="0" cy="0"/>
          <a:chOff x="0" y="0"/>
          <a:chExt cx="0" cy="0"/>
        </a:xfrm>
      </p:grpSpPr>
      <p:pic>
        <p:nvPicPr>
          <p:cNvPr id="167" name="Google Shape;167;p12"/>
          <p:cNvPicPr preferRelativeResize="0"/>
          <p:nvPr/>
        </p:nvPicPr>
        <p:blipFill rotWithShape="1">
          <a:blip r:embed="rId3">
            <a:alphaModFix/>
          </a:blip>
          <a:srcRect b="0" l="0" r="0" t="0"/>
          <a:stretch/>
        </p:blipFill>
        <p:spPr>
          <a:xfrm>
            <a:off x="671078" y="78057"/>
            <a:ext cx="10849843" cy="6723316"/>
          </a:xfrm>
          <a:prstGeom prst="rect">
            <a:avLst/>
          </a:prstGeom>
          <a:noFill/>
          <a:ln>
            <a:noFill/>
          </a:ln>
          <a:effectLst>
            <a:outerShdw blurRad="63500" sx="102000" rotWithShape="0" algn="ctr" sy="102000">
              <a:srgbClr val="000000">
                <a:alpha val="40000"/>
              </a:srgbClr>
            </a:outerShdw>
          </a:effectLst>
        </p:spPr>
      </p:pic>
      <p:sp>
        <p:nvSpPr>
          <p:cNvPr id="168" name="Google Shape;168;p12"/>
          <p:cNvSpPr/>
          <p:nvPr/>
        </p:nvSpPr>
        <p:spPr>
          <a:xfrm>
            <a:off x="338254" y="20002"/>
            <a:ext cx="11463457" cy="6832118"/>
          </a:xfrm>
          <a:prstGeom prst="rect">
            <a:avLst/>
          </a:prstGeom>
          <a:solidFill>
            <a:srgbClr val="F2F2F2">
              <a:alpha val="7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9" name="Google Shape;169;p12"/>
          <p:cNvSpPr txBox="1"/>
          <p:nvPr/>
        </p:nvSpPr>
        <p:spPr>
          <a:xfrm>
            <a:off x="3814826" y="3312681"/>
            <a:ext cx="5030700" cy="732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Muchas gracias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b="1" lang="en-US" sz="3000"/>
              <a:t>Introducción</a:t>
            </a:r>
            <a:endParaRPr/>
          </a:p>
        </p:txBody>
      </p:sp>
      <p:sp>
        <p:nvSpPr>
          <p:cNvPr id="96" name="Google Shape;96;p2"/>
          <p:cNvSpPr txBox="1"/>
          <p:nvPr>
            <p:ph idx="1" type="body"/>
          </p:nvPr>
        </p:nvSpPr>
        <p:spPr>
          <a:xfrm>
            <a:off x="838200" y="1484322"/>
            <a:ext cx="10515600" cy="4147044"/>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SzPts val="2800"/>
              <a:buNone/>
            </a:pPr>
            <a:r>
              <a:rPr lang="en-US"/>
              <a:t>En este trabajo se realiza un análisis estadístico con un enfoque geoespacial, tomando como base de datos la concentración de metales pesados Zinc en el suroeste de Alaska. </a:t>
            </a:r>
            <a:endParaRPr/>
          </a:p>
          <a:p>
            <a:pPr indent="0" lvl="0" marL="0" rtl="0" algn="just">
              <a:lnSpc>
                <a:spcPct val="120000"/>
              </a:lnSpc>
              <a:spcBef>
                <a:spcPts val="0"/>
              </a:spcBef>
              <a:spcAft>
                <a:spcPts val="0"/>
              </a:spcAft>
              <a:buSzPts val="2800"/>
              <a:buNone/>
            </a:pPr>
            <a:r>
              <a:t/>
            </a:r>
            <a:endParaRPr/>
          </a:p>
          <a:p>
            <a:pPr indent="0" lvl="0" marL="0" rtl="0" algn="just">
              <a:lnSpc>
                <a:spcPct val="120000"/>
              </a:lnSpc>
              <a:spcBef>
                <a:spcPts val="0"/>
              </a:spcBef>
              <a:spcAft>
                <a:spcPts val="0"/>
              </a:spcAft>
              <a:buSzPts val="2800"/>
              <a:buNone/>
            </a:pPr>
            <a:r>
              <a:rPr lang="en-US"/>
              <a:t>En colaboración con otros organismos federales y estatales, la industria y el mundo académico, el Servicio Geológico de los Estados Unidos (USGS), como parte de su Programa de Estudios de Recursos Minerales, llevando a cabo el Estudio Geoquímico Nacional (NGS) donde se recopiló la información entre 2003 y 2008.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b="1" lang="en-US" sz="3000"/>
              <a:t>Introducción</a:t>
            </a:r>
            <a:endParaRPr/>
          </a:p>
        </p:txBody>
      </p:sp>
      <p:sp>
        <p:nvSpPr>
          <p:cNvPr id="102" name="Google Shape;102;p3"/>
          <p:cNvSpPr/>
          <p:nvPr/>
        </p:nvSpPr>
        <p:spPr>
          <a:xfrm>
            <a:off x="969838" y="1865237"/>
            <a:ext cx="10383962" cy="3572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La intención del trabajo es explorar y analizar la concentración del Zinc, planteando las siguientes preguntas de investigación:</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406400" lvl="0" marL="457200" marR="0" rtl="0" algn="just">
              <a:lnSpc>
                <a:spcPct val="115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¿Existe distribución espacial de la concentración del Zinc en el Suroeste de Alaska?</a:t>
            </a:r>
            <a:endParaRPr/>
          </a:p>
          <a:p>
            <a:pPr indent="-406400" lvl="0" marL="457200" marR="0" rtl="0" algn="just">
              <a:lnSpc>
                <a:spcPct val="115000"/>
              </a:lnSpc>
              <a:spcBef>
                <a:spcPts val="800"/>
              </a:spcBef>
              <a:spcAft>
                <a:spcPts val="80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¿Cuál modelo lineal puede realizar una mejor predicción de la concentración de Zinc en el Suroeste de Alaska?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 name="Shape 106"/>
        <p:cNvGrpSpPr/>
        <p:nvPr/>
      </p:nvGrpSpPr>
      <p:grpSpPr>
        <a:xfrm>
          <a:off x="0" y="0"/>
          <a:ext cx="0" cy="0"/>
          <a:chOff x="0" y="0"/>
          <a:chExt cx="0" cy="0"/>
        </a:xfrm>
      </p:grpSpPr>
      <p:sp>
        <p:nvSpPr>
          <p:cNvPr id="107" name="Google Shape;10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b="1" lang="en-US" sz="3000"/>
              <a:t>Metodología</a:t>
            </a:r>
            <a:endParaRPr/>
          </a:p>
        </p:txBody>
      </p:sp>
      <p:sp>
        <p:nvSpPr>
          <p:cNvPr id="108" name="Google Shape;108;p4"/>
          <p:cNvSpPr txBox="1"/>
          <p:nvPr>
            <p:ph idx="1" type="body"/>
          </p:nvPr>
        </p:nvSpPr>
        <p:spPr>
          <a:xfrm>
            <a:off x="838199" y="1825625"/>
            <a:ext cx="8316952" cy="356041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800"/>
              <a:buChar char="•"/>
            </a:pPr>
            <a:r>
              <a:rPr lang="en-US"/>
              <a:t>Subconjunto de 652 muestras de la base de datos de la Encuesta Nacional de Geoquímica (NGS) de EE. UU</a:t>
            </a:r>
            <a:endParaRPr/>
          </a:p>
          <a:p>
            <a:pPr indent="-228600" lvl="0" marL="228600" rtl="0" algn="l">
              <a:lnSpc>
                <a:spcPct val="150000"/>
              </a:lnSpc>
              <a:spcBef>
                <a:spcPts val="0"/>
              </a:spcBef>
              <a:spcAft>
                <a:spcPts val="0"/>
              </a:spcAft>
              <a:buSzPts val="2800"/>
              <a:buChar char="•"/>
            </a:pPr>
            <a:r>
              <a:rPr lang="en-US"/>
              <a:t>Período comprendido entre 2003 y 2008 </a:t>
            </a:r>
            <a:endParaRPr/>
          </a:p>
          <a:p>
            <a:pPr indent="-228600" lvl="0" marL="228600" rtl="0" algn="l">
              <a:lnSpc>
                <a:spcPct val="150000"/>
              </a:lnSpc>
              <a:spcBef>
                <a:spcPts val="0"/>
              </a:spcBef>
              <a:spcAft>
                <a:spcPts val="0"/>
              </a:spcAft>
              <a:buSzPts val="2800"/>
              <a:buChar char="•"/>
            </a:pPr>
            <a:r>
              <a:rPr lang="en-US"/>
              <a:t>Puntos corresponden al Suroeste de Alaska  </a:t>
            </a:r>
            <a:endParaRPr/>
          </a:p>
          <a:p>
            <a:pPr indent="-228600" lvl="0" marL="228600" rtl="0" algn="l">
              <a:lnSpc>
                <a:spcPct val="150000"/>
              </a:lnSpc>
              <a:spcBef>
                <a:spcPts val="0"/>
              </a:spcBef>
              <a:spcAft>
                <a:spcPts val="0"/>
              </a:spcAft>
              <a:buSzPts val="2800"/>
              <a:buChar char="•"/>
            </a:pPr>
            <a:r>
              <a:rPr lang="en-US"/>
              <a:t>Concentraciones de Zinc en el suelo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b="1" lang="en-US" sz="3000"/>
              <a:t>Metodología</a:t>
            </a:r>
            <a:endParaRPr/>
          </a:p>
        </p:txBody>
      </p:sp>
      <p:sp>
        <p:nvSpPr>
          <p:cNvPr id="114" name="Google Shape;114;p5"/>
          <p:cNvSpPr txBox="1"/>
          <p:nvPr/>
        </p:nvSpPr>
        <p:spPr>
          <a:xfrm>
            <a:off x="1006397" y="1536799"/>
            <a:ext cx="261774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Semivariograma</a:t>
            </a:r>
            <a:endParaRPr b="1" i="0" sz="2400" u="none" cap="none" strike="noStrike">
              <a:solidFill>
                <a:srgbClr val="000000"/>
              </a:solidFill>
              <a:latin typeface="Calibri"/>
              <a:ea typeface="Calibri"/>
              <a:cs typeface="Calibri"/>
              <a:sym typeface="Calibri"/>
            </a:endParaRPr>
          </a:p>
        </p:txBody>
      </p:sp>
      <p:pic>
        <p:nvPicPr>
          <p:cNvPr id="115" name="Google Shape;115;p5"/>
          <p:cNvPicPr preferRelativeResize="0"/>
          <p:nvPr/>
        </p:nvPicPr>
        <p:blipFill rotWithShape="1">
          <a:blip r:embed="rId3">
            <a:alphaModFix/>
          </a:blip>
          <a:srcRect b="0" l="0" r="0" t="0"/>
          <a:stretch/>
        </p:blipFill>
        <p:spPr>
          <a:xfrm>
            <a:off x="640630" y="2862362"/>
            <a:ext cx="4859013" cy="2987479"/>
          </a:xfrm>
          <a:prstGeom prst="rect">
            <a:avLst/>
          </a:prstGeom>
          <a:noFill/>
          <a:ln>
            <a:noFill/>
          </a:ln>
        </p:spPr>
      </p:pic>
      <p:sp>
        <p:nvSpPr>
          <p:cNvPr id="116" name="Google Shape;116;p5"/>
          <p:cNvSpPr txBox="1"/>
          <p:nvPr/>
        </p:nvSpPr>
        <p:spPr>
          <a:xfrm>
            <a:off x="6522534" y="1542164"/>
            <a:ext cx="261774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Kriging Ordinario</a:t>
            </a:r>
            <a:endParaRPr/>
          </a:p>
        </p:txBody>
      </p:sp>
      <p:pic>
        <p:nvPicPr>
          <p:cNvPr id="117" name="Google Shape;117;p5"/>
          <p:cNvPicPr preferRelativeResize="0"/>
          <p:nvPr/>
        </p:nvPicPr>
        <p:blipFill rotWithShape="1">
          <a:blip r:embed="rId4">
            <a:alphaModFix/>
          </a:blip>
          <a:srcRect b="0" l="0" r="0" t="0"/>
          <a:stretch/>
        </p:blipFill>
        <p:spPr>
          <a:xfrm>
            <a:off x="6692358" y="3425219"/>
            <a:ext cx="2034168" cy="977965"/>
          </a:xfrm>
          <a:prstGeom prst="rect">
            <a:avLst/>
          </a:prstGeom>
          <a:noFill/>
          <a:ln>
            <a:noFill/>
          </a:ln>
        </p:spPr>
      </p:pic>
      <p:sp>
        <p:nvSpPr>
          <p:cNvPr id="118" name="Google Shape;118;p5"/>
          <p:cNvSpPr/>
          <p:nvPr/>
        </p:nvSpPr>
        <p:spPr>
          <a:xfrm>
            <a:off x="6628835" y="2381306"/>
            <a:ext cx="236314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000" u="none" cap="none" strike="noStrike">
                <a:solidFill>
                  <a:srgbClr val="222222"/>
                </a:solidFill>
                <a:latin typeface="Calibri"/>
                <a:ea typeface="Calibri"/>
                <a:cs typeface="Calibri"/>
                <a:sym typeface="Calibri"/>
              </a:rPr>
              <a:t>Z(x) = β</a:t>
            </a:r>
            <a:r>
              <a:rPr b="0" baseline="-25000" i="0" lang="en-US" sz="3000" u="none" cap="none" strike="noStrike">
                <a:solidFill>
                  <a:srgbClr val="222222"/>
                </a:solidFill>
                <a:latin typeface="Calibri"/>
                <a:ea typeface="Calibri"/>
                <a:cs typeface="Calibri"/>
                <a:sym typeface="Calibri"/>
              </a:rPr>
              <a:t>01</a:t>
            </a:r>
            <a:r>
              <a:rPr b="0" i="0" lang="en-US" sz="3000" u="none" cap="none" strike="noStrike">
                <a:solidFill>
                  <a:srgbClr val="222222"/>
                </a:solidFill>
                <a:latin typeface="Calibri"/>
                <a:ea typeface="Calibri"/>
                <a:cs typeface="Calibri"/>
                <a:sym typeface="Calibri"/>
              </a:rPr>
              <a:t>+ε(x)</a:t>
            </a:r>
            <a:endParaRPr b="0" i="0" sz="3000" u="none" cap="none" strike="noStrike">
              <a:solidFill>
                <a:srgbClr val="000000"/>
              </a:solidFill>
              <a:latin typeface="Arial"/>
              <a:ea typeface="Arial"/>
              <a:cs typeface="Arial"/>
              <a:sym typeface="Arial"/>
            </a:endParaRPr>
          </a:p>
        </p:txBody>
      </p:sp>
      <p:pic>
        <p:nvPicPr>
          <p:cNvPr id="119" name="Google Shape;119;p5"/>
          <p:cNvPicPr preferRelativeResize="0"/>
          <p:nvPr/>
        </p:nvPicPr>
        <p:blipFill rotWithShape="1">
          <a:blip r:embed="rId5">
            <a:alphaModFix/>
          </a:blip>
          <a:srcRect b="0" l="0" r="0" t="0"/>
          <a:stretch/>
        </p:blipFill>
        <p:spPr>
          <a:xfrm>
            <a:off x="6692358" y="4772722"/>
            <a:ext cx="4713470" cy="733614"/>
          </a:xfrm>
          <a:prstGeom prst="rect">
            <a:avLst/>
          </a:prstGeom>
          <a:noFill/>
          <a:ln>
            <a:noFill/>
          </a:ln>
        </p:spPr>
      </p:pic>
      <p:sp>
        <p:nvSpPr>
          <p:cNvPr id="120" name="Google Shape;120;p5"/>
          <p:cNvSpPr/>
          <p:nvPr/>
        </p:nvSpPr>
        <p:spPr>
          <a:xfrm>
            <a:off x="640630" y="2381306"/>
            <a:ext cx="5410765" cy="8720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Calibri"/>
                <a:ea typeface="Calibri"/>
                <a:cs typeface="Calibri"/>
                <a:sym typeface="Calibri"/>
              </a:rPr>
              <a:t>Figura 1.</a:t>
            </a:r>
            <a:r>
              <a:rPr b="0" i="0" lang="en-US" sz="1400" u="none" cap="none" strike="noStrike">
                <a:solidFill>
                  <a:srgbClr val="000000"/>
                </a:solidFill>
                <a:latin typeface="Calibri"/>
                <a:ea typeface="Calibri"/>
                <a:cs typeface="Calibri"/>
                <a:sym typeface="Calibri"/>
              </a:rPr>
              <a:t> Representación gráfica de la semivarianza o semivariograma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4" name="Shape 124"/>
        <p:cNvGrpSpPr/>
        <p:nvPr/>
      </p:nvGrpSpPr>
      <p:grpSpPr>
        <a:xfrm>
          <a:off x="0" y="0"/>
          <a:ext cx="0" cy="0"/>
          <a:chOff x="0" y="0"/>
          <a:chExt cx="0" cy="0"/>
        </a:xfrm>
      </p:grpSpPr>
      <p:sp>
        <p:nvSpPr>
          <p:cNvPr id="125" name="Google Shape;125;g6226fe5e43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Calibri"/>
              <a:buNone/>
            </a:pPr>
            <a:r>
              <a:rPr b="1" lang="en-US" sz="3000"/>
              <a:t>Metodología</a:t>
            </a:r>
            <a:endParaRPr/>
          </a:p>
        </p:txBody>
      </p:sp>
      <p:sp>
        <p:nvSpPr>
          <p:cNvPr id="126" name="Google Shape;126;g6226fe5e43_0_0"/>
          <p:cNvSpPr txBox="1"/>
          <p:nvPr>
            <p:ph idx="1" type="body"/>
          </p:nvPr>
        </p:nvSpPr>
        <p:spPr>
          <a:xfrm>
            <a:off x="838200" y="2668506"/>
            <a:ext cx="10515600" cy="333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SzPts val="2800"/>
              <a:buChar char="•"/>
            </a:pPr>
            <a:r>
              <a:rPr lang="en-US"/>
              <a:t>Para el procesamiento de la información se utiliza el software estadístico R Studio versión 3.6.  Además se utilizan las librerías “sp”, “sf”, “gstat” y “raster”.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6"/>
          <p:cNvSpPr txBox="1"/>
          <p:nvPr/>
        </p:nvSpPr>
        <p:spPr>
          <a:xfrm>
            <a:off x="554204" y="370126"/>
            <a:ext cx="10804564" cy="55395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000" u="none" cap="none" strike="noStrike">
                <a:solidFill>
                  <a:schemeClr val="dk1"/>
                </a:solidFill>
                <a:latin typeface="Calibri"/>
                <a:ea typeface="Calibri"/>
                <a:cs typeface="Calibri"/>
                <a:sym typeface="Calibri"/>
              </a:rPr>
              <a:t>Figura 2. </a:t>
            </a:r>
            <a:r>
              <a:rPr b="0" i="0" lang="en-US" sz="3000" u="none" cap="none" strike="noStrike">
                <a:solidFill>
                  <a:schemeClr val="dk1"/>
                </a:solidFill>
                <a:latin typeface="Calibri"/>
                <a:ea typeface="Calibri"/>
                <a:cs typeface="Calibri"/>
                <a:sym typeface="Calibri"/>
              </a:rPr>
              <a:t>Suroeste de Alaska: Concentración de Zinc por Quintiles</a:t>
            </a:r>
            <a:endParaRPr b="0" i="0" sz="3000" u="none" cap="none" strike="noStrike">
              <a:solidFill>
                <a:schemeClr val="dk1"/>
              </a:solidFill>
              <a:latin typeface="Calibri"/>
              <a:ea typeface="Calibri"/>
              <a:cs typeface="Calibri"/>
              <a:sym typeface="Calibri"/>
            </a:endParaRPr>
          </a:p>
        </p:txBody>
      </p:sp>
      <p:pic>
        <p:nvPicPr>
          <p:cNvPr id="132" name="Google Shape;132;p6"/>
          <p:cNvPicPr preferRelativeResize="0"/>
          <p:nvPr/>
        </p:nvPicPr>
        <p:blipFill rotWithShape="1">
          <a:blip r:embed="rId3">
            <a:alphaModFix/>
          </a:blip>
          <a:srcRect b="0" l="0" r="0" t="5110"/>
          <a:stretch/>
        </p:blipFill>
        <p:spPr>
          <a:xfrm>
            <a:off x="3621119" y="1146882"/>
            <a:ext cx="4670735" cy="5184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7"/>
          <p:cNvSpPr txBox="1"/>
          <p:nvPr/>
        </p:nvSpPr>
        <p:spPr>
          <a:xfrm>
            <a:off x="476147" y="80194"/>
            <a:ext cx="10804564"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000" u="none" cap="none" strike="noStrike">
                <a:solidFill>
                  <a:schemeClr val="dk1"/>
                </a:solidFill>
                <a:latin typeface="Calibri"/>
                <a:ea typeface="Calibri"/>
                <a:cs typeface="Calibri"/>
                <a:sym typeface="Calibri"/>
              </a:rPr>
              <a:t>Figura 3. </a:t>
            </a:r>
            <a:r>
              <a:rPr b="0" i="0" lang="en-US" sz="3000" u="none" cap="none" strike="noStrike">
                <a:solidFill>
                  <a:schemeClr val="dk1"/>
                </a:solidFill>
                <a:latin typeface="Calibri"/>
                <a:ea typeface="Calibri"/>
                <a:cs typeface="Calibri"/>
                <a:sym typeface="Calibri"/>
              </a:rPr>
              <a:t>Suroeste de Alaska: Semivariograma de la Concentración del Zinc</a:t>
            </a:r>
            <a:endParaRPr b="0" i="0" sz="3000" u="none" cap="none" strike="noStrike">
              <a:solidFill>
                <a:schemeClr val="dk1"/>
              </a:solidFill>
              <a:latin typeface="Calibri"/>
              <a:ea typeface="Calibri"/>
              <a:cs typeface="Calibri"/>
              <a:sym typeface="Calibri"/>
            </a:endParaRPr>
          </a:p>
        </p:txBody>
      </p:sp>
      <p:pic>
        <p:nvPicPr>
          <p:cNvPr id="138" name="Google Shape;138;p7"/>
          <p:cNvPicPr preferRelativeResize="0"/>
          <p:nvPr/>
        </p:nvPicPr>
        <p:blipFill rotWithShape="1">
          <a:blip r:embed="rId3">
            <a:alphaModFix/>
          </a:blip>
          <a:srcRect b="0" l="0" r="0" t="6420"/>
          <a:stretch/>
        </p:blipFill>
        <p:spPr>
          <a:xfrm>
            <a:off x="904333" y="1193180"/>
            <a:ext cx="10514388" cy="50616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8"/>
          <p:cNvSpPr txBox="1"/>
          <p:nvPr/>
        </p:nvSpPr>
        <p:spPr>
          <a:xfrm>
            <a:off x="553109" y="180555"/>
            <a:ext cx="10804564"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000" u="none" cap="none" strike="noStrike">
                <a:solidFill>
                  <a:schemeClr val="dk1"/>
                </a:solidFill>
                <a:latin typeface="Calibri"/>
                <a:ea typeface="Calibri"/>
                <a:cs typeface="Calibri"/>
                <a:sym typeface="Calibri"/>
              </a:rPr>
              <a:t>Figura 4.   </a:t>
            </a:r>
            <a:r>
              <a:rPr b="0" i="0" lang="en-US" sz="3000" u="none" cap="none" strike="noStrike">
                <a:solidFill>
                  <a:schemeClr val="dk1"/>
                </a:solidFill>
                <a:latin typeface="Calibri"/>
                <a:ea typeface="Calibri"/>
                <a:cs typeface="Calibri"/>
                <a:sym typeface="Calibri"/>
              </a:rPr>
              <a:t>Suroeste de Alaska: Semivariograma de la Concentración de Zinc en Direcciones de los Puntos Cardinales.</a:t>
            </a:r>
            <a:endParaRPr b="0" i="0" sz="3000" u="none" cap="none" strike="noStrike">
              <a:solidFill>
                <a:schemeClr val="dk1"/>
              </a:solidFill>
              <a:latin typeface="Calibri"/>
              <a:ea typeface="Calibri"/>
              <a:cs typeface="Calibri"/>
              <a:sym typeface="Calibri"/>
            </a:endParaRPr>
          </a:p>
        </p:txBody>
      </p:sp>
      <p:pic>
        <p:nvPicPr>
          <p:cNvPr id="144" name="Google Shape;144;p8"/>
          <p:cNvPicPr preferRelativeResize="0"/>
          <p:nvPr/>
        </p:nvPicPr>
        <p:blipFill rotWithShape="1">
          <a:blip r:embed="rId3">
            <a:alphaModFix/>
          </a:blip>
          <a:srcRect b="0" l="0" r="0" t="5223"/>
          <a:stretch/>
        </p:blipFill>
        <p:spPr>
          <a:xfrm>
            <a:off x="1145498" y="1460810"/>
            <a:ext cx="9901004" cy="49070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2019-10-10T16:17:32Z</dcterms:created>
  <dc:creator>Maria Elena Zuñiga Brenes</dc:creator>
</cp:coreProperties>
</file>