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Nuni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EEDD05-2B23-45BD-8396-BD670D265CF3}">
  <a:tblStyle styleId="{FDEEDD05-2B23-45BD-8396-BD670D265C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11218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0a6794c7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0a6794c7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629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ad87952f6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ad87952f6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713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ad87952f6_0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ad87952f6_0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364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ad87952f6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ad87952f6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07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00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0a6794c7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0a6794c7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630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a6794c7f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a6794c7f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8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0a6794c7f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0a6794c7f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538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0aacb0c4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0aacb0c4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438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ad87952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ad87952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994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ad87952f6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ad87952f6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03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ad87952f6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ad87952f6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62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body" idx="1"/>
          </p:nvPr>
        </p:nvSpPr>
        <p:spPr>
          <a:xfrm>
            <a:off x="665950" y="12660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Tópicos de Estadística Espacial Aplicada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 3.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Asociación espacial en la altura de los árboles del cantón de Belén.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2"/>
          <p:cNvPicPr preferRelativeResize="0"/>
          <p:nvPr/>
        </p:nvPicPr>
        <p:blipFill rotWithShape="1">
          <a:blip r:embed="rId3">
            <a:alphaModFix/>
          </a:blip>
          <a:srcRect t="12685" b="13519"/>
          <a:stretch/>
        </p:blipFill>
        <p:spPr>
          <a:xfrm>
            <a:off x="5575425" y="841701"/>
            <a:ext cx="2421350" cy="20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/>
          <p:cNvPicPr preferRelativeResize="0"/>
          <p:nvPr/>
        </p:nvPicPr>
        <p:blipFill rotWithShape="1">
          <a:blip r:embed="rId4">
            <a:alphaModFix/>
          </a:blip>
          <a:srcRect t="13094" b="12077"/>
          <a:stretch/>
        </p:blipFill>
        <p:spPr>
          <a:xfrm>
            <a:off x="688675" y="884250"/>
            <a:ext cx="2339050" cy="20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2"/>
          <p:cNvSpPr txBox="1">
            <a:spLocks noGrp="1"/>
          </p:cNvSpPr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Interpolación - Generación del Grid</a:t>
            </a:r>
            <a:endParaRPr/>
          </a:p>
        </p:txBody>
      </p:sp>
      <p:pic>
        <p:nvPicPr>
          <p:cNvPr id="221" name="Google Shape;2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7725" y="2433427"/>
            <a:ext cx="2547700" cy="2403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22"/>
          <p:cNvCxnSpPr>
            <a:stCxn id="218" idx="2"/>
            <a:endCxn id="221" idx="3"/>
          </p:cNvCxnSpPr>
          <p:nvPr/>
        </p:nvCxnSpPr>
        <p:spPr>
          <a:xfrm flipH="1">
            <a:off x="5575300" y="2918326"/>
            <a:ext cx="1210800" cy="71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Google Shape;223;p22"/>
          <p:cNvCxnSpPr>
            <a:stCxn id="219" idx="2"/>
            <a:endCxn id="221" idx="1"/>
          </p:cNvCxnSpPr>
          <p:nvPr/>
        </p:nvCxnSpPr>
        <p:spPr>
          <a:xfrm>
            <a:off x="1858200" y="2918325"/>
            <a:ext cx="1169400" cy="71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4" name="Google Shape;224;p22"/>
          <p:cNvSpPr txBox="1"/>
          <p:nvPr/>
        </p:nvSpPr>
        <p:spPr>
          <a:xfrm>
            <a:off x="8627500" y="4658075"/>
            <a:ext cx="55095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5986275" y="3751800"/>
            <a:ext cx="22062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grd.sf$DAP &lt;- sample(x = arboles.sf$DAP, size = nrow(grd.sf), T)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>
            <a:spLocks noGrp="1"/>
          </p:cNvSpPr>
          <p:nvPr>
            <p:ph type="title"/>
          </p:nvPr>
        </p:nvSpPr>
        <p:spPr>
          <a:xfrm>
            <a:off x="819150" y="312200"/>
            <a:ext cx="7505700" cy="5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Interpolación - Resultados</a:t>
            </a:r>
            <a:endParaRPr/>
          </a:p>
        </p:txBody>
      </p:sp>
      <p:pic>
        <p:nvPicPr>
          <p:cNvPr id="231" name="Google Shape;231;p23"/>
          <p:cNvPicPr preferRelativeResize="0"/>
          <p:nvPr/>
        </p:nvPicPr>
        <p:blipFill rotWithShape="1">
          <a:blip r:embed="rId3">
            <a:alphaModFix/>
          </a:blip>
          <a:srcRect l="820" r="-819"/>
          <a:stretch/>
        </p:blipFill>
        <p:spPr>
          <a:xfrm>
            <a:off x="546475" y="1059750"/>
            <a:ext cx="7505700" cy="335579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/>
          <p:nvPr/>
        </p:nvSpPr>
        <p:spPr>
          <a:xfrm>
            <a:off x="1648400" y="3358775"/>
            <a:ext cx="8676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R2 = 0.70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4701000" y="3358775"/>
            <a:ext cx="8676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R2 = 0.75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>
            <a:spLocks noGrp="1"/>
          </p:cNvSpPr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body" idx="1"/>
          </p:nvPr>
        </p:nvSpPr>
        <p:spPr>
          <a:xfrm>
            <a:off x="819150" y="1129050"/>
            <a:ext cx="7505700" cy="30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Baja asociación espacial en el tamaño de los árboles</a:t>
            </a:r>
            <a:endParaRPr sz="1800" b="1"/>
          </a:p>
          <a:p>
            <a:pPr marL="457200" lvl="0" indent="-34290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Limitaciones: generación del grid tiene efecto en los resultados de la interpolación</a:t>
            </a:r>
            <a:endParaRPr sz="1800" b="1"/>
          </a:p>
          <a:p>
            <a:pPr marL="4572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" sz="1800" b="1"/>
              <a:t>Este tipo de análisis puede ser de utilidad para temas de ordenamiento urbano</a:t>
            </a:r>
            <a:endParaRPr sz="1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ctrTitle"/>
          </p:nvPr>
        </p:nvSpPr>
        <p:spPr>
          <a:xfrm>
            <a:off x="59475" y="219975"/>
            <a:ext cx="76881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431800" y="1073150"/>
            <a:ext cx="8420100" cy="3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siguiente trabajo tiene como objetivo responder a la pregunta de investigación  ¿Existe asociación espacial en el tamaño de los árboles en el cantón de Belén?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base de datos utilizada es proporcionada por el Censo del arbolado urbano en vías públicas del cantón de Belén, el cual consistió en censar los árboles, arbustos, palmas, enredaderas, hierbas y cactos ubicados en las aceras, parques y fincas municipales del cantón de Belén. Los datos corresponden al año 2015.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310350" y="201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</a:t>
            </a:r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495300" y="787400"/>
            <a:ext cx="8115300" cy="32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Atributos: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Diámetro: Diámetro a la altura del pecho (DAP) la variable está en centímetros.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Altura Total: Se desarrolló mediante un medidor láser.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Estado Fitosanitario: Tres categorías A) árbol sin afectaciones, B) árbol con afectaciones leves o moderadas y C) árbol con afectaciones graves o muerto.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Grado de inclinación del fuste: Grado de inclinación con el fin de determinar si el árbol es riesgoso para los transeúntes.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438150" y="274100"/>
            <a:ext cx="75057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</a:t>
            </a:r>
            <a:endParaRPr/>
          </a:p>
        </p:txBody>
      </p:sp>
      <p:graphicFrame>
        <p:nvGraphicFramePr>
          <p:cNvPr id="146" name="Google Shape;146;p16"/>
          <p:cNvGraphicFramePr/>
          <p:nvPr/>
        </p:nvGraphicFramePr>
        <p:xfrm>
          <a:off x="1930400" y="69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{FDEEDD05-2B23-45BD-8396-BD670D265CF3}</a:tableStyleId>
              </a:tblPr>
              <a:tblGrid>
                <a:gridCol w="2722400"/>
                <a:gridCol w="1356600"/>
                <a:gridCol w="1356600"/>
              </a:tblGrid>
              <a:tr h="422275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Cuadro 1</a:t>
                      </a:r>
                      <a:endParaRPr sz="1000" b="1"/>
                    </a:p>
                  </a:txBody>
                  <a:tcPr marL="63500" marR="63500" marT="63500" marB="63500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Principales estadísticos descriptivos</a:t>
                      </a:r>
                      <a:endParaRPr sz="1000" b="1"/>
                    </a:p>
                  </a:txBody>
                  <a:tcPr marL="63500" marR="63500" marT="63500" marB="63500" anchor="ctr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Distrito</a:t>
                      </a:r>
                      <a:endParaRPr sz="1000"/>
                    </a:p>
                  </a:txBody>
                  <a:tcPr marL="63500" marR="63500" marT="63500" marB="63500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Absoluto</a:t>
                      </a:r>
                      <a:endParaRPr sz="1000"/>
                    </a:p>
                  </a:txBody>
                  <a:tcPr marL="63500" marR="63500" marT="63500" marB="63500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Relativo</a:t>
                      </a:r>
                      <a:endParaRPr sz="1000"/>
                    </a:p>
                  </a:txBody>
                  <a:tcPr marL="63500" marR="63500" marT="63500" marB="63500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 Asunción</a:t>
                      </a:r>
                      <a:endParaRPr sz="1000"/>
                    </a:p>
                  </a:txBody>
                  <a:tcPr marL="63500" marR="63500" marT="63500" marB="63500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1233</a:t>
                      </a:r>
                      <a:endParaRPr sz="1000"/>
                    </a:p>
                  </a:txBody>
                  <a:tcPr marL="63500" marR="63500" marT="63500" marB="63500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51,9%</a:t>
                      </a:r>
                      <a:endParaRPr sz="1000"/>
                    </a:p>
                  </a:txBody>
                  <a:tcPr marL="63500" marR="63500" marT="63500" marB="63500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 Ribera</a:t>
                      </a:r>
                      <a:endParaRPr sz="1000"/>
                    </a:p>
                  </a:txBody>
                  <a:tcPr marL="63500" marR="63500" marT="63500" marB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476</a:t>
                      </a:r>
                      <a:endParaRPr sz="1000"/>
                    </a:p>
                  </a:txBody>
                  <a:tcPr marL="63500" marR="63500" marT="63500" marB="635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20,1%</a:t>
                      </a:r>
                      <a:endParaRPr sz="1000"/>
                    </a:p>
                  </a:txBody>
                  <a:tcPr marL="63500" marR="63500" marT="63500" marB="63500" anchor="ctr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San Antonio</a:t>
                      </a:r>
                      <a:endParaRPr sz="1000"/>
                    </a:p>
                  </a:txBody>
                  <a:tcPr marL="63500" marR="63500" marT="63500" marB="63500" anchor="ctr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665</a:t>
                      </a:r>
                      <a:endParaRPr sz="1000"/>
                    </a:p>
                  </a:txBody>
                  <a:tcPr marL="63500" marR="63500" marT="63500" marB="63500" anchor="ctr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28,0%</a:t>
                      </a:r>
                      <a:endParaRPr sz="1000"/>
                    </a:p>
                  </a:txBody>
                  <a:tcPr marL="63500" marR="63500" marT="63500" marB="63500" anchor="ctr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Sitio</a:t>
                      </a:r>
                      <a:endParaRPr sz="1000"/>
                    </a:p>
                  </a:txBody>
                  <a:tcPr marL="63500" marR="63500" marT="63500" marB="63500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Absoluto</a:t>
                      </a:r>
                      <a:endParaRPr sz="1000"/>
                    </a:p>
                  </a:txBody>
                  <a:tcPr marL="63500" marR="63500" marT="63500" marB="63500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Relativo</a:t>
                      </a:r>
                      <a:endParaRPr sz="1000"/>
                    </a:p>
                  </a:txBody>
                  <a:tcPr marL="63500" marR="63500" marT="63500" marB="63500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Aceras</a:t>
                      </a:r>
                      <a:endParaRPr sz="1000"/>
                    </a:p>
                  </a:txBody>
                  <a:tcPr marL="63500" marR="63500" marT="63500" marB="63500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997</a:t>
                      </a:r>
                      <a:endParaRPr sz="1000"/>
                    </a:p>
                  </a:txBody>
                  <a:tcPr marL="63500" marR="63500" marT="63500" marB="63500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42,0%</a:t>
                      </a:r>
                      <a:endParaRPr sz="1000"/>
                    </a:p>
                  </a:txBody>
                  <a:tcPr marL="63500" marR="63500" marT="63500" marB="63500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Áreas verdes</a:t>
                      </a:r>
                      <a:endParaRPr sz="10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936</a:t>
                      </a:r>
                      <a:endParaRPr sz="10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39,4%</a:t>
                      </a:r>
                      <a:endParaRPr sz="10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Parques</a:t>
                      </a:r>
                      <a:endParaRPr sz="10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380</a:t>
                      </a:r>
                      <a:endParaRPr sz="10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16,0%</a:t>
                      </a:r>
                      <a:endParaRPr sz="10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Planta de tratamiento</a:t>
                      </a:r>
                      <a:endParaRPr sz="10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</a:t>
                      </a:r>
                      <a:endParaRPr sz="10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1,0%</a:t>
                      </a:r>
                      <a:endParaRPr sz="10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Polideportivo</a:t>
                      </a:r>
                      <a:endParaRPr sz="10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</a:t>
                      </a:r>
                      <a:endParaRPr sz="10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1,4%</a:t>
                      </a:r>
                      <a:endParaRPr sz="10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Pozo</a:t>
                      </a:r>
                      <a:endParaRPr sz="1000"/>
                    </a:p>
                  </a:txBody>
                  <a:tcPr marL="63500" marR="63500" marT="63500" marB="635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63500" marR="63500" marT="63500" marB="635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0,1%</a:t>
                      </a:r>
                      <a:endParaRPr sz="1000"/>
                    </a:p>
                  </a:txBody>
                  <a:tcPr marL="63500" marR="63500" marT="63500" marB="635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Estado Fitosanitario</a:t>
                      </a:r>
                      <a:endParaRPr sz="1000"/>
                    </a:p>
                  </a:txBody>
                  <a:tcPr marL="63500" marR="63500" marT="63500" marB="63500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Absoluto</a:t>
                      </a:r>
                      <a:endParaRPr sz="1000"/>
                    </a:p>
                  </a:txBody>
                  <a:tcPr marL="63500" marR="63500" marT="63500" marB="63500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Relativo</a:t>
                      </a:r>
                      <a:endParaRPr sz="1000"/>
                    </a:p>
                  </a:txBody>
                  <a:tcPr marL="63500" marR="63500" marT="63500" marB="63500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Sin Afectación</a:t>
                      </a:r>
                      <a:endParaRPr sz="1000"/>
                    </a:p>
                  </a:txBody>
                  <a:tcPr marL="63500" marR="63500" marT="63500" marB="63500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1552</a:t>
                      </a:r>
                      <a:endParaRPr sz="1000"/>
                    </a:p>
                  </a:txBody>
                  <a:tcPr marL="63500" marR="63500" marT="63500" marB="63500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65,4%</a:t>
                      </a:r>
                      <a:endParaRPr sz="1000"/>
                    </a:p>
                  </a:txBody>
                  <a:tcPr marL="63500" marR="63500" marT="63500" marB="63500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Afectación leve o moderada</a:t>
                      </a:r>
                      <a:endParaRPr sz="10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766</a:t>
                      </a:r>
                      <a:endParaRPr sz="10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32,3%</a:t>
                      </a:r>
                      <a:endParaRPr sz="10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Afectación grave o muerto</a:t>
                      </a:r>
                      <a:endParaRPr sz="1000"/>
                    </a:p>
                  </a:txBody>
                  <a:tcPr marL="63500" marR="63500" marT="63500" marB="635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56</a:t>
                      </a:r>
                      <a:endParaRPr sz="1000"/>
                    </a:p>
                  </a:txBody>
                  <a:tcPr marL="63500" marR="63500" marT="63500" marB="635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2,4%</a:t>
                      </a:r>
                      <a:endParaRPr sz="1000"/>
                    </a:p>
                  </a:txBody>
                  <a:tcPr marL="63500" marR="63500" marT="63500" marB="635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Inclinación del fuse</a:t>
                      </a:r>
                      <a:endParaRPr sz="1000"/>
                    </a:p>
                  </a:txBody>
                  <a:tcPr marL="63500" marR="63500" marT="63500" marB="63500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Absoluto</a:t>
                      </a:r>
                      <a:endParaRPr sz="1000"/>
                    </a:p>
                  </a:txBody>
                  <a:tcPr marL="63500" marR="63500" marT="63500" marB="63500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Relativo</a:t>
                      </a:r>
                      <a:endParaRPr sz="1000"/>
                    </a:p>
                  </a:txBody>
                  <a:tcPr marL="63500" marR="63500" marT="63500" marB="63500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90º</a:t>
                      </a:r>
                      <a:endParaRPr sz="1000"/>
                    </a:p>
                  </a:txBody>
                  <a:tcPr marL="63500" marR="63500" marT="63500" marB="63500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1623</a:t>
                      </a:r>
                      <a:endParaRPr sz="1000"/>
                    </a:p>
                  </a:txBody>
                  <a:tcPr marL="63500" marR="63500" marT="63500" marB="63500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68,4%</a:t>
                      </a:r>
                      <a:endParaRPr sz="1000"/>
                    </a:p>
                  </a:txBody>
                  <a:tcPr marL="63500" marR="63500" marT="63500" marB="63500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45º o &lt;90º</a:t>
                      </a:r>
                      <a:endParaRPr sz="10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742</a:t>
                      </a:r>
                      <a:endParaRPr sz="10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31,3%</a:t>
                      </a:r>
                      <a:endParaRPr sz="10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&lt;45º</a:t>
                      </a:r>
                      <a:endParaRPr sz="1000"/>
                    </a:p>
                  </a:txBody>
                  <a:tcPr marL="63500" marR="63500" marT="63500" marB="635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L="63500" marR="63500" marT="63500" marB="635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0,4%</a:t>
                      </a:r>
                      <a:endParaRPr sz="1000"/>
                    </a:p>
                  </a:txBody>
                  <a:tcPr marL="63500" marR="63500" marT="63500" marB="635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lvl="0" indent="0" algn="just" rtl="0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Fuente: Elaboración Propia</a:t>
                      </a:r>
                      <a:endParaRPr sz="1000"/>
                    </a:p>
                  </a:txBody>
                  <a:tcPr marL="63500" marR="63500" marT="63500" marB="63500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222250" y="248700"/>
            <a:ext cx="75057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</a:t>
            </a:r>
            <a:endParaRPr/>
          </a:p>
        </p:txBody>
      </p:sp>
      <p:graphicFrame>
        <p:nvGraphicFramePr>
          <p:cNvPr id="152" name="Google Shape;152;p17"/>
          <p:cNvGraphicFramePr/>
          <p:nvPr/>
        </p:nvGraphicFramePr>
        <p:xfrm>
          <a:off x="1422650" y="87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{FDEEDD05-2B23-45BD-8396-BD670D265CF3}</a:tableStyleId>
              </a:tblPr>
              <a:tblGrid>
                <a:gridCol w="2046700"/>
                <a:gridCol w="1822200"/>
                <a:gridCol w="2627725"/>
              </a:tblGrid>
              <a:tr h="810125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Cuadro 2</a:t>
                      </a:r>
                      <a:endParaRPr sz="1100" b="1"/>
                    </a:p>
                  </a:txBody>
                  <a:tcPr marL="63500" marR="63500" marT="63500" marB="63500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299175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Promedio DAP y Altura según inclinación</a:t>
                      </a:r>
                      <a:endParaRPr sz="1100" b="1"/>
                    </a:p>
                  </a:txBody>
                  <a:tcPr marL="63500" marR="63500" marT="63500" marB="63500" anchor="ctr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299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Inclinación del fuse</a:t>
                      </a:r>
                      <a:endParaRPr sz="1100"/>
                    </a:p>
                  </a:txBody>
                  <a:tcPr marL="63500" marR="63500" marT="63500" marB="63500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Promedio DAP</a:t>
                      </a:r>
                      <a:endParaRPr sz="1100"/>
                    </a:p>
                  </a:txBody>
                  <a:tcPr marL="63500" marR="63500" marT="63500" marB="635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Promedio Altura Total</a:t>
                      </a:r>
                      <a:endParaRPr sz="1100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99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90º</a:t>
                      </a:r>
                      <a:endParaRPr sz="1100"/>
                    </a:p>
                  </a:txBody>
                  <a:tcPr marL="63500" marR="63500" marT="63500" marB="635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26,84</a:t>
                      </a:r>
                      <a:endParaRPr sz="1100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178,55</a:t>
                      </a:r>
                      <a:endParaRPr sz="1100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</a:tr>
              <a:tr h="299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45º o &lt;90º</a:t>
                      </a:r>
                      <a:endParaRPr sz="1100"/>
                    </a:p>
                  </a:txBody>
                  <a:tcPr marL="63500" marR="63500" marT="63500" marB="635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30,16</a:t>
                      </a:r>
                      <a:endParaRPr sz="1100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49,60</a:t>
                      </a:r>
                      <a:endParaRPr sz="1100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FFFF"/>
                    </a:solidFill>
                  </a:tcPr>
                </a:tc>
              </a:tr>
              <a:tr h="299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&lt;45º</a:t>
                      </a:r>
                      <a:endParaRPr sz="1100"/>
                    </a:p>
                  </a:txBody>
                  <a:tcPr marL="63500" marR="63500" marT="63500" marB="635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27,59</a:t>
                      </a:r>
                      <a:endParaRPr sz="1100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7,73</a:t>
                      </a:r>
                      <a:endParaRPr sz="1100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99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 Resultado</a:t>
                      </a:r>
                      <a:endParaRPr sz="1100"/>
                    </a:p>
                  </a:txBody>
                  <a:tcPr marL="63500" marR="63500" marT="63500" marB="635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27,88</a:t>
                      </a:r>
                      <a:endParaRPr sz="1100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137,60</a:t>
                      </a:r>
                      <a:endParaRPr sz="1100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Fuente: Elaboración Propia</a:t>
                      </a:r>
                      <a:endParaRPr sz="1100" b="1"/>
                    </a:p>
                  </a:txBody>
                  <a:tcPr marL="63500" marR="63500" marT="63500" marB="63500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478550" y="540800"/>
            <a:ext cx="80535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Distribución espacial de los árboles en Belén</a:t>
            </a:r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 rotWithShape="1">
          <a:blip r:embed="rId3">
            <a:alphaModFix/>
          </a:blip>
          <a:srcRect t="8734"/>
          <a:stretch/>
        </p:blipFill>
        <p:spPr>
          <a:xfrm>
            <a:off x="384200" y="1262550"/>
            <a:ext cx="8375600" cy="28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9"/>
          <p:cNvGrpSpPr/>
          <p:nvPr/>
        </p:nvGrpSpPr>
        <p:grpSpPr>
          <a:xfrm>
            <a:off x="1125000" y="1438538"/>
            <a:ext cx="2742213" cy="724800"/>
            <a:chOff x="1125000" y="1438538"/>
            <a:chExt cx="2742213" cy="724800"/>
          </a:xfrm>
        </p:grpSpPr>
        <p:cxnSp>
          <p:nvCxnSpPr>
            <p:cNvPr id="164" name="Google Shape;164;p19"/>
            <p:cNvCxnSpPr/>
            <p:nvPr/>
          </p:nvCxnSpPr>
          <p:spPr>
            <a:xfrm rot="10800000">
              <a:off x="2642013" y="1654113"/>
              <a:ext cx="1225200" cy="0"/>
            </a:xfrm>
            <a:prstGeom prst="straightConnector1">
              <a:avLst/>
            </a:prstGeom>
            <a:noFill/>
            <a:ln w="9525" cap="flat" cmpd="sng">
              <a:solidFill>
                <a:srgbClr val="249C90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65" name="Google Shape;165;p19"/>
            <p:cNvSpPr txBox="1"/>
            <p:nvPr/>
          </p:nvSpPr>
          <p:spPr>
            <a:xfrm>
              <a:off x="1125000" y="1438538"/>
              <a:ext cx="16308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Existe asociación espacial en el tamaño de los árboles?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" name="Google Shape;166;p19"/>
          <p:cNvGrpSpPr/>
          <p:nvPr/>
        </p:nvGrpSpPr>
        <p:grpSpPr>
          <a:xfrm>
            <a:off x="308838" y="2646125"/>
            <a:ext cx="3263100" cy="924600"/>
            <a:chOff x="308838" y="2646125"/>
            <a:chExt cx="3263100" cy="924600"/>
          </a:xfrm>
        </p:grpSpPr>
        <p:cxnSp>
          <p:nvCxnSpPr>
            <p:cNvPr id="167" name="Google Shape;167;p19"/>
            <p:cNvCxnSpPr/>
            <p:nvPr/>
          </p:nvCxnSpPr>
          <p:spPr>
            <a:xfrm rot="10800000">
              <a:off x="2641938" y="3108425"/>
              <a:ext cx="930000" cy="0"/>
            </a:xfrm>
            <a:prstGeom prst="straightConnector1">
              <a:avLst/>
            </a:prstGeom>
            <a:noFill/>
            <a:ln w="9525" cap="flat" cmpd="sng">
              <a:solidFill>
                <a:srgbClr val="1F887E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68" name="Google Shape;168;p19"/>
            <p:cNvSpPr txBox="1"/>
            <p:nvPr/>
          </p:nvSpPr>
          <p:spPr>
            <a:xfrm>
              <a:off x="308838" y="264612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lm: H ~ DAP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19"/>
          <p:cNvGrpSpPr/>
          <p:nvPr/>
        </p:nvGrpSpPr>
        <p:grpSpPr>
          <a:xfrm>
            <a:off x="4657738" y="3391700"/>
            <a:ext cx="4162750" cy="924600"/>
            <a:chOff x="4657738" y="3391700"/>
            <a:chExt cx="4162750" cy="924600"/>
          </a:xfrm>
        </p:grpSpPr>
        <p:cxnSp>
          <p:nvCxnSpPr>
            <p:cNvPr id="170" name="Google Shape;170;p19"/>
            <p:cNvCxnSpPr/>
            <p:nvPr/>
          </p:nvCxnSpPr>
          <p:spPr>
            <a:xfrm>
              <a:off x="4657738" y="3854000"/>
              <a:ext cx="1838700" cy="0"/>
            </a:xfrm>
            <a:prstGeom prst="straightConnector1">
              <a:avLst/>
            </a:prstGeom>
            <a:noFill/>
            <a:ln w="9525" cap="flat" cmpd="sng">
              <a:solidFill>
                <a:srgbClr val="1D7E74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71" name="Google Shape;171;p19"/>
            <p:cNvSpPr txBox="1"/>
            <p:nvPr/>
          </p:nvSpPr>
          <p:spPr>
            <a:xfrm>
              <a:off x="6696488" y="339170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Se analiza el residuo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5209838" y="1242975"/>
            <a:ext cx="3610650" cy="924600"/>
            <a:chOff x="5209838" y="1242975"/>
            <a:chExt cx="3610650" cy="924600"/>
          </a:xfrm>
        </p:grpSpPr>
        <p:sp>
          <p:nvSpPr>
            <p:cNvPr id="173" name="Google Shape;173;p19"/>
            <p:cNvSpPr txBox="1"/>
            <p:nvPr/>
          </p:nvSpPr>
          <p:spPr>
            <a:xfrm>
              <a:off x="669648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Ejercicio de interpolación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4" name="Google Shape;174;p19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55B5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175" name="Google Shape;175;p19"/>
          <p:cNvGrpSpPr/>
          <p:nvPr/>
        </p:nvGrpSpPr>
        <p:grpSpPr>
          <a:xfrm>
            <a:off x="5610288" y="2313350"/>
            <a:ext cx="3210200" cy="924600"/>
            <a:chOff x="5610288" y="2313350"/>
            <a:chExt cx="3210200" cy="924600"/>
          </a:xfrm>
        </p:grpSpPr>
        <p:cxnSp>
          <p:nvCxnSpPr>
            <p:cNvPr id="176" name="Google Shape;176;p19"/>
            <p:cNvCxnSpPr/>
            <p:nvPr/>
          </p:nvCxnSpPr>
          <p:spPr>
            <a:xfrm>
              <a:off x="5610288" y="2775650"/>
              <a:ext cx="886200" cy="0"/>
            </a:xfrm>
            <a:prstGeom prst="straightConnector1">
              <a:avLst/>
            </a:prstGeom>
            <a:noFill/>
            <a:ln w="9525" cap="flat" cmpd="sng">
              <a:solidFill>
                <a:srgbClr val="1B786E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77" name="Google Shape;177;p19"/>
            <p:cNvSpPr txBox="1"/>
            <p:nvPr/>
          </p:nvSpPr>
          <p:spPr>
            <a:xfrm>
              <a:off x="6696488" y="231335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Se estima modelo para el variograma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" name="Google Shape;178;p19"/>
          <p:cNvGrpSpPr/>
          <p:nvPr/>
        </p:nvGrpSpPr>
        <p:grpSpPr>
          <a:xfrm>
            <a:off x="2601236" y="654951"/>
            <a:ext cx="3922200" cy="3915924"/>
            <a:chOff x="2610905" y="610653"/>
            <a:chExt cx="3922200" cy="3922200"/>
          </a:xfrm>
        </p:grpSpPr>
        <p:sp>
          <p:nvSpPr>
            <p:cNvPr id="179" name="Google Shape;179;p19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B786E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F887E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name="adj1" fmla="val 12513247"/>
                <a:gd name="adj2" fmla="val 16867657"/>
                <a:gd name="adj3" fmla="val 20844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55B54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D7E74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249C90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p19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19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19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19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933925" y="371650"/>
            <a:ext cx="64956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Flujo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>
            <a:spLocks noGrp="1"/>
          </p:cNvSpPr>
          <p:nvPr>
            <p:ph type="title"/>
          </p:nvPr>
        </p:nvSpPr>
        <p:spPr>
          <a:xfrm>
            <a:off x="819150" y="455300"/>
            <a:ext cx="75057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Lineal</a:t>
            </a:r>
            <a:endParaRPr/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266337"/>
            <a:ext cx="7795050" cy="2610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>
            <a:spLocks noGrp="1"/>
          </p:cNvSpPr>
          <p:nvPr>
            <p:ph type="title"/>
          </p:nvPr>
        </p:nvSpPr>
        <p:spPr>
          <a:xfrm>
            <a:off x="819150" y="312200"/>
            <a:ext cx="75057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Semivariograma</a:t>
            </a:r>
            <a:endParaRPr/>
          </a:p>
        </p:txBody>
      </p:sp>
      <p:pic>
        <p:nvPicPr>
          <p:cNvPr id="211" name="Google Shape;2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25" y="1031438"/>
            <a:ext cx="4663951" cy="30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775" y="1356650"/>
            <a:ext cx="3668950" cy="132444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/>
          <p:nvPr/>
        </p:nvSpPr>
        <p:spPr>
          <a:xfrm>
            <a:off x="6638025" y="1683425"/>
            <a:ext cx="698100" cy="997800"/>
          </a:xfrm>
          <a:prstGeom prst="rect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Presentación en pantalla (16:9)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Consolas</vt:lpstr>
      <vt:lpstr>Arial</vt:lpstr>
      <vt:lpstr>Roboto</vt:lpstr>
      <vt:lpstr>Calibri</vt:lpstr>
      <vt:lpstr>Nunito</vt:lpstr>
      <vt:lpstr>Shift</vt:lpstr>
      <vt:lpstr>Presentación de PowerPoint</vt:lpstr>
      <vt:lpstr>Introducción</vt:lpstr>
      <vt:lpstr>Datos</vt:lpstr>
      <vt:lpstr>Datos</vt:lpstr>
      <vt:lpstr>Datos</vt:lpstr>
      <vt:lpstr>Distribución espacial de los árboles en Belén</vt:lpstr>
      <vt:lpstr>Flujo</vt:lpstr>
      <vt:lpstr>Modelo Lineal</vt:lpstr>
      <vt:lpstr>Semivariograma</vt:lpstr>
      <vt:lpstr>Interpolación - Generación del Grid</vt:lpstr>
      <vt:lpstr>Interpolación - Resultados</vt:lpstr>
      <vt:lpstr>Conclusiones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Fabián Brenes Trejos</dc:creator>
  <cp:lastModifiedBy>Fabián Brenes Trejos</cp:lastModifiedBy>
  <cp:revision>1</cp:revision>
  <dcterms:modified xsi:type="dcterms:W3CDTF">2019-11-07T05:13:39Z</dcterms:modified>
</cp:coreProperties>
</file>