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7"/>
  </p:notesMasterIdLst>
  <p:sldIdLst>
    <p:sldId id="257" r:id="rId2"/>
    <p:sldId id="272" r:id="rId3"/>
    <p:sldId id="258" r:id="rId4"/>
    <p:sldId id="279" r:id="rId5"/>
    <p:sldId id="278" r:id="rId6"/>
    <p:sldId id="282" r:id="rId7"/>
    <p:sldId id="285" r:id="rId8"/>
    <p:sldId id="273" r:id="rId9"/>
    <p:sldId id="283" r:id="rId10"/>
    <p:sldId id="284" r:id="rId11"/>
    <p:sldId id="280" r:id="rId12"/>
    <p:sldId id="281" r:id="rId13"/>
    <p:sldId id="286" r:id="rId14"/>
    <p:sldId id="276" r:id="rId15"/>
    <p:sldId id="26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F1A7FB-8605-47B9-BB59-477C9DBFE49F}" type="datetimeFigureOut">
              <a:rPr lang="es-CR" smtClean="0"/>
              <a:t>7/11/2019</a:t>
            </a:fld>
            <a:endParaRPr lang="es-C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9FE6D8-2818-4EE6-8A81-7936D442A7CF}" type="slidenum">
              <a:rPr lang="es-CR" smtClean="0"/>
              <a:t>‹Nº›</a:t>
            </a:fld>
            <a:endParaRPr lang="es-CR"/>
          </a:p>
        </p:txBody>
      </p:sp>
    </p:spTree>
    <p:extLst>
      <p:ext uri="{BB962C8B-B14F-4D97-AF65-F5344CB8AC3E}">
        <p14:creationId xmlns:p14="http://schemas.microsoft.com/office/powerpoint/2010/main" val="1302770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769FE6D8-2818-4EE6-8A81-7936D442A7CF}" type="slidenum">
              <a:rPr lang="es-CR" smtClean="0"/>
              <a:t>15</a:t>
            </a:fld>
            <a:endParaRPr lang="es-CR"/>
          </a:p>
        </p:txBody>
      </p:sp>
    </p:spTree>
    <p:extLst>
      <p:ext uri="{BB962C8B-B14F-4D97-AF65-F5344CB8AC3E}">
        <p14:creationId xmlns:p14="http://schemas.microsoft.com/office/powerpoint/2010/main" val="498178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tint val="75000"/>
                </a:prstClr>
              </a:solidFill>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Tree>
    <p:extLst>
      <p:ext uri="{BB962C8B-B14F-4D97-AF65-F5344CB8AC3E}">
        <p14:creationId xmlns:p14="http://schemas.microsoft.com/office/powerpoint/2010/main" val="153947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tint val="75000"/>
                </a:prstClr>
              </a:solidFill>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Tree>
    <p:extLst>
      <p:ext uri="{BB962C8B-B14F-4D97-AF65-F5344CB8AC3E}">
        <p14:creationId xmlns:p14="http://schemas.microsoft.com/office/powerpoint/2010/main" val="108083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tint val="75000"/>
                </a:prstClr>
              </a:solidFill>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9795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457200"/>
            <a:endParaRPr lang="en-US" dirty="0">
              <a:solidFill>
                <a:prstClr val="black">
                  <a:tint val="75000"/>
                </a:prstClr>
              </a:solidFill>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Tree>
    <p:extLst>
      <p:ext uri="{BB962C8B-B14F-4D97-AF65-F5344CB8AC3E}">
        <p14:creationId xmlns:p14="http://schemas.microsoft.com/office/powerpoint/2010/main" val="1158461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457200"/>
            <a:endParaRPr lang="en-US" dirty="0">
              <a:solidFill>
                <a:prstClr val="black">
                  <a:tint val="75000"/>
                </a:prstClr>
              </a:solidFill>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0459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457200"/>
            <a:endParaRPr lang="en-US" dirty="0">
              <a:solidFill>
                <a:prstClr val="black">
                  <a:tint val="75000"/>
                </a:prstClr>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Tree>
    <p:extLst>
      <p:ext uri="{BB962C8B-B14F-4D97-AF65-F5344CB8AC3E}">
        <p14:creationId xmlns:p14="http://schemas.microsoft.com/office/powerpoint/2010/main" val="3907392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Tree>
    <p:extLst>
      <p:ext uri="{BB962C8B-B14F-4D97-AF65-F5344CB8AC3E}">
        <p14:creationId xmlns:p14="http://schemas.microsoft.com/office/powerpoint/2010/main" val="3192726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Tree>
    <p:extLst>
      <p:ext uri="{BB962C8B-B14F-4D97-AF65-F5344CB8AC3E}">
        <p14:creationId xmlns:p14="http://schemas.microsoft.com/office/powerpoint/2010/main" val="2809866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7" name="6 Título"/>
          <p:cNvSpPr>
            <a:spLocks noGrp="1"/>
          </p:cNvSpPr>
          <p:nvPr>
            <p:ph type="title"/>
          </p:nvPr>
        </p:nvSpPr>
        <p:spPr>
          <a:xfrm>
            <a:off x="3635896" y="1916832"/>
            <a:ext cx="8229600" cy="1143000"/>
          </a:xfrm>
        </p:spPr>
        <p:txBody>
          <a:bodyPr/>
          <a:lstStyle/>
          <a:p>
            <a:r>
              <a:rPr lang="es-ES" dirty="0" smtClean="0"/>
              <a:t>Haga clic para modificar el estilo de título del patrón</a:t>
            </a:r>
            <a:endParaRPr lang="es-CR" dirty="0"/>
          </a:p>
        </p:txBody>
      </p:sp>
      <p:sp>
        <p:nvSpPr>
          <p:cNvPr id="4" name="3 Marcador de fecha"/>
          <p:cNvSpPr>
            <a:spLocks noGrp="1"/>
          </p:cNvSpPr>
          <p:nvPr>
            <p:ph type="dt" sz="half" idx="10"/>
          </p:nvPr>
        </p:nvSpPr>
        <p:spPr/>
        <p:txBody>
          <a:bodyPr/>
          <a:lstStyle>
            <a:lvl1pPr>
              <a:defRPr/>
            </a:lvl1pPr>
          </a:lstStyle>
          <a:p>
            <a:pPr>
              <a:defRPr/>
            </a:pPr>
            <a:fld id="{3A6774D3-DD77-451D-A7D7-5F89ABE69F65}" type="datetimeFigureOut">
              <a:rPr lang="es-CR">
                <a:solidFill>
                  <a:prstClr val="black">
                    <a:tint val="75000"/>
                  </a:prstClr>
                </a:solidFill>
              </a:rPr>
              <a:pPr>
                <a:defRPr/>
              </a:pPr>
              <a:t>7/11/2019</a:t>
            </a:fld>
            <a:endParaRPr lang="es-CR">
              <a:solidFill>
                <a:prstClr val="black">
                  <a:tint val="75000"/>
                </a:prstClr>
              </a:solidFill>
            </a:endParaRPr>
          </a:p>
        </p:txBody>
      </p:sp>
      <p:sp>
        <p:nvSpPr>
          <p:cNvPr id="5" name="4 Marcador de pie de página"/>
          <p:cNvSpPr>
            <a:spLocks noGrp="1"/>
          </p:cNvSpPr>
          <p:nvPr>
            <p:ph type="ftr" sz="quarter" idx="11"/>
          </p:nvPr>
        </p:nvSpPr>
        <p:spPr/>
        <p:txBody>
          <a:bodyPr/>
          <a:lstStyle>
            <a:lvl1pPr>
              <a:defRPr/>
            </a:lvl1pPr>
          </a:lstStyle>
          <a:p>
            <a:pPr>
              <a:defRPr/>
            </a:pPr>
            <a:endParaRPr lang="es-CR">
              <a:solidFill>
                <a:prstClr val="black">
                  <a:tint val="75000"/>
                </a:prstClr>
              </a:solidFill>
            </a:endParaRPr>
          </a:p>
        </p:txBody>
      </p:sp>
      <p:sp>
        <p:nvSpPr>
          <p:cNvPr id="6" name="5 Marcador de número de diapositiva"/>
          <p:cNvSpPr>
            <a:spLocks noGrp="1"/>
          </p:cNvSpPr>
          <p:nvPr>
            <p:ph type="sldNum" sz="quarter" idx="12"/>
          </p:nvPr>
        </p:nvSpPr>
        <p:spPr/>
        <p:txBody>
          <a:bodyPr/>
          <a:lstStyle>
            <a:lvl1pPr>
              <a:defRPr/>
            </a:lvl1pPr>
          </a:lstStyle>
          <a:p>
            <a:pPr>
              <a:defRPr/>
            </a:pPr>
            <a:fld id="{9DE0721C-1A20-4BA9-B201-1DC9E613B9CD}" type="slidenum">
              <a:rPr lang="es-CR" altLang="es-CR">
                <a:solidFill>
                  <a:prstClr val="black">
                    <a:tint val="75000"/>
                  </a:prstClr>
                </a:solidFill>
              </a:rPr>
              <a:pPr>
                <a:defRPr/>
              </a:pPr>
              <a:t>‹Nº›</a:t>
            </a:fld>
            <a:endParaRPr lang="es-CR" altLang="es-CR">
              <a:solidFill>
                <a:prstClr val="black">
                  <a:tint val="75000"/>
                </a:prstClr>
              </a:solidFill>
            </a:endParaRPr>
          </a:p>
        </p:txBody>
      </p:sp>
    </p:spTree>
    <p:extLst>
      <p:ext uri="{BB962C8B-B14F-4D97-AF65-F5344CB8AC3E}">
        <p14:creationId xmlns:p14="http://schemas.microsoft.com/office/powerpoint/2010/main" val="913423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Tree>
    <p:extLst>
      <p:ext uri="{BB962C8B-B14F-4D97-AF65-F5344CB8AC3E}">
        <p14:creationId xmlns:p14="http://schemas.microsoft.com/office/powerpoint/2010/main" val="20801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tint val="75000"/>
                </a:prstClr>
              </a:solidFill>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Tree>
    <p:extLst>
      <p:ext uri="{BB962C8B-B14F-4D97-AF65-F5344CB8AC3E}">
        <p14:creationId xmlns:p14="http://schemas.microsoft.com/office/powerpoint/2010/main" val="67435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457200"/>
            <a:endParaRPr lang="en-US" dirty="0">
              <a:solidFill>
                <a:prstClr val="black">
                  <a:tint val="75000"/>
                </a:prstClr>
              </a:solidFill>
            </a:endParaRP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Tree>
    <p:extLst>
      <p:ext uri="{BB962C8B-B14F-4D97-AF65-F5344CB8AC3E}">
        <p14:creationId xmlns:p14="http://schemas.microsoft.com/office/powerpoint/2010/main" val="115505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defTabSz="457200"/>
            <a:endParaRPr lang="en-US" dirty="0">
              <a:solidFill>
                <a:prstClr val="black">
                  <a:tint val="75000"/>
                </a:prstClr>
              </a:solidFill>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Tree>
    <p:extLst>
      <p:ext uri="{BB962C8B-B14F-4D97-AF65-F5344CB8AC3E}">
        <p14:creationId xmlns:p14="http://schemas.microsoft.com/office/powerpoint/2010/main" val="613157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defTabSz="457200"/>
            <a:endParaRPr lang="en-US" dirty="0">
              <a:solidFill>
                <a:prstClr val="black">
                  <a:tint val="75000"/>
                </a:prstClr>
              </a:solidFill>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Tree>
    <p:extLst>
      <p:ext uri="{BB962C8B-B14F-4D97-AF65-F5344CB8AC3E}">
        <p14:creationId xmlns:p14="http://schemas.microsoft.com/office/powerpoint/2010/main" val="383128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defTabSz="457200"/>
            <a:endParaRPr lang="en-US" dirty="0">
              <a:solidFill>
                <a:prstClr val="black">
                  <a:tint val="75000"/>
                </a:prstClr>
              </a:solidFill>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Tree>
    <p:extLst>
      <p:ext uri="{BB962C8B-B14F-4D97-AF65-F5344CB8AC3E}">
        <p14:creationId xmlns:p14="http://schemas.microsoft.com/office/powerpoint/2010/main" val="2059851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457200"/>
            <a:endParaRPr lang="en-US" dirty="0">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Tree>
    <p:extLst>
      <p:ext uri="{BB962C8B-B14F-4D97-AF65-F5344CB8AC3E}">
        <p14:creationId xmlns:p14="http://schemas.microsoft.com/office/powerpoint/2010/main" val="422434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457200"/>
            <a:endParaRPr lang="en-US" dirty="0">
              <a:solidFill>
                <a:prstClr val="black">
                  <a:tint val="75000"/>
                </a:prstClr>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Tree>
    <p:extLst>
      <p:ext uri="{BB962C8B-B14F-4D97-AF65-F5344CB8AC3E}">
        <p14:creationId xmlns:p14="http://schemas.microsoft.com/office/powerpoint/2010/main" val="259585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09DDC714-922F-3843-99C4-4C4A0DADD614}" type="datetimeFigureOut">
              <a:rPr lang="en-US" smtClean="0">
                <a:solidFill>
                  <a:prstClr val="black">
                    <a:tint val="75000"/>
                  </a:prstClr>
                </a:solidFill>
              </a:rPr>
              <a:pPr defTabSz="457200"/>
              <a:t>11/7/2019</a:t>
            </a:fld>
            <a:endParaRPr lang="en-US" dirty="0">
              <a:solidFill>
                <a:prstClr val="black">
                  <a:tint val="75000"/>
                </a:prstClr>
              </a:solidFill>
            </a:endParaRP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defTabSz="457200"/>
            <a:fld id="{ADAFCAA8-C252-A54E-9609-711D38CB3AC0}" type="slidenum">
              <a:rPr lang="en-US" smtClean="0">
                <a:solidFill>
                  <a:prstClr val="black">
                    <a:tint val="75000"/>
                  </a:prstClr>
                </a:solidFill>
              </a:rPr>
              <a:pPr defTabSz="457200"/>
              <a:t>‹Nº›</a:t>
            </a:fld>
            <a:endParaRPr lang="en-US" dirty="0">
              <a:solidFill>
                <a:prstClr val="black">
                  <a:tint val="75000"/>
                </a:prstClr>
              </a:solidFill>
            </a:endParaRPr>
          </a:p>
        </p:txBody>
      </p:sp>
    </p:spTree>
    <p:extLst>
      <p:ext uri="{BB962C8B-B14F-4D97-AF65-F5344CB8AC3E}">
        <p14:creationId xmlns:p14="http://schemas.microsoft.com/office/powerpoint/2010/main" val="193602233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672"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a:grpSpLocks/>
          </p:cNvGrpSpPr>
          <p:nvPr/>
        </p:nvGrpSpPr>
        <p:grpSpPr bwMode="auto">
          <a:xfrm>
            <a:off x="1547664" y="1988840"/>
            <a:ext cx="6596938" cy="1606878"/>
            <a:chOff x="899592" y="2708920"/>
            <a:chExt cx="6551084" cy="774219"/>
          </a:xfrm>
        </p:grpSpPr>
        <p:pic>
          <p:nvPicPr>
            <p:cNvPr id="5" name="Picture 8" descr="Naranja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708920"/>
              <a:ext cx="6551084" cy="77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1043608" y="2866177"/>
              <a:ext cx="5818592" cy="45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s-ES" sz="2800" b="1" dirty="0">
                  <a:solidFill>
                    <a:prstClr val="white"/>
                  </a:solidFill>
                  <a:latin typeface="Arial" charset="0"/>
                  <a:cs typeface="Arial" charset="0"/>
                </a:rPr>
                <a:t>Caracterización de la precipitación </a:t>
              </a:r>
              <a:endParaRPr lang="es-ES" sz="2800" b="1" dirty="0" smtClean="0">
                <a:solidFill>
                  <a:prstClr val="white"/>
                </a:solidFill>
                <a:latin typeface="Arial" charset="0"/>
                <a:cs typeface="Arial" charset="0"/>
              </a:endParaRPr>
            </a:p>
            <a:p>
              <a:r>
                <a:rPr lang="es-ES" sz="2800" b="1" dirty="0" smtClean="0">
                  <a:solidFill>
                    <a:prstClr val="white"/>
                  </a:solidFill>
                  <a:latin typeface="Arial" charset="0"/>
                  <a:cs typeface="Arial" charset="0"/>
                </a:rPr>
                <a:t>de </a:t>
              </a:r>
              <a:r>
                <a:rPr lang="es-ES" sz="2800" b="1" dirty="0">
                  <a:solidFill>
                    <a:prstClr val="white"/>
                  </a:solidFill>
                  <a:latin typeface="Arial" charset="0"/>
                  <a:cs typeface="Arial" charset="0"/>
                </a:rPr>
                <a:t>Costa Rica</a:t>
              </a:r>
              <a:endParaRPr lang="es-CR" sz="2800" b="1" dirty="0">
                <a:solidFill>
                  <a:prstClr val="white"/>
                </a:solidFill>
                <a:latin typeface="Arial" charset="0"/>
                <a:cs typeface="Arial" charset="0"/>
              </a:endParaRPr>
            </a:p>
          </p:txBody>
        </p:sp>
      </p:grpSp>
      <p:sp>
        <p:nvSpPr>
          <p:cNvPr id="2" name="1 Rectángulo"/>
          <p:cNvSpPr/>
          <p:nvPr/>
        </p:nvSpPr>
        <p:spPr>
          <a:xfrm>
            <a:off x="3275856" y="5445224"/>
            <a:ext cx="4176464" cy="338554"/>
          </a:xfrm>
          <a:prstGeom prst="rect">
            <a:avLst/>
          </a:prstGeom>
        </p:spPr>
        <p:txBody>
          <a:bodyPr wrap="square">
            <a:spAutoFit/>
          </a:bodyPr>
          <a:lstStyle/>
          <a:p>
            <a:r>
              <a:rPr lang="es-CR" sz="1600" b="1" dirty="0"/>
              <a:t>Pedro Montenegro </a:t>
            </a:r>
            <a:r>
              <a:rPr lang="es-CR" sz="1600" b="1" dirty="0" smtClean="0"/>
              <a:t>&amp; </a:t>
            </a:r>
            <a:r>
              <a:rPr lang="es-CR" sz="1600" b="1" dirty="0"/>
              <a:t>Pablo Vivas</a:t>
            </a:r>
            <a:endParaRPr lang="es-CR" sz="1600" dirty="0"/>
          </a:p>
        </p:txBody>
      </p:sp>
    </p:spTree>
    <p:extLst>
      <p:ext uri="{BB962C8B-B14F-4D97-AF65-F5344CB8AC3E}">
        <p14:creationId xmlns:p14="http://schemas.microsoft.com/office/powerpoint/2010/main" val="1450887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259632" y="0"/>
            <a:ext cx="8101232" cy="652463"/>
          </a:xfrm>
          <a:prstGeom prst="rect">
            <a:avLst/>
          </a:prstGeom>
        </p:spPr>
        <p:txBody>
          <a:bodyPr vert="horz" lIns="91440" tIns="45720" rIns="91440" bIns="45720" rtlCol="0" anchor="ctr">
            <a:normAutofit/>
          </a:bodyPr>
          <a:lstStyle>
            <a:defPPr>
              <a:defRPr lang="en-US"/>
            </a:defPPr>
            <a:lvl1pPr algn="ctr">
              <a:spcBef>
                <a:spcPct val="0"/>
              </a:spcBef>
              <a:buNone/>
              <a:defRPr sz="3200" b="1">
                <a:solidFill>
                  <a:schemeClr val="accent5">
                    <a:lumMod val="75000"/>
                  </a:schemeClr>
                </a:solidFill>
                <a:latin typeface="Arial" charset="0"/>
                <a:ea typeface="+mj-ea"/>
                <a:cs typeface="Arial" charset="0"/>
              </a:defRPr>
            </a:lvl1pPr>
          </a:lstStyle>
          <a:p>
            <a:pPr algn="l" defTabSz="457200"/>
            <a:r>
              <a:rPr lang="es-CR" spc="-150" dirty="0" smtClean="0">
                <a:solidFill>
                  <a:srgbClr val="17375E"/>
                </a:solidFill>
              </a:rPr>
              <a:t>Lluvia Mediana</a:t>
            </a:r>
            <a:endParaRPr lang="es-ES" spc="-150" dirty="0">
              <a:solidFill>
                <a:srgbClr val="17375E"/>
              </a:solidFill>
            </a:endParaRPr>
          </a:p>
        </p:txBody>
      </p:sp>
      <p:pic>
        <p:nvPicPr>
          <p:cNvPr id="6" name="Imagen 5"/>
          <p:cNvPicPr>
            <a:picLocks noChangeAspect="1"/>
          </p:cNvPicPr>
          <p:nvPr/>
        </p:nvPicPr>
        <p:blipFill>
          <a:blip r:embed="rId2"/>
          <a:stretch>
            <a:fillRect/>
          </a:stretch>
        </p:blipFill>
        <p:spPr>
          <a:xfrm>
            <a:off x="3419872" y="3713675"/>
            <a:ext cx="3275831" cy="3112602"/>
          </a:xfrm>
          <a:prstGeom prst="rect">
            <a:avLst/>
          </a:prstGeom>
        </p:spPr>
      </p:pic>
      <p:pic>
        <p:nvPicPr>
          <p:cNvPr id="7" name="Imagen 6"/>
          <p:cNvPicPr>
            <a:picLocks noChangeAspect="1"/>
          </p:cNvPicPr>
          <p:nvPr/>
        </p:nvPicPr>
        <p:blipFill>
          <a:blip r:embed="rId3"/>
          <a:stretch>
            <a:fillRect/>
          </a:stretch>
        </p:blipFill>
        <p:spPr>
          <a:xfrm>
            <a:off x="5508104" y="539924"/>
            <a:ext cx="3303177" cy="3161531"/>
          </a:xfrm>
          <a:prstGeom prst="rect">
            <a:avLst/>
          </a:prstGeom>
        </p:spPr>
      </p:pic>
      <p:pic>
        <p:nvPicPr>
          <p:cNvPr id="8" name="Imagen 7"/>
          <p:cNvPicPr>
            <a:picLocks noChangeAspect="1"/>
          </p:cNvPicPr>
          <p:nvPr/>
        </p:nvPicPr>
        <p:blipFill>
          <a:blip r:embed="rId4"/>
          <a:stretch>
            <a:fillRect/>
          </a:stretch>
        </p:blipFill>
        <p:spPr>
          <a:xfrm>
            <a:off x="1403648" y="552144"/>
            <a:ext cx="3321032" cy="3161531"/>
          </a:xfrm>
          <a:prstGeom prst="rect">
            <a:avLst/>
          </a:prstGeom>
        </p:spPr>
      </p:pic>
    </p:spTree>
    <p:extLst>
      <p:ext uri="{BB962C8B-B14F-4D97-AF65-F5344CB8AC3E}">
        <p14:creationId xmlns:p14="http://schemas.microsoft.com/office/powerpoint/2010/main" val="1131543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547664" y="620688"/>
            <a:ext cx="8101232" cy="652463"/>
          </a:xfrm>
          <a:prstGeom prst="rect">
            <a:avLst/>
          </a:prstGeom>
        </p:spPr>
        <p:txBody>
          <a:bodyPr vert="horz" lIns="91440" tIns="45720" rIns="91440" bIns="45720" rtlCol="0" anchor="ctr">
            <a:normAutofit/>
          </a:bodyPr>
          <a:lstStyle>
            <a:defPPr>
              <a:defRPr lang="en-US"/>
            </a:defPPr>
            <a:lvl1pPr algn="ctr">
              <a:spcBef>
                <a:spcPct val="0"/>
              </a:spcBef>
              <a:buNone/>
              <a:defRPr sz="3200" b="1">
                <a:solidFill>
                  <a:schemeClr val="accent5">
                    <a:lumMod val="75000"/>
                  </a:schemeClr>
                </a:solidFill>
                <a:latin typeface="Arial" charset="0"/>
                <a:ea typeface="+mj-ea"/>
                <a:cs typeface="Arial" charset="0"/>
              </a:defRPr>
            </a:lvl1pPr>
          </a:lstStyle>
          <a:p>
            <a:pPr algn="l" defTabSz="457200"/>
            <a:r>
              <a:rPr lang="es-CR" spc="-150" dirty="0" err="1" smtClean="0">
                <a:solidFill>
                  <a:srgbClr val="17375E"/>
                </a:solidFill>
              </a:rPr>
              <a:t>Variograma</a:t>
            </a:r>
            <a:endParaRPr lang="es-ES" spc="-150" dirty="0">
              <a:solidFill>
                <a:srgbClr val="17375E"/>
              </a:solidFill>
            </a:endParaRPr>
          </a:p>
        </p:txBody>
      </p:sp>
      <p:pic>
        <p:nvPicPr>
          <p:cNvPr id="3" name="Imagen 2"/>
          <p:cNvPicPr>
            <a:picLocks noChangeAspect="1"/>
          </p:cNvPicPr>
          <p:nvPr/>
        </p:nvPicPr>
        <p:blipFill>
          <a:blip r:embed="rId2"/>
          <a:stretch>
            <a:fillRect/>
          </a:stretch>
        </p:blipFill>
        <p:spPr>
          <a:xfrm>
            <a:off x="2123728" y="1273151"/>
            <a:ext cx="5743575" cy="5505450"/>
          </a:xfrm>
          <a:prstGeom prst="rect">
            <a:avLst/>
          </a:prstGeom>
        </p:spPr>
      </p:pic>
    </p:spTree>
    <p:extLst>
      <p:ext uri="{BB962C8B-B14F-4D97-AF65-F5344CB8AC3E}">
        <p14:creationId xmlns:p14="http://schemas.microsoft.com/office/powerpoint/2010/main" val="730194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115616" y="11088"/>
            <a:ext cx="8101232" cy="652463"/>
          </a:xfrm>
          <a:prstGeom prst="rect">
            <a:avLst/>
          </a:prstGeom>
        </p:spPr>
        <p:txBody>
          <a:bodyPr vert="horz" lIns="91440" tIns="45720" rIns="91440" bIns="45720" rtlCol="0" anchor="ctr">
            <a:normAutofit/>
          </a:bodyPr>
          <a:lstStyle>
            <a:defPPr>
              <a:defRPr lang="en-US"/>
            </a:defPPr>
            <a:lvl1pPr algn="ctr">
              <a:spcBef>
                <a:spcPct val="0"/>
              </a:spcBef>
              <a:buNone/>
              <a:defRPr sz="3200" b="1">
                <a:solidFill>
                  <a:schemeClr val="accent5">
                    <a:lumMod val="75000"/>
                  </a:schemeClr>
                </a:solidFill>
                <a:latin typeface="Arial" charset="0"/>
                <a:ea typeface="+mj-ea"/>
                <a:cs typeface="Arial" charset="0"/>
              </a:defRPr>
            </a:lvl1pPr>
          </a:lstStyle>
          <a:p>
            <a:pPr algn="l" defTabSz="457200"/>
            <a:r>
              <a:rPr lang="es-CR" spc="-150" dirty="0" smtClean="0">
                <a:solidFill>
                  <a:srgbClr val="17375E"/>
                </a:solidFill>
              </a:rPr>
              <a:t>Ajuste de </a:t>
            </a:r>
            <a:r>
              <a:rPr lang="es-CR" spc="-150" dirty="0" err="1" smtClean="0">
                <a:solidFill>
                  <a:srgbClr val="17375E"/>
                </a:solidFill>
              </a:rPr>
              <a:t>Variogramas</a:t>
            </a:r>
            <a:endParaRPr lang="es-ES" spc="-150" dirty="0">
              <a:solidFill>
                <a:srgbClr val="17375E"/>
              </a:solidFill>
            </a:endParaRPr>
          </a:p>
        </p:txBody>
      </p:sp>
      <p:pic>
        <p:nvPicPr>
          <p:cNvPr id="2" name="Imagen 1"/>
          <p:cNvPicPr>
            <a:picLocks noChangeAspect="1"/>
          </p:cNvPicPr>
          <p:nvPr/>
        </p:nvPicPr>
        <p:blipFill>
          <a:blip r:embed="rId2"/>
          <a:stretch>
            <a:fillRect/>
          </a:stretch>
        </p:blipFill>
        <p:spPr>
          <a:xfrm>
            <a:off x="323528" y="2132856"/>
            <a:ext cx="4320481" cy="4508589"/>
          </a:xfrm>
          <a:prstGeom prst="rect">
            <a:avLst/>
          </a:prstGeom>
        </p:spPr>
      </p:pic>
      <p:pic>
        <p:nvPicPr>
          <p:cNvPr id="3" name="Imagen 2"/>
          <p:cNvPicPr>
            <a:picLocks noChangeAspect="1"/>
          </p:cNvPicPr>
          <p:nvPr/>
        </p:nvPicPr>
        <p:blipFill>
          <a:blip r:embed="rId3"/>
          <a:stretch>
            <a:fillRect/>
          </a:stretch>
        </p:blipFill>
        <p:spPr>
          <a:xfrm>
            <a:off x="4995808" y="2132856"/>
            <a:ext cx="4141652" cy="4437887"/>
          </a:xfrm>
          <a:prstGeom prst="rect">
            <a:avLst/>
          </a:prstGeom>
        </p:spPr>
      </p:pic>
      <p:sp>
        <p:nvSpPr>
          <p:cNvPr id="4" name="Rectángulo 3"/>
          <p:cNvSpPr/>
          <p:nvPr/>
        </p:nvSpPr>
        <p:spPr>
          <a:xfrm>
            <a:off x="1691680" y="1484784"/>
            <a:ext cx="1609736" cy="400110"/>
          </a:xfrm>
          <a:prstGeom prst="rect">
            <a:avLst/>
          </a:prstGeom>
        </p:spPr>
        <p:txBody>
          <a:bodyPr wrap="none">
            <a:spAutoFit/>
          </a:bodyPr>
          <a:lstStyle/>
          <a:p>
            <a:r>
              <a:rPr lang="es-CR" sz="2000" spc="-150" dirty="0" smtClean="0">
                <a:solidFill>
                  <a:schemeClr val="accent3"/>
                </a:solidFill>
              </a:rPr>
              <a:t>Lluvia Mínima</a:t>
            </a:r>
            <a:endParaRPr lang="es-CR" sz="2000" dirty="0">
              <a:solidFill>
                <a:schemeClr val="accent3"/>
              </a:solidFill>
            </a:endParaRPr>
          </a:p>
        </p:txBody>
      </p:sp>
      <p:sp>
        <p:nvSpPr>
          <p:cNvPr id="6" name="Rectángulo 5"/>
          <p:cNvSpPr/>
          <p:nvPr/>
        </p:nvSpPr>
        <p:spPr>
          <a:xfrm>
            <a:off x="6372200" y="1484784"/>
            <a:ext cx="1699504" cy="400110"/>
          </a:xfrm>
          <a:prstGeom prst="rect">
            <a:avLst/>
          </a:prstGeom>
        </p:spPr>
        <p:txBody>
          <a:bodyPr wrap="none">
            <a:spAutoFit/>
          </a:bodyPr>
          <a:lstStyle/>
          <a:p>
            <a:r>
              <a:rPr lang="es-CR" sz="2000" spc="-150" dirty="0" smtClean="0">
                <a:solidFill>
                  <a:schemeClr val="accent3"/>
                </a:solidFill>
              </a:rPr>
              <a:t>Lluvia Máxima</a:t>
            </a:r>
            <a:endParaRPr lang="es-CR" sz="2000" dirty="0">
              <a:solidFill>
                <a:schemeClr val="accent3"/>
              </a:solidFill>
            </a:endParaRPr>
          </a:p>
        </p:txBody>
      </p:sp>
    </p:spTree>
    <p:extLst>
      <p:ext uri="{BB962C8B-B14F-4D97-AF65-F5344CB8AC3E}">
        <p14:creationId xmlns:p14="http://schemas.microsoft.com/office/powerpoint/2010/main" val="3101649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115616" y="11088"/>
            <a:ext cx="8101232" cy="652463"/>
          </a:xfrm>
          <a:prstGeom prst="rect">
            <a:avLst/>
          </a:prstGeom>
        </p:spPr>
        <p:txBody>
          <a:bodyPr vert="horz" lIns="91440" tIns="45720" rIns="91440" bIns="45720" rtlCol="0" anchor="ctr">
            <a:normAutofit/>
          </a:bodyPr>
          <a:lstStyle>
            <a:defPPr>
              <a:defRPr lang="en-US"/>
            </a:defPPr>
            <a:lvl1pPr algn="ctr">
              <a:spcBef>
                <a:spcPct val="0"/>
              </a:spcBef>
              <a:buNone/>
              <a:defRPr sz="3200" b="1">
                <a:solidFill>
                  <a:schemeClr val="accent5">
                    <a:lumMod val="75000"/>
                  </a:schemeClr>
                </a:solidFill>
                <a:latin typeface="Arial" charset="0"/>
                <a:ea typeface="+mj-ea"/>
                <a:cs typeface="Arial" charset="0"/>
              </a:defRPr>
            </a:lvl1pPr>
          </a:lstStyle>
          <a:p>
            <a:pPr algn="l" defTabSz="457200"/>
            <a:r>
              <a:rPr lang="es-CR" spc="-150" dirty="0" smtClean="0">
                <a:solidFill>
                  <a:srgbClr val="17375E"/>
                </a:solidFill>
              </a:rPr>
              <a:t>Ajuste de </a:t>
            </a:r>
            <a:r>
              <a:rPr lang="es-CR" spc="-150" dirty="0" err="1" smtClean="0">
                <a:solidFill>
                  <a:srgbClr val="17375E"/>
                </a:solidFill>
              </a:rPr>
              <a:t>Variogramas</a:t>
            </a:r>
            <a:endParaRPr lang="es-ES" spc="-150" dirty="0">
              <a:solidFill>
                <a:srgbClr val="17375E"/>
              </a:solidFill>
            </a:endParaRPr>
          </a:p>
        </p:txBody>
      </p:sp>
      <p:sp>
        <p:nvSpPr>
          <p:cNvPr id="4" name="Rectángulo 3"/>
          <p:cNvSpPr/>
          <p:nvPr/>
        </p:nvSpPr>
        <p:spPr>
          <a:xfrm>
            <a:off x="1691680" y="1484784"/>
            <a:ext cx="1523174" cy="400110"/>
          </a:xfrm>
          <a:prstGeom prst="rect">
            <a:avLst/>
          </a:prstGeom>
        </p:spPr>
        <p:txBody>
          <a:bodyPr wrap="none">
            <a:spAutoFit/>
          </a:bodyPr>
          <a:lstStyle/>
          <a:p>
            <a:r>
              <a:rPr lang="es-CR" sz="2000" spc="-150" dirty="0" smtClean="0">
                <a:solidFill>
                  <a:schemeClr val="accent3"/>
                </a:solidFill>
              </a:rPr>
              <a:t>Lluvia Media</a:t>
            </a:r>
            <a:endParaRPr lang="es-CR" sz="2000" dirty="0">
              <a:solidFill>
                <a:schemeClr val="accent3"/>
              </a:solidFill>
            </a:endParaRPr>
          </a:p>
        </p:txBody>
      </p:sp>
      <p:sp>
        <p:nvSpPr>
          <p:cNvPr id="6" name="Rectángulo 5"/>
          <p:cNvSpPr/>
          <p:nvPr/>
        </p:nvSpPr>
        <p:spPr>
          <a:xfrm>
            <a:off x="6372200" y="1484784"/>
            <a:ext cx="1816523" cy="400110"/>
          </a:xfrm>
          <a:prstGeom prst="rect">
            <a:avLst/>
          </a:prstGeom>
        </p:spPr>
        <p:txBody>
          <a:bodyPr wrap="none">
            <a:spAutoFit/>
          </a:bodyPr>
          <a:lstStyle/>
          <a:p>
            <a:r>
              <a:rPr lang="es-CR" sz="2000" spc="-150" dirty="0" smtClean="0">
                <a:solidFill>
                  <a:schemeClr val="accent3"/>
                </a:solidFill>
              </a:rPr>
              <a:t>Lluvia Mediana</a:t>
            </a:r>
            <a:endParaRPr lang="es-CR" sz="2000" dirty="0">
              <a:solidFill>
                <a:schemeClr val="accent3"/>
              </a:solidFill>
            </a:endParaRPr>
          </a:p>
        </p:txBody>
      </p:sp>
      <p:pic>
        <p:nvPicPr>
          <p:cNvPr id="7" name="Imagen 6"/>
          <p:cNvPicPr>
            <a:picLocks noChangeAspect="1"/>
          </p:cNvPicPr>
          <p:nvPr/>
        </p:nvPicPr>
        <p:blipFill>
          <a:blip r:embed="rId2"/>
          <a:stretch>
            <a:fillRect/>
          </a:stretch>
        </p:blipFill>
        <p:spPr>
          <a:xfrm>
            <a:off x="611560" y="2132855"/>
            <a:ext cx="4023309" cy="4437887"/>
          </a:xfrm>
          <a:prstGeom prst="rect">
            <a:avLst/>
          </a:prstGeom>
        </p:spPr>
      </p:pic>
      <p:pic>
        <p:nvPicPr>
          <p:cNvPr id="8" name="Imagen 7"/>
          <p:cNvPicPr>
            <a:picLocks noChangeAspect="1"/>
          </p:cNvPicPr>
          <p:nvPr/>
        </p:nvPicPr>
        <p:blipFill>
          <a:blip r:embed="rId3"/>
          <a:stretch>
            <a:fillRect/>
          </a:stretch>
        </p:blipFill>
        <p:spPr>
          <a:xfrm>
            <a:off x="5004048" y="2132855"/>
            <a:ext cx="4017326" cy="4437887"/>
          </a:xfrm>
          <a:prstGeom prst="rect">
            <a:avLst/>
          </a:prstGeom>
        </p:spPr>
      </p:pic>
    </p:spTree>
    <p:extLst>
      <p:ext uri="{BB962C8B-B14F-4D97-AF65-F5344CB8AC3E}">
        <p14:creationId xmlns:p14="http://schemas.microsoft.com/office/powerpoint/2010/main" val="3934567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a:off x="539552" y="400907"/>
            <a:ext cx="8101232" cy="652463"/>
          </a:xfrm>
          <a:prstGeom prst="rect">
            <a:avLst/>
          </a:prstGeom>
        </p:spPr>
        <p:txBody>
          <a:bodyPr vert="horz" lIns="91440" tIns="45720" rIns="91440" bIns="45720" rtlCol="0" anchor="ctr">
            <a:normAutofit/>
          </a:bodyPr>
          <a:lstStyle>
            <a:defPPr>
              <a:defRPr lang="en-US"/>
            </a:defPPr>
            <a:lvl1pPr algn="ctr">
              <a:spcBef>
                <a:spcPct val="0"/>
              </a:spcBef>
              <a:buNone/>
              <a:defRPr sz="3200" b="1">
                <a:solidFill>
                  <a:schemeClr val="accent5">
                    <a:lumMod val="75000"/>
                  </a:schemeClr>
                </a:solidFill>
                <a:latin typeface="Arial" charset="0"/>
                <a:ea typeface="+mj-ea"/>
                <a:cs typeface="Arial" charset="0"/>
              </a:defRPr>
            </a:lvl1pPr>
          </a:lstStyle>
          <a:p>
            <a:r>
              <a:rPr lang="es-ES" sz="2400" dirty="0" smtClean="0">
                <a:solidFill>
                  <a:schemeClr val="accent3"/>
                </a:solidFill>
              </a:rPr>
              <a:t>Conclusiones</a:t>
            </a:r>
            <a:endParaRPr lang="es-CR" sz="2400" dirty="0">
              <a:solidFill>
                <a:schemeClr val="accent3"/>
              </a:solidFill>
            </a:endParaRPr>
          </a:p>
        </p:txBody>
      </p:sp>
      <p:sp>
        <p:nvSpPr>
          <p:cNvPr id="2" name="1 Rectángulo"/>
          <p:cNvSpPr/>
          <p:nvPr/>
        </p:nvSpPr>
        <p:spPr>
          <a:xfrm>
            <a:off x="683568" y="1268760"/>
            <a:ext cx="8101232" cy="5262979"/>
          </a:xfrm>
          <a:prstGeom prst="rect">
            <a:avLst/>
          </a:prstGeom>
        </p:spPr>
        <p:txBody>
          <a:bodyPr wrap="square">
            <a:spAutoFit/>
          </a:bodyPr>
          <a:lstStyle/>
          <a:p>
            <a:pPr marL="285750" indent="-285750" algn="just">
              <a:buFont typeface="Arial" panose="020B0604020202020204" pitchFamily="34" charset="0"/>
              <a:buChar char="•"/>
            </a:pPr>
            <a:r>
              <a:rPr lang="es-ES" sz="1600" dirty="0"/>
              <a:t>La caracterización de la precipitación en el territorio nacional se realizó desde diversas perspectivas y diversos enfoques</a:t>
            </a:r>
            <a:r>
              <a:rPr lang="es-ES" sz="1600" dirty="0" smtClean="0"/>
              <a:t>.</a:t>
            </a:r>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r>
              <a:rPr lang="es-ES" sz="1600" dirty="0" smtClean="0"/>
              <a:t> </a:t>
            </a:r>
            <a:r>
              <a:rPr lang="es-ES" sz="1600" dirty="0"/>
              <a:t>A partir de este análisis se puede obtener una predicción de la precipitación en cualquier parte del territorio costarricense, en función de las condiciones que se tenga. Si se encuentra en la época seca, se puede utilizar la información brindada por los modelos de la temperatura mínima, por otra parte si se encuentra en la estación lluviosa se puede hacer uso de la información que prevé el modelo para la precipitación máxima. </a:t>
            </a:r>
            <a:endParaRPr lang="es-ES" sz="1600" dirty="0" smtClean="0"/>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r>
              <a:rPr lang="es-ES" sz="1600" dirty="0" smtClean="0"/>
              <a:t>En </a:t>
            </a:r>
            <a:r>
              <a:rPr lang="es-ES" sz="1600" dirty="0"/>
              <a:t>cualquiera de los otros casos se puede utilizar la información referida a los modelos de lluvia media y </a:t>
            </a:r>
            <a:r>
              <a:rPr lang="es-ES" sz="1600" dirty="0" err="1"/>
              <a:t>mediana.En</a:t>
            </a:r>
            <a:r>
              <a:rPr lang="es-ES" sz="1600" dirty="0"/>
              <a:t> términos generales, los modelos de Interpolación con pesos de distancia inversa (IDW) y el </a:t>
            </a:r>
            <a:r>
              <a:rPr lang="es-ES" sz="1600" dirty="0" err="1"/>
              <a:t>kriging</a:t>
            </a:r>
            <a:r>
              <a:rPr lang="es-ES" sz="1600" dirty="0"/>
              <a:t> brindas interpolaciones </a:t>
            </a:r>
            <a:r>
              <a:rPr lang="es-ES" sz="1600" dirty="0" smtClean="0"/>
              <a:t>similares</a:t>
            </a:r>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r>
              <a:rPr lang="es-ES" sz="1600" dirty="0" smtClean="0"/>
              <a:t>La </a:t>
            </a:r>
            <a:r>
              <a:rPr lang="es-ES" sz="1600" dirty="0"/>
              <a:t>cantidad de observaciones fue una limitante para este estudio, pues solo se tenía información para 48 estaciones meteorológicas toda la información (radiación solar, humedad, etc.) no estaba disponible por igual para cada una de las estaciones. Esta situación derivó en una privación para utilizar </a:t>
            </a:r>
            <a:r>
              <a:rPr lang="es-ES" sz="1600" dirty="0" err="1"/>
              <a:t>covariables</a:t>
            </a:r>
            <a:r>
              <a:rPr lang="es-ES" sz="1600" dirty="0"/>
              <a:t> que puedan ayudar a una mejor interpolación de los datos espaciales.</a:t>
            </a:r>
            <a:endParaRPr lang="es-CR" sz="1600" dirty="0"/>
          </a:p>
        </p:txBody>
      </p:sp>
    </p:spTree>
    <p:extLst>
      <p:ext uri="{BB962C8B-B14F-4D97-AF65-F5344CB8AC3E}">
        <p14:creationId xmlns:p14="http://schemas.microsoft.com/office/powerpoint/2010/main" val="2046031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a:off x="1547664" y="620688"/>
            <a:ext cx="5832648" cy="652463"/>
          </a:xfrm>
          <a:prstGeom prst="rect">
            <a:avLst/>
          </a:prstGeom>
        </p:spPr>
        <p:txBody>
          <a:bodyPr vert="horz" lIns="91440" tIns="45720" rIns="91440" bIns="45720" rtlCol="0" anchor="ctr">
            <a:normAutofit/>
          </a:bodyPr>
          <a:lstStyle>
            <a:defPPr>
              <a:defRPr lang="en-US"/>
            </a:defPPr>
            <a:lvl1pPr algn="ctr">
              <a:spcBef>
                <a:spcPct val="0"/>
              </a:spcBef>
              <a:buNone/>
              <a:defRPr sz="3200" b="1">
                <a:solidFill>
                  <a:schemeClr val="accent5">
                    <a:lumMod val="75000"/>
                  </a:schemeClr>
                </a:solidFill>
                <a:latin typeface="Arial" charset="0"/>
                <a:ea typeface="+mj-ea"/>
                <a:cs typeface="Arial" charset="0"/>
              </a:defRPr>
            </a:lvl1pPr>
          </a:lstStyle>
          <a:p>
            <a:pPr algn="l"/>
            <a:r>
              <a:rPr lang="es-ES" sz="2400" dirty="0" smtClean="0">
                <a:solidFill>
                  <a:schemeClr val="accent3"/>
                </a:solidFill>
              </a:rPr>
              <a:t>Referencias</a:t>
            </a:r>
            <a:endParaRPr lang="es-CR" sz="2400" dirty="0">
              <a:solidFill>
                <a:schemeClr val="accent3"/>
              </a:solidFill>
            </a:endParaRPr>
          </a:p>
        </p:txBody>
      </p:sp>
      <p:sp>
        <p:nvSpPr>
          <p:cNvPr id="2" name="Rectángulo 1"/>
          <p:cNvSpPr/>
          <p:nvPr/>
        </p:nvSpPr>
        <p:spPr>
          <a:xfrm>
            <a:off x="1115616" y="2060848"/>
            <a:ext cx="7534619" cy="3416320"/>
          </a:xfrm>
          <a:prstGeom prst="rect">
            <a:avLst/>
          </a:prstGeom>
        </p:spPr>
        <p:txBody>
          <a:bodyPr wrap="square">
            <a:spAutoFit/>
          </a:bodyPr>
          <a:lstStyle/>
          <a:p>
            <a:r>
              <a:rPr lang="es-ES" dirty="0">
                <a:latin typeface="LMRoman12-Regular"/>
              </a:rPr>
              <a:t>IMN. 2008. “El Clima, Su Variabilidad Y Cambio </a:t>
            </a:r>
            <a:r>
              <a:rPr lang="es-ES" dirty="0" err="1">
                <a:latin typeface="LMRoman12-Regular"/>
              </a:rPr>
              <a:t>Climátio</a:t>
            </a:r>
            <a:r>
              <a:rPr lang="es-ES" dirty="0">
                <a:latin typeface="LMRoman12-Regular"/>
              </a:rPr>
              <a:t> En Costa Rica.”</a:t>
            </a:r>
          </a:p>
          <a:p>
            <a:r>
              <a:rPr lang="es-ES" dirty="0" err="1">
                <a:latin typeface="LMRoman12-Regular"/>
              </a:rPr>
              <a:t>Manson</a:t>
            </a:r>
            <a:r>
              <a:rPr lang="es-ES" dirty="0">
                <a:latin typeface="LMRoman12-Regular"/>
              </a:rPr>
              <a:t> Paulo, Werner </a:t>
            </a:r>
            <a:r>
              <a:rPr lang="es-ES" dirty="0" err="1">
                <a:latin typeface="LMRoman12-Regular"/>
              </a:rPr>
              <a:t>Stolz</a:t>
            </a:r>
            <a:r>
              <a:rPr lang="es-ES" dirty="0">
                <a:latin typeface="LMRoman12-Regular"/>
              </a:rPr>
              <a:t>, Fallas Juan C. 2005. “El </a:t>
            </a:r>
            <a:r>
              <a:rPr lang="es-ES" dirty="0" err="1">
                <a:latin typeface="LMRoman12-Regular"/>
              </a:rPr>
              <a:t>Regimén</a:t>
            </a:r>
            <a:r>
              <a:rPr lang="es-ES" dirty="0">
                <a:latin typeface="LMRoman12-Regular"/>
              </a:rPr>
              <a:t> de La Precipitación En Costa</a:t>
            </a:r>
          </a:p>
          <a:p>
            <a:r>
              <a:rPr lang="es-CR" dirty="0">
                <a:latin typeface="LMRoman12-Regular"/>
              </a:rPr>
              <a:t>Rica.” http://www.ambientico.una.ac.cr/pdfs/ambientico/144.pdf.</a:t>
            </a:r>
          </a:p>
          <a:p>
            <a:r>
              <a:rPr lang="es-ES" dirty="0">
                <a:latin typeface="LMRoman12-Regular"/>
              </a:rPr>
              <a:t>Villalobos R, Retana J. </a:t>
            </a:r>
            <a:r>
              <a:rPr lang="es-ES" dirty="0" err="1">
                <a:latin typeface="LMRoman12-Regular"/>
              </a:rPr>
              <a:t>n.d</a:t>
            </a:r>
            <a:r>
              <a:rPr lang="es-ES" dirty="0">
                <a:latin typeface="LMRoman12-Regular"/>
              </a:rPr>
              <a:t>. “Sistema de Pronóstico de Lluvias En Costa Rica. Agrupación</a:t>
            </a:r>
          </a:p>
          <a:p>
            <a:r>
              <a:rPr lang="es-ES" dirty="0">
                <a:latin typeface="LMRoman12-Regular"/>
              </a:rPr>
              <a:t>de Años Con Características Pluviométricas Semejantes Para La Creación de Escenarios Climáticos.”</a:t>
            </a:r>
          </a:p>
          <a:p>
            <a:r>
              <a:rPr lang="es-CR" dirty="0">
                <a:latin typeface="LMRoman12-Regular"/>
              </a:rPr>
              <a:t>https://www.imn.ac.cr/documents/10179/20909/Sistema+de+pronostico+lluvias+</a:t>
            </a:r>
          </a:p>
          <a:p>
            <a:r>
              <a:rPr lang="es-CR" dirty="0">
                <a:latin typeface="LMRoman12-Regular"/>
              </a:rPr>
              <a:t>y+por+a%C3%B1os+an%C3%A1logos.</a:t>
            </a:r>
            <a:endParaRPr lang="es-CR" dirty="0"/>
          </a:p>
        </p:txBody>
      </p:sp>
    </p:spTree>
    <p:extLst>
      <p:ext uri="{BB962C8B-B14F-4D97-AF65-F5344CB8AC3E}">
        <p14:creationId xmlns:p14="http://schemas.microsoft.com/office/powerpoint/2010/main" val="477855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a:spLocks noChangeArrowheads="1"/>
          </p:cNvSpPr>
          <p:nvPr/>
        </p:nvSpPr>
        <p:spPr bwMode="auto">
          <a:xfrm>
            <a:off x="2105546" y="771961"/>
            <a:ext cx="2339102" cy="52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defTabSz="457200"/>
            <a:r>
              <a:rPr lang="es-CR" sz="2800" b="1" dirty="0" smtClean="0">
                <a:solidFill>
                  <a:schemeClr val="tx2"/>
                </a:solidFill>
                <a:latin typeface="Arial" charset="0"/>
                <a:cs typeface="Arial" charset="0"/>
              </a:rPr>
              <a:t>CONTENIDO</a:t>
            </a:r>
            <a:endParaRPr lang="es-CR" sz="2800" b="1" dirty="0">
              <a:solidFill>
                <a:schemeClr val="tx2"/>
              </a:solidFill>
              <a:latin typeface="Arial" charset="0"/>
              <a:cs typeface="Arial" charset="0"/>
            </a:endParaRPr>
          </a:p>
        </p:txBody>
      </p:sp>
      <p:sp>
        <p:nvSpPr>
          <p:cNvPr id="2" name="1 CuadroTexto"/>
          <p:cNvSpPr txBox="1"/>
          <p:nvPr/>
        </p:nvSpPr>
        <p:spPr>
          <a:xfrm>
            <a:off x="1918226" y="2420888"/>
            <a:ext cx="6686222" cy="1938992"/>
          </a:xfrm>
          <a:prstGeom prst="rect">
            <a:avLst/>
          </a:prstGeom>
          <a:noFill/>
        </p:spPr>
        <p:txBody>
          <a:bodyPr wrap="square" rtlCol="0">
            <a:spAutoFit/>
          </a:bodyPr>
          <a:lstStyle/>
          <a:p>
            <a:pPr marL="342900" indent="-342900">
              <a:buFontTx/>
              <a:buChar char="-"/>
            </a:pPr>
            <a:r>
              <a:rPr lang="es-CR" sz="2400" dirty="0" smtClean="0"/>
              <a:t>Introducción</a:t>
            </a:r>
          </a:p>
          <a:p>
            <a:pPr marL="342900" indent="-342900">
              <a:buFontTx/>
              <a:buChar char="-"/>
            </a:pPr>
            <a:r>
              <a:rPr lang="es-ES" sz="2400" dirty="0" smtClean="0"/>
              <a:t>Pregunta de investigación</a:t>
            </a:r>
            <a:endParaRPr lang="es-CR" sz="2400" dirty="0" smtClean="0"/>
          </a:p>
          <a:p>
            <a:r>
              <a:rPr lang="es-CR" sz="2400" dirty="0" smtClean="0"/>
              <a:t>-    Desarrollo</a:t>
            </a:r>
            <a:endParaRPr lang="es-CR" sz="2400" dirty="0" smtClean="0"/>
          </a:p>
          <a:p>
            <a:pPr marL="342900" indent="-342900">
              <a:buFontTx/>
              <a:buChar char="-"/>
            </a:pPr>
            <a:r>
              <a:rPr lang="es-CR" sz="2400" dirty="0" smtClean="0"/>
              <a:t>Conclusiones</a:t>
            </a:r>
          </a:p>
          <a:p>
            <a:pPr marL="342900" indent="-342900">
              <a:buFontTx/>
              <a:buChar char="-"/>
            </a:pPr>
            <a:r>
              <a:rPr lang="es-ES" sz="2400" dirty="0" smtClean="0"/>
              <a:t>Anexos</a:t>
            </a:r>
            <a:endParaRPr lang="es-CR" sz="2400" dirty="0" smtClean="0"/>
          </a:p>
        </p:txBody>
      </p:sp>
    </p:spTree>
    <p:extLst>
      <p:ext uri="{BB962C8B-B14F-4D97-AF65-F5344CB8AC3E}">
        <p14:creationId xmlns:p14="http://schemas.microsoft.com/office/powerpoint/2010/main" val="1442469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722885" y="610020"/>
            <a:ext cx="8101232" cy="652463"/>
          </a:xfrm>
          <a:prstGeom prst="rect">
            <a:avLst/>
          </a:prstGeom>
        </p:spPr>
        <p:txBody>
          <a:bodyPr vert="horz" lIns="91440" tIns="45720" rIns="91440" bIns="45720" rtlCol="0" anchor="ctr">
            <a:normAutofit/>
          </a:bodyPr>
          <a:lstStyle>
            <a:defPPr>
              <a:defRPr lang="en-US"/>
            </a:defPPr>
            <a:lvl1pPr algn="ctr">
              <a:spcBef>
                <a:spcPct val="0"/>
              </a:spcBef>
              <a:buNone/>
              <a:defRPr sz="3200" b="1">
                <a:solidFill>
                  <a:schemeClr val="accent5">
                    <a:lumMod val="75000"/>
                  </a:schemeClr>
                </a:solidFill>
                <a:latin typeface="Arial" charset="0"/>
                <a:ea typeface="+mj-ea"/>
                <a:cs typeface="Arial" charset="0"/>
              </a:defRPr>
            </a:lvl1pPr>
          </a:lstStyle>
          <a:p>
            <a:pPr algn="l" defTabSz="457200"/>
            <a:r>
              <a:rPr lang="es-CR" spc="-150" dirty="0" smtClean="0">
                <a:solidFill>
                  <a:srgbClr val="17375E"/>
                </a:solidFill>
              </a:rPr>
              <a:t>Introducción</a:t>
            </a:r>
            <a:endParaRPr lang="es-ES" spc="-150" dirty="0">
              <a:solidFill>
                <a:srgbClr val="17375E"/>
              </a:solidFill>
            </a:endParaRPr>
          </a:p>
        </p:txBody>
      </p:sp>
      <p:sp>
        <p:nvSpPr>
          <p:cNvPr id="2" name="1 Rectángulo"/>
          <p:cNvSpPr/>
          <p:nvPr/>
        </p:nvSpPr>
        <p:spPr>
          <a:xfrm>
            <a:off x="1043608" y="1313400"/>
            <a:ext cx="7560840" cy="2031325"/>
          </a:xfrm>
          <a:prstGeom prst="rect">
            <a:avLst/>
          </a:prstGeom>
        </p:spPr>
        <p:txBody>
          <a:bodyPr wrap="square">
            <a:spAutoFit/>
          </a:bodyPr>
          <a:lstStyle/>
          <a:p>
            <a:pPr algn="just"/>
            <a:r>
              <a:rPr lang="es-ES" dirty="0"/>
              <a:t>Costa Rica se ubica en una región con características tropicales con un entorno ecológico que comprende bosques, ríos, suelos y </a:t>
            </a:r>
            <a:r>
              <a:rPr lang="es-ES" dirty="0" smtClean="0"/>
              <a:t>climas.</a:t>
            </a:r>
          </a:p>
          <a:p>
            <a:pPr algn="just"/>
            <a:endParaRPr lang="es-ES" dirty="0"/>
          </a:p>
          <a:p>
            <a:pPr algn="just"/>
            <a:r>
              <a:rPr lang="es-ES" dirty="0" smtClean="0"/>
              <a:t>Contiene dos Regímenes Pacífico y Caribe.</a:t>
            </a:r>
          </a:p>
          <a:p>
            <a:pPr algn="just"/>
            <a:endParaRPr lang="es-ES" dirty="0"/>
          </a:p>
          <a:p>
            <a:pPr algn="just"/>
            <a:r>
              <a:rPr lang="es-ES" dirty="0" smtClean="0"/>
              <a:t>Para el análisis se separa el territorio nacional:</a:t>
            </a:r>
          </a:p>
        </p:txBody>
      </p:sp>
      <p:grpSp>
        <p:nvGrpSpPr>
          <p:cNvPr id="47" name="Group 6"/>
          <p:cNvGrpSpPr/>
          <p:nvPr/>
        </p:nvGrpSpPr>
        <p:grpSpPr>
          <a:xfrm>
            <a:off x="395536" y="3551533"/>
            <a:ext cx="4775209" cy="3215363"/>
            <a:chOff x="1301710" y="1524001"/>
            <a:chExt cx="4062563" cy="5086305"/>
          </a:xfrm>
        </p:grpSpPr>
        <p:sp>
          <p:nvSpPr>
            <p:cNvPr id="48" name="Rectangle 1"/>
            <p:cNvSpPr/>
            <p:nvPr/>
          </p:nvSpPr>
          <p:spPr>
            <a:xfrm>
              <a:off x="1301710" y="1848557"/>
              <a:ext cx="1414104" cy="649111"/>
            </a:xfrm>
            <a:prstGeom prst="rect">
              <a:avLst/>
            </a:prstGeom>
            <a:solidFill>
              <a:srgbClr val="0A5097"/>
            </a:solidFill>
            <a:ln w="25400" cap="flat" cmpd="sng" algn="ctr">
              <a:noFill/>
              <a:prstDash val="solid"/>
            </a:ln>
            <a:effectLst/>
          </p:spPr>
          <p:txBody>
            <a:bodyPr lIns="182880" tIns="182880" rIns="182880" bIns="18288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cs typeface="Arial" panose="020B0604020202020204" pitchFamily="34" charset="0"/>
                </a:rPr>
                <a:t>01</a:t>
              </a:r>
            </a:p>
          </p:txBody>
        </p:sp>
        <p:sp>
          <p:nvSpPr>
            <p:cNvPr id="49" name="Freeform 2"/>
            <p:cNvSpPr/>
            <p:nvPr/>
          </p:nvSpPr>
          <p:spPr>
            <a:xfrm>
              <a:off x="2432994" y="1952232"/>
              <a:ext cx="283998" cy="545433"/>
            </a:xfrm>
            <a:custGeom>
              <a:avLst/>
              <a:gdLst>
                <a:gd name="connsiteX0" fmla="*/ 374093 w 429418"/>
                <a:gd name="connsiteY0" fmla="*/ 404225 h 405748"/>
                <a:gd name="connsiteX1" fmla="*/ 2618 w 429418"/>
                <a:gd name="connsiteY1" fmla="*/ 166100 h 405748"/>
                <a:gd name="connsiteX2" fmla="*/ 218518 w 429418"/>
                <a:gd name="connsiteY2" fmla="*/ 20050 h 405748"/>
                <a:gd name="connsiteX3" fmla="*/ 412193 w 429418"/>
                <a:gd name="connsiteY3" fmla="*/ 42275 h 405748"/>
                <a:gd name="connsiteX4" fmla="*/ 374093 w 429418"/>
                <a:gd name="connsiteY4" fmla="*/ 404225 h 405748"/>
                <a:gd name="connsiteX0" fmla="*/ 374093 w 412193"/>
                <a:gd name="connsiteY0" fmla="*/ 404225 h 405748"/>
                <a:gd name="connsiteX1" fmla="*/ 2618 w 412193"/>
                <a:gd name="connsiteY1" fmla="*/ 166100 h 405748"/>
                <a:gd name="connsiteX2" fmla="*/ 218518 w 412193"/>
                <a:gd name="connsiteY2" fmla="*/ 20050 h 405748"/>
                <a:gd name="connsiteX3" fmla="*/ 412193 w 412193"/>
                <a:gd name="connsiteY3" fmla="*/ 42275 h 405748"/>
                <a:gd name="connsiteX4" fmla="*/ 374093 w 412193"/>
                <a:gd name="connsiteY4" fmla="*/ 404225 h 405748"/>
                <a:gd name="connsiteX0" fmla="*/ 374093 w 403312"/>
                <a:gd name="connsiteY0" fmla="*/ 402723 h 404175"/>
                <a:gd name="connsiteX1" fmla="*/ 2618 w 403312"/>
                <a:gd name="connsiteY1" fmla="*/ 164598 h 404175"/>
                <a:gd name="connsiteX2" fmla="*/ 218518 w 403312"/>
                <a:gd name="connsiteY2" fmla="*/ 18548 h 404175"/>
                <a:gd name="connsiteX3" fmla="*/ 380443 w 403312"/>
                <a:gd name="connsiteY3" fmla="*/ 43948 h 404175"/>
                <a:gd name="connsiteX4" fmla="*/ 374093 w 403312"/>
                <a:gd name="connsiteY4" fmla="*/ 402723 h 404175"/>
                <a:gd name="connsiteX0" fmla="*/ 374093 w 380443"/>
                <a:gd name="connsiteY0" fmla="*/ 402723 h 404175"/>
                <a:gd name="connsiteX1" fmla="*/ 2618 w 380443"/>
                <a:gd name="connsiteY1" fmla="*/ 164598 h 404175"/>
                <a:gd name="connsiteX2" fmla="*/ 218518 w 380443"/>
                <a:gd name="connsiteY2" fmla="*/ 18548 h 404175"/>
                <a:gd name="connsiteX3" fmla="*/ 380443 w 380443"/>
                <a:gd name="connsiteY3" fmla="*/ 43948 h 404175"/>
                <a:gd name="connsiteX4" fmla="*/ 374093 w 380443"/>
                <a:gd name="connsiteY4" fmla="*/ 402723 h 404175"/>
                <a:gd name="connsiteX0" fmla="*/ 374093 w 380443"/>
                <a:gd name="connsiteY0" fmla="*/ 402723 h 402723"/>
                <a:gd name="connsiteX1" fmla="*/ 2618 w 380443"/>
                <a:gd name="connsiteY1" fmla="*/ 164598 h 402723"/>
                <a:gd name="connsiteX2" fmla="*/ 218518 w 380443"/>
                <a:gd name="connsiteY2" fmla="*/ 18548 h 402723"/>
                <a:gd name="connsiteX3" fmla="*/ 380443 w 380443"/>
                <a:gd name="connsiteY3" fmla="*/ 43948 h 402723"/>
                <a:gd name="connsiteX4" fmla="*/ 374093 w 380443"/>
                <a:gd name="connsiteY4" fmla="*/ 402723 h 402723"/>
                <a:gd name="connsiteX0" fmla="*/ 374093 w 380443"/>
                <a:gd name="connsiteY0" fmla="*/ 384175 h 384175"/>
                <a:gd name="connsiteX1" fmla="*/ 2618 w 380443"/>
                <a:gd name="connsiteY1" fmla="*/ 146050 h 384175"/>
                <a:gd name="connsiteX2" fmla="*/ 218518 w 380443"/>
                <a:gd name="connsiteY2" fmla="*/ 0 h 384175"/>
                <a:gd name="connsiteX3" fmla="*/ 380443 w 380443"/>
                <a:gd name="connsiteY3" fmla="*/ 25400 h 384175"/>
                <a:gd name="connsiteX4" fmla="*/ 374093 w 380443"/>
                <a:gd name="connsiteY4" fmla="*/ 384175 h 384175"/>
                <a:gd name="connsiteX0" fmla="*/ 371475 w 377825"/>
                <a:gd name="connsiteY0" fmla="*/ 384175 h 384175"/>
                <a:gd name="connsiteX1" fmla="*/ 0 w 377825"/>
                <a:gd name="connsiteY1" fmla="*/ 146050 h 384175"/>
                <a:gd name="connsiteX2" fmla="*/ 215900 w 377825"/>
                <a:gd name="connsiteY2" fmla="*/ 0 h 384175"/>
                <a:gd name="connsiteX3" fmla="*/ 377825 w 377825"/>
                <a:gd name="connsiteY3" fmla="*/ 25400 h 384175"/>
                <a:gd name="connsiteX4" fmla="*/ 371475 w 377825"/>
                <a:gd name="connsiteY4" fmla="*/ 384175 h 384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825" h="384175">
                  <a:moveTo>
                    <a:pt x="371475" y="384175"/>
                  </a:moveTo>
                  <a:lnTo>
                    <a:pt x="0" y="146050"/>
                  </a:lnTo>
                  <a:lnTo>
                    <a:pt x="215900" y="0"/>
                  </a:lnTo>
                  <a:lnTo>
                    <a:pt x="377825" y="25400"/>
                  </a:lnTo>
                  <a:lnTo>
                    <a:pt x="371475" y="384175"/>
                  </a:lnTo>
                  <a:close/>
                </a:path>
              </a:pathLst>
            </a:custGeom>
            <a:solidFill>
              <a:srgbClr val="0D5CAB">
                <a:lumMod val="50000"/>
              </a:srgbClr>
            </a:solidFill>
            <a:ln w="3175" cap="flat" cmpd="sng" algn="ctr">
              <a:noFill/>
              <a:prstDash val="solid"/>
            </a:ln>
            <a:effectLst/>
          </p:spPr>
          <p:txBody>
            <a:bodyPr lIns="182880" tIns="182880" rIns="182880" bIns="18288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cs typeface="Arial" panose="020B0604020202020204" pitchFamily="34" charset="0"/>
              </a:endParaRPr>
            </a:p>
          </p:txBody>
        </p:sp>
        <p:sp>
          <p:nvSpPr>
            <p:cNvPr id="50" name="Rectangle 4"/>
            <p:cNvSpPr/>
            <p:nvPr/>
          </p:nvSpPr>
          <p:spPr>
            <a:xfrm>
              <a:off x="2432992" y="1524001"/>
              <a:ext cx="2931280" cy="649112"/>
            </a:xfrm>
            <a:prstGeom prst="rect">
              <a:avLst/>
            </a:prstGeom>
            <a:solidFill>
              <a:srgbClr val="0A5097"/>
            </a:solidFill>
            <a:ln w="25400" cap="flat" cmpd="sng" algn="ctr">
              <a:noFill/>
              <a:prstDash val="solid"/>
            </a:ln>
            <a:effectLst/>
          </p:spPr>
          <p:txBody>
            <a:bodyPr rIns="457200" rtlCol="0" anchor="ctr" anchorCtr="0"/>
            <a:lstStyle/>
            <a:p>
              <a:pPr lvl="0" algn="r" defTabSz="914400">
                <a:defRPr/>
              </a:pPr>
              <a:r>
                <a:rPr lang="es-CR" kern="0" dirty="0">
                  <a:solidFill>
                    <a:prstClr val="white"/>
                  </a:solidFill>
                  <a:latin typeface="Calibri" panose="020F0502020204030204"/>
                </a:rPr>
                <a:t>La región pacífico norte</a:t>
              </a:r>
              <a:endParaRPr kumimoji="0" lang="es-CR" sz="1800" b="0" i="0" u="none" strike="noStrike" kern="0" cap="none" spc="0" normalizeH="0" baseline="0" noProof="0" dirty="0">
                <a:ln>
                  <a:noFill/>
                </a:ln>
                <a:solidFill>
                  <a:prstClr val="white"/>
                </a:solidFill>
                <a:effectLst/>
                <a:uLnTx/>
                <a:uFillTx/>
                <a:latin typeface="Calibri" panose="020F0502020204030204"/>
              </a:endParaRPr>
            </a:p>
          </p:txBody>
        </p:sp>
        <p:sp>
          <p:nvSpPr>
            <p:cNvPr id="51" name="Rectangle 7"/>
            <p:cNvSpPr/>
            <p:nvPr/>
          </p:nvSpPr>
          <p:spPr>
            <a:xfrm>
              <a:off x="1301711" y="2655211"/>
              <a:ext cx="1414104" cy="649111"/>
            </a:xfrm>
            <a:prstGeom prst="rect">
              <a:avLst/>
            </a:prstGeom>
            <a:solidFill>
              <a:srgbClr val="ED7D31"/>
            </a:solidFill>
            <a:ln w="25400" cap="flat" cmpd="sng" algn="ctr">
              <a:noFill/>
              <a:prstDash val="solid"/>
            </a:ln>
            <a:effectLst/>
          </p:spPr>
          <p:txBody>
            <a:bodyPr lIns="182880" tIns="182880" rIns="182880" bIns="18288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cs typeface="Arial" panose="020B0604020202020204" pitchFamily="34" charset="0"/>
                </a:rPr>
                <a:t>02</a:t>
              </a:r>
            </a:p>
          </p:txBody>
        </p:sp>
        <p:sp>
          <p:nvSpPr>
            <p:cNvPr id="52" name="Freeform 8"/>
            <p:cNvSpPr/>
            <p:nvPr/>
          </p:nvSpPr>
          <p:spPr>
            <a:xfrm>
              <a:off x="2432994" y="2758886"/>
              <a:ext cx="283998" cy="545433"/>
            </a:xfrm>
            <a:custGeom>
              <a:avLst/>
              <a:gdLst>
                <a:gd name="connsiteX0" fmla="*/ 374093 w 429418"/>
                <a:gd name="connsiteY0" fmla="*/ 404225 h 405748"/>
                <a:gd name="connsiteX1" fmla="*/ 2618 w 429418"/>
                <a:gd name="connsiteY1" fmla="*/ 166100 h 405748"/>
                <a:gd name="connsiteX2" fmla="*/ 218518 w 429418"/>
                <a:gd name="connsiteY2" fmla="*/ 20050 h 405748"/>
                <a:gd name="connsiteX3" fmla="*/ 412193 w 429418"/>
                <a:gd name="connsiteY3" fmla="*/ 42275 h 405748"/>
                <a:gd name="connsiteX4" fmla="*/ 374093 w 429418"/>
                <a:gd name="connsiteY4" fmla="*/ 404225 h 405748"/>
                <a:gd name="connsiteX0" fmla="*/ 374093 w 412193"/>
                <a:gd name="connsiteY0" fmla="*/ 404225 h 405748"/>
                <a:gd name="connsiteX1" fmla="*/ 2618 w 412193"/>
                <a:gd name="connsiteY1" fmla="*/ 166100 h 405748"/>
                <a:gd name="connsiteX2" fmla="*/ 218518 w 412193"/>
                <a:gd name="connsiteY2" fmla="*/ 20050 h 405748"/>
                <a:gd name="connsiteX3" fmla="*/ 412193 w 412193"/>
                <a:gd name="connsiteY3" fmla="*/ 42275 h 405748"/>
                <a:gd name="connsiteX4" fmla="*/ 374093 w 412193"/>
                <a:gd name="connsiteY4" fmla="*/ 404225 h 405748"/>
                <a:gd name="connsiteX0" fmla="*/ 374093 w 403312"/>
                <a:gd name="connsiteY0" fmla="*/ 402723 h 404175"/>
                <a:gd name="connsiteX1" fmla="*/ 2618 w 403312"/>
                <a:gd name="connsiteY1" fmla="*/ 164598 h 404175"/>
                <a:gd name="connsiteX2" fmla="*/ 218518 w 403312"/>
                <a:gd name="connsiteY2" fmla="*/ 18548 h 404175"/>
                <a:gd name="connsiteX3" fmla="*/ 380443 w 403312"/>
                <a:gd name="connsiteY3" fmla="*/ 43948 h 404175"/>
                <a:gd name="connsiteX4" fmla="*/ 374093 w 403312"/>
                <a:gd name="connsiteY4" fmla="*/ 402723 h 404175"/>
                <a:gd name="connsiteX0" fmla="*/ 374093 w 380443"/>
                <a:gd name="connsiteY0" fmla="*/ 402723 h 404175"/>
                <a:gd name="connsiteX1" fmla="*/ 2618 w 380443"/>
                <a:gd name="connsiteY1" fmla="*/ 164598 h 404175"/>
                <a:gd name="connsiteX2" fmla="*/ 218518 w 380443"/>
                <a:gd name="connsiteY2" fmla="*/ 18548 h 404175"/>
                <a:gd name="connsiteX3" fmla="*/ 380443 w 380443"/>
                <a:gd name="connsiteY3" fmla="*/ 43948 h 404175"/>
                <a:gd name="connsiteX4" fmla="*/ 374093 w 380443"/>
                <a:gd name="connsiteY4" fmla="*/ 402723 h 404175"/>
                <a:gd name="connsiteX0" fmla="*/ 374093 w 380443"/>
                <a:gd name="connsiteY0" fmla="*/ 402723 h 402723"/>
                <a:gd name="connsiteX1" fmla="*/ 2618 w 380443"/>
                <a:gd name="connsiteY1" fmla="*/ 164598 h 402723"/>
                <a:gd name="connsiteX2" fmla="*/ 218518 w 380443"/>
                <a:gd name="connsiteY2" fmla="*/ 18548 h 402723"/>
                <a:gd name="connsiteX3" fmla="*/ 380443 w 380443"/>
                <a:gd name="connsiteY3" fmla="*/ 43948 h 402723"/>
                <a:gd name="connsiteX4" fmla="*/ 374093 w 380443"/>
                <a:gd name="connsiteY4" fmla="*/ 402723 h 402723"/>
                <a:gd name="connsiteX0" fmla="*/ 374093 w 380443"/>
                <a:gd name="connsiteY0" fmla="*/ 384175 h 384175"/>
                <a:gd name="connsiteX1" fmla="*/ 2618 w 380443"/>
                <a:gd name="connsiteY1" fmla="*/ 146050 h 384175"/>
                <a:gd name="connsiteX2" fmla="*/ 218518 w 380443"/>
                <a:gd name="connsiteY2" fmla="*/ 0 h 384175"/>
                <a:gd name="connsiteX3" fmla="*/ 380443 w 380443"/>
                <a:gd name="connsiteY3" fmla="*/ 25400 h 384175"/>
                <a:gd name="connsiteX4" fmla="*/ 374093 w 380443"/>
                <a:gd name="connsiteY4" fmla="*/ 384175 h 384175"/>
                <a:gd name="connsiteX0" fmla="*/ 371475 w 377825"/>
                <a:gd name="connsiteY0" fmla="*/ 384175 h 384175"/>
                <a:gd name="connsiteX1" fmla="*/ 0 w 377825"/>
                <a:gd name="connsiteY1" fmla="*/ 146050 h 384175"/>
                <a:gd name="connsiteX2" fmla="*/ 215900 w 377825"/>
                <a:gd name="connsiteY2" fmla="*/ 0 h 384175"/>
                <a:gd name="connsiteX3" fmla="*/ 377825 w 377825"/>
                <a:gd name="connsiteY3" fmla="*/ 25400 h 384175"/>
                <a:gd name="connsiteX4" fmla="*/ 371475 w 377825"/>
                <a:gd name="connsiteY4" fmla="*/ 384175 h 384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825" h="384175">
                  <a:moveTo>
                    <a:pt x="371475" y="384175"/>
                  </a:moveTo>
                  <a:lnTo>
                    <a:pt x="0" y="146050"/>
                  </a:lnTo>
                  <a:lnTo>
                    <a:pt x="215900" y="0"/>
                  </a:lnTo>
                  <a:lnTo>
                    <a:pt x="377825" y="25400"/>
                  </a:lnTo>
                  <a:lnTo>
                    <a:pt x="371475" y="384175"/>
                  </a:lnTo>
                  <a:close/>
                </a:path>
              </a:pathLst>
            </a:custGeom>
            <a:solidFill>
              <a:srgbClr val="F89424">
                <a:lumMod val="50000"/>
              </a:srgbClr>
            </a:solidFill>
            <a:ln w="3175" cap="flat" cmpd="sng" algn="ctr">
              <a:noFill/>
              <a:prstDash val="solid"/>
            </a:ln>
            <a:effectLst/>
          </p:spPr>
          <p:txBody>
            <a:bodyPr lIns="182880" tIns="182880" rIns="182880" bIns="18288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cs typeface="Arial" panose="020B0604020202020204" pitchFamily="34" charset="0"/>
              </a:endParaRPr>
            </a:p>
          </p:txBody>
        </p:sp>
        <p:sp>
          <p:nvSpPr>
            <p:cNvPr id="53" name="Rectangle 9"/>
            <p:cNvSpPr/>
            <p:nvPr/>
          </p:nvSpPr>
          <p:spPr>
            <a:xfrm>
              <a:off x="2432992" y="2330655"/>
              <a:ext cx="2931280" cy="649112"/>
            </a:xfrm>
            <a:prstGeom prst="rect">
              <a:avLst/>
            </a:prstGeom>
            <a:solidFill>
              <a:srgbClr val="ED7D31"/>
            </a:solidFill>
            <a:ln w="25400" cap="flat" cmpd="sng" algn="ctr">
              <a:noFill/>
              <a:prstDash val="solid"/>
            </a:ln>
            <a:effectLst/>
          </p:spPr>
          <p:txBody>
            <a:bodyPr rIns="457200" rtlCol="0" anchor="ctr" anchorCtr="0"/>
            <a:lstStyle/>
            <a:p>
              <a:pPr lvl="0" algn="r" defTabSz="914400">
                <a:defRPr/>
              </a:pPr>
              <a:r>
                <a:rPr lang="es-CR" kern="0" dirty="0">
                  <a:solidFill>
                    <a:prstClr val="white"/>
                  </a:solidFill>
                  <a:latin typeface="Calibri" panose="020F0502020204030204"/>
                </a:rPr>
                <a:t>La región pacífico </a:t>
              </a:r>
              <a:r>
                <a:rPr lang="es-CR" kern="0" dirty="0" smtClean="0">
                  <a:solidFill>
                    <a:prstClr val="white"/>
                  </a:solidFill>
                  <a:latin typeface="Calibri" panose="020F0502020204030204"/>
                </a:rPr>
                <a:t>Central</a:t>
              </a:r>
              <a:endParaRPr lang="es-CR" kern="0" dirty="0">
                <a:solidFill>
                  <a:prstClr val="white"/>
                </a:solidFill>
                <a:latin typeface="Calibri" panose="020F0502020204030204"/>
              </a:endParaRPr>
            </a:p>
          </p:txBody>
        </p:sp>
        <p:sp>
          <p:nvSpPr>
            <p:cNvPr id="54" name="Rectangle 11"/>
            <p:cNvSpPr/>
            <p:nvPr/>
          </p:nvSpPr>
          <p:spPr>
            <a:xfrm>
              <a:off x="1301710" y="3479307"/>
              <a:ext cx="1414104" cy="649111"/>
            </a:xfrm>
            <a:prstGeom prst="rect">
              <a:avLst/>
            </a:prstGeom>
            <a:solidFill>
              <a:srgbClr val="6C6C6C"/>
            </a:solidFill>
            <a:ln w="25400" cap="flat" cmpd="sng" algn="ctr">
              <a:noFill/>
              <a:prstDash val="solid"/>
            </a:ln>
            <a:effectLst/>
          </p:spPr>
          <p:txBody>
            <a:bodyPr lIns="182880" tIns="182880" rIns="182880" bIns="18288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cs typeface="Arial" panose="020B0604020202020204" pitchFamily="34" charset="0"/>
                </a:rPr>
                <a:t>03</a:t>
              </a:r>
            </a:p>
          </p:txBody>
        </p:sp>
        <p:sp>
          <p:nvSpPr>
            <p:cNvPr id="55" name="Freeform 12"/>
            <p:cNvSpPr/>
            <p:nvPr/>
          </p:nvSpPr>
          <p:spPr>
            <a:xfrm>
              <a:off x="2432994" y="3582983"/>
              <a:ext cx="283998" cy="545433"/>
            </a:xfrm>
            <a:custGeom>
              <a:avLst/>
              <a:gdLst>
                <a:gd name="connsiteX0" fmla="*/ 374093 w 429418"/>
                <a:gd name="connsiteY0" fmla="*/ 404225 h 405748"/>
                <a:gd name="connsiteX1" fmla="*/ 2618 w 429418"/>
                <a:gd name="connsiteY1" fmla="*/ 166100 h 405748"/>
                <a:gd name="connsiteX2" fmla="*/ 218518 w 429418"/>
                <a:gd name="connsiteY2" fmla="*/ 20050 h 405748"/>
                <a:gd name="connsiteX3" fmla="*/ 412193 w 429418"/>
                <a:gd name="connsiteY3" fmla="*/ 42275 h 405748"/>
                <a:gd name="connsiteX4" fmla="*/ 374093 w 429418"/>
                <a:gd name="connsiteY4" fmla="*/ 404225 h 405748"/>
                <a:gd name="connsiteX0" fmla="*/ 374093 w 412193"/>
                <a:gd name="connsiteY0" fmla="*/ 404225 h 405748"/>
                <a:gd name="connsiteX1" fmla="*/ 2618 w 412193"/>
                <a:gd name="connsiteY1" fmla="*/ 166100 h 405748"/>
                <a:gd name="connsiteX2" fmla="*/ 218518 w 412193"/>
                <a:gd name="connsiteY2" fmla="*/ 20050 h 405748"/>
                <a:gd name="connsiteX3" fmla="*/ 412193 w 412193"/>
                <a:gd name="connsiteY3" fmla="*/ 42275 h 405748"/>
                <a:gd name="connsiteX4" fmla="*/ 374093 w 412193"/>
                <a:gd name="connsiteY4" fmla="*/ 404225 h 405748"/>
                <a:gd name="connsiteX0" fmla="*/ 374093 w 403312"/>
                <a:gd name="connsiteY0" fmla="*/ 402723 h 404175"/>
                <a:gd name="connsiteX1" fmla="*/ 2618 w 403312"/>
                <a:gd name="connsiteY1" fmla="*/ 164598 h 404175"/>
                <a:gd name="connsiteX2" fmla="*/ 218518 w 403312"/>
                <a:gd name="connsiteY2" fmla="*/ 18548 h 404175"/>
                <a:gd name="connsiteX3" fmla="*/ 380443 w 403312"/>
                <a:gd name="connsiteY3" fmla="*/ 43948 h 404175"/>
                <a:gd name="connsiteX4" fmla="*/ 374093 w 403312"/>
                <a:gd name="connsiteY4" fmla="*/ 402723 h 404175"/>
                <a:gd name="connsiteX0" fmla="*/ 374093 w 380443"/>
                <a:gd name="connsiteY0" fmla="*/ 402723 h 404175"/>
                <a:gd name="connsiteX1" fmla="*/ 2618 w 380443"/>
                <a:gd name="connsiteY1" fmla="*/ 164598 h 404175"/>
                <a:gd name="connsiteX2" fmla="*/ 218518 w 380443"/>
                <a:gd name="connsiteY2" fmla="*/ 18548 h 404175"/>
                <a:gd name="connsiteX3" fmla="*/ 380443 w 380443"/>
                <a:gd name="connsiteY3" fmla="*/ 43948 h 404175"/>
                <a:gd name="connsiteX4" fmla="*/ 374093 w 380443"/>
                <a:gd name="connsiteY4" fmla="*/ 402723 h 404175"/>
                <a:gd name="connsiteX0" fmla="*/ 374093 w 380443"/>
                <a:gd name="connsiteY0" fmla="*/ 402723 h 402723"/>
                <a:gd name="connsiteX1" fmla="*/ 2618 w 380443"/>
                <a:gd name="connsiteY1" fmla="*/ 164598 h 402723"/>
                <a:gd name="connsiteX2" fmla="*/ 218518 w 380443"/>
                <a:gd name="connsiteY2" fmla="*/ 18548 h 402723"/>
                <a:gd name="connsiteX3" fmla="*/ 380443 w 380443"/>
                <a:gd name="connsiteY3" fmla="*/ 43948 h 402723"/>
                <a:gd name="connsiteX4" fmla="*/ 374093 w 380443"/>
                <a:gd name="connsiteY4" fmla="*/ 402723 h 402723"/>
                <a:gd name="connsiteX0" fmla="*/ 374093 w 380443"/>
                <a:gd name="connsiteY0" fmla="*/ 384175 h 384175"/>
                <a:gd name="connsiteX1" fmla="*/ 2618 w 380443"/>
                <a:gd name="connsiteY1" fmla="*/ 146050 h 384175"/>
                <a:gd name="connsiteX2" fmla="*/ 218518 w 380443"/>
                <a:gd name="connsiteY2" fmla="*/ 0 h 384175"/>
                <a:gd name="connsiteX3" fmla="*/ 380443 w 380443"/>
                <a:gd name="connsiteY3" fmla="*/ 25400 h 384175"/>
                <a:gd name="connsiteX4" fmla="*/ 374093 w 380443"/>
                <a:gd name="connsiteY4" fmla="*/ 384175 h 384175"/>
                <a:gd name="connsiteX0" fmla="*/ 371475 w 377825"/>
                <a:gd name="connsiteY0" fmla="*/ 384175 h 384175"/>
                <a:gd name="connsiteX1" fmla="*/ 0 w 377825"/>
                <a:gd name="connsiteY1" fmla="*/ 146050 h 384175"/>
                <a:gd name="connsiteX2" fmla="*/ 215900 w 377825"/>
                <a:gd name="connsiteY2" fmla="*/ 0 h 384175"/>
                <a:gd name="connsiteX3" fmla="*/ 377825 w 377825"/>
                <a:gd name="connsiteY3" fmla="*/ 25400 h 384175"/>
                <a:gd name="connsiteX4" fmla="*/ 371475 w 377825"/>
                <a:gd name="connsiteY4" fmla="*/ 384175 h 384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825" h="384175">
                  <a:moveTo>
                    <a:pt x="371475" y="384175"/>
                  </a:moveTo>
                  <a:lnTo>
                    <a:pt x="0" y="146050"/>
                  </a:lnTo>
                  <a:lnTo>
                    <a:pt x="215900" y="0"/>
                  </a:lnTo>
                  <a:lnTo>
                    <a:pt x="377825" y="25400"/>
                  </a:lnTo>
                  <a:lnTo>
                    <a:pt x="371475" y="384175"/>
                  </a:lnTo>
                  <a:close/>
                </a:path>
              </a:pathLst>
            </a:custGeom>
            <a:solidFill>
              <a:srgbClr val="E7E6E6">
                <a:lumMod val="25000"/>
              </a:srgbClr>
            </a:solidFill>
            <a:ln w="3175" cap="flat" cmpd="sng" algn="ctr">
              <a:noFill/>
              <a:prstDash val="solid"/>
            </a:ln>
            <a:effectLst/>
          </p:spPr>
          <p:txBody>
            <a:bodyPr lIns="182880" tIns="182880" rIns="182880" bIns="18288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cs typeface="Arial" panose="020B0604020202020204" pitchFamily="34" charset="0"/>
              </a:endParaRPr>
            </a:p>
          </p:txBody>
        </p:sp>
        <p:sp>
          <p:nvSpPr>
            <p:cNvPr id="56" name="Rectangle 13"/>
            <p:cNvSpPr/>
            <p:nvPr/>
          </p:nvSpPr>
          <p:spPr>
            <a:xfrm>
              <a:off x="2432991" y="3154752"/>
              <a:ext cx="2931281" cy="649112"/>
            </a:xfrm>
            <a:prstGeom prst="rect">
              <a:avLst/>
            </a:prstGeom>
            <a:solidFill>
              <a:srgbClr val="6C6C6C"/>
            </a:solidFill>
            <a:ln w="25400" cap="flat" cmpd="sng" algn="ctr">
              <a:noFill/>
              <a:prstDash val="solid"/>
            </a:ln>
            <a:effectLst/>
          </p:spPr>
          <p:txBody>
            <a:bodyPr rIns="457200" rtlCol="0" anchor="ctr" anchorCtr="0"/>
            <a:lstStyle/>
            <a:p>
              <a:pPr lvl="0" algn="r" defTabSz="914400">
                <a:defRPr/>
              </a:pPr>
              <a:r>
                <a:rPr lang="es-CR" kern="0" dirty="0">
                  <a:solidFill>
                    <a:prstClr val="white"/>
                  </a:solidFill>
                  <a:latin typeface="Calibri" panose="020F0502020204030204"/>
                </a:rPr>
                <a:t>La región pacífico </a:t>
              </a:r>
              <a:r>
                <a:rPr lang="es-CR" kern="0" dirty="0" smtClean="0">
                  <a:solidFill>
                    <a:prstClr val="white"/>
                  </a:solidFill>
                  <a:latin typeface="Calibri" panose="020F0502020204030204"/>
                </a:rPr>
                <a:t>Sur</a:t>
              </a:r>
              <a:endParaRPr lang="es-CR" kern="0" dirty="0">
                <a:solidFill>
                  <a:prstClr val="white"/>
                </a:solidFill>
                <a:latin typeface="Calibri" panose="020F0502020204030204"/>
              </a:endParaRPr>
            </a:p>
          </p:txBody>
        </p:sp>
        <p:grpSp>
          <p:nvGrpSpPr>
            <p:cNvPr id="57" name="Group 24"/>
            <p:cNvGrpSpPr/>
            <p:nvPr/>
          </p:nvGrpSpPr>
          <p:grpSpPr>
            <a:xfrm>
              <a:off x="1301711" y="4310699"/>
              <a:ext cx="1415282" cy="649111"/>
              <a:chOff x="1827213" y="4632490"/>
              <a:chExt cx="1574169" cy="545797"/>
            </a:xfrm>
          </p:grpSpPr>
          <p:sp>
            <p:nvSpPr>
              <p:cNvPr id="65" name="Rectangle 15"/>
              <p:cNvSpPr/>
              <p:nvPr/>
            </p:nvSpPr>
            <p:spPr>
              <a:xfrm>
                <a:off x="1827213" y="4632490"/>
                <a:ext cx="1572859" cy="545797"/>
              </a:xfrm>
              <a:prstGeom prst="rect">
                <a:avLst/>
              </a:prstGeom>
              <a:solidFill>
                <a:srgbClr val="70AD47">
                  <a:lumMod val="75000"/>
                </a:srgbClr>
              </a:solidFill>
              <a:ln w="25400" cap="flat" cmpd="sng" algn="ctr">
                <a:noFill/>
                <a:prstDash val="solid"/>
              </a:ln>
              <a:effectLst/>
            </p:spPr>
            <p:txBody>
              <a:bodyPr lIns="182880" tIns="182880" rIns="182880" bIns="18288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cs typeface="Arial" panose="020B0604020202020204" pitchFamily="34" charset="0"/>
                  </a:rPr>
                  <a:t>04</a:t>
                </a:r>
              </a:p>
            </p:txBody>
          </p:sp>
          <p:sp>
            <p:nvSpPr>
              <p:cNvPr id="66" name="Freeform 16"/>
              <p:cNvSpPr/>
              <p:nvPr/>
            </p:nvSpPr>
            <p:spPr>
              <a:xfrm>
                <a:off x="3085501" y="4719664"/>
                <a:ext cx="315881" cy="458621"/>
              </a:xfrm>
              <a:custGeom>
                <a:avLst/>
                <a:gdLst>
                  <a:gd name="connsiteX0" fmla="*/ 374093 w 429418"/>
                  <a:gd name="connsiteY0" fmla="*/ 404225 h 405748"/>
                  <a:gd name="connsiteX1" fmla="*/ 2618 w 429418"/>
                  <a:gd name="connsiteY1" fmla="*/ 166100 h 405748"/>
                  <a:gd name="connsiteX2" fmla="*/ 218518 w 429418"/>
                  <a:gd name="connsiteY2" fmla="*/ 20050 h 405748"/>
                  <a:gd name="connsiteX3" fmla="*/ 412193 w 429418"/>
                  <a:gd name="connsiteY3" fmla="*/ 42275 h 405748"/>
                  <a:gd name="connsiteX4" fmla="*/ 374093 w 429418"/>
                  <a:gd name="connsiteY4" fmla="*/ 404225 h 405748"/>
                  <a:gd name="connsiteX0" fmla="*/ 374093 w 412193"/>
                  <a:gd name="connsiteY0" fmla="*/ 404225 h 405748"/>
                  <a:gd name="connsiteX1" fmla="*/ 2618 w 412193"/>
                  <a:gd name="connsiteY1" fmla="*/ 166100 h 405748"/>
                  <a:gd name="connsiteX2" fmla="*/ 218518 w 412193"/>
                  <a:gd name="connsiteY2" fmla="*/ 20050 h 405748"/>
                  <a:gd name="connsiteX3" fmla="*/ 412193 w 412193"/>
                  <a:gd name="connsiteY3" fmla="*/ 42275 h 405748"/>
                  <a:gd name="connsiteX4" fmla="*/ 374093 w 412193"/>
                  <a:gd name="connsiteY4" fmla="*/ 404225 h 405748"/>
                  <a:gd name="connsiteX0" fmla="*/ 374093 w 403312"/>
                  <a:gd name="connsiteY0" fmla="*/ 402723 h 404175"/>
                  <a:gd name="connsiteX1" fmla="*/ 2618 w 403312"/>
                  <a:gd name="connsiteY1" fmla="*/ 164598 h 404175"/>
                  <a:gd name="connsiteX2" fmla="*/ 218518 w 403312"/>
                  <a:gd name="connsiteY2" fmla="*/ 18548 h 404175"/>
                  <a:gd name="connsiteX3" fmla="*/ 380443 w 403312"/>
                  <a:gd name="connsiteY3" fmla="*/ 43948 h 404175"/>
                  <a:gd name="connsiteX4" fmla="*/ 374093 w 403312"/>
                  <a:gd name="connsiteY4" fmla="*/ 402723 h 404175"/>
                  <a:gd name="connsiteX0" fmla="*/ 374093 w 380443"/>
                  <a:gd name="connsiteY0" fmla="*/ 402723 h 404175"/>
                  <a:gd name="connsiteX1" fmla="*/ 2618 w 380443"/>
                  <a:gd name="connsiteY1" fmla="*/ 164598 h 404175"/>
                  <a:gd name="connsiteX2" fmla="*/ 218518 w 380443"/>
                  <a:gd name="connsiteY2" fmla="*/ 18548 h 404175"/>
                  <a:gd name="connsiteX3" fmla="*/ 380443 w 380443"/>
                  <a:gd name="connsiteY3" fmla="*/ 43948 h 404175"/>
                  <a:gd name="connsiteX4" fmla="*/ 374093 w 380443"/>
                  <a:gd name="connsiteY4" fmla="*/ 402723 h 404175"/>
                  <a:gd name="connsiteX0" fmla="*/ 374093 w 380443"/>
                  <a:gd name="connsiteY0" fmla="*/ 402723 h 402723"/>
                  <a:gd name="connsiteX1" fmla="*/ 2618 w 380443"/>
                  <a:gd name="connsiteY1" fmla="*/ 164598 h 402723"/>
                  <a:gd name="connsiteX2" fmla="*/ 218518 w 380443"/>
                  <a:gd name="connsiteY2" fmla="*/ 18548 h 402723"/>
                  <a:gd name="connsiteX3" fmla="*/ 380443 w 380443"/>
                  <a:gd name="connsiteY3" fmla="*/ 43948 h 402723"/>
                  <a:gd name="connsiteX4" fmla="*/ 374093 w 380443"/>
                  <a:gd name="connsiteY4" fmla="*/ 402723 h 402723"/>
                  <a:gd name="connsiteX0" fmla="*/ 374093 w 380443"/>
                  <a:gd name="connsiteY0" fmla="*/ 384175 h 384175"/>
                  <a:gd name="connsiteX1" fmla="*/ 2618 w 380443"/>
                  <a:gd name="connsiteY1" fmla="*/ 146050 h 384175"/>
                  <a:gd name="connsiteX2" fmla="*/ 218518 w 380443"/>
                  <a:gd name="connsiteY2" fmla="*/ 0 h 384175"/>
                  <a:gd name="connsiteX3" fmla="*/ 380443 w 380443"/>
                  <a:gd name="connsiteY3" fmla="*/ 25400 h 384175"/>
                  <a:gd name="connsiteX4" fmla="*/ 374093 w 380443"/>
                  <a:gd name="connsiteY4" fmla="*/ 384175 h 384175"/>
                  <a:gd name="connsiteX0" fmla="*/ 371475 w 377825"/>
                  <a:gd name="connsiteY0" fmla="*/ 384175 h 384175"/>
                  <a:gd name="connsiteX1" fmla="*/ 0 w 377825"/>
                  <a:gd name="connsiteY1" fmla="*/ 146050 h 384175"/>
                  <a:gd name="connsiteX2" fmla="*/ 215900 w 377825"/>
                  <a:gd name="connsiteY2" fmla="*/ 0 h 384175"/>
                  <a:gd name="connsiteX3" fmla="*/ 377825 w 377825"/>
                  <a:gd name="connsiteY3" fmla="*/ 25400 h 384175"/>
                  <a:gd name="connsiteX4" fmla="*/ 371475 w 377825"/>
                  <a:gd name="connsiteY4" fmla="*/ 384175 h 384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825" h="384175">
                    <a:moveTo>
                      <a:pt x="371475" y="384175"/>
                    </a:moveTo>
                    <a:lnTo>
                      <a:pt x="0" y="146050"/>
                    </a:lnTo>
                    <a:lnTo>
                      <a:pt x="215900" y="0"/>
                    </a:lnTo>
                    <a:lnTo>
                      <a:pt x="377825" y="25400"/>
                    </a:lnTo>
                    <a:lnTo>
                      <a:pt x="371475" y="384175"/>
                    </a:lnTo>
                    <a:close/>
                  </a:path>
                </a:pathLst>
              </a:custGeom>
              <a:solidFill>
                <a:srgbClr val="76A521">
                  <a:lumMod val="50000"/>
                </a:srgbClr>
              </a:solidFill>
              <a:ln w="3175" cap="flat" cmpd="sng" algn="ctr">
                <a:noFill/>
                <a:prstDash val="solid"/>
              </a:ln>
              <a:effectLst/>
            </p:spPr>
            <p:txBody>
              <a:bodyPr lIns="182880" tIns="182880" rIns="182880" bIns="18288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cs typeface="Arial" panose="020B0604020202020204" pitchFamily="34" charset="0"/>
                </a:endParaRPr>
              </a:p>
            </p:txBody>
          </p:sp>
        </p:grpSp>
        <p:sp>
          <p:nvSpPr>
            <p:cNvPr id="58" name="Rectangle 17"/>
            <p:cNvSpPr/>
            <p:nvPr/>
          </p:nvSpPr>
          <p:spPr>
            <a:xfrm>
              <a:off x="2432995" y="3986143"/>
              <a:ext cx="2931277" cy="649112"/>
            </a:xfrm>
            <a:prstGeom prst="rect">
              <a:avLst/>
            </a:prstGeom>
            <a:solidFill>
              <a:srgbClr val="70AD47">
                <a:lumMod val="75000"/>
              </a:srgbClr>
            </a:solidFill>
            <a:ln w="25400" cap="flat" cmpd="sng" algn="ctr">
              <a:noFill/>
              <a:prstDash val="solid"/>
            </a:ln>
            <a:effectLst/>
          </p:spPr>
          <p:txBody>
            <a:bodyPr rIns="457200" rtlCol="0" anchor="ctr" anchorCtr="0"/>
            <a:lstStyle/>
            <a:p>
              <a:pPr lvl="0" algn="r" defTabSz="914400">
                <a:defRPr/>
              </a:pPr>
              <a:r>
                <a:rPr lang="es-CR" kern="0" dirty="0">
                  <a:solidFill>
                    <a:prstClr val="white"/>
                  </a:solidFill>
                  <a:latin typeface="Calibri" panose="020F0502020204030204"/>
                </a:rPr>
                <a:t>La región </a:t>
              </a:r>
              <a:r>
                <a:rPr lang="es-CR" kern="0" dirty="0" smtClean="0">
                  <a:solidFill>
                    <a:prstClr val="white"/>
                  </a:solidFill>
                  <a:latin typeface="Calibri" panose="020F0502020204030204"/>
                </a:rPr>
                <a:t>Central</a:t>
              </a:r>
              <a:endParaRPr lang="es-CR" kern="0" dirty="0">
                <a:solidFill>
                  <a:prstClr val="white"/>
                </a:solidFill>
                <a:latin typeface="Calibri" panose="020F0502020204030204"/>
              </a:endParaRPr>
            </a:p>
          </p:txBody>
        </p:sp>
        <p:sp>
          <p:nvSpPr>
            <p:cNvPr id="59" name="Rectangle 19"/>
            <p:cNvSpPr/>
            <p:nvPr/>
          </p:nvSpPr>
          <p:spPr>
            <a:xfrm>
              <a:off x="1301710" y="5142090"/>
              <a:ext cx="1414104" cy="649111"/>
            </a:xfrm>
            <a:prstGeom prst="rect">
              <a:avLst/>
            </a:prstGeom>
            <a:solidFill>
              <a:srgbClr val="4A4A4A"/>
            </a:solidFill>
            <a:ln w="25400" cap="flat" cmpd="sng" algn="ctr">
              <a:noFill/>
              <a:prstDash val="solid"/>
            </a:ln>
            <a:effectLst/>
          </p:spPr>
          <p:txBody>
            <a:bodyPr lIns="182880" tIns="182880" rIns="182880" bIns="18288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cs typeface="Arial" panose="020B0604020202020204" pitchFamily="34" charset="0"/>
                </a:rPr>
                <a:t>05</a:t>
              </a:r>
            </a:p>
          </p:txBody>
        </p:sp>
        <p:sp>
          <p:nvSpPr>
            <p:cNvPr id="60" name="Freeform 20"/>
            <p:cNvSpPr/>
            <p:nvPr/>
          </p:nvSpPr>
          <p:spPr>
            <a:xfrm>
              <a:off x="2432994" y="5245766"/>
              <a:ext cx="283998" cy="545433"/>
            </a:xfrm>
            <a:custGeom>
              <a:avLst/>
              <a:gdLst>
                <a:gd name="connsiteX0" fmla="*/ 374093 w 429418"/>
                <a:gd name="connsiteY0" fmla="*/ 404225 h 405748"/>
                <a:gd name="connsiteX1" fmla="*/ 2618 w 429418"/>
                <a:gd name="connsiteY1" fmla="*/ 166100 h 405748"/>
                <a:gd name="connsiteX2" fmla="*/ 218518 w 429418"/>
                <a:gd name="connsiteY2" fmla="*/ 20050 h 405748"/>
                <a:gd name="connsiteX3" fmla="*/ 412193 w 429418"/>
                <a:gd name="connsiteY3" fmla="*/ 42275 h 405748"/>
                <a:gd name="connsiteX4" fmla="*/ 374093 w 429418"/>
                <a:gd name="connsiteY4" fmla="*/ 404225 h 405748"/>
                <a:gd name="connsiteX0" fmla="*/ 374093 w 412193"/>
                <a:gd name="connsiteY0" fmla="*/ 404225 h 405748"/>
                <a:gd name="connsiteX1" fmla="*/ 2618 w 412193"/>
                <a:gd name="connsiteY1" fmla="*/ 166100 h 405748"/>
                <a:gd name="connsiteX2" fmla="*/ 218518 w 412193"/>
                <a:gd name="connsiteY2" fmla="*/ 20050 h 405748"/>
                <a:gd name="connsiteX3" fmla="*/ 412193 w 412193"/>
                <a:gd name="connsiteY3" fmla="*/ 42275 h 405748"/>
                <a:gd name="connsiteX4" fmla="*/ 374093 w 412193"/>
                <a:gd name="connsiteY4" fmla="*/ 404225 h 405748"/>
                <a:gd name="connsiteX0" fmla="*/ 374093 w 403312"/>
                <a:gd name="connsiteY0" fmla="*/ 402723 h 404175"/>
                <a:gd name="connsiteX1" fmla="*/ 2618 w 403312"/>
                <a:gd name="connsiteY1" fmla="*/ 164598 h 404175"/>
                <a:gd name="connsiteX2" fmla="*/ 218518 w 403312"/>
                <a:gd name="connsiteY2" fmla="*/ 18548 h 404175"/>
                <a:gd name="connsiteX3" fmla="*/ 380443 w 403312"/>
                <a:gd name="connsiteY3" fmla="*/ 43948 h 404175"/>
                <a:gd name="connsiteX4" fmla="*/ 374093 w 403312"/>
                <a:gd name="connsiteY4" fmla="*/ 402723 h 404175"/>
                <a:gd name="connsiteX0" fmla="*/ 374093 w 380443"/>
                <a:gd name="connsiteY0" fmla="*/ 402723 h 404175"/>
                <a:gd name="connsiteX1" fmla="*/ 2618 w 380443"/>
                <a:gd name="connsiteY1" fmla="*/ 164598 h 404175"/>
                <a:gd name="connsiteX2" fmla="*/ 218518 w 380443"/>
                <a:gd name="connsiteY2" fmla="*/ 18548 h 404175"/>
                <a:gd name="connsiteX3" fmla="*/ 380443 w 380443"/>
                <a:gd name="connsiteY3" fmla="*/ 43948 h 404175"/>
                <a:gd name="connsiteX4" fmla="*/ 374093 w 380443"/>
                <a:gd name="connsiteY4" fmla="*/ 402723 h 404175"/>
                <a:gd name="connsiteX0" fmla="*/ 374093 w 380443"/>
                <a:gd name="connsiteY0" fmla="*/ 402723 h 402723"/>
                <a:gd name="connsiteX1" fmla="*/ 2618 w 380443"/>
                <a:gd name="connsiteY1" fmla="*/ 164598 h 402723"/>
                <a:gd name="connsiteX2" fmla="*/ 218518 w 380443"/>
                <a:gd name="connsiteY2" fmla="*/ 18548 h 402723"/>
                <a:gd name="connsiteX3" fmla="*/ 380443 w 380443"/>
                <a:gd name="connsiteY3" fmla="*/ 43948 h 402723"/>
                <a:gd name="connsiteX4" fmla="*/ 374093 w 380443"/>
                <a:gd name="connsiteY4" fmla="*/ 402723 h 402723"/>
                <a:gd name="connsiteX0" fmla="*/ 374093 w 380443"/>
                <a:gd name="connsiteY0" fmla="*/ 384175 h 384175"/>
                <a:gd name="connsiteX1" fmla="*/ 2618 w 380443"/>
                <a:gd name="connsiteY1" fmla="*/ 146050 h 384175"/>
                <a:gd name="connsiteX2" fmla="*/ 218518 w 380443"/>
                <a:gd name="connsiteY2" fmla="*/ 0 h 384175"/>
                <a:gd name="connsiteX3" fmla="*/ 380443 w 380443"/>
                <a:gd name="connsiteY3" fmla="*/ 25400 h 384175"/>
                <a:gd name="connsiteX4" fmla="*/ 374093 w 380443"/>
                <a:gd name="connsiteY4" fmla="*/ 384175 h 384175"/>
                <a:gd name="connsiteX0" fmla="*/ 371475 w 377825"/>
                <a:gd name="connsiteY0" fmla="*/ 384175 h 384175"/>
                <a:gd name="connsiteX1" fmla="*/ 0 w 377825"/>
                <a:gd name="connsiteY1" fmla="*/ 146050 h 384175"/>
                <a:gd name="connsiteX2" fmla="*/ 215900 w 377825"/>
                <a:gd name="connsiteY2" fmla="*/ 0 h 384175"/>
                <a:gd name="connsiteX3" fmla="*/ 377825 w 377825"/>
                <a:gd name="connsiteY3" fmla="*/ 25400 h 384175"/>
                <a:gd name="connsiteX4" fmla="*/ 371475 w 377825"/>
                <a:gd name="connsiteY4" fmla="*/ 384175 h 384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825" h="384175">
                  <a:moveTo>
                    <a:pt x="371475" y="384175"/>
                  </a:moveTo>
                  <a:lnTo>
                    <a:pt x="0" y="146050"/>
                  </a:lnTo>
                  <a:lnTo>
                    <a:pt x="215900" y="0"/>
                  </a:lnTo>
                  <a:lnTo>
                    <a:pt x="377825" y="25400"/>
                  </a:lnTo>
                  <a:lnTo>
                    <a:pt x="371475" y="384175"/>
                  </a:lnTo>
                  <a:close/>
                </a:path>
              </a:pathLst>
            </a:custGeom>
            <a:solidFill>
              <a:srgbClr val="672D93">
                <a:lumMod val="50000"/>
              </a:srgbClr>
            </a:solidFill>
            <a:ln w="3175" cap="flat" cmpd="sng" algn="ctr">
              <a:noFill/>
              <a:prstDash val="solid"/>
            </a:ln>
            <a:effectLst/>
          </p:spPr>
          <p:txBody>
            <a:bodyPr lIns="182880" tIns="182880" rIns="182880" bIns="18288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cs typeface="Arial" panose="020B0604020202020204" pitchFamily="34" charset="0"/>
              </a:endParaRPr>
            </a:p>
          </p:txBody>
        </p:sp>
        <p:sp>
          <p:nvSpPr>
            <p:cNvPr id="61" name="Rectangle 21"/>
            <p:cNvSpPr/>
            <p:nvPr/>
          </p:nvSpPr>
          <p:spPr>
            <a:xfrm>
              <a:off x="2432991" y="4817534"/>
              <a:ext cx="2931282" cy="649112"/>
            </a:xfrm>
            <a:prstGeom prst="rect">
              <a:avLst/>
            </a:prstGeom>
            <a:solidFill>
              <a:srgbClr val="4A4A4A"/>
            </a:solidFill>
            <a:ln w="25400" cap="flat" cmpd="sng" algn="ctr">
              <a:noFill/>
              <a:prstDash val="solid"/>
            </a:ln>
            <a:effectLst/>
          </p:spPr>
          <p:txBody>
            <a:bodyPr rIns="457200" rtlCol="0" anchor="ctr" anchorCtr="0"/>
            <a:lstStyle/>
            <a:p>
              <a:pPr lvl="0" algn="r" defTabSz="914400">
                <a:defRPr/>
              </a:pPr>
              <a:r>
                <a:rPr lang="es-CR" kern="0" dirty="0">
                  <a:solidFill>
                    <a:prstClr val="white"/>
                  </a:solidFill>
                  <a:latin typeface="Calibri" panose="020F0502020204030204"/>
                </a:rPr>
                <a:t>La región </a:t>
              </a:r>
              <a:r>
                <a:rPr lang="es-CR" kern="0" dirty="0" smtClean="0">
                  <a:solidFill>
                    <a:prstClr val="white"/>
                  </a:solidFill>
                  <a:latin typeface="Calibri" panose="020F0502020204030204"/>
                </a:rPr>
                <a:t>Norte</a:t>
              </a:r>
              <a:endParaRPr lang="es-CR" kern="0" dirty="0">
                <a:solidFill>
                  <a:prstClr val="white"/>
                </a:solidFill>
                <a:latin typeface="Calibri" panose="020F0502020204030204"/>
              </a:endParaRPr>
            </a:p>
          </p:txBody>
        </p:sp>
        <p:sp>
          <p:nvSpPr>
            <p:cNvPr id="62" name="Rectangle 52"/>
            <p:cNvSpPr/>
            <p:nvPr/>
          </p:nvSpPr>
          <p:spPr>
            <a:xfrm>
              <a:off x="1301710" y="5961195"/>
              <a:ext cx="1414104" cy="649111"/>
            </a:xfrm>
            <a:prstGeom prst="rect">
              <a:avLst/>
            </a:prstGeom>
            <a:solidFill>
              <a:srgbClr val="E7E6E6">
                <a:lumMod val="10000"/>
              </a:srgbClr>
            </a:solidFill>
            <a:ln w="25400" cap="flat" cmpd="sng" algn="ctr">
              <a:noFill/>
              <a:prstDash val="solid"/>
            </a:ln>
            <a:effectLst/>
          </p:spPr>
          <p:txBody>
            <a:bodyPr lIns="182880" tIns="182880" rIns="182880" bIns="18288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cs typeface="Arial" panose="020B0604020202020204" pitchFamily="34" charset="0"/>
                </a:rPr>
                <a:t>06</a:t>
              </a:r>
            </a:p>
          </p:txBody>
        </p:sp>
        <p:sp>
          <p:nvSpPr>
            <p:cNvPr id="63" name="Freeform 62"/>
            <p:cNvSpPr/>
            <p:nvPr/>
          </p:nvSpPr>
          <p:spPr>
            <a:xfrm>
              <a:off x="2432994" y="6064871"/>
              <a:ext cx="283998" cy="545433"/>
            </a:xfrm>
            <a:custGeom>
              <a:avLst/>
              <a:gdLst>
                <a:gd name="connsiteX0" fmla="*/ 374093 w 429418"/>
                <a:gd name="connsiteY0" fmla="*/ 404225 h 405748"/>
                <a:gd name="connsiteX1" fmla="*/ 2618 w 429418"/>
                <a:gd name="connsiteY1" fmla="*/ 166100 h 405748"/>
                <a:gd name="connsiteX2" fmla="*/ 218518 w 429418"/>
                <a:gd name="connsiteY2" fmla="*/ 20050 h 405748"/>
                <a:gd name="connsiteX3" fmla="*/ 412193 w 429418"/>
                <a:gd name="connsiteY3" fmla="*/ 42275 h 405748"/>
                <a:gd name="connsiteX4" fmla="*/ 374093 w 429418"/>
                <a:gd name="connsiteY4" fmla="*/ 404225 h 405748"/>
                <a:gd name="connsiteX0" fmla="*/ 374093 w 412193"/>
                <a:gd name="connsiteY0" fmla="*/ 404225 h 405748"/>
                <a:gd name="connsiteX1" fmla="*/ 2618 w 412193"/>
                <a:gd name="connsiteY1" fmla="*/ 166100 h 405748"/>
                <a:gd name="connsiteX2" fmla="*/ 218518 w 412193"/>
                <a:gd name="connsiteY2" fmla="*/ 20050 h 405748"/>
                <a:gd name="connsiteX3" fmla="*/ 412193 w 412193"/>
                <a:gd name="connsiteY3" fmla="*/ 42275 h 405748"/>
                <a:gd name="connsiteX4" fmla="*/ 374093 w 412193"/>
                <a:gd name="connsiteY4" fmla="*/ 404225 h 405748"/>
                <a:gd name="connsiteX0" fmla="*/ 374093 w 403312"/>
                <a:gd name="connsiteY0" fmla="*/ 402723 h 404175"/>
                <a:gd name="connsiteX1" fmla="*/ 2618 w 403312"/>
                <a:gd name="connsiteY1" fmla="*/ 164598 h 404175"/>
                <a:gd name="connsiteX2" fmla="*/ 218518 w 403312"/>
                <a:gd name="connsiteY2" fmla="*/ 18548 h 404175"/>
                <a:gd name="connsiteX3" fmla="*/ 380443 w 403312"/>
                <a:gd name="connsiteY3" fmla="*/ 43948 h 404175"/>
                <a:gd name="connsiteX4" fmla="*/ 374093 w 403312"/>
                <a:gd name="connsiteY4" fmla="*/ 402723 h 404175"/>
                <a:gd name="connsiteX0" fmla="*/ 374093 w 380443"/>
                <a:gd name="connsiteY0" fmla="*/ 402723 h 404175"/>
                <a:gd name="connsiteX1" fmla="*/ 2618 w 380443"/>
                <a:gd name="connsiteY1" fmla="*/ 164598 h 404175"/>
                <a:gd name="connsiteX2" fmla="*/ 218518 w 380443"/>
                <a:gd name="connsiteY2" fmla="*/ 18548 h 404175"/>
                <a:gd name="connsiteX3" fmla="*/ 380443 w 380443"/>
                <a:gd name="connsiteY3" fmla="*/ 43948 h 404175"/>
                <a:gd name="connsiteX4" fmla="*/ 374093 w 380443"/>
                <a:gd name="connsiteY4" fmla="*/ 402723 h 404175"/>
                <a:gd name="connsiteX0" fmla="*/ 374093 w 380443"/>
                <a:gd name="connsiteY0" fmla="*/ 402723 h 402723"/>
                <a:gd name="connsiteX1" fmla="*/ 2618 w 380443"/>
                <a:gd name="connsiteY1" fmla="*/ 164598 h 402723"/>
                <a:gd name="connsiteX2" fmla="*/ 218518 w 380443"/>
                <a:gd name="connsiteY2" fmla="*/ 18548 h 402723"/>
                <a:gd name="connsiteX3" fmla="*/ 380443 w 380443"/>
                <a:gd name="connsiteY3" fmla="*/ 43948 h 402723"/>
                <a:gd name="connsiteX4" fmla="*/ 374093 w 380443"/>
                <a:gd name="connsiteY4" fmla="*/ 402723 h 402723"/>
                <a:gd name="connsiteX0" fmla="*/ 374093 w 380443"/>
                <a:gd name="connsiteY0" fmla="*/ 384175 h 384175"/>
                <a:gd name="connsiteX1" fmla="*/ 2618 w 380443"/>
                <a:gd name="connsiteY1" fmla="*/ 146050 h 384175"/>
                <a:gd name="connsiteX2" fmla="*/ 218518 w 380443"/>
                <a:gd name="connsiteY2" fmla="*/ 0 h 384175"/>
                <a:gd name="connsiteX3" fmla="*/ 380443 w 380443"/>
                <a:gd name="connsiteY3" fmla="*/ 25400 h 384175"/>
                <a:gd name="connsiteX4" fmla="*/ 374093 w 380443"/>
                <a:gd name="connsiteY4" fmla="*/ 384175 h 384175"/>
                <a:gd name="connsiteX0" fmla="*/ 371475 w 377825"/>
                <a:gd name="connsiteY0" fmla="*/ 384175 h 384175"/>
                <a:gd name="connsiteX1" fmla="*/ 0 w 377825"/>
                <a:gd name="connsiteY1" fmla="*/ 146050 h 384175"/>
                <a:gd name="connsiteX2" fmla="*/ 215900 w 377825"/>
                <a:gd name="connsiteY2" fmla="*/ 0 h 384175"/>
                <a:gd name="connsiteX3" fmla="*/ 377825 w 377825"/>
                <a:gd name="connsiteY3" fmla="*/ 25400 h 384175"/>
                <a:gd name="connsiteX4" fmla="*/ 371475 w 377825"/>
                <a:gd name="connsiteY4" fmla="*/ 384175 h 384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825" h="384175">
                  <a:moveTo>
                    <a:pt x="371475" y="384175"/>
                  </a:moveTo>
                  <a:lnTo>
                    <a:pt x="0" y="146050"/>
                  </a:lnTo>
                  <a:lnTo>
                    <a:pt x="215900" y="0"/>
                  </a:lnTo>
                  <a:lnTo>
                    <a:pt x="377825" y="25400"/>
                  </a:lnTo>
                  <a:lnTo>
                    <a:pt x="371475" y="384175"/>
                  </a:lnTo>
                  <a:close/>
                </a:path>
              </a:pathLst>
            </a:custGeom>
            <a:solidFill>
              <a:sysClr val="windowText" lastClr="000000"/>
            </a:solidFill>
            <a:ln w="3175" cap="flat" cmpd="sng" algn="ctr">
              <a:noFill/>
              <a:prstDash val="solid"/>
            </a:ln>
            <a:effectLst/>
          </p:spPr>
          <p:txBody>
            <a:bodyPr lIns="182880" tIns="182880" rIns="182880" bIns="18288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cs typeface="Arial" panose="020B0604020202020204" pitchFamily="34" charset="0"/>
              </a:endParaRPr>
            </a:p>
          </p:txBody>
        </p:sp>
        <p:sp>
          <p:nvSpPr>
            <p:cNvPr id="64" name="Rectangle 63"/>
            <p:cNvSpPr/>
            <p:nvPr/>
          </p:nvSpPr>
          <p:spPr>
            <a:xfrm>
              <a:off x="2432992" y="5636639"/>
              <a:ext cx="2931279" cy="649112"/>
            </a:xfrm>
            <a:prstGeom prst="rect">
              <a:avLst/>
            </a:prstGeom>
            <a:solidFill>
              <a:srgbClr val="E7E6E6">
                <a:lumMod val="10000"/>
              </a:srgbClr>
            </a:solidFill>
            <a:ln w="25400" cap="flat" cmpd="sng" algn="ctr">
              <a:noFill/>
              <a:prstDash val="solid"/>
            </a:ln>
            <a:effectLst/>
          </p:spPr>
          <p:txBody>
            <a:bodyPr rIns="457200" rtlCol="0" anchor="ctr" anchorCtr="0"/>
            <a:lstStyle/>
            <a:p>
              <a:pPr lvl="0" algn="r" defTabSz="914400">
                <a:defRPr/>
              </a:pPr>
              <a:r>
                <a:rPr lang="es-CR" kern="0" dirty="0">
                  <a:solidFill>
                    <a:prstClr val="white"/>
                  </a:solidFill>
                  <a:latin typeface="Calibri" panose="020F0502020204030204"/>
                </a:rPr>
                <a:t>La región </a:t>
              </a:r>
              <a:r>
                <a:rPr lang="es-CR" kern="0" dirty="0" smtClean="0">
                  <a:solidFill>
                    <a:prstClr val="white"/>
                  </a:solidFill>
                  <a:latin typeface="Calibri" panose="020F0502020204030204"/>
                </a:rPr>
                <a:t>Caribe</a:t>
              </a:r>
              <a:endParaRPr lang="es-CR" kern="0" dirty="0">
                <a:solidFill>
                  <a:prstClr val="white"/>
                </a:solidFill>
                <a:latin typeface="Calibri" panose="020F0502020204030204"/>
              </a:endParaRPr>
            </a:p>
          </p:txBody>
        </p:sp>
      </p:grpSp>
      <p:pic>
        <p:nvPicPr>
          <p:cNvPr id="1026" name="Picture 2" descr="¿Cómo es el clima en Costa 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759" y="3551533"/>
            <a:ext cx="3793745" cy="3010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540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403648" y="652301"/>
            <a:ext cx="8101232" cy="652463"/>
          </a:xfrm>
          <a:prstGeom prst="rect">
            <a:avLst/>
          </a:prstGeom>
        </p:spPr>
        <p:txBody>
          <a:bodyPr vert="horz" lIns="91440" tIns="45720" rIns="91440" bIns="45720" rtlCol="0" anchor="ctr">
            <a:normAutofit/>
          </a:bodyPr>
          <a:lstStyle>
            <a:defPPr>
              <a:defRPr lang="en-US"/>
            </a:defPPr>
            <a:lvl1pPr algn="ctr">
              <a:spcBef>
                <a:spcPct val="0"/>
              </a:spcBef>
              <a:buNone/>
              <a:defRPr sz="3200" b="1">
                <a:solidFill>
                  <a:schemeClr val="accent5">
                    <a:lumMod val="75000"/>
                  </a:schemeClr>
                </a:solidFill>
                <a:latin typeface="Arial" charset="0"/>
                <a:ea typeface="+mj-ea"/>
                <a:cs typeface="Arial" charset="0"/>
              </a:defRPr>
            </a:lvl1pPr>
          </a:lstStyle>
          <a:p>
            <a:pPr algn="l" defTabSz="457200"/>
            <a:r>
              <a:rPr lang="es-CR" spc="-150" dirty="0" smtClean="0">
                <a:solidFill>
                  <a:srgbClr val="17375E"/>
                </a:solidFill>
              </a:rPr>
              <a:t>Pregunta de investigación</a:t>
            </a:r>
            <a:endParaRPr lang="es-ES" spc="-150" dirty="0">
              <a:solidFill>
                <a:srgbClr val="17375E"/>
              </a:solidFill>
            </a:endParaRPr>
          </a:p>
        </p:txBody>
      </p:sp>
      <p:sp>
        <p:nvSpPr>
          <p:cNvPr id="3" name="Rectángulo 2"/>
          <p:cNvSpPr/>
          <p:nvPr/>
        </p:nvSpPr>
        <p:spPr>
          <a:xfrm>
            <a:off x="1089082" y="2215877"/>
            <a:ext cx="7705126" cy="707886"/>
          </a:xfrm>
          <a:prstGeom prst="rect">
            <a:avLst/>
          </a:prstGeom>
        </p:spPr>
        <p:txBody>
          <a:bodyPr wrap="square">
            <a:spAutoFit/>
          </a:bodyPr>
          <a:lstStyle/>
          <a:p>
            <a:pPr algn="ctr"/>
            <a:r>
              <a:rPr lang="es-ES" sz="2000" b="1" dirty="0" smtClean="0">
                <a:latin typeface="Century Gothic (Cuerpo)"/>
              </a:rPr>
              <a:t>¿Existe </a:t>
            </a:r>
            <a:r>
              <a:rPr lang="es-ES" sz="2000" b="1" dirty="0" err="1" smtClean="0">
                <a:latin typeface="Century Gothic (Cuerpo)"/>
              </a:rPr>
              <a:t>autocorrelación</a:t>
            </a:r>
            <a:r>
              <a:rPr lang="es-ES" sz="2000" b="1" dirty="0" smtClean="0">
                <a:latin typeface="Century Gothic (Cuerpo)"/>
              </a:rPr>
              <a:t> </a:t>
            </a:r>
            <a:r>
              <a:rPr lang="es-ES" sz="2000" b="1" dirty="0">
                <a:latin typeface="Century Gothic (Cuerpo)"/>
              </a:rPr>
              <a:t>espacial </a:t>
            </a:r>
            <a:r>
              <a:rPr lang="es-ES" sz="2000" b="1" dirty="0" smtClean="0">
                <a:latin typeface="Century Gothic (Cuerpo)"/>
              </a:rPr>
              <a:t>en las precipitaciones de </a:t>
            </a:r>
            <a:r>
              <a:rPr lang="es-ES" sz="2000" b="1" dirty="0">
                <a:latin typeface="Century Gothic (Cuerpo)"/>
              </a:rPr>
              <a:t>Costa Rica?</a:t>
            </a:r>
            <a:endParaRPr lang="es-CR" sz="2000" b="1" dirty="0">
              <a:latin typeface="Century Gothic (Cuerpo)"/>
            </a:endParaRPr>
          </a:p>
        </p:txBody>
      </p:sp>
      <p:grpSp>
        <p:nvGrpSpPr>
          <p:cNvPr id="6" name="Group 40"/>
          <p:cNvGrpSpPr/>
          <p:nvPr/>
        </p:nvGrpSpPr>
        <p:grpSpPr>
          <a:xfrm>
            <a:off x="1691680" y="3823276"/>
            <a:ext cx="1378642" cy="2247902"/>
            <a:chOff x="4710113" y="1798638"/>
            <a:chExt cx="1304925" cy="3771901"/>
          </a:xfrm>
        </p:grpSpPr>
        <p:sp>
          <p:nvSpPr>
            <p:cNvPr id="7" name="Freeform 670"/>
            <p:cNvSpPr>
              <a:spLocks/>
            </p:cNvSpPr>
            <p:nvPr/>
          </p:nvSpPr>
          <p:spPr bwMode="auto">
            <a:xfrm>
              <a:off x="5099051" y="3106738"/>
              <a:ext cx="677863" cy="1300163"/>
            </a:xfrm>
            <a:custGeom>
              <a:avLst/>
              <a:gdLst/>
              <a:ahLst/>
              <a:cxnLst>
                <a:cxn ang="0">
                  <a:pos x="353" y="0"/>
                </a:cxn>
                <a:cxn ang="0">
                  <a:pos x="356" y="1"/>
                </a:cxn>
                <a:cxn ang="0">
                  <a:pos x="363" y="6"/>
                </a:cxn>
                <a:cxn ang="0">
                  <a:pos x="372" y="10"/>
                </a:cxn>
                <a:cxn ang="0">
                  <a:pos x="383" y="15"/>
                </a:cxn>
                <a:cxn ang="0">
                  <a:pos x="392" y="15"/>
                </a:cxn>
                <a:cxn ang="0">
                  <a:pos x="427" y="758"/>
                </a:cxn>
                <a:cxn ang="0">
                  <a:pos x="95" y="819"/>
                </a:cxn>
                <a:cxn ang="0">
                  <a:pos x="0" y="30"/>
                </a:cxn>
                <a:cxn ang="0">
                  <a:pos x="16" y="16"/>
                </a:cxn>
                <a:cxn ang="0">
                  <a:pos x="81" y="16"/>
                </a:cxn>
                <a:cxn ang="0">
                  <a:pos x="125" y="15"/>
                </a:cxn>
                <a:cxn ang="0">
                  <a:pos x="179" y="13"/>
                </a:cxn>
                <a:cxn ang="0">
                  <a:pos x="235" y="10"/>
                </a:cxn>
                <a:cxn ang="0">
                  <a:pos x="293" y="6"/>
                </a:cxn>
                <a:cxn ang="0">
                  <a:pos x="353" y="0"/>
                </a:cxn>
              </a:cxnLst>
              <a:rect l="0" t="0" r="r" b="b"/>
              <a:pathLst>
                <a:path w="427" h="819">
                  <a:moveTo>
                    <a:pt x="353" y="0"/>
                  </a:moveTo>
                  <a:lnTo>
                    <a:pt x="356" y="1"/>
                  </a:lnTo>
                  <a:lnTo>
                    <a:pt x="363" y="6"/>
                  </a:lnTo>
                  <a:lnTo>
                    <a:pt x="372" y="10"/>
                  </a:lnTo>
                  <a:lnTo>
                    <a:pt x="383" y="15"/>
                  </a:lnTo>
                  <a:lnTo>
                    <a:pt x="392" y="15"/>
                  </a:lnTo>
                  <a:lnTo>
                    <a:pt x="427" y="758"/>
                  </a:lnTo>
                  <a:lnTo>
                    <a:pt x="95" y="819"/>
                  </a:lnTo>
                  <a:lnTo>
                    <a:pt x="0" y="30"/>
                  </a:lnTo>
                  <a:lnTo>
                    <a:pt x="16" y="16"/>
                  </a:lnTo>
                  <a:lnTo>
                    <a:pt x="81" y="16"/>
                  </a:lnTo>
                  <a:lnTo>
                    <a:pt x="125" y="15"/>
                  </a:lnTo>
                  <a:lnTo>
                    <a:pt x="179" y="13"/>
                  </a:lnTo>
                  <a:lnTo>
                    <a:pt x="235" y="10"/>
                  </a:lnTo>
                  <a:lnTo>
                    <a:pt x="293" y="6"/>
                  </a:lnTo>
                  <a:lnTo>
                    <a:pt x="35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671"/>
            <p:cNvSpPr>
              <a:spLocks/>
            </p:cNvSpPr>
            <p:nvPr/>
          </p:nvSpPr>
          <p:spPr bwMode="auto">
            <a:xfrm>
              <a:off x="5099051" y="3106738"/>
              <a:ext cx="677863" cy="1300163"/>
            </a:xfrm>
            <a:custGeom>
              <a:avLst/>
              <a:gdLst/>
              <a:ahLst/>
              <a:cxnLst>
                <a:cxn ang="0">
                  <a:pos x="353" y="0"/>
                </a:cxn>
                <a:cxn ang="0">
                  <a:pos x="356" y="1"/>
                </a:cxn>
                <a:cxn ang="0">
                  <a:pos x="363" y="6"/>
                </a:cxn>
                <a:cxn ang="0">
                  <a:pos x="372" y="10"/>
                </a:cxn>
                <a:cxn ang="0">
                  <a:pos x="383" y="15"/>
                </a:cxn>
                <a:cxn ang="0">
                  <a:pos x="392" y="15"/>
                </a:cxn>
                <a:cxn ang="0">
                  <a:pos x="427" y="758"/>
                </a:cxn>
                <a:cxn ang="0">
                  <a:pos x="95" y="819"/>
                </a:cxn>
                <a:cxn ang="0">
                  <a:pos x="0" y="30"/>
                </a:cxn>
                <a:cxn ang="0">
                  <a:pos x="16" y="16"/>
                </a:cxn>
                <a:cxn ang="0">
                  <a:pos x="81" y="16"/>
                </a:cxn>
                <a:cxn ang="0">
                  <a:pos x="125" y="15"/>
                </a:cxn>
                <a:cxn ang="0">
                  <a:pos x="179" y="13"/>
                </a:cxn>
                <a:cxn ang="0">
                  <a:pos x="235" y="10"/>
                </a:cxn>
                <a:cxn ang="0">
                  <a:pos x="293" y="6"/>
                </a:cxn>
                <a:cxn ang="0">
                  <a:pos x="353" y="0"/>
                </a:cxn>
              </a:cxnLst>
              <a:rect l="0" t="0" r="r" b="b"/>
              <a:pathLst>
                <a:path w="427" h="819">
                  <a:moveTo>
                    <a:pt x="353" y="0"/>
                  </a:moveTo>
                  <a:lnTo>
                    <a:pt x="356" y="1"/>
                  </a:lnTo>
                  <a:lnTo>
                    <a:pt x="363" y="6"/>
                  </a:lnTo>
                  <a:lnTo>
                    <a:pt x="372" y="10"/>
                  </a:lnTo>
                  <a:lnTo>
                    <a:pt x="383" y="15"/>
                  </a:lnTo>
                  <a:lnTo>
                    <a:pt x="392" y="15"/>
                  </a:lnTo>
                  <a:lnTo>
                    <a:pt x="427" y="758"/>
                  </a:lnTo>
                  <a:lnTo>
                    <a:pt x="95" y="819"/>
                  </a:lnTo>
                  <a:lnTo>
                    <a:pt x="0" y="30"/>
                  </a:lnTo>
                  <a:lnTo>
                    <a:pt x="16" y="16"/>
                  </a:lnTo>
                  <a:lnTo>
                    <a:pt x="81" y="16"/>
                  </a:lnTo>
                  <a:lnTo>
                    <a:pt x="125" y="15"/>
                  </a:lnTo>
                  <a:lnTo>
                    <a:pt x="179" y="13"/>
                  </a:lnTo>
                  <a:lnTo>
                    <a:pt x="235" y="10"/>
                  </a:lnTo>
                  <a:lnTo>
                    <a:pt x="293" y="6"/>
                  </a:lnTo>
                  <a:lnTo>
                    <a:pt x="353" y="0"/>
                  </a:lnTo>
                  <a:close/>
                </a:path>
              </a:pathLst>
            </a:custGeom>
            <a:solidFill>
              <a:srgbClr val="F8FB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672"/>
            <p:cNvSpPr>
              <a:spLocks/>
            </p:cNvSpPr>
            <p:nvPr/>
          </p:nvSpPr>
          <p:spPr bwMode="auto">
            <a:xfrm>
              <a:off x="5024438" y="4195763"/>
              <a:ext cx="823913" cy="1374775"/>
            </a:xfrm>
            <a:custGeom>
              <a:avLst/>
              <a:gdLst/>
              <a:ahLst/>
              <a:cxnLst>
                <a:cxn ang="0">
                  <a:pos x="491" y="4"/>
                </a:cxn>
                <a:cxn ang="0">
                  <a:pos x="494" y="39"/>
                </a:cxn>
                <a:cxn ang="0">
                  <a:pos x="500" y="102"/>
                </a:cxn>
                <a:cxn ang="0">
                  <a:pos x="505" y="182"/>
                </a:cxn>
                <a:cxn ang="0">
                  <a:pos x="511" y="318"/>
                </a:cxn>
                <a:cxn ang="0">
                  <a:pos x="514" y="467"/>
                </a:cxn>
                <a:cxn ang="0">
                  <a:pos x="516" y="596"/>
                </a:cxn>
                <a:cxn ang="0">
                  <a:pos x="517" y="732"/>
                </a:cxn>
                <a:cxn ang="0">
                  <a:pos x="519" y="782"/>
                </a:cxn>
                <a:cxn ang="0">
                  <a:pos x="352" y="862"/>
                </a:cxn>
                <a:cxn ang="0">
                  <a:pos x="343" y="834"/>
                </a:cxn>
                <a:cxn ang="0">
                  <a:pos x="329" y="784"/>
                </a:cxn>
                <a:cxn ang="0">
                  <a:pos x="317" y="719"/>
                </a:cxn>
                <a:cxn ang="0">
                  <a:pos x="308" y="634"/>
                </a:cxn>
                <a:cxn ang="0">
                  <a:pos x="299" y="493"/>
                </a:cxn>
                <a:cxn ang="0">
                  <a:pos x="294" y="406"/>
                </a:cxn>
                <a:cxn ang="0">
                  <a:pos x="293" y="337"/>
                </a:cxn>
                <a:cxn ang="0">
                  <a:pos x="291" y="290"/>
                </a:cxn>
                <a:cxn ang="0">
                  <a:pos x="241" y="366"/>
                </a:cxn>
                <a:cxn ang="0">
                  <a:pos x="239" y="480"/>
                </a:cxn>
                <a:cxn ang="0">
                  <a:pos x="238" y="561"/>
                </a:cxn>
                <a:cxn ang="0">
                  <a:pos x="236" y="631"/>
                </a:cxn>
                <a:cxn ang="0">
                  <a:pos x="232" y="701"/>
                </a:cxn>
                <a:cxn ang="0">
                  <a:pos x="226" y="768"/>
                </a:cxn>
                <a:cxn ang="0">
                  <a:pos x="218" y="811"/>
                </a:cxn>
                <a:cxn ang="0">
                  <a:pos x="215" y="826"/>
                </a:cxn>
                <a:cxn ang="0">
                  <a:pos x="21" y="810"/>
                </a:cxn>
                <a:cxn ang="0">
                  <a:pos x="18" y="770"/>
                </a:cxn>
                <a:cxn ang="0">
                  <a:pos x="12" y="698"/>
                </a:cxn>
                <a:cxn ang="0">
                  <a:pos x="8" y="594"/>
                </a:cxn>
                <a:cxn ang="0">
                  <a:pos x="3" y="464"/>
                </a:cxn>
                <a:cxn ang="0">
                  <a:pos x="0" y="227"/>
                </a:cxn>
                <a:cxn ang="0">
                  <a:pos x="3" y="50"/>
                </a:cxn>
                <a:cxn ang="0">
                  <a:pos x="20" y="52"/>
                </a:cxn>
                <a:cxn ang="0">
                  <a:pos x="67" y="56"/>
                </a:cxn>
                <a:cxn ang="0">
                  <a:pos x="137" y="59"/>
                </a:cxn>
                <a:cxn ang="0">
                  <a:pos x="223" y="58"/>
                </a:cxn>
                <a:cxn ang="0">
                  <a:pos x="314" y="49"/>
                </a:cxn>
                <a:cxn ang="0">
                  <a:pos x="406" y="30"/>
                </a:cxn>
                <a:cxn ang="0">
                  <a:pos x="491" y="0"/>
                </a:cxn>
              </a:cxnLst>
              <a:rect l="0" t="0" r="r" b="b"/>
              <a:pathLst>
                <a:path w="519" h="866">
                  <a:moveTo>
                    <a:pt x="491" y="0"/>
                  </a:moveTo>
                  <a:lnTo>
                    <a:pt x="491" y="4"/>
                  </a:lnTo>
                  <a:lnTo>
                    <a:pt x="493" y="18"/>
                  </a:lnTo>
                  <a:lnTo>
                    <a:pt x="494" y="39"/>
                  </a:lnTo>
                  <a:lnTo>
                    <a:pt x="497" y="67"/>
                  </a:lnTo>
                  <a:lnTo>
                    <a:pt x="500" y="102"/>
                  </a:lnTo>
                  <a:lnTo>
                    <a:pt x="503" y="140"/>
                  </a:lnTo>
                  <a:lnTo>
                    <a:pt x="505" y="182"/>
                  </a:lnTo>
                  <a:lnTo>
                    <a:pt x="508" y="226"/>
                  </a:lnTo>
                  <a:lnTo>
                    <a:pt x="511" y="318"/>
                  </a:lnTo>
                  <a:lnTo>
                    <a:pt x="512" y="395"/>
                  </a:lnTo>
                  <a:lnTo>
                    <a:pt x="514" y="467"/>
                  </a:lnTo>
                  <a:lnTo>
                    <a:pt x="514" y="535"/>
                  </a:lnTo>
                  <a:lnTo>
                    <a:pt x="516" y="596"/>
                  </a:lnTo>
                  <a:lnTo>
                    <a:pt x="517" y="649"/>
                  </a:lnTo>
                  <a:lnTo>
                    <a:pt x="517" y="732"/>
                  </a:lnTo>
                  <a:lnTo>
                    <a:pt x="519" y="759"/>
                  </a:lnTo>
                  <a:lnTo>
                    <a:pt x="519" y="782"/>
                  </a:lnTo>
                  <a:lnTo>
                    <a:pt x="354" y="866"/>
                  </a:lnTo>
                  <a:lnTo>
                    <a:pt x="352" y="862"/>
                  </a:lnTo>
                  <a:lnTo>
                    <a:pt x="348" y="851"/>
                  </a:lnTo>
                  <a:lnTo>
                    <a:pt x="343" y="834"/>
                  </a:lnTo>
                  <a:lnTo>
                    <a:pt x="336" y="811"/>
                  </a:lnTo>
                  <a:lnTo>
                    <a:pt x="329" y="784"/>
                  </a:lnTo>
                  <a:lnTo>
                    <a:pt x="323" y="753"/>
                  </a:lnTo>
                  <a:lnTo>
                    <a:pt x="317" y="719"/>
                  </a:lnTo>
                  <a:lnTo>
                    <a:pt x="313" y="678"/>
                  </a:lnTo>
                  <a:lnTo>
                    <a:pt x="308" y="634"/>
                  </a:lnTo>
                  <a:lnTo>
                    <a:pt x="305" y="588"/>
                  </a:lnTo>
                  <a:lnTo>
                    <a:pt x="299" y="493"/>
                  </a:lnTo>
                  <a:lnTo>
                    <a:pt x="297" y="449"/>
                  </a:lnTo>
                  <a:lnTo>
                    <a:pt x="294" y="406"/>
                  </a:lnTo>
                  <a:lnTo>
                    <a:pt x="294" y="370"/>
                  </a:lnTo>
                  <a:lnTo>
                    <a:pt x="293" y="337"/>
                  </a:lnTo>
                  <a:lnTo>
                    <a:pt x="291" y="313"/>
                  </a:lnTo>
                  <a:lnTo>
                    <a:pt x="291" y="290"/>
                  </a:lnTo>
                  <a:lnTo>
                    <a:pt x="241" y="295"/>
                  </a:lnTo>
                  <a:lnTo>
                    <a:pt x="241" y="366"/>
                  </a:lnTo>
                  <a:lnTo>
                    <a:pt x="239" y="402"/>
                  </a:lnTo>
                  <a:lnTo>
                    <a:pt x="239" y="480"/>
                  </a:lnTo>
                  <a:lnTo>
                    <a:pt x="238" y="521"/>
                  </a:lnTo>
                  <a:lnTo>
                    <a:pt x="238" y="561"/>
                  </a:lnTo>
                  <a:lnTo>
                    <a:pt x="236" y="597"/>
                  </a:lnTo>
                  <a:lnTo>
                    <a:pt x="236" y="631"/>
                  </a:lnTo>
                  <a:lnTo>
                    <a:pt x="235" y="660"/>
                  </a:lnTo>
                  <a:lnTo>
                    <a:pt x="232" y="701"/>
                  </a:lnTo>
                  <a:lnTo>
                    <a:pt x="229" y="738"/>
                  </a:lnTo>
                  <a:lnTo>
                    <a:pt x="226" y="768"/>
                  </a:lnTo>
                  <a:lnTo>
                    <a:pt x="221" y="794"/>
                  </a:lnTo>
                  <a:lnTo>
                    <a:pt x="218" y="811"/>
                  </a:lnTo>
                  <a:lnTo>
                    <a:pt x="217" y="823"/>
                  </a:lnTo>
                  <a:lnTo>
                    <a:pt x="215" y="826"/>
                  </a:lnTo>
                  <a:lnTo>
                    <a:pt x="21" y="814"/>
                  </a:lnTo>
                  <a:lnTo>
                    <a:pt x="21" y="810"/>
                  </a:lnTo>
                  <a:lnTo>
                    <a:pt x="20" y="794"/>
                  </a:lnTo>
                  <a:lnTo>
                    <a:pt x="18" y="770"/>
                  </a:lnTo>
                  <a:lnTo>
                    <a:pt x="15" y="738"/>
                  </a:lnTo>
                  <a:lnTo>
                    <a:pt x="12" y="698"/>
                  </a:lnTo>
                  <a:lnTo>
                    <a:pt x="9" y="649"/>
                  </a:lnTo>
                  <a:lnTo>
                    <a:pt x="8" y="594"/>
                  </a:lnTo>
                  <a:lnTo>
                    <a:pt x="5" y="531"/>
                  </a:lnTo>
                  <a:lnTo>
                    <a:pt x="3" y="464"/>
                  </a:lnTo>
                  <a:lnTo>
                    <a:pt x="0" y="389"/>
                  </a:lnTo>
                  <a:lnTo>
                    <a:pt x="0" y="227"/>
                  </a:lnTo>
                  <a:lnTo>
                    <a:pt x="1" y="140"/>
                  </a:lnTo>
                  <a:lnTo>
                    <a:pt x="3" y="50"/>
                  </a:lnTo>
                  <a:lnTo>
                    <a:pt x="8" y="50"/>
                  </a:lnTo>
                  <a:lnTo>
                    <a:pt x="20" y="52"/>
                  </a:lnTo>
                  <a:lnTo>
                    <a:pt x="41" y="53"/>
                  </a:lnTo>
                  <a:lnTo>
                    <a:pt x="67" y="56"/>
                  </a:lnTo>
                  <a:lnTo>
                    <a:pt x="101" y="58"/>
                  </a:lnTo>
                  <a:lnTo>
                    <a:pt x="137" y="59"/>
                  </a:lnTo>
                  <a:lnTo>
                    <a:pt x="178" y="59"/>
                  </a:lnTo>
                  <a:lnTo>
                    <a:pt x="223" y="58"/>
                  </a:lnTo>
                  <a:lnTo>
                    <a:pt x="268" y="55"/>
                  </a:lnTo>
                  <a:lnTo>
                    <a:pt x="314" y="49"/>
                  </a:lnTo>
                  <a:lnTo>
                    <a:pt x="361" y="41"/>
                  </a:lnTo>
                  <a:lnTo>
                    <a:pt x="406" y="30"/>
                  </a:lnTo>
                  <a:lnTo>
                    <a:pt x="450" y="17"/>
                  </a:lnTo>
                  <a:lnTo>
                    <a:pt x="491"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673"/>
            <p:cNvSpPr>
              <a:spLocks/>
            </p:cNvSpPr>
            <p:nvPr/>
          </p:nvSpPr>
          <p:spPr bwMode="auto">
            <a:xfrm>
              <a:off x="5414963" y="3240088"/>
              <a:ext cx="200025" cy="855663"/>
            </a:xfrm>
            <a:custGeom>
              <a:avLst/>
              <a:gdLst/>
              <a:ahLst/>
              <a:cxnLst>
                <a:cxn ang="0">
                  <a:pos x="36" y="0"/>
                </a:cxn>
                <a:cxn ang="0">
                  <a:pos x="50" y="46"/>
                </a:cxn>
                <a:cxn ang="0">
                  <a:pos x="62" y="93"/>
                </a:cxn>
                <a:cxn ang="0">
                  <a:pos x="83" y="188"/>
                </a:cxn>
                <a:cxn ang="0">
                  <a:pos x="93" y="235"/>
                </a:cxn>
                <a:cxn ang="0">
                  <a:pos x="100" y="281"/>
                </a:cxn>
                <a:cxn ang="0">
                  <a:pos x="108" y="322"/>
                </a:cxn>
                <a:cxn ang="0">
                  <a:pos x="112" y="360"/>
                </a:cxn>
                <a:cxn ang="0">
                  <a:pos x="119" y="394"/>
                </a:cxn>
                <a:cxn ang="0">
                  <a:pos x="122" y="423"/>
                </a:cxn>
                <a:cxn ang="0">
                  <a:pos x="125" y="443"/>
                </a:cxn>
                <a:cxn ang="0">
                  <a:pos x="126" y="457"/>
                </a:cxn>
                <a:cxn ang="0">
                  <a:pos x="126" y="461"/>
                </a:cxn>
                <a:cxn ang="0">
                  <a:pos x="65" y="539"/>
                </a:cxn>
                <a:cxn ang="0">
                  <a:pos x="0" y="466"/>
                </a:cxn>
                <a:cxn ang="0">
                  <a:pos x="3" y="426"/>
                </a:cxn>
                <a:cxn ang="0">
                  <a:pos x="4" y="383"/>
                </a:cxn>
                <a:cxn ang="0">
                  <a:pos x="4" y="337"/>
                </a:cxn>
                <a:cxn ang="0">
                  <a:pos x="6" y="290"/>
                </a:cxn>
                <a:cxn ang="0">
                  <a:pos x="4" y="243"/>
                </a:cxn>
                <a:cxn ang="0">
                  <a:pos x="4" y="152"/>
                </a:cxn>
                <a:cxn ang="0">
                  <a:pos x="3" y="113"/>
                </a:cxn>
                <a:cxn ang="0">
                  <a:pos x="3" y="78"/>
                </a:cxn>
                <a:cxn ang="0">
                  <a:pos x="1" y="47"/>
                </a:cxn>
                <a:cxn ang="0">
                  <a:pos x="0" y="24"/>
                </a:cxn>
                <a:cxn ang="0">
                  <a:pos x="0" y="4"/>
                </a:cxn>
                <a:cxn ang="0">
                  <a:pos x="36" y="0"/>
                </a:cxn>
              </a:cxnLst>
              <a:rect l="0" t="0" r="r" b="b"/>
              <a:pathLst>
                <a:path w="126" h="539">
                  <a:moveTo>
                    <a:pt x="36" y="0"/>
                  </a:moveTo>
                  <a:lnTo>
                    <a:pt x="50" y="46"/>
                  </a:lnTo>
                  <a:lnTo>
                    <a:pt x="62" y="93"/>
                  </a:lnTo>
                  <a:lnTo>
                    <a:pt x="83" y="188"/>
                  </a:lnTo>
                  <a:lnTo>
                    <a:pt x="93" y="235"/>
                  </a:lnTo>
                  <a:lnTo>
                    <a:pt x="100" y="281"/>
                  </a:lnTo>
                  <a:lnTo>
                    <a:pt x="108" y="322"/>
                  </a:lnTo>
                  <a:lnTo>
                    <a:pt x="112" y="360"/>
                  </a:lnTo>
                  <a:lnTo>
                    <a:pt x="119" y="394"/>
                  </a:lnTo>
                  <a:lnTo>
                    <a:pt x="122" y="423"/>
                  </a:lnTo>
                  <a:lnTo>
                    <a:pt x="125" y="443"/>
                  </a:lnTo>
                  <a:lnTo>
                    <a:pt x="126" y="457"/>
                  </a:lnTo>
                  <a:lnTo>
                    <a:pt x="126" y="461"/>
                  </a:lnTo>
                  <a:lnTo>
                    <a:pt x="65" y="539"/>
                  </a:lnTo>
                  <a:lnTo>
                    <a:pt x="0" y="466"/>
                  </a:lnTo>
                  <a:lnTo>
                    <a:pt x="3" y="426"/>
                  </a:lnTo>
                  <a:lnTo>
                    <a:pt x="4" y="383"/>
                  </a:lnTo>
                  <a:lnTo>
                    <a:pt x="4" y="337"/>
                  </a:lnTo>
                  <a:lnTo>
                    <a:pt x="6" y="290"/>
                  </a:lnTo>
                  <a:lnTo>
                    <a:pt x="4" y="243"/>
                  </a:lnTo>
                  <a:lnTo>
                    <a:pt x="4" y="152"/>
                  </a:lnTo>
                  <a:lnTo>
                    <a:pt x="3" y="113"/>
                  </a:lnTo>
                  <a:lnTo>
                    <a:pt x="3" y="78"/>
                  </a:lnTo>
                  <a:lnTo>
                    <a:pt x="1" y="47"/>
                  </a:lnTo>
                  <a:lnTo>
                    <a:pt x="0" y="24"/>
                  </a:lnTo>
                  <a:lnTo>
                    <a:pt x="0" y="4"/>
                  </a:lnTo>
                  <a:lnTo>
                    <a:pt x="36" y="0"/>
                  </a:lnTo>
                  <a:close/>
                </a:path>
              </a:pathLst>
            </a:custGeom>
            <a:solidFill>
              <a:srgbClr val="D7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674"/>
            <p:cNvSpPr>
              <a:spLocks noEditPoints="1"/>
            </p:cNvSpPr>
            <p:nvPr/>
          </p:nvSpPr>
          <p:spPr bwMode="auto">
            <a:xfrm>
              <a:off x="5659438" y="3106738"/>
              <a:ext cx="28575" cy="15875"/>
            </a:xfrm>
            <a:custGeom>
              <a:avLst/>
              <a:gdLst/>
              <a:ahLst/>
              <a:cxnLst>
                <a:cxn ang="0">
                  <a:pos x="12" y="7"/>
                </a:cxn>
                <a:cxn ang="0">
                  <a:pos x="13" y="7"/>
                </a:cxn>
                <a:cxn ang="0">
                  <a:pos x="18" y="10"/>
                </a:cxn>
                <a:cxn ang="0">
                  <a:pos x="12" y="7"/>
                </a:cxn>
                <a:cxn ang="0">
                  <a:pos x="3" y="1"/>
                </a:cxn>
                <a:cxn ang="0">
                  <a:pos x="12" y="7"/>
                </a:cxn>
                <a:cxn ang="0">
                  <a:pos x="9" y="6"/>
                </a:cxn>
                <a:cxn ang="0">
                  <a:pos x="4" y="3"/>
                </a:cxn>
                <a:cxn ang="0">
                  <a:pos x="3" y="1"/>
                </a:cxn>
                <a:cxn ang="0">
                  <a:pos x="0" y="0"/>
                </a:cxn>
                <a:cxn ang="0">
                  <a:pos x="3" y="1"/>
                </a:cxn>
                <a:cxn ang="0">
                  <a:pos x="0" y="0"/>
                </a:cxn>
              </a:cxnLst>
              <a:rect l="0" t="0" r="r" b="b"/>
              <a:pathLst>
                <a:path w="18" h="10">
                  <a:moveTo>
                    <a:pt x="12" y="7"/>
                  </a:moveTo>
                  <a:lnTo>
                    <a:pt x="13" y="7"/>
                  </a:lnTo>
                  <a:lnTo>
                    <a:pt x="18" y="10"/>
                  </a:lnTo>
                  <a:lnTo>
                    <a:pt x="12" y="7"/>
                  </a:lnTo>
                  <a:close/>
                  <a:moveTo>
                    <a:pt x="3" y="1"/>
                  </a:moveTo>
                  <a:lnTo>
                    <a:pt x="12" y="7"/>
                  </a:lnTo>
                  <a:lnTo>
                    <a:pt x="9" y="6"/>
                  </a:lnTo>
                  <a:lnTo>
                    <a:pt x="4" y="3"/>
                  </a:lnTo>
                  <a:lnTo>
                    <a:pt x="3" y="1"/>
                  </a:lnTo>
                  <a:close/>
                  <a:moveTo>
                    <a:pt x="0" y="0"/>
                  </a:moveTo>
                  <a:lnTo>
                    <a:pt x="3" y="1"/>
                  </a:lnTo>
                  <a:lnTo>
                    <a:pt x="0" y="0"/>
                  </a:lnTo>
                  <a:close/>
                </a:path>
              </a:pathLst>
            </a:custGeom>
            <a:solidFill>
              <a:srgbClr val="C7D5D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675"/>
            <p:cNvSpPr>
              <a:spLocks/>
            </p:cNvSpPr>
            <p:nvPr/>
          </p:nvSpPr>
          <p:spPr bwMode="auto">
            <a:xfrm>
              <a:off x="5608638" y="3106738"/>
              <a:ext cx="163513" cy="1136650"/>
            </a:xfrm>
            <a:custGeom>
              <a:avLst/>
              <a:gdLst/>
              <a:ahLst/>
              <a:cxnLst>
                <a:cxn ang="0">
                  <a:pos x="32" y="0"/>
                </a:cxn>
                <a:cxn ang="0">
                  <a:pos x="35" y="1"/>
                </a:cxn>
                <a:cxn ang="0">
                  <a:pos x="36" y="3"/>
                </a:cxn>
                <a:cxn ang="0">
                  <a:pos x="41" y="6"/>
                </a:cxn>
                <a:cxn ang="0">
                  <a:pos x="45" y="7"/>
                </a:cxn>
                <a:cxn ang="0">
                  <a:pos x="50" y="10"/>
                </a:cxn>
                <a:cxn ang="0">
                  <a:pos x="73" y="23"/>
                </a:cxn>
                <a:cxn ang="0">
                  <a:pos x="103" y="695"/>
                </a:cxn>
                <a:cxn ang="0">
                  <a:pos x="73" y="707"/>
                </a:cxn>
                <a:cxn ang="0">
                  <a:pos x="41" y="716"/>
                </a:cxn>
                <a:cxn ang="0">
                  <a:pos x="35" y="666"/>
                </a:cxn>
                <a:cxn ang="0">
                  <a:pos x="27" y="608"/>
                </a:cxn>
                <a:cxn ang="0">
                  <a:pos x="21" y="544"/>
                </a:cxn>
                <a:cxn ang="0">
                  <a:pos x="15" y="544"/>
                </a:cxn>
                <a:cxn ang="0">
                  <a:pos x="10" y="542"/>
                </a:cxn>
                <a:cxn ang="0">
                  <a:pos x="4" y="542"/>
                </a:cxn>
                <a:cxn ang="0">
                  <a:pos x="3" y="533"/>
                </a:cxn>
                <a:cxn ang="0">
                  <a:pos x="1" y="519"/>
                </a:cxn>
                <a:cxn ang="0">
                  <a:pos x="0" y="502"/>
                </a:cxn>
                <a:cxn ang="0">
                  <a:pos x="16" y="507"/>
                </a:cxn>
                <a:cxn ang="0">
                  <a:pos x="12" y="435"/>
                </a:cxn>
                <a:cxn ang="0">
                  <a:pos x="10" y="362"/>
                </a:cxn>
                <a:cxn ang="0">
                  <a:pos x="10" y="288"/>
                </a:cxn>
                <a:cxn ang="0">
                  <a:pos x="12" y="224"/>
                </a:cxn>
                <a:cxn ang="0">
                  <a:pos x="13" y="166"/>
                </a:cxn>
                <a:cxn ang="0">
                  <a:pos x="18" y="116"/>
                </a:cxn>
                <a:cxn ang="0">
                  <a:pos x="21" y="75"/>
                </a:cxn>
                <a:cxn ang="0">
                  <a:pos x="26" y="42"/>
                </a:cxn>
                <a:cxn ang="0">
                  <a:pos x="29" y="20"/>
                </a:cxn>
                <a:cxn ang="0">
                  <a:pos x="30" y="4"/>
                </a:cxn>
                <a:cxn ang="0">
                  <a:pos x="32" y="0"/>
                </a:cxn>
              </a:cxnLst>
              <a:rect l="0" t="0" r="r" b="b"/>
              <a:pathLst>
                <a:path w="103" h="716">
                  <a:moveTo>
                    <a:pt x="32" y="0"/>
                  </a:moveTo>
                  <a:lnTo>
                    <a:pt x="35" y="1"/>
                  </a:lnTo>
                  <a:lnTo>
                    <a:pt x="36" y="3"/>
                  </a:lnTo>
                  <a:lnTo>
                    <a:pt x="41" y="6"/>
                  </a:lnTo>
                  <a:lnTo>
                    <a:pt x="45" y="7"/>
                  </a:lnTo>
                  <a:lnTo>
                    <a:pt x="50" y="10"/>
                  </a:lnTo>
                  <a:lnTo>
                    <a:pt x="73" y="23"/>
                  </a:lnTo>
                  <a:lnTo>
                    <a:pt x="103" y="695"/>
                  </a:lnTo>
                  <a:lnTo>
                    <a:pt x="73" y="707"/>
                  </a:lnTo>
                  <a:lnTo>
                    <a:pt x="41" y="716"/>
                  </a:lnTo>
                  <a:lnTo>
                    <a:pt x="35" y="666"/>
                  </a:lnTo>
                  <a:lnTo>
                    <a:pt x="27" y="608"/>
                  </a:lnTo>
                  <a:lnTo>
                    <a:pt x="21" y="544"/>
                  </a:lnTo>
                  <a:lnTo>
                    <a:pt x="15" y="544"/>
                  </a:lnTo>
                  <a:lnTo>
                    <a:pt x="10" y="542"/>
                  </a:lnTo>
                  <a:lnTo>
                    <a:pt x="4" y="542"/>
                  </a:lnTo>
                  <a:lnTo>
                    <a:pt x="3" y="533"/>
                  </a:lnTo>
                  <a:lnTo>
                    <a:pt x="1" y="519"/>
                  </a:lnTo>
                  <a:lnTo>
                    <a:pt x="0" y="502"/>
                  </a:lnTo>
                  <a:lnTo>
                    <a:pt x="16" y="507"/>
                  </a:lnTo>
                  <a:lnTo>
                    <a:pt x="12" y="435"/>
                  </a:lnTo>
                  <a:lnTo>
                    <a:pt x="10" y="362"/>
                  </a:lnTo>
                  <a:lnTo>
                    <a:pt x="10" y="288"/>
                  </a:lnTo>
                  <a:lnTo>
                    <a:pt x="12" y="224"/>
                  </a:lnTo>
                  <a:lnTo>
                    <a:pt x="13" y="166"/>
                  </a:lnTo>
                  <a:lnTo>
                    <a:pt x="18" y="116"/>
                  </a:lnTo>
                  <a:lnTo>
                    <a:pt x="21" y="75"/>
                  </a:lnTo>
                  <a:lnTo>
                    <a:pt x="26" y="42"/>
                  </a:lnTo>
                  <a:lnTo>
                    <a:pt x="29" y="20"/>
                  </a:lnTo>
                  <a:lnTo>
                    <a:pt x="30" y="4"/>
                  </a:lnTo>
                  <a:lnTo>
                    <a:pt x="32" y="0"/>
                  </a:lnTo>
                  <a:close/>
                </a:path>
              </a:pathLst>
            </a:custGeom>
            <a:solidFill>
              <a:srgbClr val="BFCFD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676"/>
            <p:cNvSpPr>
              <a:spLocks/>
            </p:cNvSpPr>
            <p:nvPr/>
          </p:nvSpPr>
          <p:spPr bwMode="auto">
            <a:xfrm>
              <a:off x="5673726" y="4210051"/>
              <a:ext cx="103188" cy="115888"/>
            </a:xfrm>
            <a:custGeom>
              <a:avLst/>
              <a:gdLst/>
              <a:ahLst/>
              <a:cxnLst>
                <a:cxn ang="0">
                  <a:pos x="62" y="0"/>
                </a:cxn>
                <a:cxn ang="0">
                  <a:pos x="65" y="63"/>
                </a:cxn>
                <a:cxn ang="0">
                  <a:pos x="9" y="73"/>
                </a:cxn>
                <a:cxn ang="0">
                  <a:pos x="4" y="49"/>
                </a:cxn>
                <a:cxn ang="0">
                  <a:pos x="0" y="21"/>
                </a:cxn>
                <a:cxn ang="0">
                  <a:pos x="32" y="12"/>
                </a:cxn>
                <a:cxn ang="0">
                  <a:pos x="62" y="0"/>
                </a:cxn>
              </a:cxnLst>
              <a:rect l="0" t="0" r="r" b="b"/>
              <a:pathLst>
                <a:path w="65" h="73">
                  <a:moveTo>
                    <a:pt x="62" y="0"/>
                  </a:moveTo>
                  <a:lnTo>
                    <a:pt x="65" y="63"/>
                  </a:lnTo>
                  <a:lnTo>
                    <a:pt x="9" y="73"/>
                  </a:lnTo>
                  <a:lnTo>
                    <a:pt x="4" y="49"/>
                  </a:lnTo>
                  <a:lnTo>
                    <a:pt x="0" y="21"/>
                  </a:lnTo>
                  <a:lnTo>
                    <a:pt x="32" y="12"/>
                  </a:lnTo>
                  <a:lnTo>
                    <a:pt x="62" y="0"/>
                  </a:lnTo>
                  <a:close/>
                </a:path>
              </a:pathLst>
            </a:custGeom>
            <a:solidFill>
              <a:srgbClr val="00174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677"/>
            <p:cNvSpPr>
              <a:spLocks/>
            </p:cNvSpPr>
            <p:nvPr/>
          </p:nvSpPr>
          <p:spPr bwMode="auto">
            <a:xfrm>
              <a:off x="5334001" y="3838576"/>
              <a:ext cx="85725" cy="106363"/>
            </a:xfrm>
            <a:custGeom>
              <a:avLst/>
              <a:gdLst/>
              <a:ahLst/>
              <a:cxnLst>
                <a:cxn ang="0">
                  <a:pos x="9" y="0"/>
                </a:cxn>
                <a:cxn ang="0">
                  <a:pos x="54" y="11"/>
                </a:cxn>
                <a:cxn ang="0">
                  <a:pos x="54" y="37"/>
                </a:cxn>
                <a:cxn ang="0">
                  <a:pos x="52" y="61"/>
                </a:cxn>
                <a:cxn ang="0">
                  <a:pos x="40" y="58"/>
                </a:cxn>
                <a:cxn ang="0">
                  <a:pos x="35" y="57"/>
                </a:cxn>
                <a:cxn ang="0">
                  <a:pos x="32" y="57"/>
                </a:cxn>
                <a:cxn ang="0">
                  <a:pos x="20" y="67"/>
                </a:cxn>
                <a:cxn ang="0">
                  <a:pos x="0" y="43"/>
                </a:cxn>
                <a:cxn ang="0">
                  <a:pos x="9" y="0"/>
                </a:cxn>
              </a:cxnLst>
              <a:rect l="0" t="0" r="r" b="b"/>
              <a:pathLst>
                <a:path w="54" h="67">
                  <a:moveTo>
                    <a:pt x="9" y="0"/>
                  </a:moveTo>
                  <a:lnTo>
                    <a:pt x="54" y="11"/>
                  </a:lnTo>
                  <a:lnTo>
                    <a:pt x="54" y="37"/>
                  </a:lnTo>
                  <a:lnTo>
                    <a:pt x="52" y="61"/>
                  </a:lnTo>
                  <a:lnTo>
                    <a:pt x="40" y="58"/>
                  </a:lnTo>
                  <a:lnTo>
                    <a:pt x="35" y="57"/>
                  </a:lnTo>
                  <a:lnTo>
                    <a:pt x="32" y="57"/>
                  </a:lnTo>
                  <a:lnTo>
                    <a:pt x="20" y="67"/>
                  </a:lnTo>
                  <a:lnTo>
                    <a:pt x="0" y="43"/>
                  </a:lnTo>
                  <a:lnTo>
                    <a:pt x="9" y="0"/>
                  </a:lnTo>
                  <a:close/>
                </a:path>
              </a:pathLst>
            </a:custGeom>
            <a:solidFill>
              <a:srgbClr val="BFCFD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678"/>
            <p:cNvSpPr>
              <a:spLocks/>
            </p:cNvSpPr>
            <p:nvPr/>
          </p:nvSpPr>
          <p:spPr bwMode="auto">
            <a:xfrm>
              <a:off x="5416551" y="3856038"/>
              <a:ext cx="198438" cy="111125"/>
            </a:xfrm>
            <a:custGeom>
              <a:avLst/>
              <a:gdLst/>
              <a:ahLst/>
              <a:cxnLst>
                <a:cxn ang="0">
                  <a:pos x="2" y="0"/>
                </a:cxn>
                <a:cxn ang="0">
                  <a:pos x="121" y="30"/>
                </a:cxn>
                <a:cxn ang="0">
                  <a:pos x="122" y="47"/>
                </a:cxn>
                <a:cxn ang="0">
                  <a:pos x="124" y="61"/>
                </a:cxn>
                <a:cxn ang="0">
                  <a:pos x="125" y="70"/>
                </a:cxn>
                <a:cxn ang="0">
                  <a:pos x="92" y="64"/>
                </a:cxn>
                <a:cxn ang="0">
                  <a:pos x="58" y="59"/>
                </a:cxn>
                <a:cxn ang="0">
                  <a:pos x="26" y="55"/>
                </a:cxn>
                <a:cxn ang="0">
                  <a:pos x="0" y="50"/>
                </a:cxn>
                <a:cxn ang="0">
                  <a:pos x="2" y="26"/>
                </a:cxn>
                <a:cxn ang="0">
                  <a:pos x="2" y="0"/>
                </a:cxn>
              </a:cxnLst>
              <a:rect l="0" t="0" r="r" b="b"/>
              <a:pathLst>
                <a:path w="125" h="70">
                  <a:moveTo>
                    <a:pt x="2" y="0"/>
                  </a:moveTo>
                  <a:lnTo>
                    <a:pt x="121" y="30"/>
                  </a:lnTo>
                  <a:lnTo>
                    <a:pt x="122" y="47"/>
                  </a:lnTo>
                  <a:lnTo>
                    <a:pt x="124" y="61"/>
                  </a:lnTo>
                  <a:lnTo>
                    <a:pt x="125" y="70"/>
                  </a:lnTo>
                  <a:lnTo>
                    <a:pt x="92" y="64"/>
                  </a:lnTo>
                  <a:lnTo>
                    <a:pt x="58" y="59"/>
                  </a:lnTo>
                  <a:lnTo>
                    <a:pt x="26" y="55"/>
                  </a:lnTo>
                  <a:lnTo>
                    <a:pt x="0" y="50"/>
                  </a:lnTo>
                  <a:lnTo>
                    <a:pt x="2" y="26"/>
                  </a:lnTo>
                  <a:lnTo>
                    <a:pt x="2" y="0"/>
                  </a:lnTo>
                  <a:close/>
                </a:path>
              </a:pathLst>
            </a:custGeom>
            <a:solidFill>
              <a:srgbClr val="8D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679"/>
            <p:cNvSpPr>
              <a:spLocks/>
            </p:cNvSpPr>
            <p:nvPr/>
          </p:nvSpPr>
          <p:spPr bwMode="auto">
            <a:xfrm>
              <a:off x="4710113" y="1798638"/>
              <a:ext cx="1209675" cy="1171575"/>
            </a:xfrm>
            <a:custGeom>
              <a:avLst/>
              <a:gdLst/>
              <a:ahLst/>
              <a:cxnLst>
                <a:cxn ang="0">
                  <a:pos x="370" y="0"/>
                </a:cxn>
                <a:cxn ang="0">
                  <a:pos x="419" y="5"/>
                </a:cxn>
                <a:cxn ang="0">
                  <a:pos x="469" y="15"/>
                </a:cxn>
                <a:cxn ang="0">
                  <a:pos x="520" y="34"/>
                </a:cxn>
                <a:cxn ang="0">
                  <a:pos x="564" y="57"/>
                </a:cxn>
                <a:cxn ang="0">
                  <a:pos x="604" y="84"/>
                </a:cxn>
                <a:cxn ang="0">
                  <a:pos x="639" y="116"/>
                </a:cxn>
                <a:cxn ang="0">
                  <a:pos x="671" y="154"/>
                </a:cxn>
                <a:cxn ang="0">
                  <a:pos x="697" y="194"/>
                </a:cxn>
                <a:cxn ang="0">
                  <a:pos x="720" y="238"/>
                </a:cxn>
                <a:cxn ang="0">
                  <a:pos x="738" y="283"/>
                </a:cxn>
                <a:cxn ang="0">
                  <a:pos x="750" y="329"/>
                </a:cxn>
                <a:cxn ang="0">
                  <a:pos x="759" y="374"/>
                </a:cxn>
                <a:cxn ang="0">
                  <a:pos x="762" y="419"/>
                </a:cxn>
                <a:cxn ang="0">
                  <a:pos x="761" y="463"/>
                </a:cxn>
                <a:cxn ang="0">
                  <a:pos x="753" y="504"/>
                </a:cxn>
                <a:cxn ang="0">
                  <a:pos x="741" y="542"/>
                </a:cxn>
                <a:cxn ang="0">
                  <a:pos x="720" y="585"/>
                </a:cxn>
                <a:cxn ang="0">
                  <a:pos x="692" y="622"/>
                </a:cxn>
                <a:cxn ang="0">
                  <a:pos x="662" y="654"/>
                </a:cxn>
                <a:cxn ang="0">
                  <a:pos x="625" y="682"/>
                </a:cxn>
                <a:cxn ang="0">
                  <a:pos x="585" y="704"/>
                </a:cxn>
                <a:cxn ang="0">
                  <a:pos x="543" y="721"/>
                </a:cxn>
                <a:cxn ang="0">
                  <a:pos x="498" y="732"/>
                </a:cxn>
                <a:cxn ang="0">
                  <a:pos x="451" y="738"/>
                </a:cxn>
                <a:cxn ang="0">
                  <a:pos x="402" y="738"/>
                </a:cxn>
                <a:cxn ang="0">
                  <a:pos x="352" y="732"/>
                </a:cxn>
                <a:cxn ang="0">
                  <a:pos x="303" y="721"/>
                </a:cxn>
                <a:cxn ang="0">
                  <a:pos x="253" y="703"/>
                </a:cxn>
                <a:cxn ang="0">
                  <a:pos x="201" y="677"/>
                </a:cxn>
                <a:cxn ang="0">
                  <a:pos x="154" y="646"/>
                </a:cxn>
                <a:cxn ang="0">
                  <a:pos x="113" y="610"/>
                </a:cxn>
                <a:cxn ang="0">
                  <a:pos x="76" y="568"/>
                </a:cxn>
                <a:cxn ang="0">
                  <a:pos x="47" y="523"/>
                </a:cxn>
                <a:cxn ang="0">
                  <a:pos x="24" y="475"/>
                </a:cxn>
                <a:cxn ang="0">
                  <a:pos x="7" y="425"/>
                </a:cxn>
                <a:cxn ang="0">
                  <a:pos x="0" y="373"/>
                </a:cxn>
                <a:cxn ang="0">
                  <a:pos x="0" y="321"/>
                </a:cxn>
                <a:cxn ang="0">
                  <a:pos x="7" y="267"/>
                </a:cxn>
                <a:cxn ang="0">
                  <a:pos x="24" y="215"/>
                </a:cxn>
                <a:cxn ang="0">
                  <a:pos x="47" y="171"/>
                </a:cxn>
                <a:cxn ang="0">
                  <a:pos x="74" y="130"/>
                </a:cxn>
                <a:cxn ang="0">
                  <a:pos x="106" y="95"/>
                </a:cxn>
                <a:cxn ang="0">
                  <a:pos x="143" y="66"/>
                </a:cxn>
                <a:cxn ang="0">
                  <a:pos x="184" y="41"/>
                </a:cxn>
                <a:cxn ang="0">
                  <a:pos x="227" y="21"/>
                </a:cxn>
                <a:cxn ang="0">
                  <a:pos x="273" y="9"/>
                </a:cxn>
                <a:cxn ang="0">
                  <a:pos x="322" y="2"/>
                </a:cxn>
                <a:cxn ang="0">
                  <a:pos x="370" y="0"/>
                </a:cxn>
              </a:cxnLst>
              <a:rect l="0" t="0" r="r" b="b"/>
              <a:pathLst>
                <a:path w="762" h="738">
                  <a:moveTo>
                    <a:pt x="370" y="0"/>
                  </a:moveTo>
                  <a:lnTo>
                    <a:pt x="419" y="5"/>
                  </a:lnTo>
                  <a:lnTo>
                    <a:pt x="469" y="15"/>
                  </a:lnTo>
                  <a:lnTo>
                    <a:pt x="520" y="34"/>
                  </a:lnTo>
                  <a:lnTo>
                    <a:pt x="564" y="57"/>
                  </a:lnTo>
                  <a:lnTo>
                    <a:pt x="604" y="84"/>
                  </a:lnTo>
                  <a:lnTo>
                    <a:pt x="639" y="116"/>
                  </a:lnTo>
                  <a:lnTo>
                    <a:pt x="671" y="154"/>
                  </a:lnTo>
                  <a:lnTo>
                    <a:pt x="697" y="194"/>
                  </a:lnTo>
                  <a:lnTo>
                    <a:pt x="720" y="238"/>
                  </a:lnTo>
                  <a:lnTo>
                    <a:pt x="738" y="283"/>
                  </a:lnTo>
                  <a:lnTo>
                    <a:pt x="750" y="329"/>
                  </a:lnTo>
                  <a:lnTo>
                    <a:pt x="759" y="374"/>
                  </a:lnTo>
                  <a:lnTo>
                    <a:pt x="762" y="419"/>
                  </a:lnTo>
                  <a:lnTo>
                    <a:pt x="761" y="463"/>
                  </a:lnTo>
                  <a:lnTo>
                    <a:pt x="753" y="504"/>
                  </a:lnTo>
                  <a:lnTo>
                    <a:pt x="741" y="542"/>
                  </a:lnTo>
                  <a:lnTo>
                    <a:pt x="720" y="585"/>
                  </a:lnTo>
                  <a:lnTo>
                    <a:pt x="692" y="622"/>
                  </a:lnTo>
                  <a:lnTo>
                    <a:pt x="662" y="654"/>
                  </a:lnTo>
                  <a:lnTo>
                    <a:pt x="625" y="682"/>
                  </a:lnTo>
                  <a:lnTo>
                    <a:pt x="585" y="704"/>
                  </a:lnTo>
                  <a:lnTo>
                    <a:pt x="543" y="721"/>
                  </a:lnTo>
                  <a:lnTo>
                    <a:pt x="498" y="732"/>
                  </a:lnTo>
                  <a:lnTo>
                    <a:pt x="451" y="738"/>
                  </a:lnTo>
                  <a:lnTo>
                    <a:pt x="402" y="738"/>
                  </a:lnTo>
                  <a:lnTo>
                    <a:pt x="352" y="732"/>
                  </a:lnTo>
                  <a:lnTo>
                    <a:pt x="303" y="721"/>
                  </a:lnTo>
                  <a:lnTo>
                    <a:pt x="253" y="703"/>
                  </a:lnTo>
                  <a:lnTo>
                    <a:pt x="201" y="677"/>
                  </a:lnTo>
                  <a:lnTo>
                    <a:pt x="154" y="646"/>
                  </a:lnTo>
                  <a:lnTo>
                    <a:pt x="113" y="610"/>
                  </a:lnTo>
                  <a:lnTo>
                    <a:pt x="76" y="568"/>
                  </a:lnTo>
                  <a:lnTo>
                    <a:pt x="47" y="523"/>
                  </a:lnTo>
                  <a:lnTo>
                    <a:pt x="24" y="475"/>
                  </a:lnTo>
                  <a:lnTo>
                    <a:pt x="7" y="425"/>
                  </a:lnTo>
                  <a:lnTo>
                    <a:pt x="0" y="373"/>
                  </a:lnTo>
                  <a:lnTo>
                    <a:pt x="0" y="321"/>
                  </a:lnTo>
                  <a:lnTo>
                    <a:pt x="7" y="267"/>
                  </a:lnTo>
                  <a:lnTo>
                    <a:pt x="24" y="215"/>
                  </a:lnTo>
                  <a:lnTo>
                    <a:pt x="47" y="171"/>
                  </a:lnTo>
                  <a:lnTo>
                    <a:pt x="74" y="130"/>
                  </a:lnTo>
                  <a:lnTo>
                    <a:pt x="106" y="95"/>
                  </a:lnTo>
                  <a:lnTo>
                    <a:pt x="143" y="66"/>
                  </a:lnTo>
                  <a:lnTo>
                    <a:pt x="184" y="41"/>
                  </a:lnTo>
                  <a:lnTo>
                    <a:pt x="227" y="21"/>
                  </a:lnTo>
                  <a:lnTo>
                    <a:pt x="273" y="9"/>
                  </a:lnTo>
                  <a:lnTo>
                    <a:pt x="322" y="2"/>
                  </a:lnTo>
                  <a:lnTo>
                    <a:pt x="370"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680"/>
            <p:cNvSpPr>
              <a:spLocks/>
            </p:cNvSpPr>
            <p:nvPr/>
          </p:nvSpPr>
          <p:spPr bwMode="auto">
            <a:xfrm>
              <a:off x="4821238" y="1866901"/>
              <a:ext cx="1055688" cy="1020763"/>
            </a:xfrm>
            <a:custGeom>
              <a:avLst/>
              <a:gdLst/>
              <a:ahLst/>
              <a:cxnLst>
                <a:cxn ang="0">
                  <a:pos x="311" y="0"/>
                </a:cxn>
                <a:cxn ang="0">
                  <a:pos x="358" y="3"/>
                </a:cxn>
                <a:cxn ang="0">
                  <a:pos x="407" y="12"/>
                </a:cxn>
                <a:cxn ang="0">
                  <a:pos x="454" y="29"/>
                </a:cxn>
                <a:cxn ang="0">
                  <a:pos x="496" y="50"/>
                </a:cxn>
                <a:cxn ang="0">
                  <a:pos x="532" y="78"/>
                </a:cxn>
                <a:cxn ang="0">
                  <a:pos x="566" y="110"/>
                </a:cxn>
                <a:cxn ang="0">
                  <a:pos x="593" y="145"/>
                </a:cxn>
                <a:cxn ang="0">
                  <a:pos x="618" y="185"/>
                </a:cxn>
                <a:cxn ang="0">
                  <a:pos x="637" y="226"/>
                </a:cxn>
                <a:cxn ang="0">
                  <a:pos x="651" y="269"/>
                </a:cxn>
                <a:cxn ang="0">
                  <a:pos x="660" y="313"/>
                </a:cxn>
                <a:cxn ang="0">
                  <a:pos x="665" y="356"/>
                </a:cxn>
                <a:cxn ang="0">
                  <a:pos x="665" y="397"/>
                </a:cxn>
                <a:cxn ang="0">
                  <a:pos x="659" y="435"/>
                </a:cxn>
                <a:cxn ang="0">
                  <a:pos x="647" y="472"/>
                </a:cxn>
                <a:cxn ang="0">
                  <a:pos x="627" y="512"/>
                </a:cxn>
                <a:cxn ang="0">
                  <a:pos x="601" y="547"/>
                </a:cxn>
                <a:cxn ang="0">
                  <a:pos x="569" y="577"/>
                </a:cxn>
                <a:cxn ang="0">
                  <a:pos x="534" y="602"/>
                </a:cxn>
                <a:cxn ang="0">
                  <a:pos x="496" y="620"/>
                </a:cxn>
                <a:cxn ang="0">
                  <a:pos x="454" y="634"/>
                </a:cxn>
                <a:cxn ang="0">
                  <a:pos x="410" y="642"/>
                </a:cxn>
                <a:cxn ang="0">
                  <a:pos x="363" y="643"/>
                </a:cxn>
                <a:cxn ang="0">
                  <a:pos x="317" y="640"/>
                </a:cxn>
                <a:cxn ang="0">
                  <a:pos x="268" y="629"/>
                </a:cxn>
                <a:cxn ang="0">
                  <a:pos x="221" y="613"/>
                </a:cxn>
                <a:cxn ang="0">
                  <a:pos x="172" y="588"/>
                </a:cxn>
                <a:cxn ang="0">
                  <a:pos x="128" y="556"/>
                </a:cxn>
                <a:cxn ang="0">
                  <a:pos x="90" y="521"/>
                </a:cxn>
                <a:cxn ang="0">
                  <a:pos x="56" y="480"/>
                </a:cxn>
                <a:cxn ang="0">
                  <a:pos x="32" y="435"/>
                </a:cxn>
                <a:cxn ang="0">
                  <a:pos x="14" y="388"/>
                </a:cxn>
                <a:cxn ang="0">
                  <a:pos x="3" y="339"/>
                </a:cxn>
                <a:cxn ang="0">
                  <a:pos x="0" y="289"/>
                </a:cxn>
                <a:cxn ang="0">
                  <a:pos x="7" y="238"/>
                </a:cxn>
                <a:cxn ang="0">
                  <a:pos x="23" y="188"/>
                </a:cxn>
                <a:cxn ang="0">
                  <a:pos x="44" y="145"/>
                </a:cxn>
                <a:cxn ang="0">
                  <a:pos x="72" y="108"/>
                </a:cxn>
                <a:cxn ang="0">
                  <a:pos x="104" y="76"/>
                </a:cxn>
                <a:cxn ang="0">
                  <a:pos x="139" y="49"/>
                </a:cxn>
                <a:cxn ang="0">
                  <a:pos x="178" y="27"/>
                </a:cxn>
                <a:cxn ang="0">
                  <a:pos x="221" y="12"/>
                </a:cxn>
                <a:cxn ang="0">
                  <a:pos x="265" y="3"/>
                </a:cxn>
                <a:cxn ang="0">
                  <a:pos x="311" y="0"/>
                </a:cxn>
              </a:cxnLst>
              <a:rect l="0" t="0" r="r" b="b"/>
              <a:pathLst>
                <a:path w="665" h="643">
                  <a:moveTo>
                    <a:pt x="311" y="0"/>
                  </a:moveTo>
                  <a:lnTo>
                    <a:pt x="358" y="3"/>
                  </a:lnTo>
                  <a:lnTo>
                    <a:pt x="407" y="12"/>
                  </a:lnTo>
                  <a:lnTo>
                    <a:pt x="454" y="29"/>
                  </a:lnTo>
                  <a:lnTo>
                    <a:pt x="496" y="50"/>
                  </a:lnTo>
                  <a:lnTo>
                    <a:pt x="532" y="78"/>
                  </a:lnTo>
                  <a:lnTo>
                    <a:pt x="566" y="110"/>
                  </a:lnTo>
                  <a:lnTo>
                    <a:pt x="593" y="145"/>
                  </a:lnTo>
                  <a:lnTo>
                    <a:pt x="618" y="185"/>
                  </a:lnTo>
                  <a:lnTo>
                    <a:pt x="637" y="226"/>
                  </a:lnTo>
                  <a:lnTo>
                    <a:pt x="651" y="269"/>
                  </a:lnTo>
                  <a:lnTo>
                    <a:pt x="660" y="313"/>
                  </a:lnTo>
                  <a:lnTo>
                    <a:pt x="665" y="356"/>
                  </a:lnTo>
                  <a:lnTo>
                    <a:pt x="665" y="397"/>
                  </a:lnTo>
                  <a:lnTo>
                    <a:pt x="659" y="435"/>
                  </a:lnTo>
                  <a:lnTo>
                    <a:pt x="647" y="472"/>
                  </a:lnTo>
                  <a:lnTo>
                    <a:pt x="627" y="512"/>
                  </a:lnTo>
                  <a:lnTo>
                    <a:pt x="601" y="547"/>
                  </a:lnTo>
                  <a:lnTo>
                    <a:pt x="569" y="577"/>
                  </a:lnTo>
                  <a:lnTo>
                    <a:pt x="534" y="602"/>
                  </a:lnTo>
                  <a:lnTo>
                    <a:pt x="496" y="620"/>
                  </a:lnTo>
                  <a:lnTo>
                    <a:pt x="454" y="634"/>
                  </a:lnTo>
                  <a:lnTo>
                    <a:pt x="410" y="642"/>
                  </a:lnTo>
                  <a:lnTo>
                    <a:pt x="363" y="643"/>
                  </a:lnTo>
                  <a:lnTo>
                    <a:pt x="317" y="640"/>
                  </a:lnTo>
                  <a:lnTo>
                    <a:pt x="268" y="629"/>
                  </a:lnTo>
                  <a:lnTo>
                    <a:pt x="221" y="613"/>
                  </a:lnTo>
                  <a:lnTo>
                    <a:pt x="172" y="588"/>
                  </a:lnTo>
                  <a:lnTo>
                    <a:pt x="128" y="556"/>
                  </a:lnTo>
                  <a:lnTo>
                    <a:pt x="90" y="521"/>
                  </a:lnTo>
                  <a:lnTo>
                    <a:pt x="56" y="480"/>
                  </a:lnTo>
                  <a:lnTo>
                    <a:pt x="32" y="435"/>
                  </a:lnTo>
                  <a:lnTo>
                    <a:pt x="14" y="388"/>
                  </a:lnTo>
                  <a:lnTo>
                    <a:pt x="3" y="339"/>
                  </a:lnTo>
                  <a:lnTo>
                    <a:pt x="0" y="289"/>
                  </a:lnTo>
                  <a:lnTo>
                    <a:pt x="7" y="238"/>
                  </a:lnTo>
                  <a:lnTo>
                    <a:pt x="23" y="188"/>
                  </a:lnTo>
                  <a:lnTo>
                    <a:pt x="44" y="145"/>
                  </a:lnTo>
                  <a:lnTo>
                    <a:pt x="72" y="108"/>
                  </a:lnTo>
                  <a:lnTo>
                    <a:pt x="104" y="76"/>
                  </a:lnTo>
                  <a:lnTo>
                    <a:pt x="139" y="49"/>
                  </a:lnTo>
                  <a:lnTo>
                    <a:pt x="178" y="27"/>
                  </a:lnTo>
                  <a:lnTo>
                    <a:pt x="221" y="12"/>
                  </a:lnTo>
                  <a:lnTo>
                    <a:pt x="265" y="3"/>
                  </a:lnTo>
                  <a:lnTo>
                    <a:pt x="311" y="0"/>
                  </a:lnTo>
                  <a:close/>
                </a:path>
              </a:pathLst>
            </a:custGeom>
            <a:solidFill>
              <a:srgbClr val="FFDBA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681"/>
            <p:cNvSpPr>
              <a:spLocks/>
            </p:cNvSpPr>
            <p:nvPr/>
          </p:nvSpPr>
          <p:spPr bwMode="auto">
            <a:xfrm>
              <a:off x="4710113" y="1822451"/>
              <a:ext cx="1038225" cy="946150"/>
            </a:xfrm>
            <a:custGeom>
              <a:avLst/>
              <a:gdLst/>
              <a:ahLst/>
              <a:cxnLst>
                <a:cxn ang="0">
                  <a:pos x="367" y="0"/>
                </a:cxn>
                <a:cxn ang="0">
                  <a:pos x="416" y="5"/>
                </a:cxn>
                <a:cxn ang="0">
                  <a:pos x="466" y="17"/>
                </a:cxn>
                <a:cxn ang="0">
                  <a:pos x="517" y="34"/>
                </a:cxn>
                <a:cxn ang="0">
                  <a:pos x="555" y="52"/>
                </a:cxn>
                <a:cxn ang="0">
                  <a:pos x="585" y="72"/>
                </a:cxn>
                <a:cxn ang="0">
                  <a:pos x="613" y="94"/>
                </a:cxn>
                <a:cxn ang="0">
                  <a:pos x="634" y="116"/>
                </a:cxn>
                <a:cxn ang="0">
                  <a:pos x="654" y="142"/>
                </a:cxn>
                <a:cxn ang="0">
                  <a:pos x="651" y="178"/>
                </a:cxn>
                <a:cxn ang="0">
                  <a:pos x="643" y="208"/>
                </a:cxn>
                <a:cxn ang="0">
                  <a:pos x="630" y="233"/>
                </a:cxn>
                <a:cxn ang="0">
                  <a:pos x="611" y="255"/>
                </a:cxn>
                <a:cxn ang="0">
                  <a:pos x="590" y="272"/>
                </a:cxn>
                <a:cxn ang="0">
                  <a:pos x="564" y="286"/>
                </a:cxn>
                <a:cxn ang="0">
                  <a:pos x="537" y="297"/>
                </a:cxn>
                <a:cxn ang="0">
                  <a:pos x="506" y="306"/>
                </a:cxn>
                <a:cxn ang="0">
                  <a:pos x="474" y="310"/>
                </a:cxn>
                <a:cxn ang="0">
                  <a:pos x="442" y="314"/>
                </a:cxn>
                <a:cxn ang="0">
                  <a:pos x="408" y="315"/>
                </a:cxn>
                <a:cxn ang="0">
                  <a:pos x="344" y="312"/>
                </a:cxn>
                <a:cxn ang="0">
                  <a:pos x="314" y="309"/>
                </a:cxn>
                <a:cxn ang="0">
                  <a:pos x="286" y="306"/>
                </a:cxn>
                <a:cxn ang="0">
                  <a:pos x="261" y="303"/>
                </a:cxn>
                <a:cxn ang="0">
                  <a:pos x="239" y="298"/>
                </a:cxn>
                <a:cxn ang="0">
                  <a:pos x="221" y="295"/>
                </a:cxn>
                <a:cxn ang="0">
                  <a:pos x="207" y="292"/>
                </a:cxn>
                <a:cxn ang="0">
                  <a:pos x="198" y="289"/>
                </a:cxn>
                <a:cxn ang="0">
                  <a:pos x="195" y="289"/>
                </a:cxn>
                <a:cxn ang="0">
                  <a:pos x="206" y="340"/>
                </a:cxn>
                <a:cxn ang="0">
                  <a:pos x="209" y="387"/>
                </a:cxn>
                <a:cxn ang="0">
                  <a:pos x="209" y="428"/>
                </a:cxn>
                <a:cxn ang="0">
                  <a:pos x="203" y="465"/>
                </a:cxn>
                <a:cxn ang="0">
                  <a:pos x="192" y="497"/>
                </a:cxn>
                <a:cxn ang="0">
                  <a:pos x="180" y="526"/>
                </a:cxn>
                <a:cxn ang="0">
                  <a:pos x="164" y="550"/>
                </a:cxn>
                <a:cxn ang="0">
                  <a:pos x="149" y="570"/>
                </a:cxn>
                <a:cxn ang="0">
                  <a:pos x="132" y="586"/>
                </a:cxn>
                <a:cxn ang="0">
                  <a:pos x="116" y="596"/>
                </a:cxn>
                <a:cxn ang="0">
                  <a:pos x="82" y="561"/>
                </a:cxn>
                <a:cxn ang="0">
                  <a:pos x="55" y="521"/>
                </a:cxn>
                <a:cxn ang="0">
                  <a:pos x="33" y="480"/>
                </a:cxn>
                <a:cxn ang="0">
                  <a:pos x="16" y="436"/>
                </a:cxn>
                <a:cxn ang="0">
                  <a:pos x="6" y="391"/>
                </a:cxn>
                <a:cxn ang="0">
                  <a:pos x="0" y="344"/>
                </a:cxn>
                <a:cxn ang="0">
                  <a:pos x="0" y="298"/>
                </a:cxn>
                <a:cxn ang="0">
                  <a:pos x="7" y="257"/>
                </a:cxn>
                <a:cxn ang="0">
                  <a:pos x="21" y="217"/>
                </a:cxn>
                <a:cxn ang="0">
                  <a:pos x="44" y="171"/>
                </a:cxn>
                <a:cxn ang="0">
                  <a:pos x="71" y="132"/>
                </a:cxn>
                <a:cxn ang="0">
                  <a:pos x="103" y="97"/>
                </a:cxn>
                <a:cxn ang="0">
                  <a:pos x="140" y="66"/>
                </a:cxn>
                <a:cxn ang="0">
                  <a:pos x="181" y="42"/>
                </a:cxn>
                <a:cxn ang="0">
                  <a:pos x="224" y="23"/>
                </a:cxn>
                <a:cxn ang="0">
                  <a:pos x="270" y="9"/>
                </a:cxn>
                <a:cxn ang="0">
                  <a:pos x="318" y="2"/>
                </a:cxn>
                <a:cxn ang="0">
                  <a:pos x="367" y="0"/>
                </a:cxn>
              </a:cxnLst>
              <a:rect l="0" t="0" r="r" b="b"/>
              <a:pathLst>
                <a:path w="654" h="596">
                  <a:moveTo>
                    <a:pt x="367" y="0"/>
                  </a:moveTo>
                  <a:lnTo>
                    <a:pt x="416" y="5"/>
                  </a:lnTo>
                  <a:lnTo>
                    <a:pt x="466" y="17"/>
                  </a:lnTo>
                  <a:lnTo>
                    <a:pt x="517" y="34"/>
                  </a:lnTo>
                  <a:lnTo>
                    <a:pt x="555" y="52"/>
                  </a:lnTo>
                  <a:lnTo>
                    <a:pt x="585" y="72"/>
                  </a:lnTo>
                  <a:lnTo>
                    <a:pt x="613" y="94"/>
                  </a:lnTo>
                  <a:lnTo>
                    <a:pt x="634" y="116"/>
                  </a:lnTo>
                  <a:lnTo>
                    <a:pt x="654" y="142"/>
                  </a:lnTo>
                  <a:lnTo>
                    <a:pt x="651" y="178"/>
                  </a:lnTo>
                  <a:lnTo>
                    <a:pt x="643" y="208"/>
                  </a:lnTo>
                  <a:lnTo>
                    <a:pt x="630" y="233"/>
                  </a:lnTo>
                  <a:lnTo>
                    <a:pt x="611" y="255"/>
                  </a:lnTo>
                  <a:lnTo>
                    <a:pt x="590" y="272"/>
                  </a:lnTo>
                  <a:lnTo>
                    <a:pt x="564" y="286"/>
                  </a:lnTo>
                  <a:lnTo>
                    <a:pt x="537" y="297"/>
                  </a:lnTo>
                  <a:lnTo>
                    <a:pt x="506" y="306"/>
                  </a:lnTo>
                  <a:lnTo>
                    <a:pt x="474" y="310"/>
                  </a:lnTo>
                  <a:lnTo>
                    <a:pt x="442" y="314"/>
                  </a:lnTo>
                  <a:lnTo>
                    <a:pt x="408" y="315"/>
                  </a:lnTo>
                  <a:lnTo>
                    <a:pt x="344" y="312"/>
                  </a:lnTo>
                  <a:lnTo>
                    <a:pt x="314" y="309"/>
                  </a:lnTo>
                  <a:lnTo>
                    <a:pt x="286" y="306"/>
                  </a:lnTo>
                  <a:lnTo>
                    <a:pt x="261" y="303"/>
                  </a:lnTo>
                  <a:lnTo>
                    <a:pt x="239" y="298"/>
                  </a:lnTo>
                  <a:lnTo>
                    <a:pt x="221" y="295"/>
                  </a:lnTo>
                  <a:lnTo>
                    <a:pt x="207" y="292"/>
                  </a:lnTo>
                  <a:lnTo>
                    <a:pt x="198" y="289"/>
                  </a:lnTo>
                  <a:lnTo>
                    <a:pt x="195" y="289"/>
                  </a:lnTo>
                  <a:lnTo>
                    <a:pt x="206" y="340"/>
                  </a:lnTo>
                  <a:lnTo>
                    <a:pt x="209" y="387"/>
                  </a:lnTo>
                  <a:lnTo>
                    <a:pt x="209" y="428"/>
                  </a:lnTo>
                  <a:lnTo>
                    <a:pt x="203" y="465"/>
                  </a:lnTo>
                  <a:lnTo>
                    <a:pt x="192" y="497"/>
                  </a:lnTo>
                  <a:lnTo>
                    <a:pt x="180" y="526"/>
                  </a:lnTo>
                  <a:lnTo>
                    <a:pt x="164" y="550"/>
                  </a:lnTo>
                  <a:lnTo>
                    <a:pt x="149" y="570"/>
                  </a:lnTo>
                  <a:lnTo>
                    <a:pt x="132" y="586"/>
                  </a:lnTo>
                  <a:lnTo>
                    <a:pt x="116" y="596"/>
                  </a:lnTo>
                  <a:lnTo>
                    <a:pt x="82" y="561"/>
                  </a:lnTo>
                  <a:lnTo>
                    <a:pt x="55" y="521"/>
                  </a:lnTo>
                  <a:lnTo>
                    <a:pt x="33" y="480"/>
                  </a:lnTo>
                  <a:lnTo>
                    <a:pt x="16" y="436"/>
                  </a:lnTo>
                  <a:lnTo>
                    <a:pt x="6" y="391"/>
                  </a:lnTo>
                  <a:lnTo>
                    <a:pt x="0" y="344"/>
                  </a:lnTo>
                  <a:lnTo>
                    <a:pt x="0" y="298"/>
                  </a:lnTo>
                  <a:lnTo>
                    <a:pt x="7" y="257"/>
                  </a:lnTo>
                  <a:lnTo>
                    <a:pt x="21" y="217"/>
                  </a:lnTo>
                  <a:lnTo>
                    <a:pt x="44" y="171"/>
                  </a:lnTo>
                  <a:lnTo>
                    <a:pt x="71" y="132"/>
                  </a:lnTo>
                  <a:lnTo>
                    <a:pt x="103" y="97"/>
                  </a:lnTo>
                  <a:lnTo>
                    <a:pt x="140" y="66"/>
                  </a:lnTo>
                  <a:lnTo>
                    <a:pt x="181" y="42"/>
                  </a:lnTo>
                  <a:lnTo>
                    <a:pt x="224" y="23"/>
                  </a:lnTo>
                  <a:lnTo>
                    <a:pt x="270" y="9"/>
                  </a:lnTo>
                  <a:lnTo>
                    <a:pt x="318" y="2"/>
                  </a:lnTo>
                  <a:lnTo>
                    <a:pt x="367" y="0"/>
                  </a:lnTo>
                  <a:close/>
                </a:path>
              </a:pathLst>
            </a:custGeom>
            <a:solidFill>
              <a:srgbClr val="F3A86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682"/>
            <p:cNvSpPr>
              <a:spLocks/>
            </p:cNvSpPr>
            <p:nvPr/>
          </p:nvSpPr>
          <p:spPr bwMode="auto">
            <a:xfrm>
              <a:off x="4710113" y="1798638"/>
              <a:ext cx="1042988" cy="950913"/>
            </a:xfrm>
            <a:custGeom>
              <a:avLst/>
              <a:gdLst/>
              <a:ahLst/>
              <a:cxnLst>
                <a:cxn ang="0">
                  <a:pos x="370" y="0"/>
                </a:cxn>
                <a:cxn ang="0">
                  <a:pos x="419" y="5"/>
                </a:cxn>
                <a:cxn ang="0">
                  <a:pos x="469" y="15"/>
                </a:cxn>
                <a:cxn ang="0">
                  <a:pos x="520" y="34"/>
                </a:cxn>
                <a:cxn ang="0">
                  <a:pos x="558" y="52"/>
                </a:cxn>
                <a:cxn ang="0">
                  <a:pos x="588" y="72"/>
                </a:cxn>
                <a:cxn ang="0">
                  <a:pos x="614" y="93"/>
                </a:cxn>
                <a:cxn ang="0">
                  <a:pos x="637" y="116"/>
                </a:cxn>
                <a:cxn ang="0">
                  <a:pos x="657" y="141"/>
                </a:cxn>
                <a:cxn ang="0">
                  <a:pos x="654" y="176"/>
                </a:cxn>
                <a:cxn ang="0">
                  <a:pos x="646" y="206"/>
                </a:cxn>
                <a:cxn ang="0">
                  <a:pos x="633" y="232"/>
                </a:cxn>
                <a:cxn ang="0">
                  <a:pos x="614" y="254"/>
                </a:cxn>
                <a:cxn ang="0">
                  <a:pos x="593" y="270"/>
                </a:cxn>
                <a:cxn ang="0">
                  <a:pos x="567" y="286"/>
                </a:cxn>
                <a:cxn ang="0">
                  <a:pos x="540" y="296"/>
                </a:cxn>
                <a:cxn ang="0">
                  <a:pos x="509" y="304"/>
                </a:cxn>
                <a:cxn ang="0">
                  <a:pos x="477" y="309"/>
                </a:cxn>
                <a:cxn ang="0">
                  <a:pos x="445" y="312"/>
                </a:cxn>
                <a:cxn ang="0">
                  <a:pos x="412" y="313"/>
                </a:cxn>
                <a:cxn ang="0">
                  <a:pos x="379" y="313"/>
                </a:cxn>
                <a:cxn ang="0">
                  <a:pos x="347" y="310"/>
                </a:cxn>
                <a:cxn ang="0">
                  <a:pos x="317" y="309"/>
                </a:cxn>
                <a:cxn ang="0">
                  <a:pos x="289" y="304"/>
                </a:cxn>
                <a:cxn ang="0">
                  <a:pos x="264" y="301"/>
                </a:cxn>
                <a:cxn ang="0">
                  <a:pos x="242" y="296"/>
                </a:cxn>
                <a:cxn ang="0">
                  <a:pos x="224" y="293"/>
                </a:cxn>
                <a:cxn ang="0">
                  <a:pos x="210" y="290"/>
                </a:cxn>
                <a:cxn ang="0">
                  <a:pos x="201" y="287"/>
                </a:cxn>
                <a:cxn ang="0">
                  <a:pos x="198" y="287"/>
                </a:cxn>
                <a:cxn ang="0">
                  <a:pos x="209" y="336"/>
                </a:cxn>
                <a:cxn ang="0">
                  <a:pos x="213" y="381"/>
                </a:cxn>
                <a:cxn ang="0">
                  <a:pos x="213" y="420"/>
                </a:cxn>
                <a:cxn ang="0">
                  <a:pos x="209" y="457"/>
                </a:cxn>
                <a:cxn ang="0">
                  <a:pos x="201" y="487"/>
                </a:cxn>
                <a:cxn ang="0">
                  <a:pos x="190" y="515"/>
                </a:cxn>
                <a:cxn ang="0">
                  <a:pos x="178" y="539"/>
                </a:cxn>
                <a:cxn ang="0">
                  <a:pos x="163" y="558"/>
                </a:cxn>
                <a:cxn ang="0">
                  <a:pos x="148" y="575"/>
                </a:cxn>
                <a:cxn ang="0">
                  <a:pos x="132" y="585"/>
                </a:cxn>
                <a:cxn ang="0">
                  <a:pos x="117" y="594"/>
                </a:cxn>
                <a:cxn ang="0">
                  <a:pos x="103" y="599"/>
                </a:cxn>
                <a:cxn ang="0">
                  <a:pos x="70" y="558"/>
                </a:cxn>
                <a:cxn ang="0">
                  <a:pos x="42" y="513"/>
                </a:cxn>
                <a:cxn ang="0">
                  <a:pos x="21" y="468"/>
                </a:cxn>
                <a:cxn ang="0">
                  <a:pos x="6" y="419"/>
                </a:cxn>
                <a:cxn ang="0">
                  <a:pos x="0" y="368"/>
                </a:cxn>
                <a:cxn ang="0">
                  <a:pos x="0" y="318"/>
                </a:cxn>
                <a:cxn ang="0">
                  <a:pos x="7" y="266"/>
                </a:cxn>
                <a:cxn ang="0">
                  <a:pos x="24" y="215"/>
                </a:cxn>
                <a:cxn ang="0">
                  <a:pos x="47" y="171"/>
                </a:cxn>
                <a:cxn ang="0">
                  <a:pos x="74" y="130"/>
                </a:cxn>
                <a:cxn ang="0">
                  <a:pos x="106" y="95"/>
                </a:cxn>
                <a:cxn ang="0">
                  <a:pos x="143" y="66"/>
                </a:cxn>
                <a:cxn ang="0">
                  <a:pos x="184" y="41"/>
                </a:cxn>
                <a:cxn ang="0">
                  <a:pos x="227" y="21"/>
                </a:cxn>
                <a:cxn ang="0">
                  <a:pos x="273" y="9"/>
                </a:cxn>
                <a:cxn ang="0">
                  <a:pos x="322" y="2"/>
                </a:cxn>
                <a:cxn ang="0">
                  <a:pos x="370" y="0"/>
                </a:cxn>
              </a:cxnLst>
              <a:rect l="0" t="0" r="r" b="b"/>
              <a:pathLst>
                <a:path w="657" h="599">
                  <a:moveTo>
                    <a:pt x="370" y="0"/>
                  </a:moveTo>
                  <a:lnTo>
                    <a:pt x="419" y="5"/>
                  </a:lnTo>
                  <a:lnTo>
                    <a:pt x="469" y="15"/>
                  </a:lnTo>
                  <a:lnTo>
                    <a:pt x="520" y="34"/>
                  </a:lnTo>
                  <a:lnTo>
                    <a:pt x="558" y="52"/>
                  </a:lnTo>
                  <a:lnTo>
                    <a:pt x="588" y="72"/>
                  </a:lnTo>
                  <a:lnTo>
                    <a:pt x="614" y="93"/>
                  </a:lnTo>
                  <a:lnTo>
                    <a:pt x="637" y="116"/>
                  </a:lnTo>
                  <a:lnTo>
                    <a:pt x="657" y="141"/>
                  </a:lnTo>
                  <a:lnTo>
                    <a:pt x="654" y="176"/>
                  </a:lnTo>
                  <a:lnTo>
                    <a:pt x="646" y="206"/>
                  </a:lnTo>
                  <a:lnTo>
                    <a:pt x="633" y="232"/>
                  </a:lnTo>
                  <a:lnTo>
                    <a:pt x="614" y="254"/>
                  </a:lnTo>
                  <a:lnTo>
                    <a:pt x="593" y="270"/>
                  </a:lnTo>
                  <a:lnTo>
                    <a:pt x="567" y="286"/>
                  </a:lnTo>
                  <a:lnTo>
                    <a:pt x="540" y="296"/>
                  </a:lnTo>
                  <a:lnTo>
                    <a:pt x="509" y="304"/>
                  </a:lnTo>
                  <a:lnTo>
                    <a:pt x="477" y="309"/>
                  </a:lnTo>
                  <a:lnTo>
                    <a:pt x="445" y="312"/>
                  </a:lnTo>
                  <a:lnTo>
                    <a:pt x="412" y="313"/>
                  </a:lnTo>
                  <a:lnTo>
                    <a:pt x="379" y="313"/>
                  </a:lnTo>
                  <a:lnTo>
                    <a:pt x="347" y="310"/>
                  </a:lnTo>
                  <a:lnTo>
                    <a:pt x="317" y="309"/>
                  </a:lnTo>
                  <a:lnTo>
                    <a:pt x="289" y="304"/>
                  </a:lnTo>
                  <a:lnTo>
                    <a:pt x="264" y="301"/>
                  </a:lnTo>
                  <a:lnTo>
                    <a:pt x="242" y="296"/>
                  </a:lnTo>
                  <a:lnTo>
                    <a:pt x="224" y="293"/>
                  </a:lnTo>
                  <a:lnTo>
                    <a:pt x="210" y="290"/>
                  </a:lnTo>
                  <a:lnTo>
                    <a:pt x="201" y="287"/>
                  </a:lnTo>
                  <a:lnTo>
                    <a:pt x="198" y="287"/>
                  </a:lnTo>
                  <a:lnTo>
                    <a:pt x="209" y="336"/>
                  </a:lnTo>
                  <a:lnTo>
                    <a:pt x="213" y="381"/>
                  </a:lnTo>
                  <a:lnTo>
                    <a:pt x="213" y="420"/>
                  </a:lnTo>
                  <a:lnTo>
                    <a:pt x="209" y="457"/>
                  </a:lnTo>
                  <a:lnTo>
                    <a:pt x="201" y="487"/>
                  </a:lnTo>
                  <a:lnTo>
                    <a:pt x="190" y="515"/>
                  </a:lnTo>
                  <a:lnTo>
                    <a:pt x="178" y="539"/>
                  </a:lnTo>
                  <a:lnTo>
                    <a:pt x="163" y="558"/>
                  </a:lnTo>
                  <a:lnTo>
                    <a:pt x="148" y="575"/>
                  </a:lnTo>
                  <a:lnTo>
                    <a:pt x="132" y="585"/>
                  </a:lnTo>
                  <a:lnTo>
                    <a:pt x="117" y="594"/>
                  </a:lnTo>
                  <a:lnTo>
                    <a:pt x="103" y="599"/>
                  </a:lnTo>
                  <a:lnTo>
                    <a:pt x="70" y="558"/>
                  </a:lnTo>
                  <a:lnTo>
                    <a:pt x="42" y="513"/>
                  </a:lnTo>
                  <a:lnTo>
                    <a:pt x="21" y="468"/>
                  </a:lnTo>
                  <a:lnTo>
                    <a:pt x="6" y="419"/>
                  </a:lnTo>
                  <a:lnTo>
                    <a:pt x="0" y="368"/>
                  </a:lnTo>
                  <a:lnTo>
                    <a:pt x="0" y="318"/>
                  </a:lnTo>
                  <a:lnTo>
                    <a:pt x="7" y="266"/>
                  </a:lnTo>
                  <a:lnTo>
                    <a:pt x="24" y="215"/>
                  </a:lnTo>
                  <a:lnTo>
                    <a:pt x="47" y="171"/>
                  </a:lnTo>
                  <a:lnTo>
                    <a:pt x="74" y="130"/>
                  </a:lnTo>
                  <a:lnTo>
                    <a:pt x="106" y="95"/>
                  </a:lnTo>
                  <a:lnTo>
                    <a:pt x="143" y="66"/>
                  </a:lnTo>
                  <a:lnTo>
                    <a:pt x="184" y="41"/>
                  </a:lnTo>
                  <a:lnTo>
                    <a:pt x="227" y="21"/>
                  </a:lnTo>
                  <a:lnTo>
                    <a:pt x="273" y="9"/>
                  </a:lnTo>
                  <a:lnTo>
                    <a:pt x="322" y="2"/>
                  </a:lnTo>
                  <a:lnTo>
                    <a:pt x="37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683"/>
            <p:cNvSpPr>
              <a:spLocks/>
            </p:cNvSpPr>
            <p:nvPr/>
          </p:nvSpPr>
          <p:spPr bwMode="auto">
            <a:xfrm>
              <a:off x="5024438" y="4284663"/>
              <a:ext cx="373063" cy="188913"/>
            </a:xfrm>
            <a:custGeom>
              <a:avLst/>
              <a:gdLst/>
              <a:ahLst/>
              <a:cxnLst>
                <a:cxn ang="0">
                  <a:pos x="233" y="0"/>
                </a:cxn>
                <a:cxn ang="0">
                  <a:pos x="235" y="34"/>
                </a:cxn>
                <a:cxn ang="0">
                  <a:pos x="235" y="64"/>
                </a:cxn>
                <a:cxn ang="0">
                  <a:pos x="233" y="97"/>
                </a:cxn>
                <a:cxn ang="0">
                  <a:pos x="230" y="98"/>
                </a:cxn>
                <a:cxn ang="0">
                  <a:pos x="218" y="100"/>
                </a:cxn>
                <a:cxn ang="0">
                  <a:pos x="201" y="104"/>
                </a:cxn>
                <a:cxn ang="0">
                  <a:pos x="178" y="109"/>
                </a:cxn>
                <a:cxn ang="0">
                  <a:pos x="149" y="113"/>
                </a:cxn>
                <a:cxn ang="0">
                  <a:pos x="117" y="116"/>
                </a:cxn>
                <a:cxn ang="0">
                  <a:pos x="81" y="119"/>
                </a:cxn>
                <a:cxn ang="0">
                  <a:pos x="41" y="119"/>
                </a:cxn>
                <a:cxn ang="0">
                  <a:pos x="0" y="118"/>
                </a:cxn>
                <a:cxn ang="0">
                  <a:pos x="1" y="61"/>
                </a:cxn>
                <a:cxn ang="0">
                  <a:pos x="3" y="2"/>
                </a:cxn>
                <a:cxn ang="0">
                  <a:pos x="40" y="3"/>
                </a:cxn>
                <a:cxn ang="0">
                  <a:pos x="133" y="3"/>
                </a:cxn>
                <a:cxn ang="0">
                  <a:pos x="186" y="2"/>
                </a:cxn>
                <a:cxn ang="0">
                  <a:pos x="209" y="2"/>
                </a:cxn>
                <a:cxn ang="0">
                  <a:pos x="233" y="0"/>
                </a:cxn>
              </a:cxnLst>
              <a:rect l="0" t="0" r="r" b="b"/>
              <a:pathLst>
                <a:path w="235" h="119">
                  <a:moveTo>
                    <a:pt x="233" y="0"/>
                  </a:moveTo>
                  <a:lnTo>
                    <a:pt x="235" y="34"/>
                  </a:lnTo>
                  <a:lnTo>
                    <a:pt x="235" y="64"/>
                  </a:lnTo>
                  <a:lnTo>
                    <a:pt x="233" y="97"/>
                  </a:lnTo>
                  <a:lnTo>
                    <a:pt x="230" y="98"/>
                  </a:lnTo>
                  <a:lnTo>
                    <a:pt x="218" y="100"/>
                  </a:lnTo>
                  <a:lnTo>
                    <a:pt x="201" y="104"/>
                  </a:lnTo>
                  <a:lnTo>
                    <a:pt x="178" y="109"/>
                  </a:lnTo>
                  <a:lnTo>
                    <a:pt x="149" y="113"/>
                  </a:lnTo>
                  <a:lnTo>
                    <a:pt x="117" y="116"/>
                  </a:lnTo>
                  <a:lnTo>
                    <a:pt x="81" y="119"/>
                  </a:lnTo>
                  <a:lnTo>
                    <a:pt x="41" y="119"/>
                  </a:lnTo>
                  <a:lnTo>
                    <a:pt x="0" y="118"/>
                  </a:lnTo>
                  <a:lnTo>
                    <a:pt x="1" y="61"/>
                  </a:lnTo>
                  <a:lnTo>
                    <a:pt x="3" y="2"/>
                  </a:lnTo>
                  <a:lnTo>
                    <a:pt x="40" y="3"/>
                  </a:lnTo>
                  <a:lnTo>
                    <a:pt x="133" y="3"/>
                  </a:lnTo>
                  <a:lnTo>
                    <a:pt x="186" y="2"/>
                  </a:lnTo>
                  <a:lnTo>
                    <a:pt x="209" y="2"/>
                  </a:lnTo>
                  <a:lnTo>
                    <a:pt x="233" y="0"/>
                  </a:lnTo>
                  <a:close/>
                </a:path>
              </a:pathLst>
            </a:custGeom>
            <a:solidFill>
              <a:srgbClr val="0000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684"/>
            <p:cNvSpPr>
              <a:spLocks/>
            </p:cNvSpPr>
            <p:nvPr/>
          </p:nvSpPr>
          <p:spPr bwMode="auto">
            <a:xfrm>
              <a:off x="5673726" y="4200526"/>
              <a:ext cx="147638" cy="203200"/>
            </a:xfrm>
            <a:custGeom>
              <a:avLst/>
              <a:gdLst/>
              <a:ahLst/>
              <a:cxnLst>
                <a:cxn ang="0">
                  <a:pos x="82" y="0"/>
                </a:cxn>
                <a:cxn ang="0">
                  <a:pos x="84" y="10"/>
                </a:cxn>
                <a:cxn ang="0">
                  <a:pos x="85" y="30"/>
                </a:cxn>
                <a:cxn ang="0">
                  <a:pos x="88" y="55"/>
                </a:cxn>
                <a:cxn ang="0">
                  <a:pos x="90" y="87"/>
                </a:cxn>
                <a:cxn ang="0">
                  <a:pos x="93" y="122"/>
                </a:cxn>
                <a:cxn ang="0">
                  <a:pos x="55" y="128"/>
                </a:cxn>
                <a:cxn ang="0">
                  <a:pos x="20" y="128"/>
                </a:cxn>
                <a:cxn ang="0">
                  <a:pos x="18" y="124"/>
                </a:cxn>
                <a:cxn ang="0">
                  <a:pos x="15" y="110"/>
                </a:cxn>
                <a:cxn ang="0">
                  <a:pos x="10" y="90"/>
                </a:cxn>
                <a:cxn ang="0">
                  <a:pos x="6" y="61"/>
                </a:cxn>
                <a:cxn ang="0">
                  <a:pos x="0" y="27"/>
                </a:cxn>
                <a:cxn ang="0">
                  <a:pos x="47" y="12"/>
                </a:cxn>
                <a:cxn ang="0">
                  <a:pos x="82" y="0"/>
                </a:cxn>
              </a:cxnLst>
              <a:rect l="0" t="0" r="r" b="b"/>
              <a:pathLst>
                <a:path w="93" h="128">
                  <a:moveTo>
                    <a:pt x="82" y="0"/>
                  </a:moveTo>
                  <a:lnTo>
                    <a:pt x="84" y="10"/>
                  </a:lnTo>
                  <a:lnTo>
                    <a:pt x="85" y="30"/>
                  </a:lnTo>
                  <a:lnTo>
                    <a:pt x="88" y="55"/>
                  </a:lnTo>
                  <a:lnTo>
                    <a:pt x="90" y="87"/>
                  </a:lnTo>
                  <a:lnTo>
                    <a:pt x="93" y="122"/>
                  </a:lnTo>
                  <a:lnTo>
                    <a:pt x="55" y="128"/>
                  </a:lnTo>
                  <a:lnTo>
                    <a:pt x="20" y="128"/>
                  </a:lnTo>
                  <a:lnTo>
                    <a:pt x="18" y="124"/>
                  </a:lnTo>
                  <a:lnTo>
                    <a:pt x="15" y="110"/>
                  </a:lnTo>
                  <a:lnTo>
                    <a:pt x="10" y="90"/>
                  </a:lnTo>
                  <a:lnTo>
                    <a:pt x="6" y="61"/>
                  </a:lnTo>
                  <a:lnTo>
                    <a:pt x="0" y="27"/>
                  </a:lnTo>
                  <a:lnTo>
                    <a:pt x="47" y="12"/>
                  </a:lnTo>
                  <a:lnTo>
                    <a:pt x="82" y="0"/>
                  </a:lnTo>
                  <a:close/>
                </a:path>
              </a:pathLst>
            </a:custGeom>
            <a:solidFill>
              <a:srgbClr val="0000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685"/>
            <p:cNvSpPr>
              <a:spLocks/>
            </p:cNvSpPr>
            <p:nvPr/>
          </p:nvSpPr>
          <p:spPr bwMode="auto">
            <a:xfrm>
              <a:off x="4895851" y="3117851"/>
              <a:ext cx="498475" cy="1327150"/>
            </a:xfrm>
            <a:custGeom>
              <a:avLst/>
              <a:gdLst/>
              <a:ahLst/>
              <a:cxnLst>
                <a:cxn ang="0">
                  <a:pos x="3" y="0"/>
                </a:cxn>
                <a:cxn ang="0">
                  <a:pos x="8" y="0"/>
                </a:cxn>
                <a:cxn ang="0">
                  <a:pos x="21" y="2"/>
                </a:cxn>
                <a:cxn ang="0">
                  <a:pos x="43" y="3"/>
                </a:cxn>
                <a:cxn ang="0">
                  <a:pos x="67" y="6"/>
                </a:cxn>
                <a:cxn ang="0">
                  <a:pos x="119" y="9"/>
                </a:cxn>
                <a:cxn ang="0">
                  <a:pos x="144" y="9"/>
                </a:cxn>
                <a:cxn ang="0">
                  <a:pos x="145" y="13"/>
                </a:cxn>
                <a:cxn ang="0">
                  <a:pos x="150" y="25"/>
                </a:cxn>
                <a:cxn ang="0">
                  <a:pos x="157" y="43"/>
                </a:cxn>
                <a:cxn ang="0">
                  <a:pos x="168" y="66"/>
                </a:cxn>
                <a:cxn ang="0">
                  <a:pos x="179" y="97"/>
                </a:cxn>
                <a:cxn ang="0">
                  <a:pos x="192" y="133"/>
                </a:cxn>
                <a:cxn ang="0">
                  <a:pos x="206" y="173"/>
                </a:cxn>
                <a:cxn ang="0">
                  <a:pos x="221" y="219"/>
                </a:cxn>
                <a:cxn ang="0">
                  <a:pos x="235" y="268"/>
                </a:cxn>
                <a:cxn ang="0">
                  <a:pos x="250" y="321"/>
                </a:cxn>
                <a:cxn ang="0">
                  <a:pos x="264" y="376"/>
                </a:cxn>
                <a:cxn ang="0">
                  <a:pos x="278" y="436"/>
                </a:cxn>
                <a:cxn ang="0">
                  <a:pos x="290" y="495"/>
                </a:cxn>
                <a:cxn ang="0">
                  <a:pos x="299" y="558"/>
                </a:cxn>
                <a:cxn ang="0">
                  <a:pos x="307" y="622"/>
                </a:cxn>
                <a:cxn ang="0">
                  <a:pos x="313" y="686"/>
                </a:cxn>
                <a:cxn ang="0">
                  <a:pos x="314" y="752"/>
                </a:cxn>
                <a:cxn ang="0">
                  <a:pos x="313" y="816"/>
                </a:cxn>
                <a:cxn ang="0">
                  <a:pos x="308" y="818"/>
                </a:cxn>
                <a:cxn ang="0">
                  <a:pos x="296" y="819"/>
                </a:cxn>
                <a:cxn ang="0">
                  <a:pos x="278" y="822"/>
                </a:cxn>
                <a:cxn ang="0">
                  <a:pos x="252" y="825"/>
                </a:cxn>
                <a:cxn ang="0">
                  <a:pos x="224" y="828"/>
                </a:cxn>
                <a:cxn ang="0">
                  <a:pos x="192" y="833"/>
                </a:cxn>
                <a:cxn ang="0">
                  <a:pos x="125" y="836"/>
                </a:cxn>
                <a:cxn ang="0">
                  <a:pos x="93" y="836"/>
                </a:cxn>
                <a:cxn ang="0">
                  <a:pos x="63" y="835"/>
                </a:cxn>
                <a:cxn ang="0">
                  <a:pos x="35" y="830"/>
                </a:cxn>
                <a:cxn ang="0">
                  <a:pos x="12" y="822"/>
                </a:cxn>
                <a:cxn ang="0">
                  <a:pos x="12" y="818"/>
                </a:cxn>
                <a:cxn ang="0">
                  <a:pos x="11" y="802"/>
                </a:cxn>
                <a:cxn ang="0">
                  <a:pos x="11" y="778"/>
                </a:cxn>
                <a:cxn ang="0">
                  <a:pos x="9" y="747"/>
                </a:cxn>
                <a:cxn ang="0">
                  <a:pos x="8" y="711"/>
                </a:cxn>
                <a:cxn ang="0">
                  <a:pos x="5" y="668"/>
                </a:cxn>
                <a:cxn ang="0">
                  <a:pos x="3" y="622"/>
                </a:cxn>
                <a:cxn ang="0">
                  <a:pos x="2" y="573"/>
                </a:cxn>
                <a:cxn ang="0">
                  <a:pos x="2" y="523"/>
                </a:cxn>
                <a:cxn ang="0">
                  <a:pos x="0" y="471"/>
                </a:cxn>
                <a:cxn ang="0">
                  <a:pos x="0" y="375"/>
                </a:cxn>
                <a:cxn ang="0">
                  <a:pos x="2" y="329"/>
                </a:cxn>
                <a:cxn ang="0">
                  <a:pos x="3" y="289"/>
                </a:cxn>
                <a:cxn ang="0">
                  <a:pos x="6" y="226"/>
                </a:cxn>
                <a:cxn ang="0">
                  <a:pos x="8" y="170"/>
                </a:cxn>
                <a:cxn ang="0">
                  <a:pos x="8" y="78"/>
                </a:cxn>
                <a:cxn ang="0">
                  <a:pos x="6" y="45"/>
                </a:cxn>
                <a:cxn ang="0">
                  <a:pos x="5" y="20"/>
                </a:cxn>
                <a:cxn ang="0">
                  <a:pos x="3" y="5"/>
                </a:cxn>
                <a:cxn ang="0">
                  <a:pos x="3" y="0"/>
                </a:cxn>
              </a:cxnLst>
              <a:rect l="0" t="0" r="r" b="b"/>
              <a:pathLst>
                <a:path w="314" h="836">
                  <a:moveTo>
                    <a:pt x="3" y="0"/>
                  </a:moveTo>
                  <a:lnTo>
                    <a:pt x="8" y="0"/>
                  </a:lnTo>
                  <a:lnTo>
                    <a:pt x="21" y="2"/>
                  </a:lnTo>
                  <a:lnTo>
                    <a:pt x="43" y="3"/>
                  </a:lnTo>
                  <a:lnTo>
                    <a:pt x="67" y="6"/>
                  </a:lnTo>
                  <a:lnTo>
                    <a:pt x="119" y="9"/>
                  </a:lnTo>
                  <a:lnTo>
                    <a:pt x="144" y="9"/>
                  </a:lnTo>
                  <a:lnTo>
                    <a:pt x="145" y="13"/>
                  </a:lnTo>
                  <a:lnTo>
                    <a:pt x="150" y="25"/>
                  </a:lnTo>
                  <a:lnTo>
                    <a:pt x="157" y="43"/>
                  </a:lnTo>
                  <a:lnTo>
                    <a:pt x="168" y="66"/>
                  </a:lnTo>
                  <a:lnTo>
                    <a:pt x="179" y="97"/>
                  </a:lnTo>
                  <a:lnTo>
                    <a:pt x="192" y="133"/>
                  </a:lnTo>
                  <a:lnTo>
                    <a:pt x="206" y="173"/>
                  </a:lnTo>
                  <a:lnTo>
                    <a:pt x="221" y="219"/>
                  </a:lnTo>
                  <a:lnTo>
                    <a:pt x="235" y="268"/>
                  </a:lnTo>
                  <a:lnTo>
                    <a:pt x="250" y="321"/>
                  </a:lnTo>
                  <a:lnTo>
                    <a:pt x="264" y="376"/>
                  </a:lnTo>
                  <a:lnTo>
                    <a:pt x="278" y="436"/>
                  </a:lnTo>
                  <a:lnTo>
                    <a:pt x="290" y="495"/>
                  </a:lnTo>
                  <a:lnTo>
                    <a:pt x="299" y="558"/>
                  </a:lnTo>
                  <a:lnTo>
                    <a:pt x="307" y="622"/>
                  </a:lnTo>
                  <a:lnTo>
                    <a:pt x="313" y="686"/>
                  </a:lnTo>
                  <a:lnTo>
                    <a:pt x="314" y="752"/>
                  </a:lnTo>
                  <a:lnTo>
                    <a:pt x="313" y="816"/>
                  </a:lnTo>
                  <a:lnTo>
                    <a:pt x="308" y="818"/>
                  </a:lnTo>
                  <a:lnTo>
                    <a:pt x="296" y="819"/>
                  </a:lnTo>
                  <a:lnTo>
                    <a:pt x="278" y="822"/>
                  </a:lnTo>
                  <a:lnTo>
                    <a:pt x="252" y="825"/>
                  </a:lnTo>
                  <a:lnTo>
                    <a:pt x="224" y="828"/>
                  </a:lnTo>
                  <a:lnTo>
                    <a:pt x="192" y="833"/>
                  </a:lnTo>
                  <a:lnTo>
                    <a:pt x="125" y="836"/>
                  </a:lnTo>
                  <a:lnTo>
                    <a:pt x="93" y="836"/>
                  </a:lnTo>
                  <a:lnTo>
                    <a:pt x="63" y="835"/>
                  </a:lnTo>
                  <a:lnTo>
                    <a:pt x="35" y="830"/>
                  </a:lnTo>
                  <a:lnTo>
                    <a:pt x="12" y="822"/>
                  </a:lnTo>
                  <a:lnTo>
                    <a:pt x="12" y="818"/>
                  </a:lnTo>
                  <a:lnTo>
                    <a:pt x="11" y="802"/>
                  </a:lnTo>
                  <a:lnTo>
                    <a:pt x="11" y="778"/>
                  </a:lnTo>
                  <a:lnTo>
                    <a:pt x="9" y="747"/>
                  </a:lnTo>
                  <a:lnTo>
                    <a:pt x="8" y="711"/>
                  </a:lnTo>
                  <a:lnTo>
                    <a:pt x="5" y="668"/>
                  </a:lnTo>
                  <a:lnTo>
                    <a:pt x="3" y="622"/>
                  </a:lnTo>
                  <a:lnTo>
                    <a:pt x="2" y="573"/>
                  </a:lnTo>
                  <a:lnTo>
                    <a:pt x="2" y="523"/>
                  </a:lnTo>
                  <a:lnTo>
                    <a:pt x="0" y="471"/>
                  </a:lnTo>
                  <a:lnTo>
                    <a:pt x="0" y="375"/>
                  </a:lnTo>
                  <a:lnTo>
                    <a:pt x="2" y="329"/>
                  </a:lnTo>
                  <a:lnTo>
                    <a:pt x="3" y="289"/>
                  </a:lnTo>
                  <a:lnTo>
                    <a:pt x="6" y="226"/>
                  </a:lnTo>
                  <a:lnTo>
                    <a:pt x="8" y="170"/>
                  </a:lnTo>
                  <a:lnTo>
                    <a:pt x="8" y="78"/>
                  </a:lnTo>
                  <a:lnTo>
                    <a:pt x="6" y="45"/>
                  </a:lnTo>
                  <a:lnTo>
                    <a:pt x="5" y="20"/>
                  </a:lnTo>
                  <a:lnTo>
                    <a:pt x="3" y="5"/>
                  </a:lnTo>
                  <a:lnTo>
                    <a:pt x="3"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686"/>
            <p:cNvSpPr>
              <a:spLocks/>
            </p:cNvSpPr>
            <p:nvPr/>
          </p:nvSpPr>
          <p:spPr bwMode="auto">
            <a:xfrm>
              <a:off x="5638801" y="3076576"/>
              <a:ext cx="298450" cy="1308100"/>
            </a:xfrm>
            <a:custGeom>
              <a:avLst/>
              <a:gdLst/>
              <a:ahLst/>
              <a:cxnLst>
                <a:cxn ang="0">
                  <a:pos x="136" y="0"/>
                </a:cxn>
                <a:cxn ang="0">
                  <a:pos x="154" y="517"/>
                </a:cxn>
                <a:cxn ang="0">
                  <a:pos x="188" y="803"/>
                </a:cxn>
                <a:cxn ang="0">
                  <a:pos x="185" y="804"/>
                </a:cxn>
                <a:cxn ang="0">
                  <a:pos x="174" y="806"/>
                </a:cxn>
                <a:cxn ang="0">
                  <a:pos x="159" y="809"/>
                </a:cxn>
                <a:cxn ang="0">
                  <a:pos x="141" y="813"/>
                </a:cxn>
                <a:cxn ang="0">
                  <a:pos x="119" y="818"/>
                </a:cxn>
                <a:cxn ang="0">
                  <a:pos x="97" y="821"/>
                </a:cxn>
                <a:cxn ang="0">
                  <a:pos x="74" y="822"/>
                </a:cxn>
                <a:cxn ang="0">
                  <a:pos x="52" y="824"/>
                </a:cxn>
                <a:cxn ang="0">
                  <a:pos x="51" y="819"/>
                </a:cxn>
                <a:cxn ang="0">
                  <a:pos x="49" y="806"/>
                </a:cxn>
                <a:cxn ang="0">
                  <a:pos x="45" y="783"/>
                </a:cxn>
                <a:cxn ang="0">
                  <a:pos x="40" y="752"/>
                </a:cxn>
                <a:cxn ang="0">
                  <a:pos x="34" y="717"/>
                </a:cxn>
                <a:cxn ang="0">
                  <a:pos x="29" y="674"/>
                </a:cxn>
                <a:cxn ang="0">
                  <a:pos x="23" y="627"/>
                </a:cxn>
                <a:cxn ang="0">
                  <a:pos x="17" y="576"/>
                </a:cxn>
                <a:cxn ang="0">
                  <a:pos x="11" y="523"/>
                </a:cxn>
                <a:cxn ang="0">
                  <a:pos x="7" y="466"/>
                </a:cxn>
                <a:cxn ang="0">
                  <a:pos x="3" y="410"/>
                </a:cxn>
                <a:cxn ang="0">
                  <a:pos x="2" y="352"/>
                </a:cxn>
                <a:cxn ang="0">
                  <a:pos x="0" y="280"/>
                </a:cxn>
                <a:cxn ang="0">
                  <a:pos x="2" y="217"/>
                </a:cxn>
                <a:cxn ang="0">
                  <a:pos x="2" y="162"/>
                </a:cxn>
                <a:cxn ang="0">
                  <a:pos x="5" y="118"/>
                </a:cxn>
                <a:cxn ang="0">
                  <a:pos x="7" y="81"/>
                </a:cxn>
                <a:cxn ang="0">
                  <a:pos x="10" y="54"/>
                </a:cxn>
                <a:cxn ang="0">
                  <a:pos x="11" y="34"/>
                </a:cxn>
                <a:cxn ang="0">
                  <a:pos x="13" y="23"/>
                </a:cxn>
                <a:cxn ang="0">
                  <a:pos x="13" y="19"/>
                </a:cxn>
                <a:cxn ang="0">
                  <a:pos x="136" y="0"/>
                </a:cxn>
              </a:cxnLst>
              <a:rect l="0" t="0" r="r" b="b"/>
              <a:pathLst>
                <a:path w="188" h="824">
                  <a:moveTo>
                    <a:pt x="136" y="0"/>
                  </a:moveTo>
                  <a:lnTo>
                    <a:pt x="154" y="517"/>
                  </a:lnTo>
                  <a:lnTo>
                    <a:pt x="188" y="803"/>
                  </a:lnTo>
                  <a:lnTo>
                    <a:pt x="185" y="804"/>
                  </a:lnTo>
                  <a:lnTo>
                    <a:pt x="174" y="806"/>
                  </a:lnTo>
                  <a:lnTo>
                    <a:pt x="159" y="809"/>
                  </a:lnTo>
                  <a:lnTo>
                    <a:pt x="141" y="813"/>
                  </a:lnTo>
                  <a:lnTo>
                    <a:pt x="119" y="818"/>
                  </a:lnTo>
                  <a:lnTo>
                    <a:pt x="97" y="821"/>
                  </a:lnTo>
                  <a:lnTo>
                    <a:pt x="74" y="822"/>
                  </a:lnTo>
                  <a:lnTo>
                    <a:pt x="52" y="824"/>
                  </a:lnTo>
                  <a:lnTo>
                    <a:pt x="51" y="819"/>
                  </a:lnTo>
                  <a:lnTo>
                    <a:pt x="49" y="806"/>
                  </a:lnTo>
                  <a:lnTo>
                    <a:pt x="45" y="783"/>
                  </a:lnTo>
                  <a:lnTo>
                    <a:pt x="40" y="752"/>
                  </a:lnTo>
                  <a:lnTo>
                    <a:pt x="34" y="717"/>
                  </a:lnTo>
                  <a:lnTo>
                    <a:pt x="29" y="674"/>
                  </a:lnTo>
                  <a:lnTo>
                    <a:pt x="23" y="627"/>
                  </a:lnTo>
                  <a:lnTo>
                    <a:pt x="17" y="576"/>
                  </a:lnTo>
                  <a:lnTo>
                    <a:pt x="11" y="523"/>
                  </a:lnTo>
                  <a:lnTo>
                    <a:pt x="7" y="466"/>
                  </a:lnTo>
                  <a:lnTo>
                    <a:pt x="3" y="410"/>
                  </a:lnTo>
                  <a:lnTo>
                    <a:pt x="2" y="352"/>
                  </a:lnTo>
                  <a:lnTo>
                    <a:pt x="0" y="280"/>
                  </a:lnTo>
                  <a:lnTo>
                    <a:pt x="2" y="217"/>
                  </a:lnTo>
                  <a:lnTo>
                    <a:pt x="2" y="162"/>
                  </a:lnTo>
                  <a:lnTo>
                    <a:pt x="5" y="118"/>
                  </a:lnTo>
                  <a:lnTo>
                    <a:pt x="7" y="81"/>
                  </a:lnTo>
                  <a:lnTo>
                    <a:pt x="10" y="54"/>
                  </a:lnTo>
                  <a:lnTo>
                    <a:pt x="11" y="34"/>
                  </a:lnTo>
                  <a:lnTo>
                    <a:pt x="13" y="23"/>
                  </a:lnTo>
                  <a:lnTo>
                    <a:pt x="13" y="19"/>
                  </a:lnTo>
                  <a:lnTo>
                    <a:pt x="136"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687"/>
            <p:cNvSpPr>
              <a:spLocks/>
            </p:cNvSpPr>
            <p:nvPr/>
          </p:nvSpPr>
          <p:spPr bwMode="auto">
            <a:xfrm>
              <a:off x="5291138" y="3121026"/>
              <a:ext cx="236538" cy="144463"/>
            </a:xfrm>
            <a:custGeom>
              <a:avLst/>
              <a:gdLst/>
              <a:ahLst/>
              <a:cxnLst>
                <a:cxn ang="0">
                  <a:pos x="149" y="0"/>
                </a:cxn>
                <a:cxn ang="0">
                  <a:pos x="119" y="88"/>
                </a:cxn>
                <a:cxn ang="0">
                  <a:pos x="78" y="91"/>
                </a:cxn>
                <a:cxn ang="0">
                  <a:pos x="0" y="6"/>
                </a:cxn>
                <a:cxn ang="0">
                  <a:pos x="47" y="4"/>
                </a:cxn>
                <a:cxn ang="0">
                  <a:pos x="96" y="3"/>
                </a:cxn>
                <a:cxn ang="0">
                  <a:pos x="149" y="0"/>
                </a:cxn>
              </a:cxnLst>
              <a:rect l="0" t="0" r="r" b="b"/>
              <a:pathLst>
                <a:path w="149" h="91">
                  <a:moveTo>
                    <a:pt x="149" y="0"/>
                  </a:moveTo>
                  <a:lnTo>
                    <a:pt x="119" y="88"/>
                  </a:lnTo>
                  <a:lnTo>
                    <a:pt x="78" y="91"/>
                  </a:lnTo>
                  <a:lnTo>
                    <a:pt x="0" y="6"/>
                  </a:lnTo>
                  <a:lnTo>
                    <a:pt x="47" y="4"/>
                  </a:lnTo>
                  <a:lnTo>
                    <a:pt x="96" y="3"/>
                  </a:lnTo>
                  <a:lnTo>
                    <a:pt x="149" y="0"/>
                  </a:lnTo>
                  <a:close/>
                </a:path>
              </a:pathLst>
            </a:custGeom>
            <a:solidFill>
              <a:srgbClr val="D7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688"/>
            <p:cNvSpPr>
              <a:spLocks/>
            </p:cNvSpPr>
            <p:nvPr/>
          </p:nvSpPr>
          <p:spPr bwMode="auto">
            <a:xfrm>
              <a:off x="5029201" y="3438526"/>
              <a:ext cx="169863" cy="65088"/>
            </a:xfrm>
            <a:custGeom>
              <a:avLst/>
              <a:gdLst/>
              <a:ahLst/>
              <a:cxnLst>
                <a:cxn ang="0">
                  <a:pos x="99" y="0"/>
                </a:cxn>
                <a:cxn ang="0">
                  <a:pos x="107" y="21"/>
                </a:cxn>
                <a:cxn ang="0">
                  <a:pos x="6" y="41"/>
                </a:cxn>
                <a:cxn ang="0">
                  <a:pos x="0" y="17"/>
                </a:cxn>
                <a:cxn ang="0">
                  <a:pos x="99" y="0"/>
                </a:cxn>
              </a:cxnLst>
              <a:rect l="0" t="0" r="r" b="b"/>
              <a:pathLst>
                <a:path w="107" h="41">
                  <a:moveTo>
                    <a:pt x="99" y="0"/>
                  </a:moveTo>
                  <a:lnTo>
                    <a:pt x="107" y="21"/>
                  </a:lnTo>
                  <a:lnTo>
                    <a:pt x="6" y="41"/>
                  </a:lnTo>
                  <a:lnTo>
                    <a:pt x="0" y="17"/>
                  </a:lnTo>
                  <a:lnTo>
                    <a:pt x="99" y="0"/>
                  </a:lnTo>
                  <a:close/>
                </a:path>
              </a:pathLst>
            </a:custGeom>
            <a:solidFill>
              <a:srgbClr val="0000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689"/>
            <p:cNvSpPr>
              <a:spLocks/>
            </p:cNvSpPr>
            <p:nvPr/>
          </p:nvSpPr>
          <p:spPr bwMode="auto">
            <a:xfrm>
              <a:off x="4886326" y="1871663"/>
              <a:ext cx="768350" cy="358775"/>
            </a:xfrm>
            <a:custGeom>
              <a:avLst/>
              <a:gdLst/>
              <a:ahLst/>
              <a:cxnLst>
                <a:cxn ang="0">
                  <a:pos x="352" y="0"/>
                </a:cxn>
                <a:cxn ang="0">
                  <a:pos x="357" y="1"/>
                </a:cxn>
                <a:cxn ang="0">
                  <a:pos x="387" y="9"/>
                </a:cxn>
                <a:cxn ang="0">
                  <a:pos x="409" y="17"/>
                </a:cxn>
                <a:cxn ang="0">
                  <a:pos x="430" y="29"/>
                </a:cxn>
                <a:cxn ang="0">
                  <a:pos x="452" y="43"/>
                </a:cxn>
                <a:cxn ang="0">
                  <a:pos x="468" y="59"/>
                </a:cxn>
                <a:cxn ang="0">
                  <a:pos x="481" y="81"/>
                </a:cxn>
                <a:cxn ang="0">
                  <a:pos x="484" y="96"/>
                </a:cxn>
                <a:cxn ang="0">
                  <a:pos x="484" y="113"/>
                </a:cxn>
                <a:cxn ang="0">
                  <a:pos x="481" y="131"/>
                </a:cxn>
                <a:cxn ang="0">
                  <a:pos x="473" y="150"/>
                </a:cxn>
                <a:cxn ang="0">
                  <a:pos x="461" y="168"/>
                </a:cxn>
                <a:cxn ang="0">
                  <a:pos x="444" y="185"/>
                </a:cxn>
                <a:cxn ang="0">
                  <a:pos x="421" y="200"/>
                </a:cxn>
                <a:cxn ang="0">
                  <a:pos x="394" y="212"/>
                </a:cxn>
                <a:cxn ang="0">
                  <a:pos x="358" y="221"/>
                </a:cxn>
                <a:cxn ang="0">
                  <a:pos x="317" y="226"/>
                </a:cxn>
                <a:cxn ang="0">
                  <a:pos x="259" y="226"/>
                </a:cxn>
                <a:cxn ang="0">
                  <a:pos x="206" y="223"/>
                </a:cxn>
                <a:cxn ang="0">
                  <a:pos x="159" y="215"/>
                </a:cxn>
                <a:cxn ang="0">
                  <a:pos x="117" y="206"/>
                </a:cxn>
                <a:cxn ang="0">
                  <a:pos x="82" y="195"/>
                </a:cxn>
                <a:cxn ang="0">
                  <a:pos x="53" y="183"/>
                </a:cxn>
                <a:cxn ang="0">
                  <a:pos x="31" y="173"/>
                </a:cxn>
                <a:cxn ang="0">
                  <a:pos x="14" y="163"/>
                </a:cxn>
                <a:cxn ang="0">
                  <a:pos x="3" y="157"/>
                </a:cxn>
                <a:cxn ang="0">
                  <a:pos x="0" y="156"/>
                </a:cxn>
                <a:cxn ang="0">
                  <a:pos x="50" y="162"/>
                </a:cxn>
                <a:cxn ang="0">
                  <a:pos x="96" y="163"/>
                </a:cxn>
                <a:cxn ang="0">
                  <a:pos x="137" y="159"/>
                </a:cxn>
                <a:cxn ang="0">
                  <a:pos x="175" y="153"/>
                </a:cxn>
                <a:cxn ang="0">
                  <a:pos x="207" y="142"/>
                </a:cxn>
                <a:cxn ang="0">
                  <a:pos x="236" y="128"/>
                </a:cxn>
                <a:cxn ang="0">
                  <a:pos x="261" y="113"/>
                </a:cxn>
                <a:cxn ang="0">
                  <a:pos x="282" y="96"/>
                </a:cxn>
                <a:cxn ang="0">
                  <a:pos x="301" y="79"/>
                </a:cxn>
                <a:cxn ang="0">
                  <a:pos x="316" y="63"/>
                </a:cxn>
                <a:cxn ang="0">
                  <a:pos x="328" y="46"/>
                </a:cxn>
                <a:cxn ang="0">
                  <a:pos x="337" y="30"/>
                </a:cxn>
                <a:cxn ang="0">
                  <a:pos x="345" y="18"/>
                </a:cxn>
                <a:cxn ang="0">
                  <a:pos x="349" y="9"/>
                </a:cxn>
                <a:cxn ang="0">
                  <a:pos x="351" y="1"/>
                </a:cxn>
                <a:cxn ang="0">
                  <a:pos x="352" y="0"/>
                </a:cxn>
              </a:cxnLst>
              <a:rect l="0" t="0" r="r" b="b"/>
              <a:pathLst>
                <a:path w="484" h="226">
                  <a:moveTo>
                    <a:pt x="352" y="0"/>
                  </a:moveTo>
                  <a:lnTo>
                    <a:pt x="357" y="1"/>
                  </a:lnTo>
                  <a:lnTo>
                    <a:pt x="387" y="9"/>
                  </a:lnTo>
                  <a:lnTo>
                    <a:pt x="409" y="17"/>
                  </a:lnTo>
                  <a:lnTo>
                    <a:pt x="430" y="29"/>
                  </a:lnTo>
                  <a:lnTo>
                    <a:pt x="452" y="43"/>
                  </a:lnTo>
                  <a:lnTo>
                    <a:pt x="468" y="59"/>
                  </a:lnTo>
                  <a:lnTo>
                    <a:pt x="481" y="81"/>
                  </a:lnTo>
                  <a:lnTo>
                    <a:pt x="484" y="96"/>
                  </a:lnTo>
                  <a:lnTo>
                    <a:pt x="484" y="113"/>
                  </a:lnTo>
                  <a:lnTo>
                    <a:pt x="481" y="131"/>
                  </a:lnTo>
                  <a:lnTo>
                    <a:pt x="473" y="150"/>
                  </a:lnTo>
                  <a:lnTo>
                    <a:pt x="461" y="168"/>
                  </a:lnTo>
                  <a:lnTo>
                    <a:pt x="444" y="185"/>
                  </a:lnTo>
                  <a:lnTo>
                    <a:pt x="421" y="200"/>
                  </a:lnTo>
                  <a:lnTo>
                    <a:pt x="394" y="212"/>
                  </a:lnTo>
                  <a:lnTo>
                    <a:pt x="358" y="221"/>
                  </a:lnTo>
                  <a:lnTo>
                    <a:pt x="317" y="226"/>
                  </a:lnTo>
                  <a:lnTo>
                    <a:pt x="259" y="226"/>
                  </a:lnTo>
                  <a:lnTo>
                    <a:pt x="206" y="223"/>
                  </a:lnTo>
                  <a:lnTo>
                    <a:pt x="159" y="215"/>
                  </a:lnTo>
                  <a:lnTo>
                    <a:pt x="117" y="206"/>
                  </a:lnTo>
                  <a:lnTo>
                    <a:pt x="82" y="195"/>
                  </a:lnTo>
                  <a:lnTo>
                    <a:pt x="53" y="183"/>
                  </a:lnTo>
                  <a:lnTo>
                    <a:pt x="31" y="173"/>
                  </a:lnTo>
                  <a:lnTo>
                    <a:pt x="14" y="163"/>
                  </a:lnTo>
                  <a:lnTo>
                    <a:pt x="3" y="157"/>
                  </a:lnTo>
                  <a:lnTo>
                    <a:pt x="0" y="156"/>
                  </a:lnTo>
                  <a:lnTo>
                    <a:pt x="50" y="162"/>
                  </a:lnTo>
                  <a:lnTo>
                    <a:pt x="96" y="163"/>
                  </a:lnTo>
                  <a:lnTo>
                    <a:pt x="137" y="159"/>
                  </a:lnTo>
                  <a:lnTo>
                    <a:pt x="175" y="153"/>
                  </a:lnTo>
                  <a:lnTo>
                    <a:pt x="207" y="142"/>
                  </a:lnTo>
                  <a:lnTo>
                    <a:pt x="236" y="128"/>
                  </a:lnTo>
                  <a:lnTo>
                    <a:pt x="261" y="113"/>
                  </a:lnTo>
                  <a:lnTo>
                    <a:pt x="282" y="96"/>
                  </a:lnTo>
                  <a:lnTo>
                    <a:pt x="301" y="79"/>
                  </a:lnTo>
                  <a:lnTo>
                    <a:pt x="316" y="63"/>
                  </a:lnTo>
                  <a:lnTo>
                    <a:pt x="328" y="46"/>
                  </a:lnTo>
                  <a:lnTo>
                    <a:pt x="337" y="30"/>
                  </a:lnTo>
                  <a:lnTo>
                    <a:pt x="345" y="18"/>
                  </a:lnTo>
                  <a:lnTo>
                    <a:pt x="349" y="9"/>
                  </a:lnTo>
                  <a:lnTo>
                    <a:pt x="351" y="1"/>
                  </a:lnTo>
                  <a:lnTo>
                    <a:pt x="35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690"/>
            <p:cNvSpPr>
              <a:spLocks noEditPoints="1"/>
            </p:cNvSpPr>
            <p:nvPr/>
          </p:nvSpPr>
          <p:spPr bwMode="auto">
            <a:xfrm>
              <a:off x="5360988" y="2024063"/>
              <a:ext cx="293688" cy="211138"/>
            </a:xfrm>
            <a:custGeom>
              <a:avLst/>
              <a:gdLst/>
              <a:ahLst/>
              <a:cxnLst>
                <a:cxn ang="0">
                  <a:pos x="5" y="133"/>
                </a:cxn>
                <a:cxn ang="0">
                  <a:pos x="0" y="133"/>
                </a:cxn>
                <a:cxn ang="0">
                  <a:pos x="5" y="133"/>
                </a:cxn>
                <a:cxn ang="0">
                  <a:pos x="183" y="0"/>
                </a:cxn>
                <a:cxn ang="0">
                  <a:pos x="183" y="2"/>
                </a:cxn>
                <a:cxn ang="0">
                  <a:pos x="185" y="8"/>
                </a:cxn>
                <a:cxn ang="0">
                  <a:pos x="185" y="26"/>
                </a:cxn>
                <a:cxn ang="0">
                  <a:pos x="183" y="40"/>
                </a:cxn>
                <a:cxn ang="0">
                  <a:pos x="180" y="54"/>
                </a:cxn>
                <a:cxn ang="0">
                  <a:pos x="174" y="67"/>
                </a:cxn>
                <a:cxn ang="0">
                  <a:pos x="163" y="81"/>
                </a:cxn>
                <a:cxn ang="0">
                  <a:pos x="149" y="95"/>
                </a:cxn>
                <a:cxn ang="0">
                  <a:pos x="131" y="107"/>
                </a:cxn>
                <a:cxn ang="0">
                  <a:pos x="108" y="118"/>
                </a:cxn>
                <a:cxn ang="0">
                  <a:pos x="79" y="125"/>
                </a:cxn>
                <a:cxn ang="0">
                  <a:pos x="43" y="132"/>
                </a:cxn>
                <a:cxn ang="0">
                  <a:pos x="5" y="133"/>
                </a:cxn>
                <a:cxn ang="0">
                  <a:pos x="12" y="132"/>
                </a:cxn>
                <a:cxn ang="0">
                  <a:pos x="26" y="130"/>
                </a:cxn>
                <a:cxn ang="0">
                  <a:pos x="43" y="127"/>
                </a:cxn>
                <a:cxn ang="0">
                  <a:pos x="61" y="122"/>
                </a:cxn>
                <a:cxn ang="0">
                  <a:pos x="82" y="116"/>
                </a:cxn>
                <a:cxn ang="0">
                  <a:pos x="104" y="109"/>
                </a:cxn>
                <a:cxn ang="0">
                  <a:pos x="125" y="98"/>
                </a:cxn>
                <a:cxn ang="0">
                  <a:pos x="143" y="84"/>
                </a:cxn>
                <a:cxn ang="0">
                  <a:pos x="160" y="69"/>
                </a:cxn>
                <a:cxn ang="0">
                  <a:pos x="172" y="49"/>
                </a:cxn>
                <a:cxn ang="0">
                  <a:pos x="182" y="26"/>
                </a:cxn>
                <a:cxn ang="0">
                  <a:pos x="183" y="0"/>
                </a:cxn>
              </a:cxnLst>
              <a:rect l="0" t="0" r="r" b="b"/>
              <a:pathLst>
                <a:path w="185" h="133">
                  <a:moveTo>
                    <a:pt x="5" y="133"/>
                  </a:moveTo>
                  <a:lnTo>
                    <a:pt x="0" y="133"/>
                  </a:lnTo>
                  <a:lnTo>
                    <a:pt x="5" y="133"/>
                  </a:lnTo>
                  <a:close/>
                  <a:moveTo>
                    <a:pt x="183" y="0"/>
                  </a:moveTo>
                  <a:lnTo>
                    <a:pt x="183" y="2"/>
                  </a:lnTo>
                  <a:lnTo>
                    <a:pt x="185" y="8"/>
                  </a:lnTo>
                  <a:lnTo>
                    <a:pt x="185" y="26"/>
                  </a:lnTo>
                  <a:lnTo>
                    <a:pt x="183" y="40"/>
                  </a:lnTo>
                  <a:lnTo>
                    <a:pt x="180" y="54"/>
                  </a:lnTo>
                  <a:lnTo>
                    <a:pt x="174" y="67"/>
                  </a:lnTo>
                  <a:lnTo>
                    <a:pt x="163" y="81"/>
                  </a:lnTo>
                  <a:lnTo>
                    <a:pt x="149" y="95"/>
                  </a:lnTo>
                  <a:lnTo>
                    <a:pt x="131" y="107"/>
                  </a:lnTo>
                  <a:lnTo>
                    <a:pt x="108" y="118"/>
                  </a:lnTo>
                  <a:lnTo>
                    <a:pt x="79" y="125"/>
                  </a:lnTo>
                  <a:lnTo>
                    <a:pt x="43" y="132"/>
                  </a:lnTo>
                  <a:lnTo>
                    <a:pt x="5" y="133"/>
                  </a:lnTo>
                  <a:lnTo>
                    <a:pt x="12" y="132"/>
                  </a:lnTo>
                  <a:lnTo>
                    <a:pt x="26" y="130"/>
                  </a:lnTo>
                  <a:lnTo>
                    <a:pt x="43" y="127"/>
                  </a:lnTo>
                  <a:lnTo>
                    <a:pt x="61" y="122"/>
                  </a:lnTo>
                  <a:lnTo>
                    <a:pt x="82" y="116"/>
                  </a:lnTo>
                  <a:lnTo>
                    <a:pt x="104" y="109"/>
                  </a:lnTo>
                  <a:lnTo>
                    <a:pt x="125" y="98"/>
                  </a:lnTo>
                  <a:lnTo>
                    <a:pt x="143" y="84"/>
                  </a:lnTo>
                  <a:lnTo>
                    <a:pt x="160" y="69"/>
                  </a:lnTo>
                  <a:lnTo>
                    <a:pt x="172" y="49"/>
                  </a:lnTo>
                  <a:lnTo>
                    <a:pt x="182" y="26"/>
                  </a:lnTo>
                  <a:lnTo>
                    <a:pt x="183" y="0"/>
                  </a:lnTo>
                  <a:close/>
                </a:path>
              </a:pathLst>
            </a:custGeom>
            <a:solidFill>
              <a:srgbClr val="A6B8B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 name="Freeform 691"/>
            <p:cNvSpPr>
              <a:spLocks/>
            </p:cNvSpPr>
            <p:nvPr/>
          </p:nvSpPr>
          <p:spPr bwMode="auto">
            <a:xfrm>
              <a:off x="5797551" y="2152651"/>
              <a:ext cx="79375" cy="419100"/>
            </a:xfrm>
            <a:custGeom>
              <a:avLst/>
              <a:gdLst/>
              <a:ahLst/>
              <a:cxnLst>
                <a:cxn ang="0">
                  <a:pos x="0" y="0"/>
                </a:cxn>
                <a:cxn ang="0">
                  <a:pos x="1" y="3"/>
                </a:cxn>
                <a:cxn ang="0">
                  <a:pos x="16" y="26"/>
                </a:cxn>
                <a:cxn ang="0">
                  <a:pos x="25" y="46"/>
                </a:cxn>
                <a:cxn ang="0">
                  <a:pos x="35" y="70"/>
                </a:cxn>
                <a:cxn ang="0">
                  <a:pos x="42" y="99"/>
                </a:cxn>
                <a:cxn ang="0">
                  <a:pos x="48" y="135"/>
                </a:cxn>
                <a:cxn ang="0">
                  <a:pos x="50" y="173"/>
                </a:cxn>
                <a:cxn ang="0">
                  <a:pos x="48" y="217"/>
                </a:cxn>
                <a:cxn ang="0">
                  <a:pos x="39" y="264"/>
                </a:cxn>
                <a:cxn ang="0">
                  <a:pos x="39" y="260"/>
                </a:cxn>
                <a:cxn ang="0">
                  <a:pos x="41" y="246"/>
                </a:cxn>
                <a:cxn ang="0">
                  <a:pos x="42" y="225"/>
                </a:cxn>
                <a:cxn ang="0">
                  <a:pos x="42" y="197"/>
                </a:cxn>
                <a:cxn ang="0">
                  <a:pos x="41" y="164"/>
                </a:cxn>
                <a:cxn ang="0">
                  <a:pos x="38" y="127"/>
                </a:cxn>
                <a:cxn ang="0">
                  <a:pos x="29" y="86"/>
                </a:cxn>
                <a:cxn ang="0">
                  <a:pos x="16" y="43"/>
                </a:cxn>
                <a:cxn ang="0">
                  <a:pos x="0" y="0"/>
                </a:cxn>
              </a:cxnLst>
              <a:rect l="0" t="0" r="r" b="b"/>
              <a:pathLst>
                <a:path w="50" h="264">
                  <a:moveTo>
                    <a:pt x="0" y="0"/>
                  </a:moveTo>
                  <a:lnTo>
                    <a:pt x="1" y="3"/>
                  </a:lnTo>
                  <a:lnTo>
                    <a:pt x="16" y="26"/>
                  </a:lnTo>
                  <a:lnTo>
                    <a:pt x="25" y="46"/>
                  </a:lnTo>
                  <a:lnTo>
                    <a:pt x="35" y="70"/>
                  </a:lnTo>
                  <a:lnTo>
                    <a:pt x="42" y="99"/>
                  </a:lnTo>
                  <a:lnTo>
                    <a:pt x="48" y="135"/>
                  </a:lnTo>
                  <a:lnTo>
                    <a:pt x="50" y="173"/>
                  </a:lnTo>
                  <a:lnTo>
                    <a:pt x="48" y="217"/>
                  </a:lnTo>
                  <a:lnTo>
                    <a:pt x="39" y="264"/>
                  </a:lnTo>
                  <a:lnTo>
                    <a:pt x="39" y="260"/>
                  </a:lnTo>
                  <a:lnTo>
                    <a:pt x="41" y="246"/>
                  </a:lnTo>
                  <a:lnTo>
                    <a:pt x="42" y="225"/>
                  </a:lnTo>
                  <a:lnTo>
                    <a:pt x="42" y="197"/>
                  </a:lnTo>
                  <a:lnTo>
                    <a:pt x="41" y="164"/>
                  </a:lnTo>
                  <a:lnTo>
                    <a:pt x="38" y="127"/>
                  </a:lnTo>
                  <a:lnTo>
                    <a:pt x="29" y="86"/>
                  </a:lnTo>
                  <a:lnTo>
                    <a:pt x="16" y="4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Freeform 692"/>
            <p:cNvSpPr>
              <a:spLocks/>
            </p:cNvSpPr>
            <p:nvPr/>
          </p:nvSpPr>
          <p:spPr bwMode="auto">
            <a:xfrm>
              <a:off x="5643563" y="3705226"/>
              <a:ext cx="246063" cy="279400"/>
            </a:xfrm>
            <a:custGeom>
              <a:avLst/>
              <a:gdLst/>
              <a:ahLst/>
              <a:cxnLst>
                <a:cxn ang="0">
                  <a:pos x="0" y="0"/>
                </a:cxn>
                <a:cxn ang="0">
                  <a:pos x="45" y="11"/>
                </a:cxn>
                <a:cxn ang="0">
                  <a:pos x="84" y="23"/>
                </a:cxn>
                <a:cxn ang="0">
                  <a:pos x="119" y="34"/>
                </a:cxn>
                <a:cxn ang="0">
                  <a:pos x="153" y="133"/>
                </a:cxn>
                <a:cxn ang="0">
                  <a:pos x="155" y="156"/>
                </a:cxn>
                <a:cxn ang="0">
                  <a:pos x="144" y="167"/>
                </a:cxn>
                <a:cxn ang="0">
                  <a:pos x="130" y="173"/>
                </a:cxn>
                <a:cxn ang="0">
                  <a:pos x="112" y="176"/>
                </a:cxn>
                <a:cxn ang="0">
                  <a:pos x="89" y="176"/>
                </a:cxn>
                <a:cxn ang="0">
                  <a:pos x="69" y="174"/>
                </a:cxn>
                <a:cxn ang="0">
                  <a:pos x="43" y="173"/>
                </a:cxn>
                <a:cxn ang="0">
                  <a:pos x="13" y="170"/>
                </a:cxn>
                <a:cxn ang="0">
                  <a:pos x="5" y="87"/>
                </a:cxn>
                <a:cxn ang="0">
                  <a:pos x="0" y="0"/>
                </a:cxn>
              </a:cxnLst>
              <a:rect l="0" t="0" r="r" b="b"/>
              <a:pathLst>
                <a:path w="155" h="176">
                  <a:moveTo>
                    <a:pt x="0" y="0"/>
                  </a:moveTo>
                  <a:lnTo>
                    <a:pt x="45" y="11"/>
                  </a:lnTo>
                  <a:lnTo>
                    <a:pt x="84" y="23"/>
                  </a:lnTo>
                  <a:lnTo>
                    <a:pt x="119" y="34"/>
                  </a:lnTo>
                  <a:lnTo>
                    <a:pt x="153" y="133"/>
                  </a:lnTo>
                  <a:lnTo>
                    <a:pt x="155" y="156"/>
                  </a:lnTo>
                  <a:lnTo>
                    <a:pt x="144" y="167"/>
                  </a:lnTo>
                  <a:lnTo>
                    <a:pt x="130" y="173"/>
                  </a:lnTo>
                  <a:lnTo>
                    <a:pt x="112" y="176"/>
                  </a:lnTo>
                  <a:lnTo>
                    <a:pt x="89" y="176"/>
                  </a:lnTo>
                  <a:lnTo>
                    <a:pt x="69" y="174"/>
                  </a:lnTo>
                  <a:lnTo>
                    <a:pt x="43" y="173"/>
                  </a:lnTo>
                  <a:lnTo>
                    <a:pt x="13" y="170"/>
                  </a:lnTo>
                  <a:lnTo>
                    <a:pt x="5" y="87"/>
                  </a:lnTo>
                  <a:lnTo>
                    <a:pt x="0" y="0"/>
                  </a:lnTo>
                  <a:close/>
                </a:path>
              </a:pathLst>
            </a:custGeom>
            <a:solidFill>
              <a:srgbClr val="0000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Freeform 693"/>
            <p:cNvSpPr>
              <a:spLocks/>
            </p:cNvSpPr>
            <p:nvPr/>
          </p:nvSpPr>
          <p:spPr bwMode="auto">
            <a:xfrm>
              <a:off x="5661026" y="3394076"/>
              <a:ext cx="46038" cy="279400"/>
            </a:xfrm>
            <a:custGeom>
              <a:avLst/>
              <a:gdLst/>
              <a:ahLst/>
              <a:cxnLst>
                <a:cxn ang="0">
                  <a:pos x="25" y="0"/>
                </a:cxn>
                <a:cxn ang="0">
                  <a:pos x="25" y="5"/>
                </a:cxn>
                <a:cxn ang="0">
                  <a:pos x="26" y="16"/>
                </a:cxn>
                <a:cxn ang="0">
                  <a:pos x="28" y="34"/>
                </a:cxn>
                <a:cxn ang="0">
                  <a:pos x="29" y="55"/>
                </a:cxn>
                <a:cxn ang="0">
                  <a:pos x="29" y="106"/>
                </a:cxn>
                <a:cxn ang="0">
                  <a:pos x="28" y="132"/>
                </a:cxn>
                <a:cxn ang="0">
                  <a:pos x="23" y="155"/>
                </a:cxn>
                <a:cxn ang="0">
                  <a:pos x="15" y="176"/>
                </a:cxn>
                <a:cxn ang="0">
                  <a:pos x="0" y="155"/>
                </a:cxn>
                <a:cxn ang="0">
                  <a:pos x="2" y="150"/>
                </a:cxn>
                <a:cxn ang="0">
                  <a:pos x="3" y="140"/>
                </a:cxn>
                <a:cxn ang="0">
                  <a:pos x="8" y="121"/>
                </a:cxn>
                <a:cxn ang="0">
                  <a:pos x="11" y="100"/>
                </a:cxn>
                <a:cxn ang="0">
                  <a:pos x="15" y="75"/>
                </a:cxn>
                <a:cxn ang="0">
                  <a:pos x="20" y="49"/>
                </a:cxn>
                <a:cxn ang="0">
                  <a:pos x="23" y="25"/>
                </a:cxn>
                <a:cxn ang="0">
                  <a:pos x="25" y="0"/>
                </a:cxn>
              </a:cxnLst>
              <a:rect l="0" t="0" r="r" b="b"/>
              <a:pathLst>
                <a:path w="29" h="176">
                  <a:moveTo>
                    <a:pt x="25" y="0"/>
                  </a:moveTo>
                  <a:lnTo>
                    <a:pt x="25" y="5"/>
                  </a:lnTo>
                  <a:lnTo>
                    <a:pt x="26" y="16"/>
                  </a:lnTo>
                  <a:lnTo>
                    <a:pt x="28" y="34"/>
                  </a:lnTo>
                  <a:lnTo>
                    <a:pt x="29" y="55"/>
                  </a:lnTo>
                  <a:lnTo>
                    <a:pt x="29" y="106"/>
                  </a:lnTo>
                  <a:lnTo>
                    <a:pt x="28" y="132"/>
                  </a:lnTo>
                  <a:lnTo>
                    <a:pt x="23" y="155"/>
                  </a:lnTo>
                  <a:lnTo>
                    <a:pt x="15" y="176"/>
                  </a:lnTo>
                  <a:lnTo>
                    <a:pt x="0" y="155"/>
                  </a:lnTo>
                  <a:lnTo>
                    <a:pt x="2" y="150"/>
                  </a:lnTo>
                  <a:lnTo>
                    <a:pt x="3" y="140"/>
                  </a:lnTo>
                  <a:lnTo>
                    <a:pt x="8" y="121"/>
                  </a:lnTo>
                  <a:lnTo>
                    <a:pt x="11" y="100"/>
                  </a:lnTo>
                  <a:lnTo>
                    <a:pt x="15" y="75"/>
                  </a:lnTo>
                  <a:lnTo>
                    <a:pt x="20" y="49"/>
                  </a:lnTo>
                  <a:lnTo>
                    <a:pt x="23" y="25"/>
                  </a:lnTo>
                  <a:lnTo>
                    <a:pt x="25" y="0"/>
                  </a:lnTo>
                  <a:close/>
                </a:path>
              </a:pathLst>
            </a:custGeom>
            <a:solidFill>
              <a:srgbClr val="0000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 name="Freeform 694"/>
            <p:cNvSpPr>
              <a:spLocks/>
            </p:cNvSpPr>
            <p:nvPr/>
          </p:nvSpPr>
          <p:spPr bwMode="auto">
            <a:xfrm>
              <a:off x="5232401" y="3076576"/>
              <a:ext cx="719138" cy="876300"/>
            </a:xfrm>
            <a:custGeom>
              <a:avLst/>
              <a:gdLst/>
              <a:ahLst/>
              <a:cxnLst>
                <a:cxn ang="0">
                  <a:pos x="392" y="0"/>
                </a:cxn>
                <a:cxn ang="0">
                  <a:pos x="398" y="13"/>
                </a:cxn>
                <a:cxn ang="0">
                  <a:pos x="406" y="29"/>
                </a:cxn>
                <a:cxn ang="0">
                  <a:pos x="414" y="51"/>
                </a:cxn>
                <a:cxn ang="0">
                  <a:pos x="423" y="77"/>
                </a:cxn>
                <a:cxn ang="0">
                  <a:pos x="432" y="109"/>
                </a:cxn>
                <a:cxn ang="0">
                  <a:pos x="439" y="147"/>
                </a:cxn>
                <a:cxn ang="0">
                  <a:pos x="447" y="188"/>
                </a:cxn>
                <a:cxn ang="0">
                  <a:pos x="452" y="234"/>
                </a:cxn>
                <a:cxn ang="0">
                  <a:pos x="453" y="283"/>
                </a:cxn>
                <a:cxn ang="0">
                  <a:pos x="452" y="336"/>
                </a:cxn>
                <a:cxn ang="0">
                  <a:pos x="446" y="393"/>
                </a:cxn>
                <a:cxn ang="0">
                  <a:pos x="439" y="437"/>
                </a:cxn>
                <a:cxn ang="0">
                  <a:pos x="433" y="472"/>
                </a:cxn>
                <a:cxn ang="0">
                  <a:pos x="427" y="498"/>
                </a:cxn>
                <a:cxn ang="0">
                  <a:pos x="421" y="520"/>
                </a:cxn>
                <a:cxn ang="0">
                  <a:pos x="414" y="534"/>
                </a:cxn>
                <a:cxn ang="0">
                  <a:pos x="404" y="544"/>
                </a:cxn>
                <a:cxn ang="0">
                  <a:pos x="391" y="549"/>
                </a:cxn>
                <a:cxn ang="0">
                  <a:pos x="374" y="552"/>
                </a:cxn>
                <a:cxn ang="0">
                  <a:pos x="351" y="552"/>
                </a:cxn>
                <a:cxn ang="0">
                  <a:pos x="330" y="550"/>
                </a:cxn>
                <a:cxn ang="0">
                  <a:pos x="304" y="549"/>
                </a:cxn>
                <a:cxn ang="0">
                  <a:pos x="273" y="546"/>
                </a:cxn>
                <a:cxn ang="0">
                  <a:pos x="240" y="541"/>
                </a:cxn>
                <a:cxn ang="0">
                  <a:pos x="166" y="532"/>
                </a:cxn>
                <a:cxn ang="0">
                  <a:pos x="131" y="527"/>
                </a:cxn>
                <a:cxn ang="0">
                  <a:pos x="98" y="523"/>
                </a:cxn>
                <a:cxn ang="0">
                  <a:pos x="67" y="520"/>
                </a:cxn>
                <a:cxn ang="0">
                  <a:pos x="43" y="515"/>
                </a:cxn>
                <a:cxn ang="0">
                  <a:pos x="22" y="514"/>
                </a:cxn>
                <a:cxn ang="0">
                  <a:pos x="9" y="511"/>
                </a:cxn>
                <a:cxn ang="0">
                  <a:pos x="5" y="511"/>
                </a:cxn>
                <a:cxn ang="0">
                  <a:pos x="5" y="508"/>
                </a:cxn>
                <a:cxn ang="0">
                  <a:pos x="3" y="497"/>
                </a:cxn>
                <a:cxn ang="0">
                  <a:pos x="2" y="482"/>
                </a:cxn>
                <a:cxn ang="0">
                  <a:pos x="0" y="462"/>
                </a:cxn>
                <a:cxn ang="0">
                  <a:pos x="2" y="440"/>
                </a:cxn>
                <a:cxn ang="0">
                  <a:pos x="5" y="416"/>
                </a:cxn>
                <a:cxn ang="0">
                  <a:pos x="12" y="393"/>
                </a:cxn>
                <a:cxn ang="0">
                  <a:pos x="23" y="370"/>
                </a:cxn>
                <a:cxn ang="0">
                  <a:pos x="38" y="352"/>
                </a:cxn>
                <a:cxn ang="0">
                  <a:pos x="60" y="335"/>
                </a:cxn>
                <a:cxn ang="0">
                  <a:pos x="64" y="336"/>
                </a:cxn>
                <a:cxn ang="0">
                  <a:pos x="76" y="338"/>
                </a:cxn>
                <a:cxn ang="0">
                  <a:pos x="96" y="341"/>
                </a:cxn>
                <a:cxn ang="0">
                  <a:pos x="122" y="346"/>
                </a:cxn>
                <a:cxn ang="0">
                  <a:pos x="153" y="352"/>
                </a:cxn>
                <a:cxn ang="0">
                  <a:pos x="185" y="358"/>
                </a:cxn>
                <a:cxn ang="0">
                  <a:pos x="220" y="366"/>
                </a:cxn>
                <a:cxn ang="0">
                  <a:pos x="256" y="375"/>
                </a:cxn>
                <a:cxn ang="0">
                  <a:pos x="291" y="382"/>
                </a:cxn>
                <a:cxn ang="0">
                  <a:pos x="325" y="391"/>
                </a:cxn>
                <a:cxn ang="0">
                  <a:pos x="356" y="401"/>
                </a:cxn>
                <a:cxn ang="0">
                  <a:pos x="381" y="410"/>
                </a:cxn>
                <a:cxn ang="0">
                  <a:pos x="392" y="0"/>
                </a:cxn>
              </a:cxnLst>
              <a:rect l="0" t="0" r="r" b="b"/>
              <a:pathLst>
                <a:path w="453" h="552">
                  <a:moveTo>
                    <a:pt x="392" y="0"/>
                  </a:moveTo>
                  <a:lnTo>
                    <a:pt x="398" y="13"/>
                  </a:lnTo>
                  <a:lnTo>
                    <a:pt x="406" y="29"/>
                  </a:lnTo>
                  <a:lnTo>
                    <a:pt x="414" y="51"/>
                  </a:lnTo>
                  <a:lnTo>
                    <a:pt x="423" y="77"/>
                  </a:lnTo>
                  <a:lnTo>
                    <a:pt x="432" y="109"/>
                  </a:lnTo>
                  <a:lnTo>
                    <a:pt x="439" y="147"/>
                  </a:lnTo>
                  <a:lnTo>
                    <a:pt x="447" y="188"/>
                  </a:lnTo>
                  <a:lnTo>
                    <a:pt x="452" y="234"/>
                  </a:lnTo>
                  <a:lnTo>
                    <a:pt x="453" y="283"/>
                  </a:lnTo>
                  <a:lnTo>
                    <a:pt x="452" y="336"/>
                  </a:lnTo>
                  <a:lnTo>
                    <a:pt x="446" y="393"/>
                  </a:lnTo>
                  <a:lnTo>
                    <a:pt x="439" y="437"/>
                  </a:lnTo>
                  <a:lnTo>
                    <a:pt x="433" y="472"/>
                  </a:lnTo>
                  <a:lnTo>
                    <a:pt x="427" y="498"/>
                  </a:lnTo>
                  <a:lnTo>
                    <a:pt x="421" y="520"/>
                  </a:lnTo>
                  <a:lnTo>
                    <a:pt x="414" y="534"/>
                  </a:lnTo>
                  <a:lnTo>
                    <a:pt x="404" y="544"/>
                  </a:lnTo>
                  <a:lnTo>
                    <a:pt x="391" y="549"/>
                  </a:lnTo>
                  <a:lnTo>
                    <a:pt x="374" y="552"/>
                  </a:lnTo>
                  <a:lnTo>
                    <a:pt x="351" y="552"/>
                  </a:lnTo>
                  <a:lnTo>
                    <a:pt x="330" y="550"/>
                  </a:lnTo>
                  <a:lnTo>
                    <a:pt x="304" y="549"/>
                  </a:lnTo>
                  <a:lnTo>
                    <a:pt x="273" y="546"/>
                  </a:lnTo>
                  <a:lnTo>
                    <a:pt x="240" y="541"/>
                  </a:lnTo>
                  <a:lnTo>
                    <a:pt x="166" y="532"/>
                  </a:lnTo>
                  <a:lnTo>
                    <a:pt x="131" y="527"/>
                  </a:lnTo>
                  <a:lnTo>
                    <a:pt x="98" y="523"/>
                  </a:lnTo>
                  <a:lnTo>
                    <a:pt x="67" y="520"/>
                  </a:lnTo>
                  <a:lnTo>
                    <a:pt x="43" y="515"/>
                  </a:lnTo>
                  <a:lnTo>
                    <a:pt x="22" y="514"/>
                  </a:lnTo>
                  <a:lnTo>
                    <a:pt x="9" y="511"/>
                  </a:lnTo>
                  <a:lnTo>
                    <a:pt x="5" y="511"/>
                  </a:lnTo>
                  <a:lnTo>
                    <a:pt x="5" y="508"/>
                  </a:lnTo>
                  <a:lnTo>
                    <a:pt x="3" y="497"/>
                  </a:lnTo>
                  <a:lnTo>
                    <a:pt x="2" y="482"/>
                  </a:lnTo>
                  <a:lnTo>
                    <a:pt x="0" y="462"/>
                  </a:lnTo>
                  <a:lnTo>
                    <a:pt x="2" y="440"/>
                  </a:lnTo>
                  <a:lnTo>
                    <a:pt x="5" y="416"/>
                  </a:lnTo>
                  <a:lnTo>
                    <a:pt x="12" y="393"/>
                  </a:lnTo>
                  <a:lnTo>
                    <a:pt x="23" y="370"/>
                  </a:lnTo>
                  <a:lnTo>
                    <a:pt x="38" y="352"/>
                  </a:lnTo>
                  <a:lnTo>
                    <a:pt x="60" y="335"/>
                  </a:lnTo>
                  <a:lnTo>
                    <a:pt x="64" y="336"/>
                  </a:lnTo>
                  <a:lnTo>
                    <a:pt x="76" y="338"/>
                  </a:lnTo>
                  <a:lnTo>
                    <a:pt x="96" y="341"/>
                  </a:lnTo>
                  <a:lnTo>
                    <a:pt x="122" y="346"/>
                  </a:lnTo>
                  <a:lnTo>
                    <a:pt x="153" y="352"/>
                  </a:lnTo>
                  <a:lnTo>
                    <a:pt x="185" y="358"/>
                  </a:lnTo>
                  <a:lnTo>
                    <a:pt x="220" y="366"/>
                  </a:lnTo>
                  <a:lnTo>
                    <a:pt x="256" y="375"/>
                  </a:lnTo>
                  <a:lnTo>
                    <a:pt x="291" y="382"/>
                  </a:lnTo>
                  <a:lnTo>
                    <a:pt x="325" y="391"/>
                  </a:lnTo>
                  <a:lnTo>
                    <a:pt x="356" y="401"/>
                  </a:lnTo>
                  <a:lnTo>
                    <a:pt x="381" y="410"/>
                  </a:lnTo>
                  <a:lnTo>
                    <a:pt x="392"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 name="Freeform 695"/>
            <p:cNvSpPr>
              <a:spLocks/>
            </p:cNvSpPr>
            <p:nvPr/>
          </p:nvSpPr>
          <p:spPr bwMode="auto">
            <a:xfrm>
              <a:off x="5411788" y="3475038"/>
              <a:ext cx="285750" cy="215900"/>
            </a:xfrm>
            <a:custGeom>
              <a:avLst/>
              <a:gdLst/>
              <a:ahLst/>
              <a:cxnLst>
                <a:cxn ang="0">
                  <a:pos x="92" y="0"/>
                </a:cxn>
                <a:cxn ang="0">
                  <a:pos x="113" y="3"/>
                </a:cxn>
                <a:cxn ang="0">
                  <a:pos x="136" y="14"/>
                </a:cxn>
                <a:cxn ang="0">
                  <a:pos x="156" y="29"/>
                </a:cxn>
                <a:cxn ang="0">
                  <a:pos x="169" y="47"/>
                </a:cxn>
                <a:cxn ang="0">
                  <a:pos x="177" y="66"/>
                </a:cxn>
                <a:cxn ang="0">
                  <a:pos x="180" y="82"/>
                </a:cxn>
                <a:cxn ang="0">
                  <a:pos x="180" y="99"/>
                </a:cxn>
                <a:cxn ang="0">
                  <a:pos x="178" y="115"/>
                </a:cxn>
                <a:cxn ang="0">
                  <a:pos x="175" y="125"/>
                </a:cxn>
                <a:cxn ang="0">
                  <a:pos x="172" y="133"/>
                </a:cxn>
                <a:cxn ang="0">
                  <a:pos x="171" y="136"/>
                </a:cxn>
                <a:cxn ang="0">
                  <a:pos x="0" y="37"/>
                </a:cxn>
                <a:cxn ang="0">
                  <a:pos x="3" y="35"/>
                </a:cxn>
                <a:cxn ang="0">
                  <a:pos x="9" y="29"/>
                </a:cxn>
                <a:cxn ang="0">
                  <a:pos x="20" y="21"/>
                </a:cxn>
                <a:cxn ang="0">
                  <a:pos x="34" y="14"/>
                </a:cxn>
                <a:cxn ang="0">
                  <a:pos x="50" y="6"/>
                </a:cxn>
                <a:cxn ang="0">
                  <a:pos x="70" y="1"/>
                </a:cxn>
                <a:cxn ang="0">
                  <a:pos x="92" y="0"/>
                </a:cxn>
              </a:cxnLst>
              <a:rect l="0" t="0" r="r" b="b"/>
              <a:pathLst>
                <a:path w="180" h="136">
                  <a:moveTo>
                    <a:pt x="92" y="0"/>
                  </a:moveTo>
                  <a:lnTo>
                    <a:pt x="113" y="3"/>
                  </a:lnTo>
                  <a:lnTo>
                    <a:pt x="136" y="14"/>
                  </a:lnTo>
                  <a:lnTo>
                    <a:pt x="156" y="29"/>
                  </a:lnTo>
                  <a:lnTo>
                    <a:pt x="169" y="47"/>
                  </a:lnTo>
                  <a:lnTo>
                    <a:pt x="177" y="66"/>
                  </a:lnTo>
                  <a:lnTo>
                    <a:pt x="180" y="82"/>
                  </a:lnTo>
                  <a:lnTo>
                    <a:pt x="180" y="99"/>
                  </a:lnTo>
                  <a:lnTo>
                    <a:pt x="178" y="115"/>
                  </a:lnTo>
                  <a:lnTo>
                    <a:pt x="175" y="125"/>
                  </a:lnTo>
                  <a:lnTo>
                    <a:pt x="172" y="133"/>
                  </a:lnTo>
                  <a:lnTo>
                    <a:pt x="171" y="136"/>
                  </a:lnTo>
                  <a:lnTo>
                    <a:pt x="0" y="37"/>
                  </a:lnTo>
                  <a:lnTo>
                    <a:pt x="3" y="35"/>
                  </a:lnTo>
                  <a:lnTo>
                    <a:pt x="9" y="29"/>
                  </a:lnTo>
                  <a:lnTo>
                    <a:pt x="20" y="21"/>
                  </a:lnTo>
                  <a:lnTo>
                    <a:pt x="34" y="14"/>
                  </a:lnTo>
                  <a:lnTo>
                    <a:pt x="50" y="6"/>
                  </a:lnTo>
                  <a:lnTo>
                    <a:pt x="70" y="1"/>
                  </a:lnTo>
                  <a:lnTo>
                    <a:pt x="92"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 name="Freeform 696"/>
            <p:cNvSpPr>
              <a:spLocks/>
            </p:cNvSpPr>
            <p:nvPr/>
          </p:nvSpPr>
          <p:spPr bwMode="auto">
            <a:xfrm>
              <a:off x="4973638" y="3389313"/>
              <a:ext cx="92075" cy="268288"/>
            </a:xfrm>
            <a:custGeom>
              <a:avLst/>
              <a:gdLst/>
              <a:ahLst/>
              <a:cxnLst>
                <a:cxn ang="0">
                  <a:pos x="0" y="0"/>
                </a:cxn>
                <a:cxn ang="0">
                  <a:pos x="3" y="11"/>
                </a:cxn>
                <a:cxn ang="0">
                  <a:pos x="6" y="26"/>
                </a:cxn>
                <a:cxn ang="0">
                  <a:pos x="11" y="46"/>
                </a:cxn>
                <a:cxn ang="0">
                  <a:pos x="17" y="68"/>
                </a:cxn>
                <a:cxn ang="0">
                  <a:pos x="32" y="113"/>
                </a:cxn>
                <a:cxn ang="0">
                  <a:pos x="40" y="133"/>
                </a:cxn>
                <a:cxn ang="0">
                  <a:pos x="49" y="149"/>
                </a:cxn>
                <a:cxn ang="0">
                  <a:pos x="58" y="159"/>
                </a:cxn>
                <a:cxn ang="0">
                  <a:pos x="33" y="169"/>
                </a:cxn>
                <a:cxn ang="0">
                  <a:pos x="32" y="165"/>
                </a:cxn>
                <a:cxn ang="0">
                  <a:pos x="27" y="155"/>
                </a:cxn>
                <a:cxn ang="0">
                  <a:pos x="21" y="139"/>
                </a:cxn>
                <a:cxn ang="0">
                  <a:pos x="15" y="120"/>
                </a:cxn>
                <a:cxn ang="0">
                  <a:pos x="9" y="94"/>
                </a:cxn>
                <a:cxn ang="0">
                  <a:pos x="3" y="65"/>
                </a:cxn>
                <a:cxn ang="0">
                  <a:pos x="0" y="33"/>
                </a:cxn>
                <a:cxn ang="0">
                  <a:pos x="0" y="0"/>
                </a:cxn>
              </a:cxnLst>
              <a:rect l="0" t="0" r="r" b="b"/>
              <a:pathLst>
                <a:path w="58" h="169">
                  <a:moveTo>
                    <a:pt x="0" y="0"/>
                  </a:moveTo>
                  <a:lnTo>
                    <a:pt x="3" y="11"/>
                  </a:lnTo>
                  <a:lnTo>
                    <a:pt x="6" y="26"/>
                  </a:lnTo>
                  <a:lnTo>
                    <a:pt x="11" y="46"/>
                  </a:lnTo>
                  <a:lnTo>
                    <a:pt x="17" y="68"/>
                  </a:lnTo>
                  <a:lnTo>
                    <a:pt x="32" y="113"/>
                  </a:lnTo>
                  <a:lnTo>
                    <a:pt x="40" y="133"/>
                  </a:lnTo>
                  <a:lnTo>
                    <a:pt x="49" y="149"/>
                  </a:lnTo>
                  <a:lnTo>
                    <a:pt x="58" y="159"/>
                  </a:lnTo>
                  <a:lnTo>
                    <a:pt x="33" y="169"/>
                  </a:lnTo>
                  <a:lnTo>
                    <a:pt x="32" y="165"/>
                  </a:lnTo>
                  <a:lnTo>
                    <a:pt x="27" y="155"/>
                  </a:lnTo>
                  <a:lnTo>
                    <a:pt x="21" y="139"/>
                  </a:lnTo>
                  <a:lnTo>
                    <a:pt x="15" y="120"/>
                  </a:lnTo>
                  <a:lnTo>
                    <a:pt x="9" y="94"/>
                  </a:lnTo>
                  <a:lnTo>
                    <a:pt x="3" y="65"/>
                  </a:lnTo>
                  <a:lnTo>
                    <a:pt x="0" y="33"/>
                  </a:lnTo>
                  <a:lnTo>
                    <a:pt x="0" y="0"/>
                  </a:lnTo>
                  <a:close/>
                </a:path>
              </a:pathLst>
            </a:custGeom>
            <a:solidFill>
              <a:srgbClr val="0000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697"/>
            <p:cNvSpPr>
              <a:spLocks/>
            </p:cNvSpPr>
            <p:nvPr/>
          </p:nvSpPr>
          <p:spPr bwMode="auto">
            <a:xfrm>
              <a:off x="5033963" y="3540126"/>
              <a:ext cx="277813" cy="117475"/>
            </a:xfrm>
            <a:custGeom>
              <a:avLst/>
              <a:gdLst/>
              <a:ahLst/>
              <a:cxnLst>
                <a:cxn ang="0">
                  <a:pos x="87" y="0"/>
                </a:cxn>
                <a:cxn ang="0">
                  <a:pos x="111" y="2"/>
                </a:cxn>
                <a:cxn ang="0">
                  <a:pos x="142" y="8"/>
                </a:cxn>
                <a:cxn ang="0">
                  <a:pos x="175" y="20"/>
                </a:cxn>
                <a:cxn ang="0">
                  <a:pos x="0" y="74"/>
                </a:cxn>
                <a:cxn ang="0">
                  <a:pos x="0" y="72"/>
                </a:cxn>
                <a:cxn ang="0">
                  <a:pos x="2" y="66"/>
                </a:cxn>
                <a:cxn ang="0">
                  <a:pos x="5" y="58"/>
                </a:cxn>
                <a:cxn ang="0">
                  <a:pos x="9" y="48"/>
                </a:cxn>
                <a:cxn ang="0">
                  <a:pos x="15" y="37"/>
                </a:cxn>
                <a:cxn ang="0">
                  <a:pos x="23" y="26"/>
                </a:cxn>
                <a:cxn ang="0">
                  <a:pos x="34" y="17"/>
                </a:cxn>
                <a:cxn ang="0">
                  <a:pos x="49" y="8"/>
                </a:cxn>
                <a:cxn ang="0">
                  <a:pos x="66" y="2"/>
                </a:cxn>
                <a:cxn ang="0">
                  <a:pos x="87" y="0"/>
                </a:cxn>
              </a:cxnLst>
              <a:rect l="0" t="0" r="r" b="b"/>
              <a:pathLst>
                <a:path w="175" h="74">
                  <a:moveTo>
                    <a:pt x="87" y="0"/>
                  </a:moveTo>
                  <a:lnTo>
                    <a:pt x="111" y="2"/>
                  </a:lnTo>
                  <a:lnTo>
                    <a:pt x="142" y="8"/>
                  </a:lnTo>
                  <a:lnTo>
                    <a:pt x="175" y="20"/>
                  </a:lnTo>
                  <a:lnTo>
                    <a:pt x="0" y="74"/>
                  </a:lnTo>
                  <a:lnTo>
                    <a:pt x="0" y="72"/>
                  </a:lnTo>
                  <a:lnTo>
                    <a:pt x="2" y="66"/>
                  </a:lnTo>
                  <a:lnTo>
                    <a:pt x="5" y="58"/>
                  </a:lnTo>
                  <a:lnTo>
                    <a:pt x="9" y="48"/>
                  </a:lnTo>
                  <a:lnTo>
                    <a:pt x="15" y="37"/>
                  </a:lnTo>
                  <a:lnTo>
                    <a:pt x="23" y="26"/>
                  </a:lnTo>
                  <a:lnTo>
                    <a:pt x="34" y="17"/>
                  </a:lnTo>
                  <a:lnTo>
                    <a:pt x="49" y="8"/>
                  </a:lnTo>
                  <a:lnTo>
                    <a:pt x="66" y="2"/>
                  </a:lnTo>
                  <a:lnTo>
                    <a:pt x="87"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698"/>
            <p:cNvSpPr>
              <a:spLocks/>
            </p:cNvSpPr>
            <p:nvPr/>
          </p:nvSpPr>
          <p:spPr bwMode="auto">
            <a:xfrm>
              <a:off x="4899026" y="3400426"/>
              <a:ext cx="466725" cy="690563"/>
            </a:xfrm>
            <a:custGeom>
              <a:avLst/>
              <a:gdLst/>
              <a:ahLst/>
              <a:cxnLst>
                <a:cxn ang="0">
                  <a:pos x="6" y="0"/>
                </a:cxn>
                <a:cxn ang="0">
                  <a:pos x="21" y="201"/>
                </a:cxn>
                <a:cxn ang="0">
                  <a:pos x="26" y="200"/>
                </a:cxn>
                <a:cxn ang="0">
                  <a:pos x="36" y="195"/>
                </a:cxn>
                <a:cxn ang="0">
                  <a:pos x="56" y="189"/>
                </a:cxn>
                <a:cxn ang="0">
                  <a:pos x="79" y="181"/>
                </a:cxn>
                <a:cxn ang="0">
                  <a:pos x="108" y="171"/>
                </a:cxn>
                <a:cxn ang="0">
                  <a:pos x="140" y="160"/>
                </a:cxn>
                <a:cxn ang="0">
                  <a:pos x="174" y="148"/>
                </a:cxn>
                <a:cxn ang="0">
                  <a:pos x="210" y="136"/>
                </a:cxn>
                <a:cxn ang="0">
                  <a:pos x="245" y="122"/>
                </a:cxn>
                <a:cxn ang="0">
                  <a:pos x="264" y="192"/>
                </a:cxn>
                <a:cxn ang="0">
                  <a:pos x="280" y="265"/>
                </a:cxn>
                <a:cxn ang="0">
                  <a:pos x="294" y="343"/>
                </a:cxn>
                <a:cxn ang="0">
                  <a:pos x="276" y="356"/>
                </a:cxn>
                <a:cxn ang="0">
                  <a:pos x="257" y="366"/>
                </a:cxn>
                <a:cxn ang="0">
                  <a:pos x="216" y="388"/>
                </a:cxn>
                <a:cxn ang="0">
                  <a:pos x="177" y="403"/>
                </a:cxn>
                <a:cxn ang="0">
                  <a:pos x="140" y="417"/>
                </a:cxn>
                <a:cxn ang="0">
                  <a:pos x="105" y="426"/>
                </a:cxn>
                <a:cxn ang="0">
                  <a:pos x="76" y="432"/>
                </a:cxn>
                <a:cxn ang="0">
                  <a:pos x="53" y="435"/>
                </a:cxn>
                <a:cxn ang="0">
                  <a:pos x="38" y="435"/>
                </a:cxn>
                <a:cxn ang="0">
                  <a:pos x="27" y="430"/>
                </a:cxn>
                <a:cxn ang="0">
                  <a:pos x="13" y="423"/>
                </a:cxn>
                <a:cxn ang="0">
                  <a:pos x="9" y="368"/>
                </a:cxn>
                <a:cxn ang="0">
                  <a:pos x="6" y="311"/>
                </a:cxn>
                <a:cxn ang="0">
                  <a:pos x="3" y="256"/>
                </a:cxn>
                <a:cxn ang="0">
                  <a:pos x="0" y="203"/>
                </a:cxn>
                <a:cxn ang="0">
                  <a:pos x="0" y="154"/>
                </a:cxn>
                <a:cxn ang="0">
                  <a:pos x="1" y="111"/>
                </a:cxn>
                <a:cxn ang="0">
                  <a:pos x="4" y="53"/>
                </a:cxn>
                <a:cxn ang="0">
                  <a:pos x="6" y="0"/>
                </a:cxn>
              </a:cxnLst>
              <a:rect l="0" t="0" r="r" b="b"/>
              <a:pathLst>
                <a:path w="294" h="435">
                  <a:moveTo>
                    <a:pt x="6" y="0"/>
                  </a:moveTo>
                  <a:lnTo>
                    <a:pt x="21" y="201"/>
                  </a:lnTo>
                  <a:lnTo>
                    <a:pt x="26" y="200"/>
                  </a:lnTo>
                  <a:lnTo>
                    <a:pt x="36" y="195"/>
                  </a:lnTo>
                  <a:lnTo>
                    <a:pt x="56" y="189"/>
                  </a:lnTo>
                  <a:lnTo>
                    <a:pt x="79" y="181"/>
                  </a:lnTo>
                  <a:lnTo>
                    <a:pt x="108" y="171"/>
                  </a:lnTo>
                  <a:lnTo>
                    <a:pt x="140" y="160"/>
                  </a:lnTo>
                  <a:lnTo>
                    <a:pt x="174" y="148"/>
                  </a:lnTo>
                  <a:lnTo>
                    <a:pt x="210" y="136"/>
                  </a:lnTo>
                  <a:lnTo>
                    <a:pt x="245" y="122"/>
                  </a:lnTo>
                  <a:lnTo>
                    <a:pt x="264" y="192"/>
                  </a:lnTo>
                  <a:lnTo>
                    <a:pt x="280" y="265"/>
                  </a:lnTo>
                  <a:lnTo>
                    <a:pt x="294" y="343"/>
                  </a:lnTo>
                  <a:lnTo>
                    <a:pt x="276" y="356"/>
                  </a:lnTo>
                  <a:lnTo>
                    <a:pt x="257" y="366"/>
                  </a:lnTo>
                  <a:lnTo>
                    <a:pt x="216" y="388"/>
                  </a:lnTo>
                  <a:lnTo>
                    <a:pt x="177" y="403"/>
                  </a:lnTo>
                  <a:lnTo>
                    <a:pt x="140" y="417"/>
                  </a:lnTo>
                  <a:lnTo>
                    <a:pt x="105" y="426"/>
                  </a:lnTo>
                  <a:lnTo>
                    <a:pt x="76" y="432"/>
                  </a:lnTo>
                  <a:lnTo>
                    <a:pt x="53" y="435"/>
                  </a:lnTo>
                  <a:lnTo>
                    <a:pt x="38" y="435"/>
                  </a:lnTo>
                  <a:lnTo>
                    <a:pt x="27" y="430"/>
                  </a:lnTo>
                  <a:lnTo>
                    <a:pt x="13" y="423"/>
                  </a:lnTo>
                  <a:lnTo>
                    <a:pt x="9" y="368"/>
                  </a:lnTo>
                  <a:lnTo>
                    <a:pt x="6" y="311"/>
                  </a:lnTo>
                  <a:lnTo>
                    <a:pt x="3" y="256"/>
                  </a:lnTo>
                  <a:lnTo>
                    <a:pt x="0" y="203"/>
                  </a:lnTo>
                  <a:lnTo>
                    <a:pt x="0" y="154"/>
                  </a:lnTo>
                  <a:lnTo>
                    <a:pt x="1" y="111"/>
                  </a:lnTo>
                  <a:lnTo>
                    <a:pt x="4" y="53"/>
                  </a:lnTo>
                  <a:lnTo>
                    <a:pt x="6" y="0"/>
                  </a:lnTo>
                  <a:close/>
                </a:path>
              </a:pathLst>
            </a:custGeom>
            <a:solidFill>
              <a:srgbClr val="0000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 name="Freeform 699"/>
            <p:cNvSpPr>
              <a:spLocks/>
            </p:cNvSpPr>
            <p:nvPr/>
          </p:nvSpPr>
          <p:spPr bwMode="auto">
            <a:xfrm>
              <a:off x="5033963" y="3554413"/>
              <a:ext cx="277813" cy="103188"/>
            </a:xfrm>
            <a:custGeom>
              <a:avLst/>
              <a:gdLst/>
              <a:ahLst/>
              <a:cxnLst>
                <a:cxn ang="0">
                  <a:pos x="147" y="0"/>
                </a:cxn>
                <a:cxn ang="0">
                  <a:pos x="160" y="5"/>
                </a:cxn>
                <a:cxn ang="0">
                  <a:pos x="175" y="11"/>
                </a:cxn>
                <a:cxn ang="0">
                  <a:pos x="0" y="65"/>
                </a:cxn>
                <a:cxn ang="0">
                  <a:pos x="0" y="63"/>
                </a:cxn>
                <a:cxn ang="0">
                  <a:pos x="2" y="60"/>
                </a:cxn>
                <a:cxn ang="0">
                  <a:pos x="2" y="57"/>
                </a:cxn>
                <a:cxn ang="0">
                  <a:pos x="3" y="51"/>
                </a:cxn>
                <a:cxn ang="0">
                  <a:pos x="6" y="45"/>
                </a:cxn>
                <a:cxn ang="0">
                  <a:pos x="147" y="0"/>
                </a:cxn>
              </a:cxnLst>
              <a:rect l="0" t="0" r="r" b="b"/>
              <a:pathLst>
                <a:path w="175" h="65">
                  <a:moveTo>
                    <a:pt x="147" y="0"/>
                  </a:moveTo>
                  <a:lnTo>
                    <a:pt x="160" y="5"/>
                  </a:lnTo>
                  <a:lnTo>
                    <a:pt x="175" y="11"/>
                  </a:lnTo>
                  <a:lnTo>
                    <a:pt x="0" y="65"/>
                  </a:lnTo>
                  <a:lnTo>
                    <a:pt x="0" y="63"/>
                  </a:lnTo>
                  <a:lnTo>
                    <a:pt x="2" y="60"/>
                  </a:lnTo>
                  <a:lnTo>
                    <a:pt x="2" y="57"/>
                  </a:lnTo>
                  <a:lnTo>
                    <a:pt x="3" y="51"/>
                  </a:lnTo>
                  <a:lnTo>
                    <a:pt x="6" y="45"/>
                  </a:lnTo>
                  <a:lnTo>
                    <a:pt x="147"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 name="Freeform 700"/>
            <p:cNvSpPr>
              <a:spLocks/>
            </p:cNvSpPr>
            <p:nvPr/>
          </p:nvSpPr>
          <p:spPr bwMode="auto">
            <a:xfrm>
              <a:off x="5429251" y="3502026"/>
              <a:ext cx="265113" cy="188913"/>
            </a:xfrm>
            <a:custGeom>
              <a:avLst/>
              <a:gdLst/>
              <a:ahLst/>
              <a:cxnLst>
                <a:cxn ang="0">
                  <a:pos x="15" y="0"/>
                </a:cxn>
                <a:cxn ang="0">
                  <a:pos x="29" y="1"/>
                </a:cxn>
                <a:cxn ang="0">
                  <a:pos x="47" y="7"/>
                </a:cxn>
                <a:cxn ang="0">
                  <a:pos x="68" y="15"/>
                </a:cxn>
                <a:cxn ang="0">
                  <a:pos x="93" y="27"/>
                </a:cxn>
                <a:cxn ang="0">
                  <a:pos x="119" y="44"/>
                </a:cxn>
                <a:cxn ang="0">
                  <a:pos x="145" y="68"/>
                </a:cxn>
                <a:cxn ang="0">
                  <a:pos x="167" y="98"/>
                </a:cxn>
                <a:cxn ang="0">
                  <a:pos x="166" y="104"/>
                </a:cxn>
                <a:cxn ang="0">
                  <a:pos x="163" y="113"/>
                </a:cxn>
                <a:cxn ang="0">
                  <a:pos x="160" y="119"/>
                </a:cxn>
                <a:cxn ang="0">
                  <a:pos x="149" y="111"/>
                </a:cxn>
                <a:cxn ang="0">
                  <a:pos x="132" y="101"/>
                </a:cxn>
                <a:cxn ang="0">
                  <a:pos x="113" y="87"/>
                </a:cxn>
                <a:cxn ang="0">
                  <a:pos x="91" y="72"/>
                </a:cxn>
                <a:cxn ang="0">
                  <a:pos x="68" y="56"/>
                </a:cxn>
                <a:cxn ang="0">
                  <a:pos x="47" y="41"/>
                </a:cxn>
                <a:cxn ang="0">
                  <a:pos x="27" y="29"/>
                </a:cxn>
                <a:cxn ang="0">
                  <a:pos x="10" y="18"/>
                </a:cxn>
                <a:cxn ang="0">
                  <a:pos x="0" y="10"/>
                </a:cxn>
                <a:cxn ang="0">
                  <a:pos x="4" y="7"/>
                </a:cxn>
                <a:cxn ang="0">
                  <a:pos x="9" y="3"/>
                </a:cxn>
                <a:cxn ang="0">
                  <a:pos x="15" y="0"/>
                </a:cxn>
              </a:cxnLst>
              <a:rect l="0" t="0" r="r" b="b"/>
              <a:pathLst>
                <a:path w="167" h="119">
                  <a:moveTo>
                    <a:pt x="15" y="0"/>
                  </a:moveTo>
                  <a:lnTo>
                    <a:pt x="29" y="1"/>
                  </a:lnTo>
                  <a:lnTo>
                    <a:pt x="47" y="7"/>
                  </a:lnTo>
                  <a:lnTo>
                    <a:pt x="68" y="15"/>
                  </a:lnTo>
                  <a:lnTo>
                    <a:pt x="93" y="27"/>
                  </a:lnTo>
                  <a:lnTo>
                    <a:pt x="119" y="44"/>
                  </a:lnTo>
                  <a:lnTo>
                    <a:pt x="145" y="68"/>
                  </a:lnTo>
                  <a:lnTo>
                    <a:pt x="167" y="98"/>
                  </a:lnTo>
                  <a:lnTo>
                    <a:pt x="166" y="104"/>
                  </a:lnTo>
                  <a:lnTo>
                    <a:pt x="163" y="113"/>
                  </a:lnTo>
                  <a:lnTo>
                    <a:pt x="160" y="119"/>
                  </a:lnTo>
                  <a:lnTo>
                    <a:pt x="149" y="111"/>
                  </a:lnTo>
                  <a:lnTo>
                    <a:pt x="132" y="101"/>
                  </a:lnTo>
                  <a:lnTo>
                    <a:pt x="113" y="87"/>
                  </a:lnTo>
                  <a:lnTo>
                    <a:pt x="91" y="72"/>
                  </a:lnTo>
                  <a:lnTo>
                    <a:pt x="68" y="56"/>
                  </a:lnTo>
                  <a:lnTo>
                    <a:pt x="47" y="41"/>
                  </a:lnTo>
                  <a:lnTo>
                    <a:pt x="27" y="29"/>
                  </a:lnTo>
                  <a:lnTo>
                    <a:pt x="10" y="18"/>
                  </a:lnTo>
                  <a:lnTo>
                    <a:pt x="0" y="10"/>
                  </a:lnTo>
                  <a:lnTo>
                    <a:pt x="4" y="7"/>
                  </a:lnTo>
                  <a:lnTo>
                    <a:pt x="9" y="3"/>
                  </a:lnTo>
                  <a:lnTo>
                    <a:pt x="15"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 name="Freeform 705"/>
            <p:cNvSpPr>
              <a:spLocks/>
            </p:cNvSpPr>
            <p:nvPr/>
          </p:nvSpPr>
          <p:spPr bwMode="auto">
            <a:xfrm>
              <a:off x="5232401" y="3608388"/>
              <a:ext cx="474663" cy="300038"/>
            </a:xfrm>
            <a:custGeom>
              <a:avLst/>
              <a:gdLst/>
              <a:ahLst/>
              <a:cxnLst>
                <a:cxn ang="0">
                  <a:pos x="60" y="0"/>
                </a:cxn>
                <a:cxn ang="0">
                  <a:pos x="64" y="0"/>
                </a:cxn>
                <a:cxn ang="0">
                  <a:pos x="76" y="3"/>
                </a:cxn>
                <a:cxn ang="0">
                  <a:pos x="96" y="6"/>
                </a:cxn>
                <a:cxn ang="0">
                  <a:pos x="122" y="9"/>
                </a:cxn>
                <a:cxn ang="0">
                  <a:pos x="151" y="15"/>
                </a:cxn>
                <a:cxn ang="0">
                  <a:pos x="183" y="20"/>
                </a:cxn>
                <a:cxn ang="0">
                  <a:pos x="218" y="27"/>
                </a:cxn>
                <a:cxn ang="0">
                  <a:pos x="252" y="34"/>
                </a:cxn>
                <a:cxn ang="0">
                  <a:pos x="285" y="41"/>
                </a:cxn>
                <a:cxn ang="0">
                  <a:pos x="291" y="50"/>
                </a:cxn>
                <a:cxn ang="0">
                  <a:pos x="299" y="67"/>
                </a:cxn>
                <a:cxn ang="0">
                  <a:pos x="272" y="81"/>
                </a:cxn>
                <a:cxn ang="0">
                  <a:pos x="255" y="90"/>
                </a:cxn>
                <a:cxn ang="0">
                  <a:pos x="235" y="101"/>
                </a:cxn>
                <a:cxn ang="0">
                  <a:pos x="215" y="113"/>
                </a:cxn>
                <a:cxn ang="0">
                  <a:pos x="195" y="127"/>
                </a:cxn>
                <a:cxn ang="0">
                  <a:pos x="154" y="157"/>
                </a:cxn>
                <a:cxn ang="0">
                  <a:pos x="113" y="189"/>
                </a:cxn>
                <a:cxn ang="0">
                  <a:pos x="84" y="186"/>
                </a:cxn>
                <a:cxn ang="0">
                  <a:pos x="58" y="182"/>
                </a:cxn>
                <a:cxn ang="0">
                  <a:pos x="35" y="180"/>
                </a:cxn>
                <a:cxn ang="0">
                  <a:pos x="20" y="177"/>
                </a:cxn>
                <a:cxn ang="0">
                  <a:pos x="8" y="176"/>
                </a:cxn>
                <a:cxn ang="0">
                  <a:pos x="5" y="176"/>
                </a:cxn>
                <a:cxn ang="0">
                  <a:pos x="5" y="173"/>
                </a:cxn>
                <a:cxn ang="0">
                  <a:pos x="3" y="162"/>
                </a:cxn>
                <a:cxn ang="0">
                  <a:pos x="2" y="147"/>
                </a:cxn>
                <a:cxn ang="0">
                  <a:pos x="0" y="127"/>
                </a:cxn>
                <a:cxn ang="0">
                  <a:pos x="2" y="105"/>
                </a:cxn>
                <a:cxn ang="0">
                  <a:pos x="5" y="81"/>
                </a:cxn>
                <a:cxn ang="0">
                  <a:pos x="12" y="58"/>
                </a:cxn>
                <a:cxn ang="0">
                  <a:pos x="23" y="35"/>
                </a:cxn>
                <a:cxn ang="0">
                  <a:pos x="38" y="17"/>
                </a:cxn>
                <a:cxn ang="0">
                  <a:pos x="60" y="0"/>
                </a:cxn>
              </a:cxnLst>
              <a:rect l="0" t="0" r="r" b="b"/>
              <a:pathLst>
                <a:path w="299" h="189">
                  <a:moveTo>
                    <a:pt x="60" y="0"/>
                  </a:moveTo>
                  <a:lnTo>
                    <a:pt x="64" y="0"/>
                  </a:lnTo>
                  <a:lnTo>
                    <a:pt x="76" y="3"/>
                  </a:lnTo>
                  <a:lnTo>
                    <a:pt x="96" y="6"/>
                  </a:lnTo>
                  <a:lnTo>
                    <a:pt x="122" y="9"/>
                  </a:lnTo>
                  <a:lnTo>
                    <a:pt x="151" y="15"/>
                  </a:lnTo>
                  <a:lnTo>
                    <a:pt x="183" y="20"/>
                  </a:lnTo>
                  <a:lnTo>
                    <a:pt x="218" y="27"/>
                  </a:lnTo>
                  <a:lnTo>
                    <a:pt x="252" y="34"/>
                  </a:lnTo>
                  <a:lnTo>
                    <a:pt x="285" y="41"/>
                  </a:lnTo>
                  <a:lnTo>
                    <a:pt x="291" y="50"/>
                  </a:lnTo>
                  <a:lnTo>
                    <a:pt x="299" y="67"/>
                  </a:lnTo>
                  <a:lnTo>
                    <a:pt x="272" y="81"/>
                  </a:lnTo>
                  <a:lnTo>
                    <a:pt x="255" y="90"/>
                  </a:lnTo>
                  <a:lnTo>
                    <a:pt x="235" y="101"/>
                  </a:lnTo>
                  <a:lnTo>
                    <a:pt x="215" y="113"/>
                  </a:lnTo>
                  <a:lnTo>
                    <a:pt x="195" y="127"/>
                  </a:lnTo>
                  <a:lnTo>
                    <a:pt x="154" y="157"/>
                  </a:lnTo>
                  <a:lnTo>
                    <a:pt x="113" y="189"/>
                  </a:lnTo>
                  <a:lnTo>
                    <a:pt x="84" y="186"/>
                  </a:lnTo>
                  <a:lnTo>
                    <a:pt x="58" y="182"/>
                  </a:lnTo>
                  <a:lnTo>
                    <a:pt x="35" y="180"/>
                  </a:lnTo>
                  <a:lnTo>
                    <a:pt x="20" y="177"/>
                  </a:lnTo>
                  <a:lnTo>
                    <a:pt x="8" y="176"/>
                  </a:lnTo>
                  <a:lnTo>
                    <a:pt x="5" y="176"/>
                  </a:lnTo>
                  <a:lnTo>
                    <a:pt x="5" y="173"/>
                  </a:lnTo>
                  <a:lnTo>
                    <a:pt x="3" y="162"/>
                  </a:lnTo>
                  <a:lnTo>
                    <a:pt x="2" y="147"/>
                  </a:lnTo>
                  <a:lnTo>
                    <a:pt x="0" y="127"/>
                  </a:lnTo>
                  <a:lnTo>
                    <a:pt x="2" y="105"/>
                  </a:lnTo>
                  <a:lnTo>
                    <a:pt x="5" y="81"/>
                  </a:lnTo>
                  <a:lnTo>
                    <a:pt x="12" y="58"/>
                  </a:lnTo>
                  <a:lnTo>
                    <a:pt x="23" y="35"/>
                  </a:lnTo>
                  <a:lnTo>
                    <a:pt x="38" y="17"/>
                  </a:lnTo>
                  <a:lnTo>
                    <a:pt x="60" y="0"/>
                  </a:lnTo>
                  <a:close/>
                </a:path>
              </a:pathLst>
            </a:custGeom>
            <a:solidFill>
              <a:srgbClr val="0000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0" name="Freeform 706"/>
            <p:cNvSpPr>
              <a:spLocks/>
            </p:cNvSpPr>
            <p:nvPr/>
          </p:nvSpPr>
          <p:spPr bwMode="auto">
            <a:xfrm>
              <a:off x="4751388" y="3117851"/>
              <a:ext cx="946150" cy="935038"/>
            </a:xfrm>
            <a:custGeom>
              <a:avLst/>
              <a:gdLst/>
              <a:ahLst/>
              <a:cxnLst>
                <a:cxn ang="0">
                  <a:pos x="94" y="0"/>
                </a:cxn>
                <a:cxn ang="0">
                  <a:pos x="102" y="31"/>
                </a:cxn>
                <a:cxn ang="0">
                  <a:pos x="122" y="355"/>
                </a:cxn>
                <a:cxn ang="0">
                  <a:pos x="126" y="353"/>
                </a:cxn>
                <a:cxn ang="0">
                  <a:pos x="138" y="349"/>
                </a:cxn>
                <a:cxn ang="0">
                  <a:pos x="158" y="343"/>
                </a:cxn>
                <a:cxn ang="0">
                  <a:pos x="183" y="333"/>
                </a:cxn>
                <a:cxn ang="0">
                  <a:pos x="212" y="324"/>
                </a:cxn>
                <a:cxn ang="0">
                  <a:pos x="245" y="312"/>
                </a:cxn>
                <a:cxn ang="0">
                  <a:pos x="280" y="300"/>
                </a:cxn>
                <a:cxn ang="0">
                  <a:pos x="317" y="286"/>
                </a:cxn>
                <a:cxn ang="0">
                  <a:pos x="353" y="274"/>
                </a:cxn>
                <a:cxn ang="0">
                  <a:pos x="389" y="260"/>
                </a:cxn>
                <a:cxn ang="0">
                  <a:pos x="421" y="246"/>
                </a:cxn>
                <a:cxn ang="0">
                  <a:pos x="433" y="246"/>
                </a:cxn>
                <a:cxn ang="0">
                  <a:pos x="447" y="249"/>
                </a:cxn>
                <a:cxn ang="0">
                  <a:pos x="463" y="252"/>
                </a:cxn>
                <a:cxn ang="0">
                  <a:pos x="485" y="259"/>
                </a:cxn>
                <a:cxn ang="0">
                  <a:pos x="506" y="269"/>
                </a:cxn>
                <a:cxn ang="0">
                  <a:pos x="530" y="284"/>
                </a:cxn>
                <a:cxn ang="0">
                  <a:pos x="553" y="304"/>
                </a:cxn>
                <a:cxn ang="0">
                  <a:pos x="576" y="330"/>
                </a:cxn>
                <a:cxn ang="0">
                  <a:pos x="596" y="364"/>
                </a:cxn>
                <a:cxn ang="0">
                  <a:pos x="593" y="365"/>
                </a:cxn>
                <a:cxn ang="0">
                  <a:pos x="582" y="370"/>
                </a:cxn>
                <a:cxn ang="0">
                  <a:pos x="549" y="387"/>
                </a:cxn>
                <a:cxn ang="0">
                  <a:pos x="527" y="399"/>
                </a:cxn>
                <a:cxn ang="0">
                  <a:pos x="504" y="414"/>
                </a:cxn>
                <a:cxn ang="0">
                  <a:pos x="469" y="440"/>
                </a:cxn>
                <a:cxn ang="0">
                  <a:pos x="433" y="469"/>
                </a:cxn>
                <a:cxn ang="0">
                  <a:pos x="396" y="497"/>
                </a:cxn>
                <a:cxn ang="0">
                  <a:pos x="358" y="521"/>
                </a:cxn>
                <a:cxn ang="0">
                  <a:pos x="317" y="543"/>
                </a:cxn>
                <a:cxn ang="0">
                  <a:pos x="277" y="558"/>
                </a:cxn>
                <a:cxn ang="0">
                  <a:pos x="241" y="572"/>
                </a:cxn>
                <a:cxn ang="0">
                  <a:pos x="206" y="581"/>
                </a:cxn>
                <a:cxn ang="0">
                  <a:pos x="178" y="586"/>
                </a:cxn>
                <a:cxn ang="0">
                  <a:pos x="155" y="589"/>
                </a:cxn>
                <a:cxn ang="0">
                  <a:pos x="140" y="589"/>
                </a:cxn>
                <a:cxn ang="0">
                  <a:pos x="125" y="584"/>
                </a:cxn>
                <a:cxn ang="0">
                  <a:pos x="108" y="572"/>
                </a:cxn>
                <a:cxn ang="0">
                  <a:pos x="90" y="553"/>
                </a:cxn>
                <a:cxn ang="0">
                  <a:pos x="71" y="531"/>
                </a:cxn>
                <a:cxn ang="0">
                  <a:pos x="53" y="503"/>
                </a:cxn>
                <a:cxn ang="0">
                  <a:pos x="36" y="474"/>
                </a:cxn>
                <a:cxn ang="0">
                  <a:pos x="22" y="443"/>
                </a:cxn>
                <a:cxn ang="0">
                  <a:pos x="10" y="411"/>
                </a:cxn>
                <a:cxn ang="0">
                  <a:pos x="3" y="382"/>
                </a:cxn>
                <a:cxn ang="0">
                  <a:pos x="0" y="353"/>
                </a:cxn>
                <a:cxn ang="0">
                  <a:pos x="0" y="291"/>
                </a:cxn>
                <a:cxn ang="0">
                  <a:pos x="1" y="237"/>
                </a:cxn>
                <a:cxn ang="0">
                  <a:pos x="6" y="191"/>
                </a:cxn>
                <a:cxn ang="0">
                  <a:pos x="13" y="152"/>
                </a:cxn>
                <a:cxn ang="0">
                  <a:pos x="21" y="118"/>
                </a:cxn>
                <a:cxn ang="0">
                  <a:pos x="32" y="89"/>
                </a:cxn>
                <a:cxn ang="0">
                  <a:pos x="42" y="66"/>
                </a:cxn>
                <a:cxn ang="0">
                  <a:pos x="53" y="46"/>
                </a:cxn>
                <a:cxn ang="0">
                  <a:pos x="65" y="31"/>
                </a:cxn>
                <a:cxn ang="0">
                  <a:pos x="76" y="19"/>
                </a:cxn>
                <a:cxn ang="0">
                  <a:pos x="85" y="8"/>
                </a:cxn>
                <a:cxn ang="0">
                  <a:pos x="94" y="0"/>
                </a:cxn>
              </a:cxnLst>
              <a:rect l="0" t="0" r="r" b="b"/>
              <a:pathLst>
                <a:path w="596" h="589">
                  <a:moveTo>
                    <a:pt x="94" y="0"/>
                  </a:moveTo>
                  <a:lnTo>
                    <a:pt x="102" y="31"/>
                  </a:lnTo>
                  <a:lnTo>
                    <a:pt x="122" y="355"/>
                  </a:lnTo>
                  <a:lnTo>
                    <a:pt x="126" y="353"/>
                  </a:lnTo>
                  <a:lnTo>
                    <a:pt x="138" y="349"/>
                  </a:lnTo>
                  <a:lnTo>
                    <a:pt x="158" y="343"/>
                  </a:lnTo>
                  <a:lnTo>
                    <a:pt x="183" y="333"/>
                  </a:lnTo>
                  <a:lnTo>
                    <a:pt x="212" y="324"/>
                  </a:lnTo>
                  <a:lnTo>
                    <a:pt x="245" y="312"/>
                  </a:lnTo>
                  <a:lnTo>
                    <a:pt x="280" y="300"/>
                  </a:lnTo>
                  <a:lnTo>
                    <a:pt x="317" y="286"/>
                  </a:lnTo>
                  <a:lnTo>
                    <a:pt x="353" y="274"/>
                  </a:lnTo>
                  <a:lnTo>
                    <a:pt x="389" y="260"/>
                  </a:lnTo>
                  <a:lnTo>
                    <a:pt x="421" y="246"/>
                  </a:lnTo>
                  <a:lnTo>
                    <a:pt x="433" y="246"/>
                  </a:lnTo>
                  <a:lnTo>
                    <a:pt x="447" y="249"/>
                  </a:lnTo>
                  <a:lnTo>
                    <a:pt x="463" y="252"/>
                  </a:lnTo>
                  <a:lnTo>
                    <a:pt x="485" y="259"/>
                  </a:lnTo>
                  <a:lnTo>
                    <a:pt x="506" y="269"/>
                  </a:lnTo>
                  <a:lnTo>
                    <a:pt x="530" y="284"/>
                  </a:lnTo>
                  <a:lnTo>
                    <a:pt x="553" y="304"/>
                  </a:lnTo>
                  <a:lnTo>
                    <a:pt x="576" y="330"/>
                  </a:lnTo>
                  <a:lnTo>
                    <a:pt x="596" y="364"/>
                  </a:lnTo>
                  <a:lnTo>
                    <a:pt x="593" y="365"/>
                  </a:lnTo>
                  <a:lnTo>
                    <a:pt x="582" y="370"/>
                  </a:lnTo>
                  <a:lnTo>
                    <a:pt x="549" y="387"/>
                  </a:lnTo>
                  <a:lnTo>
                    <a:pt x="527" y="399"/>
                  </a:lnTo>
                  <a:lnTo>
                    <a:pt x="504" y="414"/>
                  </a:lnTo>
                  <a:lnTo>
                    <a:pt x="469" y="440"/>
                  </a:lnTo>
                  <a:lnTo>
                    <a:pt x="433" y="469"/>
                  </a:lnTo>
                  <a:lnTo>
                    <a:pt x="396" y="497"/>
                  </a:lnTo>
                  <a:lnTo>
                    <a:pt x="358" y="521"/>
                  </a:lnTo>
                  <a:lnTo>
                    <a:pt x="317" y="543"/>
                  </a:lnTo>
                  <a:lnTo>
                    <a:pt x="277" y="558"/>
                  </a:lnTo>
                  <a:lnTo>
                    <a:pt x="241" y="572"/>
                  </a:lnTo>
                  <a:lnTo>
                    <a:pt x="206" y="581"/>
                  </a:lnTo>
                  <a:lnTo>
                    <a:pt x="178" y="586"/>
                  </a:lnTo>
                  <a:lnTo>
                    <a:pt x="155" y="589"/>
                  </a:lnTo>
                  <a:lnTo>
                    <a:pt x="140" y="589"/>
                  </a:lnTo>
                  <a:lnTo>
                    <a:pt x="125" y="584"/>
                  </a:lnTo>
                  <a:lnTo>
                    <a:pt x="108" y="572"/>
                  </a:lnTo>
                  <a:lnTo>
                    <a:pt x="90" y="553"/>
                  </a:lnTo>
                  <a:lnTo>
                    <a:pt x="71" y="531"/>
                  </a:lnTo>
                  <a:lnTo>
                    <a:pt x="53" y="503"/>
                  </a:lnTo>
                  <a:lnTo>
                    <a:pt x="36" y="474"/>
                  </a:lnTo>
                  <a:lnTo>
                    <a:pt x="22" y="443"/>
                  </a:lnTo>
                  <a:lnTo>
                    <a:pt x="10" y="411"/>
                  </a:lnTo>
                  <a:lnTo>
                    <a:pt x="3" y="382"/>
                  </a:lnTo>
                  <a:lnTo>
                    <a:pt x="0" y="353"/>
                  </a:lnTo>
                  <a:lnTo>
                    <a:pt x="0" y="291"/>
                  </a:lnTo>
                  <a:lnTo>
                    <a:pt x="1" y="237"/>
                  </a:lnTo>
                  <a:lnTo>
                    <a:pt x="6" y="191"/>
                  </a:lnTo>
                  <a:lnTo>
                    <a:pt x="13" y="152"/>
                  </a:lnTo>
                  <a:lnTo>
                    <a:pt x="21" y="118"/>
                  </a:lnTo>
                  <a:lnTo>
                    <a:pt x="32" y="89"/>
                  </a:lnTo>
                  <a:lnTo>
                    <a:pt x="42" y="66"/>
                  </a:lnTo>
                  <a:lnTo>
                    <a:pt x="53" y="46"/>
                  </a:lnTo>
                  <a:lnTo>
                    <a:pt x="65" y="31"/>
                  </a:lnTo>
                  <a:lnTo>
                    <a:pt x="76" y="19"/>
                  </a:lnTo>
                  <a:lnTo>
                    <a:pt x="85" y="8"/>
                  </a:lnTo>
                  <a:lnTo>
                    <a:pt x="94"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1" name="Freeform 707"/>
            <p:cNvSpPr>
              <a:spLocks/>
            </p:cNvSpPr>
            <p:nvPr/>
          </p:nvSpPr>
          <p:spPr bwMode="auto">
            <a:xfrm>
              <a:off x="4983163" y="5378451"/>
              <a:ext cx="428625" cy="192088"/>
            </a:xfrm>
            <a:custGeom>
              <a:avLst/>
              <a:gdLst/>
              <a:ahLst/>
              <a:cxnLst>
                <a:cxn ang="0">
                  <a:pos x="134" y="0"/>
                </a:cxn>
                <a:cxn ang="0">
                  <a:pos x="163" y="3"/>
                </a:cxn>
                <a:cxn ang="0">
                  <a:pos x="189" y="11"/>
                </a:cxn>
                <a:cxn ang="0">
                  <a:pos x="209" y="22"/>
                </a:cxn>
                <a:cxn ang="0">
                  <a:pos x="226" y="37"/>
                </a:cxn>
                <a:cxn ang="0">
                  <a:pos x="240" y="52"/>
                </a:cxn>
                <a:cxn ang="0">
                  <a:pos x="250" y="69"/>
                </a:cxn>
                <a:cxn ang="0">
                  <a:pos x="258" y="84"/>
                </a:cxn>
                <a:cxn ang="0">
                  <a:pos x="264" y="100"/>
                </a:cxn>
                <a:cxn ang="0">
                  <a:pos x="267" y="110"/>
                </a:cxn>
                <a:cxn ang="0">
                  <a:pos x="270" y="118"/>
                </a:cxn>
                <a:cxn ang="0">
                  <a:pos x="270" y="121"/>
                </a:cxn>
                <a:cxn ang="0">
                  <a:pos x="0" y="121"/>
                </a:cxn>
                <a:cxn ang="0">
                  <a:pos x="0" y="118"/>
                </a:cxn>
                <a:cxn ang="0">
                  <a:pos x="2" y="110"/>
                </a:cxn>
                <a:cxn ang="0">
                  <a:pos x="3" y="100"/>
                </a:cxn>
                <a:cxn ang="0">
                  <a:pos x="8" y="84"/>
                </a:cxn>
                <a:cxn ang="0">
                  <a:pos x="15" y="69"/>
                </a:cxn>
                <a:cxn ang="0">
                  <a:pos x="24" y="52"/>
                </a:cxn>
                <a:cxn ang="0">
                  <a:pos x="37" y="37"/>
                </a:cxn>
                <a:cxn ang="0">
                  <a:pos x="55" y="22"/>
                </a:cxn>
                <a:cxn ang="0">
                  <a:pos x="76" y="11"/>
                </a:cxn>
                <a:cxn ang="0">
                  <a:pos x="102" y="3"/>
                </a:cxn>
                <a:cxn ang="0">
                  <a:pos x="134" y="0"/>
                </a:cxn>
              </a:cxnLst>
              <a:rect l="0" t="0" r="r" b="b"/>
              <a:pathLst>
                <a:path w="270" h="121">
                  <a:moveTo>
                    <a:pt x="134" y="0"/>
                  </a:moveTo>
                  <a:lnTo>
                    <a:pt x="163" y="3"/>
                  </a:lnTo>
                  <a:lnTo>
                    <a:pt x="189" y="11"/>
                  </a:lnTo>
                  <a:lnTo>
                    <a:pt x="209" y="22"/>
                  </a:lnTo>
                  <a:lnTo>
                    <a:pt x="226" y="37"/>
                  </a:lnTo>
                  <a:lnTo>
                    <a:pt x="240" y="52"/>
                  </a:lnTo>
                  <a:lnTo>
                    <a:pt x="250" y="69"/>
                  </a:lnTo>
                  <a:lnTo>
                    <a:pt x="258" y="84"/>
                  </a:lnTo>
                  <a:lnTo>
                    <a:pt x="264" y="100"/>
                  </a:lnTo>
                  <a:lnTo>
                    <a:pt x="267" y="110"/>
                  </a:lnTo>
                  <a:lnTo>
                    <a:pt x="270" y="118"/>
                  </a:lnTo>
                  <a:lnTo>
                    <a:pt x="270" y="121"/>
                  </a:lnTo>
                  <a:lnTo>
                    <a:pt x="0" y="121"/>
                  </a:lnTo>
                  <a:lnTo>
                    <a:pt x="0" y="118"/>
                  </a:lnTo>
                  <a:lnTo>
                    <a:pt x="2" y="110"/>
                  </a:lnTo>
                  <a:lnTo>
                    <a:pt x="3" y="100"/>
                  </a:lnTo>
                  <a:lnTo>
                    <a:pt x="8" y="84"/>
                  </a:lnTo>
                  <a:lnTo>
                    <a:pt x="15" y="69"/>
                  </a:lnTo>
                  <a:lnTo>
                    <a:pt x="24" y="52"/>
                  </a:lnTo>
                  <a:lnTo>
                    <a:pt x="37" y="37"/>
                  </a:lnTo>
                  <a:lnTo>
                    <a:pt x="55" y="22"/>
                  </a:lnTo>
                  <a:lnTo>
                    <a:pt x="76" y="11"/>
                  </a:lnTo>
                  <a:lnTo>
                    <a:pt x="102" y="3"/>
                  </a:lnTo>
                  <a:lnTo>
                    <a:pt x="1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2" name="Freeform 708"/>
            <p:cNvSpPr>
              <a:spLocks/>
            </p:cNvSpPr>
            <p:nvPr/>
          </p:nvSpPr>
          <p:spPr bwMode="auto">
            <a:xfrm>
              <a:off x="5586413" y="5386388"/>
              <a:ext cx="428625" cy="184150"/>
            </a:xfrm>
            <a:custGeom>
              <a:avLst/>
              <a:gdLst/>
              <a:ahLst/>
              <a:cxnLst>
                <a:cxn ang="0">
                  <a:pos x="165" y="0"/>
                </a:cxn>
                <a:cxn ang="0">
                  <a:pos x="194" y="3"/>
                </a:cxn>
                <a:cxn ang="0">
                  <a:pos x="216" y="11"/>
                </a:cxn>
                <a:cxn ang="0">
                  <a:pos x="233" y="21"/>
                </a:cxn>
                <a:cxn ang="0">
                  <a:pos x="247" y="35"/>
                </a:cxn>
                <a:cxn ang="0">
                  <a:pos x="258" y="50"/>
                </a:cxn>
                <a:cxn ang="0">
                  <a:pos x="264" y="66"/>
                </a:cxn>
                <a:cxn ang="0">
                  <a:pos x="267" y="81"/>
                </a:cxn>
                <a:cxn ang="0">
                  <a:pos x="270" y="95"/>
                </a:cxn>
                <a:cxn ang="0">
                  <a:pos x="270" y="116"/>
                </a:cxn>
                <a:cxn ang="0">
                  <a:pos x="0" y="116"/>
                </a:cxn>
                <a:cxn ang="0">
                  <a:pos x="1" y="113"/>
                </a:cxn>
                <a:cxn ang="0">
                  <a:pos x="4" y="105"/>
                </a:cxn>
                <a:cxn ang="0">
                  <a:pos x="9" y="95"/>
                </a:cxn>
                <a:cxn ang="0">
                  <a:pos x="17" y="81"/>
                </a:cxn>
                <a:cxn ang="0">
                  <a:pos x="27" y="66"/>
                </a:cxn>
                <a:cxn ang="0">
                  <a:pos x="41" y="50"/>
                </a:cxn>
                <a:cxn ang="0">
                  <a:pos x="58" y="35"/>
                </a:cxn>
                <a:cxn ang="0">
                  <a:pos x="79" y="21"/>
                </a:cxn>
                <a:cxn ang="0">
                  <a:pos x="104" y="11"/>
                </a:cxn>
                <a:cxn ang="0">
                  <a:pos x="133" y="3"/>
                </a:cxn>
                <a:cxn ang="0">
                  <a:pos x="165" y="0"/>
                </a:cxn>
              </a:cxnLst>
              <a:rect l="0" t="0" r="r" b="b"/>
              <a:pathLst>
                <a:path w="270" h="116">
                  <a:moveTo>
                    <a:pt x="165" y="0"/>
                  </a:moveTo>
                  <a:lnTo>
                    <a:pt x="194" y="3"/>
                  </a:lnTo>
                  <a:lnTo>
                    <a:pt x="216" y="11"/>
                  </a:lnTo>
                  <a:lnTo>
                    <a:pt x="233" y="21"/>
                  </a:lnTo>
                  <a:lnTo>
                    <a:pt x="247" y="35"/>
                  </a:lnTo>
                  <a:lnTo>
                    <a:pt x="258" y="50"/>
                  </a:lnTo>
                  <a:lnTo>
                    <a:pt x="264" y="66"/>
                  </a:lnTo>
                  <a:lnTo>
                    <a:pt x="267" y="81"/>
                  </a:lnTo>
                  <a:lnTo>
                    <a:pt x="270" y="95"/>
                  </a:lnTo>
                  <a:lnTo>
                    <a:pt x="270" y="116"/>
                  </a:lnTo>
                  <a:lnTo>
                    <a:pt x="0" y="116"/>
                  </a:lnTo>
                  <a:lnTo>
                    <a:pt x="1" y="113"/>
                  </a:lnTo>
                  <a:lnTo>
                    <a:pt x="4" y="105"/>
                  </a:lnTo>
                  <a:lnTo>
                    <a:pt x="9" y="95"/>
                  </a:lnTo>
                  <a:lnTo>
                    <a:pt x="17" y="81"/>
                  </a:lnTo>
                  <a:lnTo>
                    <a:pt x="27" y="66"/>
                  </a:lnTo>
                  <a:lnTo>
                    <a:pt x="41" y="50"/>
                  </a:lnTo>
                  <a:lnTo>
                    <a:pt x="58" y="35"/>
                  </a:lnTo>
                  <a:lnTo>
                    <a:pt x="79" y="21"/>
                  </a:lnTo>
                  <a:lnTo>
                    <a:pt x="104" y="11"/>
                  </a:lnTo>
                  <a:lnTo>
                    <a:pt x="133" y="3"/>
                  </a:lnTo>
                  <a:lnTo>
                    <a:pt x="16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3" name="Freeform 709"/>
            <p:cNvSpPr>
              <a:spLocks/>
            </p:cNvSpPr>
            <p:nvPr/>
          </p:nvSpPr>
          <p:spPr bwMode="auto">
            <a:xfrm>
              <a:off x="5346701" y="4610101"/>
              <a:ext cx="244475" cy="577850"/>
            </a:xfrm>
            <a:custGeom>
              <a:avLst/>
              <a:gdLst/>
              <a:ahLst/>
              <a:cxnLst>
                <a:cxn ang="0">
                  <a:pos x="148" y="0"/>
                </a:cxn>
                <a:cxn ang="0">
                  <a:pos x="151" y="2"/>
                </a:cxn>
                <a:cxn ang="0">
                  <a:pos x="152" y="2"/>
                </a:cxn>
                <a:cxn ang="0">
                  <a:pos x="154" y="3"/>
                </a:cxn>
                <a:cxn ang="0">
                  <a:pos x="154" y="8"/>
                </a:cxn>
                <a:cxn ang="0">
                  <a:pos x="152" y="11"/>
                </a:cxn>
                <a:cxn ang="0">
                  <a:pos x="148" y="15"/>
                </a:cxn>
                <a:cxn ang="0">
                  <a:pos x="133" y="23"/>
                </a:cxn>
                <a:cxn ang="0">
                  <a:pos x="128" y="24"/>
                </a:cxn>
                <a:cxn ang="0">
                  <a:pos x="125" y="26"/>
                </a:cxn>
                <a:cxn ang="0">
                  <a:pos x="123" y="28"/>
                </a:cxn>
                <a:cxn ang="0">
                  <a:pos x="122" y="28"/>
                </a:cxn>
                <a:cxn ang="0">
                  <a:pos x="122" y="32"/>
                </a:cxn>
                <a:cxn ang="0">
                  <a:pos x="120" y="46"/>
                </a:cxn>
                <a:cxn ang="0">
                  <a:pos x="119" y="67"/>
                </a:cxn>
                <a:cxn ang="0">
                  <a:pos x="116" y="95"/>
                </a:cxn>
                <a:cxn ang="0">
                  <a:pos x="114" y="128"/>
                </a:cxn>
                <a:cxn ang="0">
                  <a:pos x="111" y="165"/>
                </a:cxn>
                <a:cxn ang="0">
                  <a:pos x="108" y="205"/>
                </a:cxn>
                <a:cxn ang="0">
                  <a:pos x="107" y="246"/>
                </a:cxn>
                <a:cxn ang="0">
                  <a:pos x="105" y="286"/>
                </a:cxn>
                <a:cxn ang="0">
                  <a:pos x="105" y="364"/>
                </a:cxn>
                <a:cxn ang="0">
                  <a:pos x="102" y="318"/>
                </a:cxn>
                <a:cxn ang="0">
                  <a:pos x="99" y="270"/>
                </a:cxn>
                <a:cxn ang="0">
                  <a:pos x="96" y="226"/>
                </a:cxn>
                <a:cxn ang="0">
                  <a:pos x="94" y="182"/>
                </a:cxn>
                <a:cxn ang="0">
                  <a:pos x="91" y="142"/>
                </a:cxn>
                <a:cxn ang="0">
                  <a:pos x="91" y="105"/>
                </a:cxn>
                <a:cxn ang="0">
                  <a:pos x="90" y="75"/>
                </a:cxn>
                <a:cxn ang="0">
                  <a:pos x="88" y="50"/>
                </a:cxn>
                <a:cxn ang="0">
                  <a:pos x="88" y="29"/>
                </a:cxn>
                <a:cxn ang="0">
                  <a:pos x="38" y="34"/>
                </a:cxn>
                <a:cxn ang="0">
                  <a:pos x="24" y="31"/>
                </a:cxn>
                <a:cxn ang="0">
                  <a:pos x="11" y="24"/>
                </a:cxn>
                <a:cxn ang="0">
                  <a:pos x="0" y="15"/>
                </a:cxn>
                <a:cxn ang="0">
                  <a:pos x="4" y="15"/>
                </a:cxn>
                <a:cxn ang="0">
                  <a:pos x="14" y="17"/>
                </a:cxn>
                <a:cxn ang="0">
                  <a:pos x="30" y="18"/>
                </a:cxn>
                <a:cxn ang="0">
                  <a:pos x="52" y="18"/>
                </a:cxn>
                <a:cxn ang="0">
                  <a:pos x="75" y="17"/>
                </a:cxn>
                <a:cxn ang="0">
                  <a:pos x="101" y="12"/>
                </a:cxn>
                <a:cxn ang="0">
                  <a:pos x="128" y="5"/>
                </a:cxn>
                <a:cxn ang="0">
                  <a:pos x="136" y="3"/>
                </a:cxn>
                <a:cxn ang="0">
                  <a:pos x="148" y="0"/>
                </a:cxn>
              </a:cxnLst>
              <a:rect l="0" t="0" r="r" b="b"/>
              <a:pathLst>
                <a:path w="154" h="364">
                  <a:moveTo>
                    <a:pt x="148" y="0"/>
                  </a:moveTo>
                  <a:lnTo>
                    <a:pt x="151" y="2"/>
                  </a:lnTo>
                  <a:lnTo>
                    <a:pt x="152" y="2"/>
                  </a:lnTo>
                  <a:lnTo>
                    <a:pt x="154" y="3"/>
                  </a:lnTo>
                  <a:lnTo>
                    <a:pt x="154" y="8"/>
                  </a:lnTo>
                  <a:lnTo>
                    <a:pt x="152" y="11"/>
                  </a:lnTo>
                  <a:lnTo>
                    <a:pt x="148" y="15"/>
                  </a:lnTo>
                  <a:lnTo>
                    <a:pt x="133" y="23"/>
                  </a:lnTo>
                  <a:lnTo>
                    <a:pt x="128" y="24"/>
                  </a:lnTo>
                  <a:lnTo>
                    <a:pt x="125" y="26"/>
                  </a:lnTo>
                  <a:lnTo>
                    <a:pt x="123" y="28"/>
                  </a:lnTo>
                  <a:lnTo>
                    <a:pt x="122" y="28"/>
                  </a:lnTo>
                  <a:lnTo>
                    <a:pt x="122" y="32"/>
                  </a:lnTo>
                  <a:lnTo>
                    <a:pt x="120" y="46"/>
                  </a:lnTo>
                  <a:lnTo>
                    <a:pt x="119" y="67"/>
                  </a:lnTo>
                  <a:lnTo>
                    <a:pt x="116" y="95"/>
                  </a:lnTo>
                  <a:lnTo>
                    <a:pt x="114" y="128"/>
                  </a:lnTo>
                  <a:lnTo>
                    <a:pt x="111" y="165"/>
                  </a:lnTo>
                  <a:lnTo>
                    <a:pt x="108" y="205"/>
                  </a:lnTo>
                  <a:lnTo>
                    <a:pt x="107" y="246"/>
                  </a:lnTo>
                  <a:lnTo>
                    <a:pt x="105" y="286"/>
                  </a:lnTo>
                  <a:lnTo>
                    <a:pt x="105" y="364"/>
                  </a:lnTo>
                  <a:lnTo>
                    <a:pt x="102" y="318"/>
                  </a:lnTo>
                  <a:lnTo>
                    <a:pt x="99" y="270"/>
                  </a:lnTo>
                  <a:lnTo>
                    <a:pt x="96" y="226"/>
                  </a:lnTo>
                  <a:lnTo>
                    <a:pt x="94" y="182"/>
                  </a:lnTo>
                  <a:lnTo>
                    <a:pt x="91" y="142"/>
                  </a:lnTo>
                  <a:lnTo>
                    <a:pt x="91" y="105"/>
                  </a:lnTo>
                  <a:lnTo>
                    <a:pt x="90" y="75"/>
                  </a:lnTo>
                  <a:lnTo>
                    <a:pt x="88" y="50"/>
                  </a:lnTo>
                  <a:lnTo>
                    <a:pt x="88" y="29"/>
                  </a:lnTo>
                  <a:lnTo>
                    <a:pt x="38" y="34"/>
                  </a:lnTo>
                  <a:lnTo>
                    <a:pt x="24" y="31"/>
                  </a:lnTo>
                  <a:lnTo>
                    <a:pt x="11" y="24"/>
                  </a:lnTo>
                  <a:lnTo>
                    <a:pt x="0" y="15"/>
                  </a:lnTo>
                  <a:lnTo>
                    <a:pt x="4" y="15"/>
                  </a:lnTo>
                  <a:lnTo>
                    <a:pt x="14" y="17"/>
                  </a:lnTo>
                  <a:lnTo>
                    <a:pt x="30" y="18"/>
                  </a:lnTo>
                  <a:lnTo>
                    <a:pt x="52" y="18"/>
                  </a:lnTo>
                  <a:lnTo>
                    <a:pt x="75" y="17"/>
                  </a:lnTo>
                  <a:lnTo>
                    <a:pt x="101" y="12"/>
                  </a:lnTo>
                  <a:lnTo>
                    <a:pt x="128" y="5"/>
                  </a:lnTo>
                  <a:lnTo>
                    <a:pt x="136" y="3"/>
                  </a:lnTo>
                  <a:lnTo>
                    <a:pt x="148" y="0"/>
                  </a:lnTo>
                  <a:close/>
                </a:path>
              </a:pathLst>
            </a:custGeom>
            <a:solidFill>
              <a:srgbClr val="0000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pic>
        <p:nvPicPr>
          <p:cNvPr id="2050" name="Picture 2" descr="Resultado de imagen para costa rica tropic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9358" y="3627893"/>
            <a:ext cx="451485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288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547664" y="620688"/>
            <a:ext cx="8101232" cy="652463"/>
          </a:xfrm>
          <a:prstGeom prst="rect">
            <a:avLst/>
          </a:prstGeom>
        </p:spPr>
        <p:txBody>
          <a:bodyPr vert="horz" lIns="91440" tIns="45720" rIns="91440" bIns="45720" rtlCol="0" anchor="ctr">
            <a:normAutofit/>
          </a:bodyPr>
          <a:lstStyle>
            <a:defPPr>
              <a:defRPr lang="en-US"/>
            </a:defPPr>
            <a:lvl1pPr algn="ctr">
              <a:spcBef>
                <a:spcPct val="0"/>
              </a:spcBef>
              <a:buNone/>
              <a:defRPr sz="3200" b="1">
                <a:solidFill>
                  <a:schemeClr val="accent5">
                    <a:lumMod val="75000"/>
                  </a:schemeClr>
                </a:solidFill>
                <a:latin typeface="Arial" charset="0"/>
                <a:ea typeface="+mj-ea"/>
                <a:cs typeface="Arial" charset="0"/>
              </a:defRPr>
            </a:lvl1pPr>
          </a:lstStyle>
          <a:p>
            <a:pPr algn="l" defTabSz="457200"/>
            <a:r>
              <a:rPr lang="es-ES" spc="-150" dirty="0" smtClean="0">
                <a:solidFill>
                  <a:srgbClr val="17375E"/>
                </a:solidFill>
              </a:rPr>
              <a:t>Métodos</a:t>
            </a:r>
            <a:endParaRPr lang="es-ES" spc="-150" dirty="0">
              <a:solidFill>
                <a:srgbClr val="17375E"/>
              </a:solidFill>
            </a:endParaRPr>
          </a:p>
        </p:txBody>
      </p:sp>
      <p:sp>
        <p:nvSpPr>
          <p:cNvPr id="7" name="6 Rectángulo"/>
          <p:cNvSpPr/>
          <p:nvPr/>
        </p:nvSpPr>
        <p:spPr>
          <a:xfrm>
            <a:off x="1530718" y="1772816"/>
            <a:ext cx="5848017" cy="584775"/>
          </a:xfrm>
          <a:prstGeom prst="rect">
            <a:avLst/>
          </a:prstGeom>
        </p:spPr>
        <p:txBody>
          <a:bodyPr wrap="square">
            <a:spAutoFit/>
          </a:bodyPr>
          <a:lstStyle/>
          <a:p>
            <a:pPr algn="just"/>
            <a:r>
              <a:rPr lang="es-ES" sz="1600" dirty="0"/>
              <a:t>Los datos se obtienen del departamento de información (IMN), con información de </a:t>
            </a:r>
            <a:r>
              <a:rPr lang="es-ES" sz="1600" dirty="0" smtClean="0"/>
              <a:t>48</a:t>
            </a:r>
            <a:endParaRPr lang="es-CR" sz="1600" dirty="0"/>
          </a:p>
        </p:txBody>
      </p:sp>
      <p:sp>
        <p:nvSpPr>
          <p:cNvPr id="16" name="Freeform 5"/>
          <p:cNvSpPr>
            <a:spLocks noEditPoints="1"/>
          </p:cNvSpPr>
          <p:nvPr/>
        </p:nvSpPr>
        <p:spPr bwMode="auto">
          <a:xfrm>
            <a:off x="7956124" y="1980978"/>
            <a:ext cx="119214" cy="37207"/>
          </a:xfrm>
          <a:custGeom>
            <a:avLst/>
            <a:gdLst>
              <a:gd name="T0" fmla="*/ 264 w 312"/>
              <a:gd name="T1" fmla="*/ 0 h 96"/>
              <a:gd name="T2" fmla="*/ 48 w 312"/>
              <a:gd name="T3" fmla="*/ 0 h 96"/>
              <a:gd name="T4" fmla="*/ 0 w 312"/>
              <a:gd name="T5" fmla="*/ 48 h 96"/>
              <a:gd name="T6" fmla="*/ 48 w 312"/>
              <a:gd name="T7" fmla="*/ 96 h 96"/>
              <a:gd name="T8" fmla="*/ 264 w 312"/>
              <a:gd name="T9" fmla="*/ 96 h 96"/>
              <a:gd name="T10" fmla="*/ 312 w 312"/>
              <a:gd name="T11" fmla="*/ 48 h 96"/>
              <a:gd name="T12" fmla="*/ 264 w 312"/>
              <a:gd name="T13" fmla="*/ 0 h 96"/>
              <a:gd name="T14" fmla="*/ 264 w 312"/>
              <a:gd name="T15" fmla="*/ 0 h 96"/>
              <a:gd name="T16" fmla="*/ 264 w 312"/>
              <a:gd name="T1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96">
                <a:moveTo>
                  <a:pt x="264" y="0"/>
                </a:moveTo>
                <a:cubicBezTo>
                  <a:pt x="48" y="0"/>
                  <a:pt x="48" y="0"/>
                  <a:pt x="48" y="0"/>
                </a:cubicBezTo>
                <a:cubicBezTo>
                  <a:pt x="21" y="0"/>
                  <a:pt x="0" y="22"/>
                  <a:pt x="0" y="48"/>
                </a:cubicBezTo>
                <a:cubicBezTo>
                  <a:pt x="0" y="75"/>
                  <a:pt x="21" y="96"/>
                  <a:pt x="48" y="96"/>
                </a:cubicBezTo>
                <a:cubicBezTo>
                  <a:pt x="264" y="96"/>
                  <a:pt x="264" y="96"/>
                  <a:pt x="264" y="96"/>
                </a:cubicBezTo>
                <a:cubicBezTo>
                  <a:pt x="291" y="96"/>
                  <a:pt x="312" y="75"/>
                  <a:pt x="312" y="48"/>
                </a:cubicBezTo>
                <a:cubicBezTo>
                  <a:pt x="312" y="22"/>
                  <a:pt x="291" y="0"/>
                  <a:pt x="264" y="0"/>
                </a:cubicBezTo>
                <a:close/>
                <a:moveTo>
                  <a:pt x="264" y="0"/>
                </a:moveTo>
                <a:cubicBezTo>
                  <a:pt x="264" y="0"/>
                  <a:pt x="264" y="0"/>
                  <a:pt x="264" y="0"/>
                </a:cubicBezTo>
              </a:path>
            </a:pathLst>
          </a:custGeom>
          <a:solidFill>
            <a:srgbClr val="F89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7" name="Freeform 8"/>
          <p:cNvSpPr>
            <a:spLocks noEditPoints="1"/>
          </p:cNvSpPr>
          <p:nvPr/>
        </p:nvSpPr>
        <p:spPr bwMode="auto">
          <a:xfrm>
            <a:off x="7884368" y="1815255"/>
            <a:ext cx="420287" cy="457874"/>
          </a:xfrm>
          <a:custGeom>
            <a:avLst/>
            <a:gdLst>
              <a:gd name="T0" fmla="*/ 1056 w 1100"/>
              <a:gd name="T1" fmla="*/ 568 h 1185"/>
              <a:gd name="T2" fmla="*/ 1056 w 1100"/>
              <a:gd name="T3" fmla="*/ 565 h 1185"/>
              <a:gd name="T4" fmla="*/ 896 w 1100"/>
              <a:gd name="T5" fmla="*/ 347 h 1185"/>
              <a:gd name="T6" fmla="*/ 896 w 1100"/>
              <a:gd name="T7" fmla="*/ 236 h 1185"/>
              <a:gd name="T8" fmla="*/ 882 w 1100"/>
              <a:gd name="T9" fmla="*/ 202 h 1185"/>
              <a:gd name="T10" fmla="*/ 694 w 1100"/>
              <a:gd name="T11" fmla="*/ 14 h 1185"/>
              <a:gd name="T12" fmla="*/ 660 w 1100"/>
              <a:gd name="T13" fmla="*/ 0 h 1185"/>
              <a:gd name="T14" fmla="*/ 93 w 1100"/>
              <a:gd name="T15" fmla="*/ 0 h 1185"/>
              <a:gd name="T16" fmla="*/ 0 w 1100"/>
              <a:gd name="T17" fmla="*/ 93 h 1185"/>
              <a:gd name="T18" fmla="*/ 0 w 1100"/>
              <a:gd name="T19" fmla="*/ 1092 h 1185"/>
              <a:gd name="T20" fmla="*/ 93 w 1100"/>
              <a:gd name="T21" fmla="*/ 1185 h 1185"/>
              <a:gd name="T22" fmla="*/ 803 w 1100"/>
              <a:gd name="T23" fmla="*/ 1185 h 1185"/>
              <a:gd name="T24" fmla="*/ 896 w 1100"/>
              <a:gd name="T25" fmla="*/ 1092 h 1185"/>
              <a:gd name="T26" fmla="*/ 896 w 1100"/>
              <a:gd name="T27" fmla="*/ 1055 h 1185"/>
              <a:gd name="T28" fmla="*/ 969 w 1100"/>
              <a:gd name="T29" fmla="*/ 1055 h 1185"/>
              <a:gd name="T30" fmla="*/ 1100 w 1100"/>
              <a:gd name="T31" fmla="*/ 924 h 1185"/>
              <a:gd name="T32" fmla="*/ 1100 w 1100"/>
              <a:gd name="T33" fmla="*/ 666 h 1185"/>
              <a:gd name="T34" fmla="*/ 1056 w 1100"/>
              <a:gd name="T35" fmla="*/ 568 h 1185"/>
              <a:gd name="T36" fmla="*/ 795 w 1100"/>
              <a:gd name="T37" fmla="*/ 1081 h 1185"/>
              <a:gd name="T38" fmla="*/ 101 w 1100"/>
              <a:gd name="T39" fmla="*/ 1081 h 1185"/>
              <a:gd name="T40" fmla="*/ 101 w 1100"/>
              <a:gd name="T41" fmla="*/ 104 h 1185"/>
              <a:gd name="T42" fmla="*/ 594 w 1100"/>
              <a:gd name="T43" fmla="*/ 104 h 1185"/>
              <a:gd name="T44" fmla="*/ 594 w 1100"/>
              <a:gd name="T45" fmla="*/ 243 h 1185"/>
              <a:gd name="T46" fmla="*/ 655 w 1100"/>
              <a:gd name="T47" fmla="*/ 304 h 1185"/>
              <a:gd name="T48" fmla="*/ 795 w 1100"/>
              <a:gd name="T49" fmla="*/ 304 h 1185"/>
              <a:gd name="T50" fmla="*/ 795 w 1100"/>
              <a:gd name="T51" fmla="*/ 339 h 1185"/>
              <a:gd name="T52" fmla="*/ 599 w 1100"/>
              <a:gd name="T53" fmla="*/ 565 h 1185"/>
              <a:gd name="T54" fmla="*/ 599 w 1100"/>
              <a:gd name="T55" fmla="*/ 568 h 1185"/>
              <a:gd name="T56" fmla="*/ 556 w 1100"/>
              <a:gd name="T57" fmla="*/ 666 h 1185"/>
              <a:gd name="T58" fmla="*/ 556 w 1100"/>
              <a:gd name="T59" fmla="*/ 924 h 1185"/>
              <a:gd name="T60" fmla="*/ 687 w 1100"/>
              <a:gd name="T61" fmla="*/ 1055 h 1185"/>
              <a:gd name="T62" fmla="*/ 795 w 1100"/>
              <a:gd name="T63" fmla="*/ 1055 h 1185"/>
              <a:gd name="T64" fmla="*/ 795 w 1100"/>
              <a:gd name="T65" fmla="*/ 1081 h 1185"/>
              <a:gd name="T66" fmla="*/ 1020 w 1100"/>
              <a:gd name="T67" fmla="*/ 703 h 1185"/>
              <a:gd name="T68" fmla="*/ 933 w 1100"/>
              <a:gd name="T69" fmla="*/ 703 h 1185"/>
              <a:gd name="T70" fmla="*/ 896 w 1100"/>
              <a:gd name="T71" fmla="*/ 740 h 1185"/>
              <a:gd name="T72" fmla="*/ 933 w 1100"/>
              <a:gd name="T73" fmla="*/ 777 h 1185"/>
              <a:gd name="T74" fmla="*/ 1020 w 1100"/>
              <a:gd name="T75" fmla="*/ 777 h 1185"/>
              <a:gd name="T76" fmla="*/ 1020 w 1100"/>
              <a:gd name="T77" fmla="*/ 830 h 1185"/>
              <a:gd name="T78" fmla="*/ 933 w 1100"/>
              <a:gd name="T79" fmla="*/ 830 h 1185"/>
              <a:gd name="T80" fmla="*/ 896 w 1100"/>
              <a:gd name="T81" fmla="*/ 867 h 1185"/>
              <a:gd name="T82" fmla="*/ 933 w 1100"/>
              <a:gd name="T83" fmla="*/ 905 h 1185"/>
              <a:gd name="T84" fmla="*/ 1020 w 1100"/>
              <a:gd name="T85" fmla="*/ 905 h 1185"/>
              <a:gd name="T86" fmla="*/ 1020 w 1100"/>
              <a:gd name="T87" fmla="*/ 924 h 1185"/>
              <a:gd name="T88" fmla="*/ 969 w 1100"/>
              <a:gd name="T89" fmla="*/ 975 h 1185"/>
              <a:gd name="T90" fmla="*/ 687 w 1100"/>
              <a:gd name="T91" fmla="*/ 975 h 1185"/>
              <a:gd name="T92" fmla="*/ 636 w 1100"/>
              <a:gd name="T93" fmla="*/ 924 h 1185"/>
              <a:gd name="T94" fmla="*/ 636 w 1100"/>
              <a:gd name="T95" fmla="*/ 666 h 1185"/>
              <a:gd name="T96" fmla="*/ 679 w 1100"/>
              <a:gd name="T97" fmla="*/ 615 h 1185"/>
              <a:gd name="T98" fmla="*/ 679 w 1100"/>
              <a:gd name="T99" fmla="*/ 565 h 1185"/>
              <a:gd name="T100" fmla="*/ 828 w 1100"/>
              <a:gd name="T101" fmla="*/ 416 h 1185"/>
              <a:gd name="T102" fmla="*/ 976 w 1100"/>
              <a:gd name="T103" fmla="*/ 565 h 1185"/>
              <a:gd name="T104" fmla="*/ 976 w 1100"/>
              <a:gd name="T105" fmla="*/ 615 h 1185"/>
              <a:gd name="T106" fmla="*/ 1020 w 1100"/>
              <a:gd name="T107" fmla="*/ 666 h 1185"/>
              <a:gd name="T108" fmla="*/ 1020 w 1100"/>
              <a:gd name="T109" fmla="*/ 703 h 1185"/>
              <a:gd name="T110" fmla="*/ 1020 w 1100"/>
              <a:gd name="T111" fmla="*/ 703 h 1185"/>
              <a:gd name="T112" fmla="*/ 1020 w 1100"/>
              <a:gd name="T113" fmla="*/ 70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0" h="1185">
                <a:moveTo>
                  <a:pt x="1056" y="568"/>
                </a:moveTo>
                <a:cubicBezTo>
                  <a:pt x="1056" y="565"/>
                  <a:pt x="1056" y="565"/>
                  <a:pt x="1056" y="565"/>
                </a:cubicBezTo>
                <a:cubicBezTo>
                  <a:pt x="1056" y="463"/>
                  <a:pt x="989" y="376"/>
                  <a:pt x="896" y="347"/>
                </a:cubicBezTo>
                <a:cubicBezTo>
                  <a:pt x="896" y="236"/>
                  <a:pt x="896" y="236"/>
                  <a:pt x="896" y="236"/>
                </a:cubicBezTo>
                <a:cubicBezTo>
                  <a:pt x="896" y="223"/>
                  <a:pt x="891" y="211"/>
                  <a:pt x="882" y="202"/>
                </a:cubicBezTo>
                <a:cubicBezTo>
                  <a:pt x="694" y="14"/>
                  <a:pt x="694" y="14"/>
                  <a:pt x="694" y="14"/>
                </a:cubicBezTo>
                <a:cubicBezTo>
                  <a:pt x="685" y="5"/>
                  <a:pt x="673" y="0"/>
                  <a:pt x="660" y="0"/>
                </a:cubicBezTo>
                <a:cubicBezTo>
                  <a:pt x="93" y="0"/>
                  <a:pt x="93" y="0"/>
                  <a:pt x="93" y="0"/>
                </a:cubicBezTo>
                <a:cubicBezTo>
                  <a:pt x="42" y="0"/>
                  <a:pt x="0" y="42"/>
                  <a:pt x="0" y="93"/>
                </a:cubicBezTo>
                <a:cubicBezTo>
                  <a:pt x="0" y="1092"/>
                  <a:pt x="0" y="1092"/>
                  <a:pt x="0" y="1092"/>
                </a:cubicBezTo>
                <a:cubicBezTo>
                  <a:pt x="0" y="1143"/>
                  <a:pt x="42" y="1185"/>
                  <a:pt x="93" y="1185"/>
                </a:cubicBezTo>
                <a:cubicBezTo>
                  <a:pt x="803" y="1185"/>
                  <a:pt x="803" y="1185"/>
                  <a:pt x="803" y="1185"/>
                </a:cubicBezTo>
                <a:cubicBezTo>
                  <a:pt x="854" y="1185"/>
                  <a:pt x="896" y="1143"/>
                  <a:pt x="896" y="1092"/>
                </a:cubicBezTo>
                <a:cubicBezTo>
                  <a:pt x="896" y="1055"/>
                  <a:pt x="896" y="1055"/>
                  <a:pt x="896" y="1055"/>
                </a:cubicBezTo>
                <a:cubicBezTo>
                  <a:pt x="969" y="1055"/>
                  <a:pt x="969" y="1055"/>
                  <a:pt x="969" y="1055"/>
                </a:cubicBezTo>
                <a:cubicBezTo>
                  <a:pt x="1041" y="1055"/>
                  <a:pt x="1100" y="996"/>
                  <a:pt x="1100" y="924"/>
                </a:cubicBezTo>
                <a:cubicBezTo>
                  <a:pt x="1100" y="666"/>
                  <a:pt x="1100" y="666"/>
                  <a:pt x="1100" y="666"/>
                </a:cubicBezTo>
                <a:cubicBezTo>
                  <a:pt x="1100" y="628"/>
                  <a:pt x="1083" y="593"/>
                  <a:pt x="1056" y="568"/>
                </a:cubicBezTo>
                <a:close/>
                <a:moveTo>
                  <a:pt x="795" y="1081"/>
                </a:moveTo>
                <a:cubicBezTo>
                  <a:pt x="101" y="1081"/>
                  <a:pt x="101" y="1081"/>
                  <a:pt x="101" y="1081"/>
                </a:cubicBezTo>
                <a:cubicBezTo>
                  <a:pt x="101" y="104"/>
                  <a:pt x="101" y="104"/>
                  <a:pt x="101" y="104"/>
                </a:cubicBezTo>
                <a:cubicBezTo>
                  <a:pt x="594" y="104"/>
                  <a:pt x="594" y="104"/>
                  <a:pt x="594" y="104"/>
                </a:cubicBezTo>
                <a:cubicBezTo>
                  <a:pt x="594" y="243"/>
                  <a:pt x="594" y="243"/>
                  <a:pt x="594" y="243"/>
                </a:cubicBezTo>
                <a:cubicBezTo>
                  <a:pt x="594" y="277"/>
                  <a:pt x="622" y="304"/>
                  <a:pt x="655" y="304"/>
                </a:cubicBezTo>
                <a:cubicBezTo>
                  <a:pt x="795" y="304"/>
                  <a:pt x="795" y="304"/>
                  <a:pt x="795" y="304"/>
                </a:cubicBezTo>
                <a:cubicBezTo>
                  <a:pt x="795" y="339"/>
                  <a:pt x="795" y="339"/>
                  <a:pt x="795" y="339"/>
                </a:cubicBezTo>
                <a:cubicBezTo>
                  <a:pt x="684" y="355"/>
                  <a:pt x="599" y="450"/>
                  <a:pt x="599" y="565"/>
                </a:cubicBezTo>
                <a:cubicBezTo>
                  <a:pt x="599" y="568"/>
                  <a:pt x="599" y="568"/>
                  <a:pt x="599" y="568"/>
                </a:cubicBezTo>
                <a:cubicBezTo>
                  <a:pt x="573" y="593"/>
                  <a:pt x="556" y="628"/>
                  <a:pt x="556" y="666"/>
                </a:cubicBezTo>
                <a:cubicBezTo>
                  <a:pt x="556" y="924"/>
                  <a:pt x="556" y="924"/>
                  <a:pt x="556" y="924"/>
                </a:cubicBezTo>
                <a:cubicBezTo>
                  <a:pt x="556" y="996"/>
                  <a:pt x="614" y="1055"/>
                  <a:pt x="687" y="1055"/>
                </a:cubicBezTo>
                <a:cubicBezTo>
                  <a:pt x="795" y="1055"/>
                  <a:pt x="795" y="1055"/>
                  <a:pt x="795" y="1055"/>
                </a:cubicBezTo>
                <a:cubicBezTo>
                  <a:pt x="795" y="1081"/>
                  <a:pt x="795" y="1081"/>
                  <a:pt x="795" y="1081"/>
                </a:cubicBezTo>
                <a:close/>
                <a:moveTo>
                  <a:pt x="1020" y="703"/>
                </a:moveTo>
                <a:cubicBezTo>
                  <a:pt x="933" y="703"/>
                  <a:pt x="933" y="703"/>
                  <a:pt x="933" y="703"/>
                </a:cubicBezTo>
                <a:cubicBezTo>
                  <a:pt x="913" y="703"/>
                  <a:pt x="896" y="720"/>
                  <a:pt x="896" y="740"/>
                </a:cubicBezTo>
                <a:cubicBezTo>
                  <a:pt x="896" y="761"/>
                  <a:pt x="913" y="777"/>
                  <a:pt x="933" y="777"/>
                </a:cubicBezTo>
                <a:cubicBezTo>
                  <a:pt x="1020" y="777"/>
                  <a:pt x="1020" y="777"/>
                  <a:pt x="1020" y="777"/>
                </a:cubicBezTo>
                <a:cubicBezTo>
                  <a:pt x="1020" y="830"/>
                  <a:pt x="1020" y="830"/>
                  <a:pt x="1020" y="830"/>
                </a:cubicBezTo>
                <a:cubicBezTo>
                  <a:pt x="933" y="830"/>
                  <a:pt x="933" y="830"/>
                  <a:pt x="933" y="830"/>
                </a:cubicBezTo>
                <a:cubicBezTo>
                  <a:pt x="913" y="830"/>
                  <a:pt x="896" y="847"/>
                  <a:pt x="896" y="867"/>
                </a:cubicBezTo>
                <a:cubicBezTo>
                  <a:pt x="896" y="888"/>
                  <a:pt x="913" y="905"/>
                  <a:pt x="933" y="905"/>
                </a:cubicBezTo>
                <a:cubicBezTo>
                  <a:pt x="1020" y="905"/>
                  <a:pt x="1020" y="905"/>
                  <a:pt x="1020" y="905"/>
                </a:cubicBezTo>
                <a:cubicBezTo>
                  <a:pt x="1020" y="924"/>
                  <a:pt x="1020" y="924"/>
                  <a:pt x="1020" y="924"/>
                </a:cubicBezTo>
                <a:cubicBezTo>
                  <a:pt x="1020" y="952"/>
                  <a:pt x="997" y="975"/>
                  <a:pt x="969" y="975"/>
                </a:cubicBezTo>
                <a:cubicBezTo>
                  <a:pt x="687" y="975"/>
                  <a:pt x="687" y="975"/>
                  <a:pt x="687" y="975"/>
                </a:cubicBezTo>
                <a:cubicBezTo>
                  <a:pt x="659" y="975"/>
                  <a:pt x="636" y="952"/>
                  <a:pt x="636" y="924"/>
                </a:cubicBezTo>
                <a:cubicBezTo>
                  <a:pt x="636" y="666"/>
                  <a:pt x="636" y="666"/>
                  <a:pt x="636" y="666"/>
                </a:cubicBezTo>
                <a:cubicBezTo>
                  <a:pt x="636" y="640"/>
                  <a:pt x="655" y="619"/>
                  <a:pt x="679" y="615"/>
                </a:cubicBezTo>
                <a:cubicBezTo>
                  <a:pt x="679" y="565"/>
                  <a:pt x="679" y="565"/>
                  <a:pt x="679" y="565"/>
                </a:cubicBezTo>
                <a:cubicBezTo>
                  <a:pt x="679" y="483"/>
                  <a:pt x="746" y="416"/>
                  <a:pt x="828" y="416"/>
                </a:cubicBezTo>
                <a:cubicBezTo>
                  <a:pt x="910" y="416"/>
                  <a:pt x="976" y="483"/>
                  <a:pt x="976" y="565"/>
                </a:cubicBezTo>
                <a:cubicBezTo>
                  <a:pt x="976" y="615"/>
                  <a:pt x="976" y="615"/>
                  <a:pt x="976" y="615"/>
                </a:cubicBezTo>
                <a:cubicBezTo>
                  <a:pt x="1001" y="619"/>
                  <a:pt x="1020" y="640"/>
                  <a:pt x="1020" y="666"/>
                </a:cubicBezTo>
                <a:lnTo>
                  <a:pt x="1020" y="703"/>
                </a:lnTo>
                <a:close/>
                <a:moveTo>
                  <a:pt x="1020" y="703"/>
                </a:moveTo>
                <a:cubicBezTo>
                  <a:pt x="1020" y="703"/>
                  <a:pt x="1020" y="703"/>
                  <a:pt x="1020" y="703"/>
                </a:cubicBezTo>
              </a:path>
            </a:pathLst>
          </a:custGeom>
          <a:solidFill>
            <a:srgbClr val="F89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8" name="Freeform 5"/>
          <p:cNvSpPr>
            <a:spLocks noEditPoints="1"/>
          </p:cNvSpPr>
          <p:nvPr/>
        </p:nvSpPr>
        <p:spPr bwMode="auto">
          <a:xfrm>
            <a:off x="7956376" y="2060848"/>
            <a:ext cx="119214" cy="37207"/>
          </a:xfrm>
          <a:custGeom>
            <a:avLst/>
            <a:gdLst>
              <a:gd name="T0" fmla="*/ 264 w 312"/>
              <a:gd name="T1" fmla="*/ 0 h 96"/>
              <a:gd name="T2" fmla="*/ 48 w 312"/>
              <a:gd name="T3" fmla="*/ 0 h 96"/>
              <a:gd name="T4" fmla="*/ 0 w 312"/>
              <a:gd name="T5" fmla="*/ 48 h 96"/>
              <a:gd name="T6" fmla="*/ 48 w 312"/>
              <a:gd name="T7" fmla="*/ 96 h 96"/>
              <a:gd name="T8" fmla="*/ 264 w 312"/>
              <a:gd name="T9" fmla="*/ 96 h 96"/>
              <a:gd name="T10" fmla="*/ 312 w 312"/>
              <a:gd name="T11" fmla="*/ 48 h 96"/>
              <a:gd name="T12" fmla="*/ 264 w 312"/>
              <a:gd name="T13" fmla="*/ 0 h 96"/>
              <a:gd name="T14" fmla="*/ 264 w 312"/>
              <a:gd name="T15" fmla="*/ 0 h 96"/>
              <a:gd name="T16" fmla="*/ 264 w 312"/>
              <a:gd name="T1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96">
                <a:moveTo>
                  <a:pt x="264" y="0"/>
                </a:moveTo>
                <a:cubicBezTo>
                  <a:pt x="48" y="0"/>
                  <a:pt x="48" y="0"/>
                  <a:pt x="48" y="0"/>
                </a:cubicBezTo>
                <a:cubicBezTo>
                  <a:pt x="21" y="0"/>
                  <a:pt x="0" y="22"/>
                  <a:pt x="0" y="48"/>
                </a:cubicBezTo>
                <a:cubicBezTo>
                  <a:pt x="0" y="75"/>
                  <a:pt x="21" y="96"/>
                  <a:pt x="48" y="96"/>
                </a:cubicBezTo>
                <a:cubicBezTo>
                  <a:pt x="264" y="96"/>
                  <a:pt x="264" y="96"/>
                  <a:pt x="264" y="96"/>
                </a:cubicBezTo>
                <a:cubicBezTo>
                  <a:pt x="291" y="96"/>
                  <a:pt x="312" y="75"/>
                  <a:pt x="312" y="48"/>
                </a:cubicBezTo>
                <a:cubicBezTo>
                  <a:pt x="312" y="22"/>
                  <a:pt x="291" y="0"/>
                  <a:pt x="264" y="0"/>
                </a:cubicBezTo>
                <a:close/>
                <a:moveTo>
                  <a:pt x="264" y="0"/>
                </a:moveTo>
                <a:cubicBezTo>
                  <a:pt x="264" y="0"/>
                  <a:pt x="264" y="0"/>
                  <a:pt x="264" y="0"/>
                </a:cubicBezTo>
              </a:path>
            </a:pathLst>
          </a:custGeom>
          <a:solidFill>
            <a:srgbClr val="F89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9" name="6 Rectángulo"/>
          <p:cNvSpPr/>
          <p:nvPr/>
        </p:nvSpPr>
        <p:spPr>
          <a:xfrm>
            <a:off x="1550565" y="2857256"/>
            <a:ext cx="5848017" cy="830997"/>
          </a:xfrm>
          <a:prstGeom prst="rect">
            <a:avLst/>
          </a:prstGeom>
        </p:spPr>
        <p:txBody>
          <a:bodyPr wrap="square">
            <a:spAutoFit/>
          </a:bodyPr>
          <a:lstStyle/>
          <a:p>
            <a:pPr algn="just"/>
            <a:r>
              <a:rPr lang="es-ES" sz="1600" dirty="0"/>
              <a:t>Para el análisis se utilizan 4 medidas estadísticas para evaluar la precipitación de la lluvia (promedio, mediana, mínimo y máximo)</a:t>
            </a:r>
            <a:endParaRPr lang="es-CR" sz="1600" dirty="0"/>
          </a:p>
        </p:txBody>
      </p:sp>
      <p:sp>
        <p:nvSpPr>
          <p:cNvPr id="21" name="Freeform 33"/>
          <p:cNvSpPr>
            <a:spLocks noEditPoints="1"/>
          </p:cNvSpPr>
          <p:nvPr/>
        </p:nvSpPr>
        <p:spPr bwMode="auto">
          <a:xfrm>
            <a:off x="7884368" y="2905365"/>
            <a:ext cx="584288" cy="515941"/>
          </a:xfrm>
          <a:custGeom>
            <a:avLst/>
            <a:gdLst>
              <a:gd name="T0" fmla="*/ 342 w 346"/>
              <a:gd name="T1" fmla="*/ 26 h 302"/>
              <a:gd name="T2" fmla="*/ 314 w 346"/>
              <a:gd name="T3" fmla="*/ 11 h 302"/>
              <a:gd name="T4" fmla="*/ 274 w 346"/>
              <a:gd name="T5" fmla="*/ 9 h 302"/>
              <a:gd name="T6" fmla="*/ 263 w 346"/>
              <a:gd name="T7" fmla="*/ 33 h 302"/>
              <a:gd name="T8" fmla="*/ 247 w 346"/>
              <a:gd name="T9" fmla="*/ 49 h 302"/>
              <a:gd name="T10" fmla="*/ 0 w 346"/>
              <a:gd name="T11" fmla="*/ 206 h 302"/>
              <a:gd name="T12" fmla="*/ 44 w 346"/>
              <a:gd name="T13" fmla="*/ 218 h 302"/>
              <a:gd name="T14" fmla="*/ 95 w 346"/>
              <a:gd name="T15" fmla="*/ 289 h 302"/>
              <a:gd name="T16" fmla="*/ 175 w 346"/>
              <a:gd name="T17" fmla="*/ 286 h 302"/>
              <a:gd name="T18" fmla="*/ 184 w 346"/>
              <a:gd name="T19" fmla="*/ 217 h 302"/>
              <a:gd name="T20" fmla="*/ 267 w 346"/>
              <a:gd name="T21" fmla="*/ 172 h 302"/>
              <a:gd name="T22" fmla="*/ 346 w 346"/>
              <a:gd name="T23" fmla="*/ 149 h 302"/>
              <a:gd name="T24" fmla="*/ 7 w 346"/>
              <a:gd name="T25" fmla="*/ 159 h 302"/>
              <a:gd name="T26" fmla="*/ 7 w 346"/>
              <a:gd name="T27" fmla="*/ 107 h 302"/>
              <a:gd name="T28" fmla="*/ 314 w 346"/>
              <a:gd name="T29" fmla="*/ 24 h 302"/>
              <a:gd name="T30" fmla="*/ 314 w 346"/>
              <a:gd name="T31" fmla="*/ 144 h 302"/>
              <a:gd name="T32" fmla="*/ 281 w 346"/>
              <a:gd name="T33" fmla="*/ 29 h 302"/>
              <a:gd name="T34" fmla="*/ 278 w 346"/>
              <a:gd name="T35" fmla="*/ 20 h 302"/>
              <a:gd name="T36" fmla="*/ 303 w 346"/>
              <a:gd name="T37" fmla="*/ 37 h 302"/>
              <a:gd name="T38" fmla="*/ 294 w 346"/>
              <a:gd name="T39" fmla="*/ 35 h 302"/>
              <a:gd name="T40" fmla="*/ 197 w 346"/>
              <a:gd name="T41" fmla="*/ 113 h 302"/>
              <a:gd name="T42" fmla="*/ 194 w 346"/>
              <a:gd name="T43" fmla="*/ 105 h 302"/>
              <a:gd name="T44" fmla="*/ 301 w 346"/>
              <a:gd name="T45" fmla="*/ 144 h 302"/>
              <a:gd name="T46" fmla="*/ 301 w 346"/>
              <a:gd name="T47" fmla="*/ 50 h 302"/>
              <a:gd name="T48" fmla="*/ 260 w 346"/>
              <a:gd name="T49" fmla="*/ 144 h 302"/>
              <a:gd name="T50" fmla="*/ 248 w 346"/>
              <a:gd name="T51" fmla="*/ 107 h 302"/>
              <a:gd name="T52" fmla="*/ 233 w 346"/>
              <a:gd name="T53" fmla="*/ 107 h 302"/>
              <a:gd name="T54" fmla="*/ 219 w 346"/>
              <a:gd name="T55" fmla="*/ 144 h 302"/>
              <a:gd name="T56" fmla="*/ 219 w 346"/>
              <a:gd name="T57" fmla="*/ 121 h 302"/>
              <a:gd name="T58" fmla="*/ 108 w 346"/>
              <a:gd name="T59" fmla="*/ 290 h 302"/>
              <a:gd name="T60" fmla="*/ 103 w 346"/>
              <a:gd name="T61" fmla="*/ 279 h 302"/>
              <a:gd name="T62" fmla="*/ 59 w 346"/>
              <a:gd name="T63" fmla="*/ 199 h 302"/>
              <a:gd name="T64" fmla="*/ 85 w 346"/>
              <a:gd name="T65" fmla="*/ 218 h 302"/>
              <a:gd name="T66" fmla="*/ 91 w 346"/>
              <a:gd name="T67" fmla="*/ 136 h 302"/>
              <a:gd name="T68" fmla="*/ 104 w 346"/>
              <a:gd name="T69" fmla="*/ 132 h 302"/>
              <a:gd name="T70" fmla="*/ 105 w 346"/>
              <a:gd name="T71" fmla="*/ 138 h 302"/>
              <a:gd name="T72" fmla="*/ 111 w 346"/>
              <a:gd name="T73" fmla="*/ 191 h 302"/>
              <a:gd name="T74" fmla="*/ 132 w 346"/>
              <a:gd name="T75" fmla="*/ 195 h 302"/>
              <a:gd name="T76" fmla="*/ 142 w 346"/>
              <a:gd name="T77" fmla="*/ 194 h 302"/>
              <a:gd name="T78" fmla="*/ 168 w 346"/>
              <a:gd name="T79" fmla="*/ 211 h 302"/>
              <a:gd name="T80" fmla="*/ 163 w 346"/>
              <a:gd name="T81" fmla="*/ 280 h 302"/>
              <a:gd name="T82" fmla="*/ 179 w 346"/>
              <a:gd name="T83" fmla="*/ 204 h 302"/>
              <a:gd name="T84" fmla="*/ 162 w 346"/>
              <a:gd name="T85" fmla="*/ 192 h 302"/>
              <a:gd name="T86" fmla="*/ 139 w 346"/>
              <a:gd name="T87" fmla="*/ 181 h 302"/>
              <a:gd name="T88" fmla="*/ 122 w 346"/>
              <a:gd name="T89" fmla="*/ 174 h 302"/>
              <a:gd name="T90" fmla="*/ 119 w 346"/>
              <a:gd name="T91" fmla="*/ 158 h 302"/>
              <a:gd name="T92" fmla="*/ 117 w 346"/>
              <a:gd name="T93" fmla="*/ 136 h 302"/>
              <a:gd name="T94" fmla="*/ 115 w 346"/>
              <a:gd name="T95" fmla="*/ 126 h 302"/>
              <a:gd name="T96" fmla="*/ 78 w 346"/>
              <a:gd name="T97" fmla="*/ 136 h 302"/>
              <a:gd name="T98" fmla="*/ 75 w 346"/>
              <a:gd name="T99" fmla="*/ 190 h 302"/>
              <a:gd name="T100" fmla="*/ 42 w 346"/>
              <a:gd name="T101" fmla="*/ 203 h 302"/>
              <a:gd name="T102" fmla="*/ 22 w 346"/>
              <a:gd name="T103" fmla="*/ 61 h 302"/>
              <a:gd name="T104" fmla="*/ 187 w 346"/>
              <a:gd name="T105" fmla="*/ 94 h 302"/>
              <a:gd name="T106" fmla="*/ 190 w 346"/>
              <a:gd name="T107" fmla="*/ 125 h 302"/>
              <a:gd name="T108" fmla="*/ 182 w 346"/>
              <a:gd name="T109" fmla="*/ 135 h 302"/>
              <a:gd name="T110" fmla="*/ 182 w 346"/>
              <a:gd name="T111" fmla="*/ 172 h 302"/>
              <a:gd name="T112" fmla="*/ 333 w 346"/>
              <a:gd name="T113" fmla="*/ 158 h 302"/>
              <a:gd name="T114" fmla="*/ 333 w 346"/>
              <a:gd name="T115" fmla="*/ 147 h 302"/>
              <a:gd name="T116" fmla="*/ 333 w 346"/>
              <a:gd name="T117" fmla="*/ 15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6" h="302">
                <a:moveTo>
                  <a:pt x="342" y="139"/>
                </a:moveTo>
                <a:cubicBezTo>
                  <a:pt x="342" y="138"/>
                  <a:pt x="342" y="138"/>
                  <a:pt x="342" y="138"/>
                </a:cubicBezTo>
                <a:cubicBezTo>
                  <a:pt x="342" y="26"/>
                  <a:pt x="342" y="26"/>
                  <a:pt x="342" y="26"/>
                </a:cubicBezTo>
                <a:cubicBezTo>
                  <a:pt x="342" y="18"/>
                  <a:pt x="335" y="11"/>
                  <a:pt x="327" y="11"/>
                </a:cubicBezTo>
                <a:cubicBezTo>
                  <a:pt x="314" y="11"/>
                  <a:pt x="314" y="11"/>
                  <a:pt x="314" y="11"/>
                </a:cubicBezTo>
                <a:cubicBezTo>
                  <a:pt x="314" y="11"/>
                  <a:pt x="314" y="11"/>
                  <a:pt x="314" y="11"/>
                </a:cubicBezTo>
                <a:cubicBezTo>
                  <a:pt x="313" y="8"/>
                  <a:pt x="311" y="5"/>
                  <a:pt x="308" y="3"/>
                </a:cubicBezTo>
                <a:cubicBezTo>
                  <a:pt x="304" y="1"/>
                  <a:pt x="300" y="0"/>
                  <a:pt x="296" y="2"/>
                </a:cubicBezTo>
                <a:cubicBezTo>
                  <a:pt x="274" y="9"/>
                  <a:pt x="274" y="9"/>
                  <a:pt x="274" y="9"/>
                </a:cubicBezTo>
                <a:cubicBezTo>
                  <a:pt x="269" y="10"/>
                  <a:pt x="265" y="14"/>
                  <a:pt x="263" y="18"/>
                </a:cubicBezTo>
                <a:cubicBezTo>
                  <a:pt x="261" y="23"/>
                  <a:pt x="261" y="28"/>
                  <a:pt x="263" y="32"/>
                </a:cubicBezTo>
                <a:cubicBezTo>
                  <a:pt x="263" y="33"/>
                  <a:pt x="263" y="33"/>
                  <a:pt x="263" y="33"/>
                </a:cubicBezTo>
                <a:cubicBezTo>
                  <a:pt x="263" y="33"/>
                  <a:pt x="263" y="33"/>
                  <a:pt x="263" y="33"/>
                </a:cubicBezTo>
                <a:cubicBezTo>
                  <a:pt x="258" y="38"/>
                  <a:pt x="253" y="43"/>
                  <a:pt x="247" y="48"/>
                </a:cubicBezTo>
                <a:cubicBezTo>
                  <a:pt x="247" y="49"/>
                  <a:pt x="247" y="49"/>
                  <a:pt x="247" y="49"/>
                </a:cubicBezTo>
                <a:cubicBezTo>
                  <a:pt x="12" y="49"/>
                  <a:pt x="12" y="49"/>
                  <a:pt x="12" y="49"/>
                </a:cubicBezTo>
                <a:cubicBezTo>
                  <a:pt x="5" y="49"/>
                  <a:pt x="0" y="54"/>
                  <a:pt x="0" y="60"/>
                </a:cubicBezTo>
                <a:cubicBezTo>
                  <a:pt x="0" y="206"/>
                  <a:pt x="0" y="206"/>
                  <a:pt x="0" y="206"/>
                </a:cubicBezTo>
                <a:cubicBezTo>
                  <a:pt x="0" y="212"/>
                  <a:pt x="5" y="217"/>
                  <a:pt x="12" y="217"/>
                </a:cubicBezTo>
                <a:cubicBezTo>
                  <a:pt x="44" y="217"/>
                  <a:pt x="44" y="217"/>
                  <a:pt x="44" y="217"/>
                </a:cubicBezTo>
                <a:cubicBezTo>
                  <a:pt x="44" y="218"/>
                  <a:pt x="44" y="218"/>
                  <a:pt x="44" y="218"/>
                </a:cubicBezTo>
                <a:cubicBezTo>
                  <a:pt x="48" y="230"/>
                  <a:pt x="55" y="241"/>
                  <a:pt x="61" y="249"/>
                </a:cubicBezTo>
                <a:cubicBezTo>
                  <a:pt x="70" y="266"/>
                  <a:pt x="92" y="286"/>
                  <a:pt x="94" y="288"/>
                </a:cubicBezTo>
                <a:cubicBezTo>
                  <a:pt x="95" y="289"/>
                  <a:pt x="95" y="289"/>
                  <a:pt x="95" y="289"/>
                </a:cubicBezTo>
                <a:cubicBezTo>
                  <a:pt x="94" y="302"/>
                  <a:pt x="94" y="302"/>
                  <a:pt x="94" y="302"/>
                </a:cubicBezTo>
                <a:cubicBezTo>
                  <a:pt x="170" y="302"/>
                  <a:pt x="170" y="302"/>
                  <a:pt x="170" y="302"/>
                </a:cubicBezTo>
                <a:cubicBezTo>
                  <a:pt x="175" y="286"/>
                  <a:pt x="175" y="286"/>
                  <a:pt x="175" y="286"/>
                </a:cubicBezTo>
                <a:cubicBezTo>
                  <a:pt x="187" y="261"/>
                  <a:pt x="185" y="229"/>
                  <a:pt x="184" y="222"/>
                </a:cubicBezTo>
                <a:cubicBezTo>
                  <a:pt x="184" y="221"/>
                  <a:pt x="184" y="220"/>
                  <a:pt x="184" y="219"/>
                </a:cubicBezTo>
                <a:cubicBezTo>
                  <a:pt x="184" y="217"/>
                  <a:pt x="184" y="217"/>
                  <a:pt x="184" y="217"/>
                </a:cubicBezTo>
                <a:cubicBezTo>
                  <a:pt x="255" y="217"/>
                  <a:pt x="255" y="217"/>
                  <a:pt x="255" y="217"/>
                </a:cubicBezTo>
                <a:cubicBezTo>
                  <a:pt x="261" y="217"/>
                  <a:pt x="267" y="212"/>
                  <a:pt x="267" y="206"/>
                </a:cubicBezTo>
                <a:cubicBezTo>
                  <a:pt x="267" y="172"/>
                  <a:pt x="267" y="172"/>
                  <a:pt x="267" y="172"/>
                </a:cubicBezTo>
                <a:cubicBezTo>
                  <a:pt x="332" y="172"/>
                  <a:pt x="332" y="172"/>
                  <a:pt x="332" y="172"/>
                </a:cubicBezTo>
                <a:cubicBezTo>
                  <a:pt x="340" y="172"/>
                  <a:pt x="346" y="165"/>
                  <a:pt x="346" y="157"/>
                </a:cubicBezTo>
                <a:cubicBezTo>
                  <a:pt x="346" y="149"/>
                  <a:pt x="346" y="149"/>
                  <a:pt x="346" y="149"/>
                </a:cubicBezTo>
                <a:cubicBezTo>
                  <a:pt x="346" y="145"/>
                  <a:pt x="345" y="141"/>
                  <a:pt x="342" y="139"/>
                </a:cubicBezTo>
                <a:close/>
                <a:moveTo>
                  <a:pt x="9" y="157"/>
                </a:moveTo>
                <a:cubicBezTo>
                  <a:pt x="9" y="159"/>
                  <a:pt x="8" y="159"/>
                  <a:pt x="7" y="159"/>
                </a:cubicBezTo>
                <a:cubicBezTo>
                  <a:pt x="6" y="159"/>
                  <a:pt x="5" y="159"/>
                  <a:pt x="5" y="157"/>
                </a:cubicBezTo>
                <a:cubicBezTo>
                  <a:pt x="5" y="109"/>
                  <a:pt x="5" y="109"/>
                  <a:pt x="5" y="109"/>
                </a:cubicBezTo>
                <a:cubicBezTo>
                  <a:pt x="5" y="108"/>
                  <a:pt x="6" y="107"/>
                  <a:pt x="7" y="107"/>
                </a:cubicBezTo>
                <a:cubicBezTo>
                  <a:pt x="8" y="107"/>
                  <a:pt x="9" y="108"/>
                  <a:pt x="9" y="109"/>
                </a:cubicBezTo>
                <a:lnTo>
                  <a:pt x="9" y="157"/>
                </a:lnTo>
                <a:close/>
                <a:moveTo>
                  <a:pt x="314" y="24"/>
                </a:moveTo>
                <a:cubicBezTo>
                  <a:pt x="329" y="24"/>
                  <a:pt x="329" y="24"/>
                  <a:pt x="329" y="24"/>
                </a:cubicBezTo>
                <a:cubicBezTo>
                  <a:pt x="329" y="144"/>
                  <a:pt x="329" y="144"/>
                  <a:pt x="329" y="144"/>
                </a:cubicBezTo>
                <a:cubicBezTo>
                  <a:pt x="314" y="144"/>
                  <a:pt x="314" y="144"/>
                  <a:pt x="314" y="144"/>
                </a:cubicBezTo>
                <a:lnTo>
                  <a:pt x="314" y="24"/>
                </a:lnTo>
                <a:close/>
                <a:moveTo>
                  <a:pt x="284" y="28"/>
                </a:moveTo>
                <a:cubicBezTo>
                  <a:pt x="281" y="29"/>
                  <a:pt x="281" y="29"/>
                  <a:pt x="281" y="29"/>
                </a:cubicBezTo>
                <a:cubicBezTo>
                  <a:pt x="279" y="30"/>
                  <a:pt x="276" y="28"/>
                  <a:pt x="275" y="26"/>
                </a:cubicBezTo>
                <a:cubicBezTo>
                  <a:pt x="274" y="25"/>
                  <a:pt x="274" y="24"/>
                  <a:pt x="275" y="23"/>
                </a:cubicBezTo>
                <a:cubicBezTo>
                  <a:pt x="275" y="22"/>
                  <a:pt x="276" y="21"/>
                  <a:pt x="278" y="20"/>
                </a:cubicBezTo>
                <a:cubicBezTo>
                  <a:pt x="301" y="13"/>
                  <a:pt x="301" y="13"/>
                  <a:pt x="301" y="13"/>
                </a:cubicBezTo>
                <a:cubicBezTo>
                  <a:pt x="304" y="34"/>
                  <a:pt x="304" y="34"/>
                  <a:pt x="304" y="34"/>
                </a:cubicBezTo>
                <a:cubicBezTo>
                  <a:pt x="304" y="35"/>
                  <a:pt x="304" y="36"/>
                  <a:pt x="303" y="37"/>
                </a:cubicBezTo>
                <a:cubicBezTo>
                  <a:pt x="303" y="38"/>
                  <a:pt x="301" y="39"/>
                  <a:pt x="300" y="39"/>
                </a:cubicBezTo>
                <a:cubicBezTo>
                  <a:pt x="299" y="39"/>
                  <a:pt x="299" y="39"/>
                  <a:pt x="299" y="39"/>
                </a:cubicBezTo>
                <a:cubicBezTo>
                  <a:pt x="296" y="39"/>
                  <a:pt x="294" y="37"/>
                  <a:pt x="294" y="35"/>
                </a:cubicBezTo>
                <a:cubicBezTo>
                  <a:pt x="293" y="32"/>
                  <a:pt x="293" y="32"/>
                  <a:pt x="293" y="32"/>
                </a:cubicBezTo>
                <a:cubicBezTo>
                  <a:pt x="266" y="70"/>
                  <a:pt x="203" y="110"/>
                  <a:pt x="201" y="112"/>
                </a:cubicBezTo>
                <a:cubicBezTo>
                  <a:pt x="200" y="112"/>
                  <a:pt x="198" y="113"/>
                  <a:pt x="197" y="113"/>
                </a:cubicBezTo>
                <a:cubicBezTo>
                  <a:pt x="196" y="113"/>
                  <a:pt x="194" y="112"/>
                  <a:pt x="193" y="111"/>
                </a:cubicBezTo>
                <a:cubicBezTo>
                  <a:pt x="192" y="110"/>
                  <a:pt x="192" y="109"/>
                  <a:pt x="192" y="108"/>
                </a:cubicBezTo>
                <a:cubicBezTo>
                  <a:pt x="192" y="107"/>
                  <a:pt x="193" y="105"/>
                  <a:pt x="194" y="105"/>
                </a:cubicBezTo>
                <a:cubicBezTo>
                  <a:pt x="195" y="104"/>
                  <a:pt x="257" y="64"/>
                  <a:pt x="284" y="28"/>
                </a:cubicBezTo>
                <a:close/>
                <a:moveTo>
                  <a:pt x="301" y="50"/>
                </a:moveTo>
                <a:cubicBezTo>
                  <a:pt x="301" y="144"/>
                  <a:pt x="301" y="144"/>
                  <a:pt x="301" y="144"/>
                </a:cubicBezTo>
                <a:cubicBezTo>
                  <a:pt x="286" y="144"/>
                  <a:pt x="286" y="144"/>
                  <a:pt x="286" y="144"/>
                </a:cubicBezTo>
                <a:cubicBezTo>
                  <a:pt x="286" y="50"/>
                  <a:pt x="286" y="50"/>
                  <a:pt x="286" y="50"/>
                </a:cubicBezTo>
                <a:lnTo>
                  <a:pt x="301" y="50"/>
                </a:lnTo>
                <a:close/>
                <a:moveTo>
                  <a:pt x="275" y="78"/>
                </a:moveTo>
                <a:cubicBezTo>
                  <a:pt x="275" y="144"/>
                  <a:pt x="275" y="144"/>
                  <a:pt x="275" y="144"/>
                </a:cubicBezTo>
                <a:cubicBezTo>
                  <a:pt x="260" y="144"/>
                  <a:pt x="260" y="144"/>
                  <a:pt x="260" y="144"/>
                </a:cubicBezTo>
                <a:cubicBezTo>
                  <a:pt x="260" y="78"/>
                  <a:pt x="260" y="78"/>
                  <a:pt x="260" y="78"/>
                </a:cubicBezTo>
                <a:lnTo>
                  <a:pt x="275" y="78"/>
                </a:lnTo>
                <a:close/>
                <a:moveTo>
                  <a:pt x="248" y="107"/>
                </a:moveTo>
                <a:cubicBezTo>
                  <a:pt x="248" y="144"/>
                  <a:pt x="248" y="144"/>
                  <a:pt x="248" y="144"/>
                </a:cubicBezTo>
                <a:cubicBezTo>
                  <a:pt x="233" y="144"/>
                  <a:pt x="233" y="144"/>
                  <a:pt x="233" y="144"/>
                </a:cubicBezTo>
                <a:cubicBezTo>
                  <a:pt x="233" y="107"/>
                  <a:pt x="233" y="107"/>
                  <a:pt x="233" y="107"/>
                </a:cubicBezTo>
                <a:lnTo>
                  <a:pt x="248" y="107"/>
                </a:lnTo>
                <a:close/>
                <a:moveTo>
                  <a:pt x="219" y="121"/>
                </a:moveTo>
                <a:cubicBezTo>
                  <a:pt x="219" y="144"/>
                  <a:pt x="219" y="144"/>
                  <a:pt x="219" y="144"/>
                </a:cubicBezTo>
                <a:cubicBezTo>
                  <a:pt x="204" y="144"/>
                  <a:pt x="204" y="144"/>
                  <a:pt x="204" y="144"/>
                </a:cubicBezTo>
                <a:cubicBezTo>
                  <a:pt x="204" y="121"/>
                  <a:pt x="204" y="121"/>
                  <a:pt x="204" y="121"/>
                </a:cubicBezTo>
                <a:lnTo>
                  <a:pt x="219" y="121"/>
                </a:lnTo>
                <a:close/>
                <a:moveTo>
                  <a:pt x="163" y="280"/>
                </a:moveTo>
                <a:cubicBezTo>
                  <a:pt x="160" y="290"/>
                  <a:pt x="160" y="290"/>
                  <a:pt x="160" y="290"/>
                </a:cubicBezTo>
                <a:cubicBezTo>
                  <a:pt x="108" y="290"/>
                  <a:pt x="108" y="290"/>
                  <a:pt x="108" y="290"/>
                </a:cubicBezTo>
                <a:cubicBezTo>
                  <a:pt x="108" y="288"/>
                  <a:pt x="108" y="288"/>
                  <a:pt x="108" y="288"/>
                </a:cubicBezTo>
                <a:cubicBezTo>
                  <a:pt x="108" y="288"/>
                  <a:pt x="108" y="288"/>
                  <a:pt x="108" y="288"/>
                </a:cubicBezTo>
                <a:cubicBezTo>
                  <a:pt x="108" y="285"/>
                  <a:pt x="106" y="282"/>
                  <a:pt x="103" y="279"/>
                </a:cubicBezTo>
                <a:cubicBezTo>
                  <a:pt x="102" y="278"/>
                  <a:pt x="80" y="257"/>
                  <a:pt x="72" y="242"/>
                </a:cubicBezTo>
                <a:cubicBezTo>
                  <a:pt x="66" y="234"/>
                  <a:pt x="52" y="211"/>
                  <a:pt x="55" y="202"/>
                </a:cubicBezTo>
                <a:cubicBezTo>
                  <a:pt x="55" y="201"/>
                  <a:pt x="56" y="200"/>
                  <a:pt x="59" y="199"/>
                </a:cubicBezTo>
                <a:cubicBezTo>
                  <a:pt x="60" y="199"/>
                  <a:pt x="61" y="199"/>
                  <a:pt x="62" y="199"/>
                </a:cubicBezTo>
                <a:cubicBezTo>
                  <a:pt x="68" y="199"/>
                  <a:pt x="74" y="206"/>
                  <a:pt x="78" y="211"/>
                </a:cubicBezTo>
                <a:cubicBezTo>
                  <a:pt x="81" y="215"/>
                  <a:pt x="83" y="218"/>
                  <a:pt x="85" y="218"/>
                </a:cubicBezTo>
                <a:cubicBezTo>
                  <a:pt x="86" y="218"/>
                  <a:pt x="86" y="217"/>
                  <a:pt x="87" y="217"/>
                </a:cubicBezTo>
                <a:cubicBezTo>
                  <a:pt x="88" y="216"/>
                  <a:pt x="89" y="212"/>
                  <a:pt x="89" y="198"/>
                </a:cubicBezTo>
                <a:cubicBezTo>
                  <a:pt x="89" y="196"/>
                  <a:pt x="91" y="182"/>
                  <a:pt x="91" y="136"/>
                </a:cubicBezTo>
                <a:cubicBezTo>
                  <a:pt x="92" y="126"/>
                  <a:pt x="95" y="125"/>
                  <a:pt x="96" y="125"/>
                </a:cubicBezTo>
                <a:cubicBezTo>
                  <a:pt x="99" y="125"/>
                  <a:pt x="103" y="129"/>
                  <a:pt x="104" y="132"/>
                </a:cubicBezTo>
                <a:cubicBezTo>
                  <a:pt x="104" y="132"/>
                  <a:pt x="104" y="132"/>
                  <a:pt x="104" y="132"/>
                </a:cubicBezTo>
                <a:cubicBezTo>
                  <a:pt x="104" y="133"/>
                  <a:pt x="104" y="133"/>
                  <a:pt x="104" y="133"/>
                </a:cubicBezTo>
                <a:cubicBezTo>
                  <a:pt x="104" y="133"/>
                  <a:pt x="104" y="135"/>
                  <a:pt x="105" y="137"/>
                </a:cubicBezTo>
                <a:cubicBezTo>
                  <a:pt x="105" y="138"/>
                  <a:pt x="105" y="138"/>
                  <a:pt x="105" y="138"/>
                </a:cubicBezTo>
                <a:cubicBezTo>
                  <a:pt x="105" y="143"/>
                  <a:pt x="106" y="151"/>
                  <a:pt x="106" y="158"/>
                </a:cubicBezTo>
                <a:cubicBezTo>
                  <a:pt x="107" y="159"/>
                  <a:pt x="107" y="159"/>
                  <a:pt x="107" y="159"/>
                </a:cubicBezTo>
                <a:cubicBezTo>
                  <a:pt x="109" y="188"/>
                  <a:pt x="109" y="190"/>
                  <a:pt x="111" y="191"/>
                </a:cubicBezTo>
                <a:cubicBezTo>
                  <a:pt x="111" y="191"/>
                  <a:pt x="112" y="191"/>
                  <a:pt x="112" y="190"/>
                </a:cubicBezTo>
                <a:cubicBezTo>
                  <a:pt x="113" y="190"/>
                  <a:pt x="117" y="187"/>
                  <a:pt x="122" y="187"/>
                </a:cubicBezTo>
                <a:cubicBezTo>
                  <a:pt x="126" y="187"/>
                  <a:pt x="130" y="189"/>
                  <a:pt x="132" y="195"/>
                </a:cubicBezTo>
                <a:cubicBezTo>
                  <a:pt x="133" y="195"/>
                  <a:pt x="133" y="196"/>
                  <a:pt x="133" y="196"/>
                </a:cubicBezTo>
                <a:cubicBezTo>
                  <a:pt x="134" y="196"/>
                  <a:pt x="134" y="196"/>
                  <a:pt x="134" y="196"/>
                </a:cubicBezTo>
                <a:cubicBezTo>
                  <a:pt x="134" y="196"/>
                  <a:pt x="138" y="194"/>
                  <a:pt x="142" y="194"/>
                </a:cubicBezTo>
                <a:cubicBezTo>
                  <a:pt x="147" y="194"/>
                  <a:pt x="151" y="197"/>
                  <a:pt x="153" y="203"/>
                </a:cubicBezTo>
                <a:cubicBezTo>
                  <a:pt x="153" y="203"/>
                  <a:pt x="154" y="204"/>
                  <a:pt x="154" y="204"/>
                </a:cubicBezTo>
                <a:cubicBezTo>
                  <a:pt x="154" y="204"/>
                  <a:pt x="163" y="205"/>
                  <a:pt x="168" y="211"/>
                </a:cubicBezTo>
                <a:cubicBezTo>
                  <a:pt x="171" y="214"/>
                  <a:pt x="172" y="218"/>
                  <a:pt x="171" y="222"/>
                </a:cubicBezTo>
                <a:cubicBezTo>
                  <a:pt x="171" y="222"/>
                  <a:pt x="171" y="223"/>
                  <a:pt x="171" y="223"/>
                </a:cubicBezTo>
                <a:cubicBezTo>
                  <a:pt x="171" y="223"/>
                  <a:pt x="175" y="257"/>
                  <a:pt x="163" y="280"/>
                </a:cubicBezTo>
                <a:close/>
                <a:moveTo>
                  <a:pt x="246" y="205"/>
                </a:moveTo>
                <a:cubicBezTo>
                  <a:pt x="180" y="205"/>
                  <a:pt x="180" y="205"/>
                  <a:pt x="180" y="205"/>
                </a:cubicBezTo>
                <a:cubicBezTo>
                  <a:pt x="179" y="204"/>
                  <a:pt x="179" y="204"/>
                  <a:pt x="179" y="204"/>
                </a:cubicBezTo>
                <a:cubicBezTo>
                  <a:pt x="179" y="203"/>
                  <a:pt x="178" y="203"/>
                  <a:pt x="178" y="202"/>
                </a:cubicBezTo>
                <a:cubicBezTo>
                  <a:pt x="173" y="197"/>
                  <a:pt x="167" y="194"/>
                  <a:pt x="163" y="192"/>
                </a:cubicBezTo>
                <a:cubicBezTo>
                  <a:pt x="162" y="192"/>
                  <a:pt x="162" y="192"/>
                  <a:pt x="162" y="192"/>
                </a:cubicBezTo>
                <a:cubicBezTo>
                  <a:pt x="162" y="192"/>
                  <a:pt x="162" y="192"/>
                  <a:pt x="162" y="192"/>
                </a:cubicBezTo>
                <a:cubicBezTo>
                  <a:pt x="156" y="182"/>
                  <a:pt x="146" y="181"/>
                  <a:pt x="142" y="181"/>
                </a:cubicBezTo>
                <a:cubicBezTo>
                  <a:pt x="141" y="181"/>
                  <a:pt x="140" y="181"/>
                  <a:pt x="139" y="181"/>
                </a:cubicBezTo>
                <a:cubicBezTo>
                  <a:pt x="138" y="181"/>
                  <a:pt x="138" y="181"/>
                  <a:pt x="138" y="181"/>
                </a:cubicBezTo>
                <a:cubicBezTo>
                  <a:pt x="138" y="180"/>
                  <a:pt x="138" y="180"/>
                  <a:pt x="138" y="180"/>
                </a:cubicBezTo>
                <a:cubicBezTo>
                  <a:pt x="132" y="174"/>
                  <a:pt x="125" y="174"/>
                  <a:pt x="122" y="174"/>
                </a:cubicBezTo>
                <a:cubicBezTo>
                  <a:pt x="121" y="174"/>
                  <a:pt x="121" y="174"/>
                  <a:pt x="121" y="174"/>
                </a:cubicBezTo>
                <a:cubicBezTo>
                  <a:pt x="121" y="173"/>
                  <a:pt x="121" y="173"/>
                  <a:pt x="121" y="173"/>
                </a:cubicBezTo>
                <a:cubicBezTo>
                  <a:pt x="120" y="168"/>
                  <a:pt x="120" y="163"/>
                  <a:pt x="119" y="158"/>
                </a:cubicBezTo>
                <a:cubicBezTo>
                  <a:pt x="119" y="157"/>
                  <a:pt x="119" y="157"/>
                  <a:pt x="119" y="157"/>
                </a:cubicBezTo>
                <a:cubicBezTo>
                  <a:pt x="119" y="150"/>
                  <a:pt x="118" y="142"/>
                  <a:pt x="117" y="137"/>
                </a:cubicBezTo>
                <a:cubicBezTo>
                  <a:pt x="117" y="136"/>
                  <a:pt x="117" y="136"/>
                  <a:pt x="117" y="136"/>
                </a:cubicBezTo>
                <a:cubicBezTo>
                  <a:pt x="117" y="133"/>
                  <a:pt x="117" y="131"/>
                  <a:pt x="116" y="130"/>
                </a:cubicBezTo>
                <a:cubicBezTo>
                  <a:pt x="116" y="127"/>
                  <a:pt x="116" y="127"/>
                  <a:pt x="116" y="127"/>
                </a:cubicBezTo>
                <a:cubicBezTo>
                  <a:pt x="115" y="126"/>
                  <a:pt x="115" y="126"/>
                  <a:pt x="115" y="126"/>
                </a:cubicBezTo>
                <a:cubicBezTo>
                  <a:pt x="112" y="119"/>
                  <a:pt x="105" y="112"/>
                  <a:pt x="96" y="112"/>
                </a:cubicBezTo>
                <a:cubicBezTo>
                  <a:pt x="92" y="112"/>
                  <a:pt x="80" y="113"/>
                  <a:pt x="78" y="135"/>
                </a:cubicBezTo>
                <a:cubicBezTo>
                  <a:pt x="78" y="136"/>
                  <a:pt x="78" y="136"/>
                  <a:pt x="78" y="136"/>
                </a:cubicBezTo>
                <a:cubicBezTo>
                  <a:pt x="78" y="164"/>
                  <a:pt x="77" y="180"/>
                  <a:pt x="77" y="189"/>
                </a:cubicBezTo>
                <a:cubicBezTo>
                  <a:pt x="77" y="191"/>
                  <a:pt x="77" y="191"/>
                  <a:pt x="77" y="191"/>
                </a:cubicBezTo>
                <a:cubicBezTo>
                  <a:pt x="75" y="190"/>
                  <a:pt x="75" y="190"/>
                  <a:pt x="75" y="190"/>
                </a:cubicBezTo>
                <a:cubicBezTo>
                  <a:pt x="69" y="186"/>
                  <a:pt x="62" y="185"/>
                  <a:pt x="55" y="187"/>
                </a:cubicBezTo>
                <a:cubicBezTo>
                  <a:pt x="49" y="189"/>
                  <a:pt x="45" y="193"/>
                  <a:pt x="43" y="198"/>
                </a:cubicBezTo>
                <a:cubicBezTo>
                  <a:pt x="42" y="200"/>
                  <a:pt x="42" y="201"/>
                  <a:pt x="42" y="203"/>
                </a:cubicBezTo>
                <a:cubicBezTo>
                  <a:pt x="42" y="205"/>
                  <a:pt x="42" y="205"/>
                  <a:pt x="42" y="205"/>
                </a:cubicBezTo>
                <a:cubicBezTo>
                  <a:pt x="22" y="205"/>
                  <a:pt x="22" y="205"/>
                  <a:pt x="22" y="205"/>
                </a:cubicBezTo>
                <a:cubicBezTo>
                  <a:pt x="22" y="61"/>
                  <a:pt x="22" y="61"/>
                  <a:pt x="22" y="61"/>
                </a:cubicBezTo>
                <a:cubicBezTo>
                  <a:pt x="232" y="61"/>
                  <a:pt x="232" y="61"/>
                  <a:pt x="232" y="61"/>
                </a:cubicBezTo>
                <a:cubicBezTo>
                  <a:pt x="229" y="64"/>
                  <a:pt x="229" y="64"/>
                  <a:pt x="229" y="64"/>
                </a:cubicBezTo>
                <a:cubicBezTo>
                  <a:pt x="213" y="77"/>
                  <a:pt x="196" y="88"/>
                  <a:pt x="187" y="94"/>
                </a:cubicBezTo>
                <a:cubicBezTo>
                  <a:pt x="183" y="97"/>
                  <a:pt x="180" y="102"/>
                  <a:pt x="179" y="107"/>
                </a:cubicBezTo>
                <a:cubicBezTo>
                  <a:pt x="179" y="112"/>
                  <a:pt x="180" y="117"/>
                  <a:pt x="184" y="121"/>
                </a:cubicBezTo>
                <a:cubicBezTo>
                  <a:pt x="186" y="122"/>
                  <a:pt x="188" y="124"/>
                  <a:pt x="190" y="125"/>
                </a:cubicBezTo>
                <a:cubicBezTo>
                  <a:pt x="191" y="125"/>
                  <a:pt x="191" y="125"/>
                  <a:pt x="191" y="125"/>
                </a:cubicBezTo>
                <a:cubicBezTo>
                  <a:pt x="191" y="135"/>
                  <a:pt x="191" y="135"/>
                  <a:pt x="191" y="135"/>
                </a:cubicBezTo>
                <a:cubicBezTo>
                  <a:pt x="182" y="135"/>
                  <a:pt x="182" y="135"/>
                  <a:pt x="182" y="135"/>
                </a:cubicBezTo>
                <a:cubicBezTo>
                  <a:pt x="174" y="135"/>
                  <a:pt x="167" y="141"/>
                  <a:pt x="167" y="149"/>
                </a:cubicBezTo>
                <a:cubicBezTo>
                  <a:pt x="167" y="157"/>
                  <a:pt x="167" y="157"/>
                  <a:pt x="167" y="157"/>
                </a:cubicBezTo>
                <a:cubicBezTo>
                  <a:pt x="167" y="165"/>
                  <a:pt x="174" y="172"/>
                  <a:pt x="182" y="172"/>
                </a:cubicBezTo>
                <a:cubicBezTo>
                  <a:pt x="246" y="172"/>
                  <a:pt x="246" y="172"/>
                  <a:pt x="246" y="172"/>
                </a:cubicBezTo>
                <a:lnTo>
                  <a:pt x="246" y="205"/>
                </a:lnTo>
                <a:close/>
                <a:moveTo>
                  <a:pt x="333" y="158"/>
                </a:moveTo>
                <a:cubicBezTo>
                  <a:pt x="180" y="158"/>
                  <a:pt x="180" y="158"/>
                  <a:pt x="180" y="158"/>
                </a:cubicBezTo>
                <a:cubicBezTo>
                  <a:pt x="180" y="147"/>
                  <a:pt x="180" y="147"/>
                  <a:pt x="180" y="147"/>
                </a:cubicBezTo>
                <a:cubicBezTo>
                  <a:pt x="333" y="147"/>
                  <a:pt x="333" y="147"/>
                  <a:pt x="333" y="147"/>
                </a:cubicBezTo>
                <a:lnTo>
                  <a:pt x="333" y="158"/>
                </a:lnTo>
                <a:close/>
                <a:moveTo>
                  <a:pt x="333" y="158"/>
                </a:moveTo>
                <a:cubicBezTo>
                  <a:pt x="333" y="158"/>
                  <a:pt x="333" y="158"/>
                  <a:pt x="333" y="158"/>
                </a:cubicBezTo>
              </a:path>
            </a:pathLst>
          </a:custGeom>
          <a:solidFill>
            <a:srgbClr val="BF1E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22" name="Freeform 24"/>
          <p:cNvSpPr>
            <a:spLocks noEditPoints="1"/>
          </p:cNvSpPr>
          <p:nvPr/>
        </p:nvSpPr>
        <p:spPr bwMode="auto">
          <a:xfrm>
            <a:off x="7806877" y="4293096"/>
            <a:ext cx="661779" cy="576064"/>
          </a:xfrm>
          <a:custGeom>
            <a:avLst/>
            <a:gdLst>
              <a:gd name="T0" fmla="*/ 1843 w 4917"/>
              <a:gd name="T1" fmla="*/ 3688 h 4917"/>
              <a:gd name="T2" fmla="*/ 1228 w 4917"/>
              <a:gd name="T3" fmla="*/ 3074 h 4917"/>
              <a:gd name="T4" fmla="*/ 4046 w 4917"/>
              <a:gd name="T5" fmla="*/ 1522 h 4917"/>
              <a:gd name="T6" fmla="*/ 1441 w 4917"/>
              <a:gd name="T7" fmla="*/ 2826 h 4917"/>
              <a:gd name="T8" fmla="*/ 614 w 4917"/>
              <a:gd name="T9" fmla="*/ 614 h 4917"/>
              <a:gd name="T10" fmla="*/ 2601 w 4917"/>
              <a:gd name="T11" fmla="*/ 1229 h 4917"/>
              <a:gd name="T12" fmla="*/ 614 w 4917"/>
              <a:gd name="T13" fmla="*/ 4303 h 4917"/>
              <a:gd name="T14" fmla="*/ 3688 w 4917"/>
              <a:gd name="T15" fmla="*/ 2316 h 4917"/>
              <a:gd name="T16" fmla="*/ 4302 w 4917"/>
              <a:gd name="T17" fmla="*/ 4303 h 4917"/>
              <a:gd name="T18" fmla="*/ 4286 w 4917"/>
              <a:gd name="T19" fmla="*/ 4443 h 4917"/>
              <a:gd name="T20" fmla="*/ 4239 w 4917"/>
              <a:gd name="T21" fmla="*/ 4573 h 4917"/>
              <a:gd name="T22" fmla="*/ 4166 w 4917"/>
              <a:gd name="T23" fmla="*/ 4687 h 4917"/>
              <a:gd name="T24" fmla="*/ 4072 w 4917"/>
              <a:gd name="T25" fmla="*/ 4782 h 4917"/>
              <a:gd name="T26" fmla="*/ 3957 w 4917"/>
              <a:gd name="T27" fmla="*/ 4854 h 4917"/>
              <a:gd name="T28" fmla="*/ 3828 w 4917"/>
              <a:gd name="T29" fmla="*/ 4901 h 4917"/>
              <a:gd name="T30" fmla="*/ 3688 w 4917"/>
              <a:gd name="T31" fmla="*/ 4917 h 4917"/>
              <a:gd name="T32" fmla="*/ 542 w 4917"/>
              <a:gd name="T33" fmla="*/ 4913 h 4917"/>
              <a:gd name="T34" fmla="*/ 406 w 4917"/>
              <a:gd name="T35" fmla="*/ 4881 h 4917"/>
              <a:gd name="T36" fmla="*/ 285 w 4917"/>
              <a:gd name="T37" fmla="*/ 4821 h 4917"/>
              <a:gd name="T38" fmla="*/ 179 w 4917"/>
              <a:gd name="T39" fmla="*/ 4738 h 4917"/>
              <a:gd name="T40" fmla="*/ 95 w 4917"/>
              <a:gd name="T41" fmla="*/ 4631 h 4917"/>
              <a:gd name="T42" fmla="*/ 35 w 4917"/>
              <a:gd name="T43" fmla="*/ 4510 h 4917"/>
              <a:gd name="T44" fmla="*/ 4 w 4917"/>
              <a:gd name="T45" fmla="*/ 4374 h 4917"/>
              <a:gd name="T46" fmla="*/ 0 w 4917"/>
              <a:gd name="T47" fmla="*/ 1229 h 4917"/>
              <a:gd name="T48" fmla="*/ 16 w 4917"/>
              <a:gd name="T49" fmla="*/ 1088 h 4917"/>
              <a:gd name="T50" fmla="*/ 62 w 4917"/>
              <a:gd name="T51" fmla="*/ 960 h 4917"/>
              <a:gd name="T52" fmla="*/ 134 w 4917"/>
              <a:gd name="T53" fmla="*/ 845 h 4917"/>
              <a:gd name="T54" fmla="*/ 230 w 4917"/>
              <a:gd name="T55" fmla="*/ 750 h 4917"/>
              <a:gd name="T56" fmla="*/ 343 w 4917"/>
              <a:gd name="T57" fmla="*/ 677 h 4917"/>
              <a:gd name="T58" fmla="*/ 473 w 4917"/>
              <a:gd name="T59" fmla="*/ 631 h 4917"/>
              <a:gd name="T60" fmla="*/ 614 w 4917"/>
              <a:gd name="T61" fmla="*/ 614 h 4917"/>
              <a:gd name="T62" fmla="*/ 4481 w 4917"/>
              <a:gd name="T63" fmla="*/ 1087 h 4917"/>
              <a:gd name="T64" fmla="*/ 3613 w 4917"/>
              <a:gd name="T65" fmla="*/ 652 h 4917"/>
              <a:gd name="T66" fmla="*/ 4265 w 4917"/>
              <a:gd name="T67" fmla="*/ 0 h 4917"/>
              <a:gd name="T68" fmla="*/ 4698 w 4917"/>
              <a:gd name="T69" fmla="*/ 870 h 4917"/>
              <a:gd name="T70" fmla="*/ 4265 w 4917"/>
              <a:gd name="T71" fmla="*/ 0 h 4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17" h="4917">
                <a:moveTo>
                  <a:pt x="1228" y="3074"/>
                </a:moveTo>
                <a:lnTo>
                  <a:pt x="1843" y="3688"/>
                </a:lnTo>
                <a:lnTo>
                  <a:pt x="1228" y="3688"/>
                </a:lnTo>
                <a:lnTo>
                  <a:pt x="1228" y="3074"/>
                </a:lnTo>
                <a:close/>
                <a:moveTo>
                  <a:pt x="3395" y="870"/>
                </a:moveTo>
                <a:lnTo>
                  <a:pt x="4046" y="1522"/>
                </a:lnTo>
                <a:lnTo>
                  <a:pt x="2092" y="3477"/>
                </a:lnTo>
                <a:lnTo>
                  <a:pt x="1441" y="2826"/>
                </a:lnTo>
                <a:lnTo>
                  <a:pt x="3395" y="870"/>
                </a:lnTo>
                <a:close/>
                <a:moveTo>
                  <a:pt x="614" y="614"/>
                </a:moveTo>
                <a:lnTo>
                  <a:pt x="3215" y="614"/>
                </a:lnTo>
                <a:lnTo>
                  <a:pt x="2601" y="1229"/>
                </a:lnTo>
                <a:lnTo>
                  <a:pt x="614" y="1229"/>
                </a:lnTo>
                <a:lnTo>
                  <a:pt x="614" y="4303"/>
                </a:lnTo>
                <a:lnTo>
                  <a:pt x="3688" y="4303"/>
                </a:lnTo>
                <a:lnTo>
                  <a:pt x="3688" y="2316"/>
                </a:lnTo>
                <a:lnTo>
                  <a:pt x="4302" y="1701"/>
                </a:lnTo>
                <a:lnTo>
                  <a:pt x="4302" y="4303"/>
                </a:lnTo>
                <a:lnTo>
                  <a:pt x="4298" y="4374"/>
                </a:lnTo>
                <a:lnTo>
                  <a:pt x="4286" y="4443"/>
                </a:lnTo>
                <a:lnTo>
                  <a:pt x="4266" y="4510"/>
                </a:lnTo>
                <a:lnTo>
                  <a:pt x="4239" y="4573"/>
                </a:lnTo>
                <a:lnTo>
                  <a:pt x="4206" y="4631"/>
                </a:lnTo>
                <a:lnTo>
                  <a:pt x="4166" y="4687"/>
                </a:lnTo>
                <a:lnTo>
                  <a:pt x="4121" y="4738"/>
                </a:lnTo>
                <a:lnTo>
                  <a:pt x="4072" y="4782"/>
                </a:lnTo>
                <a:lnTo>
                  <a:pt x="4017" y="4821"/>
                </a:lnTo>
                <a:lnTo>
                  <a:pt x="3957" y="4854"/>
                </a:lnTo>
                <a:lnTo>
                  <a:pt x="3894" y="4881"/>
                </a:lnTo>
                <a:lnTo>
                  <a:pt x="3828" y="4901"/>
                </a:lnTo>
                <a:lnTo>
                  <a:pt x="3759" y="4913"/>
                </a:lnTo>
                <a:lnTo>
                  <a:pt x="3688" y="4917"/>
                </a:lnTo>
                <a:lnTo>
                  <a:pt x="614" y="4917"/>
                </a:lnTo>
                <a:lnTo>
                  <a:pt x="542" y="4913"/>
                </a:lnTo>
                <a:lnTo>
                  <a:pt x="473" y="4901"/>
                </a:lnTo>
                <a:lnTo>
                  <a:pt x="406" y="4881"/>
                </a:lnTo>
                <a:lnTo>
                  <a:pt x="343" y="4854"/>
                </a:lnTo>
                <a:lnTo>
                  <a:pt x="285" y="4821"/>
                </a:lnTo>
                <a:lnTo>
                  <a:pt x="230" y="4782"/>
                </a:lnTo>
                <a:lnTo>
                  <a:pt x="179" y="4738"/>
                </a:lnTo>
                <a:lnTo>
                  <a:pt x="134" y="4687"/>
                </a:lnTo>
                <a:lnTo>
                  <a:pt x="95" y="4631"/>
                </a:lnTo>
                <a:lnTo>
                  <a:pt x="62" y="4573"/>
                </a:lnTo>
                <a:lnTo>
                  <a:pt x="35" y="4510"/>
                </a:lnTo>
                <a:lnTo>
                  <a:pt x="16" y="4443"/>
                </a:lnTo>
                <a:lnTo>
                  <a:pt x="4" y="4374"/>
                </a:lnTo>
                <a:lnTo>
                  <a:pt x="0" y="4303"/>
                </a:lnTo>
                <a:lnTo>
                  <a:pt x="0" y="1229"/>
                </a:lnTo>
                <a:lnTo>
                  <a:pt x="4" y="1157"/>
                </a:lnTo>
                <a:lnTo>
                  <a:pt x="16" y="1088"/>
                </a:lnTo>
                <a:lnTo>
                  <a:pt x="35" y="1023"/>
                </a:lnTo>
                <a:lnTo>
                  <a:pt x="62" y="960"/>
                </a:lnTo>
                <a:lnTo>
                  <a:pt x="95" y="900"/>
                </a:lnTo>
                <a:lnTo>
                  <a:pt x="134" y="845"/>
                </a:lnTo>
                <a:lnTo>
                  <a:pt x="179" y="795"/>
                </a:lnTo>
                <a:lnTo>
                  <a:pt x="230" y="750"/>
                </a:lnTo>
                <a:lnTo>
                  <a:pt x="285" y="710"/>
                </a:lnTo>
                <a:lnTo>
                  <a:pt x="343" y="677"/>
                </a:lnTo>
                <a:lnTo>
                  <a:pt x="406" y="650"/>
                </a:lnTo>
                <a:lnTo>
                  <a:pt x="473" y="631"/>
                </a:lnTo>
                <a:lnTo>
                  <a:pt x="542" y="619"/>
                </a:lnTo>
                <a:lnTo>
                  <a:pt x="614" y="614"/>
                </a:lnTo>
                <a:close/>
                <a:moveTo>
                  <a:pt x="3830" y="435"/>
                </a:moveTo>
                <a:lnTo>
                  <a:pt x="4481" y="1087"/>
                </a:lnTo>
                <a:lnTo>
                  <a:pt x="4265" y="1304"/>
                </a:lnTo>
                <a:lnTo>
                  <a:pt x="3613" y="652"/>
                </a:lnTo>
                <a:lnTo>
                  <a:pt x="3830" y="435"/>
                </a:lnTo>
                <a:close/>
                <a:moveTo>
                  <a:pt x="4265" y="0"/>
                </a:moveTo>
                <a:lnTo>
                  <a:pt x="4917" y="652"/>
                </a:lnTo>
                <a:lnTo>
                  <a:pt x="4698" y="870"/>
                </a:lnTo>
                <a:lnTo>
                  <a:pt x="4046" y="218"/>
                </a:lnTo>
                <a:lnTo>
                  <a:pt x="4265" y="0"/>
                </a:lnTo>
                <a:close/>
              </a:path>
            </a:pathLst>
          </a:custGeom>
          <a:solidFill>
            <a:srgbClr val="0070C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23" name="6 Rectángulo"/>
          <p:cNvSpPr/>
          <p:nvPr/>
        </p:nvSpPr>
        <p:spPr>
          <a:xfrm>
            <a:off x="1575182" y="4187918"/>
            <a:ext cx="5848017" cy="861774"/>
          </a:xfrm>
          <a:prstGeom prst="rect">
            <a:avLst/>
          </a:prstGeom>
        </p:spPr>
        <p:txBody>
          <a:bodyPr wrap="square">
            <a:spAutoFit/>
          </a:bodyPr>
          <a:lstStyle/>
          <a:p>
            <a:pPr algn="just"/>
            <a:r>
              <a:rPr lang="es-ES" sz="1600" dirty="0"/>
              <a:t>Análisis </a:t>
            </a:r>
            <a:r>
              <a:rPr lang="es-ES" sz="1600" dirty="0" smtClean="0"/>
              <a:t>geo-estadístico </a:t>
            </a:r>
            <a:r>
              <a:rPr lang="es-ES" sz="1600" dirty="0"/>
              <a:t>con </a:t>
            </a:r>
            <a:r>
              <a:rPr lang="es-CR" sz="1600" dirty="0"/>
              <a:t>métodos de </a:t>
            </a:r>
            <a:r>
              <a:rPr lang="es-CR" sz="1600" dirty="0"/>
              <a:t>interpolación con </a:t>
            </a:r>
            <a:r>
              <a:rPr lang="es-CR" sz="1600" dirty="0" err="1"/>
              <a:t>variogramas</a:t>
            </a:r>
            <a:r>
              <a:rPr lang="es-CR" sz="1600" dirty="0"/>
              <a:t> y modelos de </a:t>
            </a:r>
            <a:r>
              <a:rPr lang="es-CR" sz="1600" dirty="0" err="1"/>
              <a:t>kriging</a:t>
            </a:r>
            <a:r>
              <a:rPr lang="es-CR" sz="1600" dirty="0"/>
              <a:t> </a:t>
            </a:r>
          </a:p>
          <a:p>
            <a:pPr algn="just"/>
            <a:endParaRPr lang="es-CR" sz="1600" dirty="0"/>
          </a:p>
        </p:txBody>
      </p:sp>
    </p:spTree>
    <p:extLst>
      <p:ext uri="{BB962C8B-B14F-4D97-AF65-F5344CB8AC3E}">
        <p14:creationId xmlns:p14="http://schemas.microsoft.com/office/powerpoint/2010/main" val="1596921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611140" y="-19356"/>
            <a:ext cx="8101232" cy="652463"/>
          </a:xfrm>
          <a:prstGeom prst="rect">
            <a:avLst/>
          </a:prstGeom>
        </p:spPr>
        <p:txBody>
          <a:bodyPr vert="horz" lIns="91440" tIns="45720" rIns="91440" bIns="45720" rtlCol="0" anchor="ctr">
            <a:normAutofit fontScale="92500"/>
          </a:bodyPr>
          <a:lstStyle>
            <a:defPPr>
              <a:defRPr lang="en-US"/>
            </a:defPPr>
            <a:lvl1pPr algn="ctr">
              <a:spcBef>
                <a:spcPct val="0"/>
              </a:spcBef>
              <a:buNone/>
              <a:defRPr sz="3200" b="1">
                <a:solidFill>
                  <a:schemeClr val="accent5">
                    <a:lumMod val="75000"/>
                  </a:schemeClr>
                </a:solidFill>
                <a:latin typeface="Arial" charset="0"/>
                <a:ea typeface="+mj-ea"/>
                <a:cs typeface="Arial" charset="0"/>
              </a:defRPr>
            </a:lvl1pPr>
          </a:lstStyle>
          <a:p>
            <a:pPr algn="l" defTabSz="457200"/>
            <a:r>
              <a:rPr lang="es-CR" spc="-150" dirty="0" smtClean="0">
                <a:solidFill>
                  <a:srgbClr val="17375E"/>
                </a:solidFill>
              </a:rPr>
              <a:t>Precipitación (media, mediana, mínima, máxima)</a:t>
            </a:r>
            <a:endParaRPr lang="es-ES" spc="-150" dirty="0">
              <a:solidFill>
                <a:srgbClr val="17375E"/>
              </a:solidFill>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718185"/>
            <a:ext cx="8964488" cy="6139816"/>
          </a:xfrm>
          <a:prstGeom prst="rect">
            <a:avLst/>
          </a:prstGeom>
        </p:spPr>
      </p:pic>
    </p:spTree>
    <p:extLst>
      <p:ext uri="{BB962C8B-B14F-4D97-AF65-F5344CB8AC3E}">
        <p14:creationId xmlns:p14="http://schemas.microsoft.com/office/powerpoint/2010/main" val="711985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259632" y="0"/>
            <a:ext cx="8101232" cy="652463"/>
          </a:xfrm>
          <a:prstGeom prst="rect">
            <a:avLst/>
          </a:prstGeom>
        </p:spPr>
        <p:txBody>
          <a:bodyPr vert="horz" lIns="91440" tIns="45720" rIns="91440" bIns="45720" rtlCol="0" anchor="ctr">
            <a:normAutofit/>
          </a:bodyPr>
          <a:lstStyle>
            <a:defPPr>
              <a:defRPr lang="en-US"/>
            </a:defPPr>
            <a:lvl1pPr algn="ctr">
              <a:spcBef>
                <a:spcPct val="0"/>
              </a:spcBef>
              <a:buNone/>
              <a:defRPr sz="3200" b="1">
                <a:solidFill>
                  <a:schemeClr val="accent5">
                    <a:lumMod val="75000"/>
                  </a:schemeClr>
                </a:solidFill>
                <a:latin typeface="Arial" charset="0"/>
                <a:ea typeface="+mj-ea"/>
                <a:cs typeface="Arial" charset="0"/>
              </a:defRPr>
            </a:lvl1pPr>
          </a:lstStyle>
          <a:p>
            <a:pPr algn="l" defTabSz="457200"/>
            <a:r>
              <a:rPr lang="es-CR" spc="-150" dirty="0" smtClean="0">
                <a:solidFill>
                  <a:srgbClr val="17375E"/>
                </a:solidFill>
              </a:rPr>
              <a:t>Lluvia Mínima</a:t>
            </a:r>
            <a:endParaRPr lang="es-ES" spc="-150" dirty="0">
              <a:solidFill>
                <a:srgbClr val="17375E"/>
              </a:solidFill>
            </a:endParaRPr>
          </a:p>
        </p:txBody>
      </p:sp>
      <p:pic>
        <p:nvPicPr>
          <p:cNvPr id="2" name="Imagen 1"/>
          <p:cNvPicPr>
            <a:picLocks noChangeAspect="1"/>
          </p:cNvPicPr>
          <p:nvPr/>
        </p:nvPicPr>
        <p:blipFill>
          <a:blip r:embed="rId2"/>
          <a:stretch>
            <a:fillRect/>
          </a:stretch>
        </p:blipFill>
        <p:spPr>
          <a:xfrm>
            <a:off x="1475657" y="652463"/>
            <a:ext cx="3168352" cy="3005872"/>
          </a:xfrm>
          <a:prstGeom prst="rect">
            <a:avLst/>
          </a:prstGeom>
        </p:spPr>
      </p:pic>
      <p:pic>
        <p:nvPicPr>
          <p:cNvPr id="3" name="Imagen 2"/>
          <p:cNvPicPr>
            <a:picLocks noChangeAspect="1"/>
          </p:cNvPicPr>
          <p:nvPr/>
        </p:nvPicPr>
        <p:blipFill>
          <a:blip r:embed="rId3"/>
          <a:stretch>
            <a:fillRect/>
          </a:stretch>
        </p:blipFill>
        <p:spPr>
          <a:xfrm>
            <a:off x="5472532" y="652463"/>
            <a:ext cx="3135156" cy="3005872"/>
          </a:xfrm>
          <a:prstGeom prst="rect">
            <a:avLst/>
          </a:prstGeom>
        </p:spPr>
      </p:pic>
      <p:pic>
        <p:nvPicPr>
          <p:cNvPr id="4" name="Imagen 3"/>
          <p:cNvPicPr>
            <a:picLocks noChangeAspect="1"/>
          </p:cNvPicPr>
          <p:nvPr/>
        </p:nvPicPr>
        <p:blipFill>
          <a:blip r:embed="rId4"/>
          <a:stretch>
            <a:fillRect/>
          </a:stretch>
        </p:blipFill>
        <p:spPr>
          <a:xfrm>
            <a:off x="3131840" y="3645024"/>
            <a:ext cx="3446626" cy="3133328"/>
          </a:xfrm>
          <a:prstGeom prst="rect">
            <a:avLst/>
          </a:prstGeom>
        </p:spPr>
      </p:pic>
    </p:spTree>
    <p:extLst>
      <p:ext uri="{BB962C8B-B14F-4D97-AF65-F5344CB8AC3E}">
        <p14:creationId xmlns:p14="http://schemas.microsoft.com/office/powerpoint/2010/main" val="4141018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259632" y="0"/>
            <a:ext cx="8101232" cy="652463"/>
          </a:xfrm>
          <a:prstGeom prst="rect">
            <a:avLst/>
          </a:prstGeom>
        </p:spPr>
        <p:txBody>
          <a:bodyPr vert="horz" lIns="91440" tIns="45720" rIns="91440" bIns="45720" rtlCol="0" anchor="ctr">
            <a:normAutofit/>
          </a:bodyPr>
          <a:lstStyle>
            <a:defPPr>
              <a:defRPr lang="en-US"/>
            </a:defPPr>
            <a:lvl1pPr algn="ctr">
              <a:spcBef>
                <a:spcPct val="0"/>
              </a:spcBef>
              <a:buNone/>
              <a:defRPr sz="3200" b="1">
                <a:solidFill>
                  <a:schemeClr val="accent5">
                    <a:lumMod val="75000"/>
                  </a:schemeClr>
                </a:solidFill>
                <a:latin typeface="Arial" charset="0"/>
                <a:ea typeface="+mj-ea"/>
                <a:cs typeface="Arial" charset="0"/>
              </a:defRPr>
            </a:lvl1pPr>
          </a:lstStyle>
          <a:p>
            <a:pPr algn="l" defTabSz="457200"/>
            <a:r>
              <a:rPr lang="es-CR" spc="-150" dirty="0" smtClean="0">
                <a:solidFill>
                  <a:srgbClr val="17375E"/>
                </a:solidFill>
              </a:rPr>
              <a:t>Lluvia Máxima</a:t>
            </a:r>
            <a:endParaRPr lang="es-ES" spc="-150" dirty="0">
              <a:solidFill>
                <a:srgbClr val="17375E"/>
              </a:solidFill>
            </a:endParaRPr>
          </a:p>
        </p:txBody>
      </p:sp>
      <p:pic>
        <p:nvPicPr>
          <p:cNvPr id="12" name="Imagen 11"/>
          <p:cNvPicPr>
            <a:picLocks noChangeAspect="1"/>
          </p:cNvPicPr>
          <p:nvPr/>
        </p:nvPicPr>
        <p:blipFill>
          <a:blip r:embed="rId2"/>
          <a:stretch>
            <a:fillRect/>
          </a:stretch>
        </p:blipFill>
        <p:spPr>
          <a:xfrm>
            <a:off x="971600" y="692696"/>
            <a:ext cx="3312368" cy="3143081"/>
          </a:xfrm>
          <a:prstGeom prst="rect">
            <a:avLst/>
          </a:prstGeom>
        </p:spPr>
      </p:pic>
      <p:pic>
        <p:nvPicPr>
          <p:cNvPr id="13" name="Imagen 12"/>
          <p:cNvPicPr>
            <a:picLocks noChangeAspect="1"/>
          </p:cNvPicPr>
          <p:nvPr/>
        </p:nvPicPr>
        <p:blipFill>
          <a:blip r:embed="rId3"/>
          <a:stretch>
            <a:fillRect/>
          </a:stretch>
        </p:blipFill>
        <p:spPr>
          <a:xfrm>
            <a:off x="5004048" y="692696"/>
            <a:ext cx="3246833" cy="3096465"/>
          </a:xfrm>
          <a:prstGeom prst="rect">
            <a:avLst/>
          </a:prstGeom>
        </p:spPr>
      </p:pic>
      <p:pic>
        <p:nvPicPr>
          <p:cNvPr id="14" name="Imagen 13"/>
          <p:cNvPicPr>
            <a:picLocks noChangeAspect="1"/>
          </p:cNvPicPr>
          <p:nvPr/>
        </p:nvPicPr>
        <p:blipFill>
          <a:blip r:embed="rId4"/>
          <a:stretch>
            <a:fillRect/>
          </a:stretch>
        </p:blipFill>
        <p:spPr>
          <a:xfrm>
            <a:off x="2997518" y="3861048"/>
            <a:ext cx="3158658" cy="2996952"/>
          </a:xfrm>
          <a:prstGeom prst="rect">
            <a:avLst/>
          </a:prstGeom>
        </p:spPr>
      </p:pic>
    </p:spTree>
    <p:extLst>
      <p:ext uri="{BB962C8B-B14F-4D97-AF65-F5344CB8AC3E}">
        <p14:creationId xmlns:p14="http://schemas.microsoft.com/office/powerpoint/2010/main" val="1725124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259632" y="0"/>
            <a:ext cx="8101232" cy="652463"/>
          </a:xfrm>
          <a:prstGeom prst="rect">
            <a:avLst/>
          </a:prstGeom>
        </p:spPr>
        <p:txBody>
          <a:bodyPr vert="horz" lIns="91440" tIns="45720" rIns="91440" bIns="45720" rtlCol="0" anchor="ctr">
            <a:normAutofit/>
          </a:bodyPr>
          <a:lstStyle>
            <a:defPPr>
              <a:defRPr lang="en-US"/>
            </a:defPPr>
            <a:lvl1pPr algn="ctr">
              <a:spcBef>
                <a:spcPct val="0"/>
              </a:spcBef>
              <a:buNone/>
              <a:defRPr sz="3200" b="1">
                <a:solidFill>
                  <a:schemeClr val="accent5">
                    <a:lumMod val="75000"/>
                  </a:schemeClr>
                </a:solidFill>
                <a:latin typeface="Arial" charset="0"/>
                <a:ea typeface="+mj-ea"/>
                <a:cs typeface="Arial" charset="0"/>
              </a:defRPr>
            </a:lvl1pPr>
          </a:lstStyle>
          <a:p>
            <a:pPr algn="l" defTabSz="457200"/>
            <a:r>
              <a:rPr lang="es-CR" spc="-150" dirty="0" smtClean="0">
                <a:solidFill>
                  <a:srgbClr val="17375E"/>
                </a:solidFill>
              </a:rPr>
              <a:t>Lluvia Media</a:t>
            </a:r>
            <a:endParaRPr lang="es-ES" spc="-150" dirty="0">
              <a:solidFill>
                <a:srgbClr val="17375E"/>
              </a:solidFill>
            </a:endParaRPr>
          </a:p>
        </p:txBody>
      </p:sp>
      <p:pic>
        <p:nvPicPr>
          <p:cNvPr id="2" name="Imagen 1"/>
          <p:cNvPicPr>
            <a:picLocks noChangeAspect="1"/>
          </p:cNvPicPr>
          <p:nvPr/>
        </p:nvPicPr>
        <p:blipFill>
          <a:blip r:embed="rId2"/>
          <a:stretch>
            <a:fillRect/>
          </a:stretch>
        </p:blipFill>
        <p:spPr>
          <a:xfrm>
            <a:off x="1433039" y="770291"/>
            <a:ext cx="3090966" cy="2947571"/>
          </a:xfrm>
          <a:prstGeom prst="rect">
            <a:avLst/>
          </a:prstGeom>
        </p:spPr>
      </p:pic>
      <p:pic>
        <p:nvPicPr>
          <p:cNvPr id="3" name="Imagen 2"/>
          <p:cNvPicPr>
            <a:picLocks noChangeAspect="1"/>
          </p:cNvPicPr>
          <p:nvPr/>
        </p:nvPicPr>
        <p:blipFill>
          <a:blip r:embed="rId3"/>
          <a:stretch>
            <a:fillRect/>
          </a:stretch>
        </p:blipFill>
        <p:spPr>
          <a:xfrm>
            <a:off x="5652120" y="767375"/>
            <a:ext cx="3240360" cy="2950487"/>
          </a:xfrm>
          <a:prstGeom prst="rect">
            <a:avLst/>
          </a:prstGeom>
        </p:spPr>
      </p:pic>
      <p:pic>
        <p:nvPicPr>
          <p:cNvPr id="4" name="Imagen 3"/>
          <p:cNvPicPr>
            <a:picLocks noChangeAspect="1"/>
          </p:cNvPicPr>
          <p:nvPr/>
        </p:nvPicPr>
        <p:blipFill>
          <a:blip r:embed="rId4"/>
          <a:stretch>
            <a:fillRect/>
          </a:stretch>
        </p:blipFill>
        <p:spPr>
          <a:xfrm>
            <a:off x="3203848" y="3786840"/>
            <a:ext cx="3237168" cy="3071160"/>
          </a:xfrm>
          <a:prstGeom prst="rect">
            <a:avLst/>
          </a:prstGeom>
        </p:spPr>
      </p:pic>
    </p:spTree>
    <p:extLst>
      <p:ext uri="{BB962C8B-B14F-4D97-AF65-F5344CB8AC3E}">
        <p14:creationId xmlns:p14="http://schemas.microsoft.com/office/powerpoint/2010/main" val="3014127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590</TotalTime>
  <Words>473</Words>
  <Application>Microsoft Office PowerPoint</Application>
  <PresentationFormat>Presentación en pantalla (4:3)</PresentationFormat>
  <Paragraphs>62</Paragraphs>
  <Slides>15</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ＭＳ Ｐゴシック</vt:lpstr>
      <vt:lpstr>Arial</vt:lpstr>
      <vt:lpstr>Calibri</vt:lpstr>
      <vt:lpstr>Century Gothic</vt:lpstr>
      <vt:lpstr>Century Gothic (Cuerpo)</vt:lpstr>
      <vt:lpstr>LMRoman12-Regular</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Rojas Herrera Pablo</dc:creator>
  <cp:lastModifiedBy>Pedro Andres Montenegro Masis</cp:lastModifiedBy>
  <cp:revision>36</cp:revision>
  <dcterms:created xsi:type="dcterms:W3CDTF">2015-10-27T18:08:13Z</dcterms:created>
  <dcterms:modified xsi:type="dcterms:W3CDTF">2019-11-07T22:12:57Z</dcterms:modified>
</cp:coreProperties>
</file>