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56" r:id="rId3"/>
    <p:sldId id="259" r:id="rId4"/>
    <p:sldId id="257" r:id="rId5"/>
    <p:sldId id="270" r:id="rId6"/>
    <p:sldId id="268" r:id="rId7"/>
    <p:sldId id="258" r:id="rId8"/>
    <p:sldId id="260" r:id="rId9"/>
    <p:sldId id="261" r:id="rId10"/>
    <p:sldId id="271" r:id="rId11"/>
    <p:sldId id="263" r:id="rId12"/>
    <p:sldId id="272" r:id="rId13"/>
    <p:sldId id="273" r:id="rId14"/>
    <p:sldId id="278" r:id="rId15"/>
    <p:sldId id="264" r:id="rId16"/>
    <p:sldId id="275" r:id="rId17"/>
    <p:sldId id="265" r:id="rId18"/>
    <p:sldId id="276" r:id="rId19"/>
    <p:sldId id="277" r:id="rId20"/>
    <p:sldId id="279" r:id="rId21"/>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ABB9"/>
    <a:srgbClr val="D9EEF4"/>
    <a:srgbClr val="404040"/>
    <a:srgbClr val="F9BE67"/>
    <a:srgbClr val="F69E1E"/>
    <a:srgbClr val="B9DF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249" autoAdjust="0"/>
  </p:normalViewPr>
  <p:slideViewPr>
    <p:cSldViewPr snapToGrid="0">
      <p:cViewPr varScale="1">
        <p:scale>
          <a:sx n="68" d="100"/>
          <a:sy n="68" d="100"/>
        </p:scale>
        <p:origin x="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D1473E-87BD-4755-A58F-7CE072EFC5FC}" type="datetimeFigureOut">
              <a:rPr lang="es-CR" smtClean="0"/>
              <a:t>12/12/2019</a:t>
            </a:fld>
            <a:endParaRPr lang="es-C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7627C-29C5-44AF-8402-3F5F55193966}" type="slidenum">
              <a:rPr lang="es-CR" smtClean="0"/>
              <a:t>‹Nº›</a:t>
            </a:fld>
            <a:endParaRPr lang="es-CR"/>
          </a:p>
        </p:txBody>
      </p:sp>
    </p:spTree>
    <p:extLst>
      <p:ext uri="{BB962C8B-B14F-4D97-AF65-F5344CB8AC3E}">
        <p14:creationId xmlns:p14="http://schemas.microsoft.com/office/powerpoint/2010/main" val="3786442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kern="1200" dirty="0">
                <a:solidFill>
                  <a:schemeClr val="tx1"/>
                </a:solidFill>
                <a:effectLst/>
                <a:latin typeface="+mn-lt"/>
                <a:ea typeface="+mn-ea"/>
                <a:cs typeface="+mn-cs"/>
              </a:rPr>
              <a:t>os cuatro cuadrantes del gráfico describen el valor de la observación en relación a sus vecinos: alta-alta, baja-baja (autocorrelación espacial positiva), baja-alta o alta-baja (correlación espacial negativa), y el gráfico también puntualiza en los valores considerados como </a:t>
            </a:r>
            <a:r>
              <a:rPr lang="es-MX" sz="1200" b="0" i="0" kern="1200" dirty="0" err="1">
                <a:solidFill>
                  <a:schemeClr val="tx1"/>
                </a:solidFill>
                <a:effectLst/>
                <a:latin typeface="+mn-lt"/>
                <a:ea typeface="+mn-ea"/>
                <a:cs typeface="+mn-cs"/>
              </a:rPr>
              <a:t>outliers</a:t>
            </a:r>
            <a:r>
              <a:rPr lang="es-MX" sz="1200" b="0" i="0" kern="1200" dirty="0">
                <a:solidFill>
                  <a:schemeClr val="tx1"/>
                </a:solidFill>
                <a:effectLst/>
                <a:latin typeface="+mn-lt"/>
                <a:ea typeface="+mn-ea"/>
                <a:cs typeface="+mn-cs"/>
              </a:rPr>
              <a:t> en esta relación, </a:t>
            </a:r>
            <a:endParaRPr lang="es-CR" dirty="0"/>
          </a:p>
        </p:txBody>
      </p:sp>
      <p:sp>
        <p:nvSpPr>
          <p:cNvPr id="4" name="Marcador de número de diapositiva 3"/>
          <p:cNvSpPr>
            <a:spLocks noGrp="1"/>
          </p:cNvSpPr>
          <p:nvPr>
            <p:ph type="sldNum" sz="quarter" idx="5"/>
          </p:nvPr>
        </p:nvSpPr>
        <p:spPr/>
        <p:txBody>
          <a:bodyPr/>
          <a:lstStyle/>
          <a:p>
            <a:fld id="{FBD7627C-29C5-44AF-8402-3F5F55193966}" type="slidenum">
              <a:rPr lang="es-CR" smtClean="0"/>
              <a:t>11</a:t>
            </a:fld>
            <a:endParaRPr lang="es-CR"/>
          </a:p>
        </p:txBody>
      </p:sp>
    </p:spTree>
    <p:extLst>
      <p:ext uri="{BB962C8B-B14F-4D97-AF65-F5344CB8AC3E}">
        <p14:creationId xmlns:p14="http://schemas.microsoft.com/office/powerpoint/2010/main" val="898761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Este mapa nos permite observar la variación en la autocorrelación a lo largo del espacio, pero no es posible identificar si los patrones geográficos de autocorrelación son </a:t>
            </a:r>
            <a:r>
              <a:rPr lang="es-MX" dirty="0" err="1"/>
              <a:t>clusters</a:t>
            </a:r>
            <a:r>
              <a:rPr lang="es-MX" dirty="0"/>
              <a:t> con valores altos o bajos, lo que nos permitirá analizar el tipo de autocorrelación espacial que existe y su nivel de significancia. Para esto debemos crear un mapa de </a:t>
            </a:r>
            <a:r>
              <a:rPr lang="es-MX" dirty="0" err="1"/>
              <a:t>clusters</a:t>
            </a:r>
            <a:r>
              <a:rPr lang="es-MX" dirty="0"/>
              <a:t> LISA, que creará una etiqueta basada en los tipos de relación que se comparte con sus vecinos (alta-alta, baja-alta, insignificante, </a:t>
            </a:r>
            <a:r>
              <a:rPr lang="es-MX" dirty="0" err="1"/>
              <a:t>etc</a:t>
            </a:r>
            <a:r>
              <a:rPr lang="es-MX" dirty="0"/>
              <a:t>) en relación a los valores de la variable que estamos analizando (Gini).</a:t>
            </a:r>
          </a:p>
          <a:p>
            <a:endParaRPr lang="es-MX" dirty="0"/>
          </a:p>
          <a:p>
            <a:r>
              <a:rPr lang="es-MX" dirty="0"/>
              <a:t>Para poder realizar esto, primero se deben realizar una serie de transformaciones que detallamos a continuación:</a:t>
            </a:r>
            <a:endParaRPr lang="es-CR" dirty="0"/>
          </a:p>
        </p:txBody>
      </p:sp>
      <p:sp>
        <p:nvSpPr>
          <p:cNvPr id="4" name="Marcador de número de diapositiva 3"/>
          <p:cNvSpPr>
            <a:spLocks noGrp="1"/>
          </p:cNvSpPr>
          <p:nvPr>
            <p:ph type="sldNum" sz="quarter" idx="5"/>
          </p:nvPr>
        </p:nvSpPr>
        <p:spPr/>
        <p:txBody>
          <a:bodyPr/>
          <a:lstStyle/>
          <a:p>
            <a:fld id="{FBD7627C-29C5-44AF-8402-3F5F55193966}" type="slidenum">
              <a:rPr lang="es-CR" smtClean="0"/>
              <a:t>12</a:t>
            </a:fld>
            <a:endParaRPr lang="es-CR"/>
          </a:p>
        </p:txBody>
      </p:sp>
    </p:spTree>
    <p:extLst>
      <p:ext uri="{BB962C8B-B14F-4D97-AF65-F5344CB8AC3E}">
        <p14:creationId xmlns:p14="http://schemas.microsoft.com/office/powerpoint/2010/main" val="3159236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kern="1200" dirty="0">
                <a:solidFill>
                  <a:schemeClr val="tx1"/>
                </a:solidFill>
                <a:effectLst/>
                <a:latin typeface="+mn-lt"/>
                <a:ea typeface="+mn-ea"/>
                <a:cs typeface="+mn-cs"/>
              </a:rPr>
              <a:t>Podemos interpretar en este caso que una parte importante de Costa Rica., existe una correlación espacial insignificante para los valores de IDS, es decir, su valor no está influenciado por la proximidad de otros valores similares. Sin embargo, en algunos cantones del sur podemos observar que existe un </a:t>
            </a:r>
            <a:r>
              <a:rPr lang="es-MX" sz="1200" b="0" i="0" kern="1200" dirty="0" err="1">
                <a:solidFill>
                  <a:schemeClr val="tx1"/>
                </a:solidFill>
                <a:effectLst/>
                <a:latin typeface="+mn-lt"/>
                <a:ea typeface="+mn-ea"/>
                <a:cs typeface="+mn-cs"/>
              </a:rPr>
              <a:t>clusters</a:t>
            </a:r>
            <a:r>
              <a:rPr lang="es-MX" sz="1200" b="0" i="0" kern="1200" dirty="0">
                <a:solidFill>
                  <a:schemeClr val="tx1"/>
                </a:solidFill>
                <a:effectLst/>
                <a:latin typeface="+mn-lt"/>
                <a:ea typeface="+mn-ea"/>
                <a:cs typeface="+mn-cs"/>
              </a:rPr>
              <a:t> en donde se concentran valores bajo-alto de IDS que tienen vecinos también con bajos valores en esa misma variable (</a:t>
            </a:r>
            <a:r>
              <a:rPr lang="es-MX" sz="1200" b="0" i="1" kern="1200" dirty="0" err="1">
                <a:solidFill>
                  <a:schemeClr val="tx1"/>
                </a:solidFill>
                <a:effectLst/>
                <a:latin typeface="+mn-lt"/>
                <a:ea typeface="+mn-ea"/>
                <a:cs typeface="+mn-cs"/>
              </a:rPr>
              <a:t>hot</a:t>
            </a:r>
            <a:r>
              <a:rPr lang="es-MX" sz="1200" b="0" i="1" kern="1200" dirty="0">
                <a:solidFill>
                  <a:schemeClr val="tx1"/>
                </a:solidFill>
                <a:effectLst/>
                <a:latin typeface="+mn-lt"/>
                <a:ea typeface="+mn-ea"/>
                <a:cs typeface="+mn-cs"/>
              </a:rPr>
              <a:t> spots</a:t>
            </a:r>
            <a:r>
              <a:rPr lang="es-MX" sz="1200" b="0" i="0" kern="1200" dirty="0">
                <a:solidFill>
                  <a:schemeClr val="tx1"/>
                </a:solidFill>
                <a:effectLst/>
                <a:latin typeface="+mn-lt"/>
                <a:ea typeface="+mn-ea"/>
                <a:cs typeface="+mn-cs"/>
              </a:rPr>
              <a:t>), indicando que esas regiones contribuyen significativamente hacia una autocorrelación espacial positiva a nivel global. </a:t>
            </a:r>
            <a:endParaRPr lang="es-CR" dirty="0"/>
          </a:p>
        </p:txBody>
      </p:sp>
      <p:sp>
        <p:nvSpPr>
          <p:cNvPr id="4" name="Marcador de número de diapositiva 3"/>
          <p:cNvSpPr>
            <a:spLocks noGrp="1"/>
          </p:cNvSpPr>
          <p:nvPr>
            <p:ph type="sldNum" sz="quarter" idx="5"/>
          </p:nvPr>
        </p:nvSpPr>
        <p:spPr/>
        <p:txBody>
          <a:bodyPr/>
          <a:lstStyle/>
          <a:p>
            <a:fld id="{FBD7627C-29C5-44AF-8402-3F5F55193966}" type="slidenum">
              <a:rPr lang="es-CR" smtClean="0"/>
              <a:t>13</a:t>
            </a:fld>
            <a:endParaRPr lang="es-CR"/>
          </a:p>
        </p:txBody>
      </p:sp>
    </p:spTree>
    <p:extLst>
      <p:ext uri="{BB962C8B-B14F-4D97-AF65-F5344CB8AC3E}">
        <p14:creationId xmlns:p14="http://schemas.microsoft.com/office/powerpoint/2010/main" val="1944535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R"/>
          </a:p>
        </p:txBody>
      </p:sp>
      <p:sp>
        <p:nvSpPr>
          <p:cNvPr id="4" name="Marcador de fecha 3"/>
          <p:cNvSpPr>
            <a:spLocks noGrp="1"/>
          </p:cNvSpPr>
          <p:nvPr>
            <p:ph type="dt" sz="half" idx="10"/>
          </p:nvPr>
        </p:nvSpPr>
        <p:spPr/>
        <p:txBody>
          <a:bodyPr/>
          <a:lstStyle/>
          <a:p>
            <a:fld id="{7D2EB2A4-A672-4641-835C-4E9C48ED6D43}" type="datetimeFigureOut">
              <a:rPr lang="es-CR" smtClean="0"/>
              <a:t>12/12/2019</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9F70B52F-7181-486E-87AD-73B75AED99D9}" type="slidenum">
              <a:rPr lang="es-CR" smtClean="0"/>
              <a:t>‹Nº›</a:t>
            </a:fld>
            <a:endParaRPr lang="es-CR"/>
          </a:p>
        </p:txBody>
      </p:sp>
    </p:spTree>
    <p:extLst>
      <p:ext uri="{BB962C8B-B14F-4D97-AF65-F5344CB8AC3E}">
        <p14:creationId xmlns:p14="http://schemas.microsoft.com/office/powerpoint/2010/main" val="392547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p:cNvSpPr>
            <a:spLocks noGrp="1"/>
          </p:cNvSpPr>
          <p:nvPr>
            <p:ph type="dt" sz="half" idx="10"/>
          </p:nvPr>
        </p:nvSpPr>
        <p:spPr/>
        <p:txBody>
          <a:bodyPr/>
          <a:lstStyle/>
          <a:p>
            <a:fld id="{7D2EB2A4-A672-4641-835C-4E9C48ED6D43}" type="datetimeFigureOut">
              <a:rPr lang="es-CR" smtClean="0"/>
              <a:t>12/12/2019</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9F70B52F-7181-486E-87AD-73B75AED99D9}" type="slidenum">
              <a:rPr lang="es-CR" smtClean="0"/>
              <a:t>‹Nº›</a:t>
            </a:fld>
            <a:endParaRPr lang="es-CR"/>
          </a:p>
        </p:txBody>
      </p:sp>
    </p:spTree>
    <p:extLst>
      <p:ext uri="{BB962C8B-B14F-4D97-AF65-F5344CB8AC3E}">
        <p14:creationId xmlns:p14="http://schemas.microsoft.com/office/powerpoint/2010/main" val="3809421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p:cNvSpPr>
            <a:spLocks noGrp="1"/>
          </p:cNvSpPr>
          <p:nvPr>
            <p:ph type="dt" sz="half" idx="10"/>
          </p:nvPr>
        </p:nvSpPr>
        <p:spPr/>
        <p:txBody>
          <a:bodyPr/>
          <a:lstStyle/>
          <a:p>
            <a:fld id="{7D2EB2A4-A672-4641-835C-4E9C48ED6D43}" type="datetimeFigureOut">
              <a:rPr lang="es-CR" smtClean="0"/>
              <a:t>12/12/2019</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9F70B52F-7181-486E-87AD-73B75AED99D9}" type="slidenum">
              <a:rPr lang="es-CR" smtClean="0"/>
              <a:t>‹Nº›</a:t>
            </a:fld>
            <a:endParaRPr lang="es-CR"/>
          </a:p>
        </p:txBody>
      </p:sp>
    </p:spTree>
    <p:extLst>
      <p:ext uri="{BB962C8B-B14F-4D97-AF65-F5344CB8AC3E}">
        <p14:creationId xmlns:p14="http://schemas.microsoft.com/office/powerpoint/2010/main" val="3612936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3" name="TextBox 2"/>
          <p:cNvSpPr txBox="1"/>
          <p:nvPr userDrawn="1"/>
        </p:nvSpPr>
        <p:spPr>
          <a:xfrm>
            <a:off x="10882745" y="540328"/>
            <a:ext cx="790601" cy="276999"/>
          </a:xfrm>
          <a:prstGeom prst="rect">
            <a:avLst/>
          </a:prstGeom>
          <a:noFill/>
        </p:spPr>
        <p:txBody>
          <a:bodyPr wrap="none" rtlCol="0">
            <a:spAutoFit/>
          </a:bodyPr>
          <a:lstStyle/>
          <a:p>
            <a:pPr>
              <a:defRPr/>
            </a:pPr>
            <a:r>
              <a:rPr lang="en-ID" sz="700" spc="300" dirty="0">
                <a:solidFill>
                  <a:prstClr val="black">
                    <a:lumMod val="75000"/>
                    <a:lumOff val="25000"/>
                  </a:prstClr>
                </a:solidFill>
              </a:rPr>
              <a:t>PAGE</a:t>
            </a:r>
            <a:r>
              <a:rPr lang="en-ID" sz="1200" dirty="0">
                <a:solidFill>
                  <a:prstClr val="black">
                    <a:lumMod val="75000"/>
                    <a:lumOff val="25000"/>
                  </a:prstClr>
                </a:solidFill>
              </a:rPr>
              <a:t> </a:t>
            </a:r>
            <a:fld id="{66DBA9ED-0BD1-4583-826F-4EF9BAC8450E}" type="slidenum">
              <a:rPr lang="en-ID" sz="1200" b="1">
                <a:solidFill>
                  <a:prstClr val="black">
                    <a:lumMod val="75000"/>
                    <a:lumOff val="25000"/>
                  </a:prstClr>
                </a:solidFill>
              </a:rPr>
              <a:pPr>
                <a:defRPr/>
              </a:pPr>
              <a:t>‹Nº›</a:t>
            </a:fld>
            <a:endParaRPr lang="en-ID" b="1" dirty="0">
              <a:solidFill>
                <a:prstClr val="black">
                  <a:lumMod val="75000"/>
                  <a:lumOff val="25000"/>
                </a:prstClr>
              </a:solidFill>
            </a:endParaRPr>
          </a:p>
        </p:txBody>
      </p:sp>
      <p:grpSp>
        <p:nvGrpSpPr>
          <p:cNvPr id="18" name="Group 17"/>
          <p:cNvGrpSpPr/>
          <p:nvPr userDrawn="1"/>
        </p:nvGrpSpPr>
        <p:grpSpPr>
          <a:xfrm>
            <a:off x="521544" y="6216381"/>
            <a:ext cx="2980259" cy="261610"/>
            <a:chOff x="538105" y="6216381"/>
            <a:chExt cx="2980259" cy="261610"/>
          </a:xfrm>
        </p:grpSpPr>
        <p:sp>
          <p:nvSpPr>
            <p:cNvPr id="19" name="TextBox 18"/>
            <p:cNvSpPr txBox="1"/>
            <p:nvPr userDrawn="1"/>
          </p:nvSpPr>
          <p:spPr>
            <a:xfrm>
              <a:off x="1023770" y="6216381"/>
              <a:ext cx="2494594" cy="261610"/>
            </a:xfrm>
            <a:prstGeom prst="rect">
              <a:avLst/>
            </a:prstGeom>
            <a:noFill/>
          </p:spPr>
          <p:txBody>
            <a:bodyPr wrap="none" rtlCol="0">
              <a:spAutoFit/>
            </a:bodyPr>
            <a:lstStyle/>
            <a:p>
              <a:pPr algn="ctr"/>
              <a:r>
                <a:rPr lang="en-ID" sz="1100" dirty="0">
                  <a:solidFill>
                    <a:prstClr val="black">
                      <a:lumMod val="75000"/>
                      <a:lumOff val="25000"/>
                    </a:prstClr>
                  </a:solidFill>
                </a:rPr>
                <a:t>© 2018 </a:t>
              </a:r>
              <a:r>
                <a:rPr lang="en-ID" sz="1100" b="1" dirty="0">
                  <a:solidFill>
                    <a:srgbClr val="16A085"/>
                  </a:solidFill>
                </a:rPr>
                <a:t>Ever-Template</a:t>
              </a:r>
              <a:r>
                <a:rPr lang="en-ID" sz="1100" dirty="0">
                  <a:solidFill>
                    <a:prstClr val="black">
                      <a:lumMod val="75000"/>
                      <a:lumOff val="25000"/>
                    </a:prstClr>
                  </a:solidFill>
                </a:rPr>
                <a:t> All rights reserved</a:t>
              </a:r>
            </a:p>
          </p:txBody>
        </p:sp>
        <p:grpSp>
          <p:nvGrpSpPr>
            <p:cNvPr id="20" name="Group 19"/>
            <p:cNvGrpSpPr/>
            <p:nvPr userDrawn="1"/>
          </p:nvGrpSpPr>
          <p:grpSpPr>
            <a:xfrm>
              <a:off x="538105" y="6254930"/>
              <a:ext cx="357425" cy="184511"/>
              <a:chOff x="4858544" y="3598069"/>
              <a:chExt cx="1614487" cy="833438"/>
            </a:xfrm>
          </p:grpSpPr>
          <p:sp>
            <p:nvSpPr>
              <p:cNvPr id="21" name="Freeform 20"/>
              <p:cNvSpPr>
                <a:spLocks/>
              </p:cNvSpPr>
              <p:nvPr userDrawn="1"/>
            </p:nvSpPr>
            <p:spPr bwMode="auto">
              <a:xfrm>
                <a:off x="4858544" y="3777457"/>
                <a:ext cx="1355725" cy="654050"/>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1"/>
              <p:cNvSpPr>
                <a:spLocks/>
              </p:cNvSpPr>
              <p:nvPr userDrawn="1"/>
            </p:nvSpPr>
            <p:spPr bwMode="auto">
              <a:xfrm>
                <a:off x="5977731" y="3598069"/>
                <a:ext cx="495300" cy="558800"/>
              </a:xfrm>
              <a:custGeom>
                <a:avLst/>
                <a:gdLst>
                  <a:gd name="T0" fmla="*/ 36 w 94"/>
                  <a:gd name="T1" fmla="*/ 58 h 106"/>
                  <a:gd name="T2" fmla="*/ 2 w 94"/>
                  <a:gd name="T3" fmla="*/ 34 h 106"/>
                  <a:gd name="T4" fmla="*/ 14 w 94"/>
                  <a:gd name="T5" fmla="*/ 15 h 106"/>
                  <a:gd name="T6" fmla="*/ 21 w 94"/>
                  <a:gd name="T7" fmla="*/ 8 h 106"/>
                  <a:gd name="T8" fmla="*/ 54 w 94"/>
                  <a:gd name="T9" fmla="*/ 0 h 106"/>
                  <a:gd name="T10" fmla="*/ 88 w 94"/>
                  <a:gd name="T11" fmla="*/ 45 h 106"/>
                  <a:gd name="T12" fmla="*/ 92 w 94"/>
                  <a:gd name="T13" fmla="*/ 84 h 106"/>
                  <a:gd name="T14" fmla="*/ 69 w 94"/>
                  <a:gd name="T15" fmla="*/ 101 h 106"/>
                  <a:gd name="T16" fmla="*/ 57 w 94"/>
                  <a:gd name="T17" fmla="*/ 103 h 106"/>
                  <a:gd name="T18" fmla="*/ 51 w 94"/>
                  <a:gd name="T19" fmla="*/ 102 h 106"/>
                  <a:gd name="T20" fmla="*/ 32 w 94"/>
                  <a:gd name="T21" fmla="*/ 98 h 106"/>
                  <a:gd name="T22" fmla="*/ 36 w 94"/>
                  <a:gd name="T23"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Tree>
    <p:extLst>
      <p:ext uri="{BB962C8B-B14F-4D97-AF65-F5344CB8AC3E}">
        <p14:creationId xmlns:p14="http://schemas.microsoft.com/office/powerpoint/2010/main" val="3974973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1297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TextBox 2"/>
          <p:cNvSpPr txBox="1"/>
          <p:nvPr userDrawn="1"/>
        </p:nvSpPr>
        <p:spPr>
          <a:xfrm>
            <a:off x="10882745" y="540328"/>
            <a:ext cx="790601" cy="276999"/>
          </a:xfrm>
          <a:prstGeom prst="rect">
            <a:avLst/>
          </a:prstGeom>
          <a:noFill/>
        </p:spPr>
        <p:txBody>
          <a:bodyPr wrap="none" rtlCol="0">
            <a:spAutoFit/>
          </a:bodyPr>
          <a:lstStyle/>
          <a:p>
            <a:pPr>
              <a:defRPr/>
            </a:pPr>
            <a:r>
              <a:rPr lang="en-ID" sz="700" spc="300" dirty="0">
                <a:solidFill>
                  <a:prstClr val="black">
                    <a:lumMod val="75000"/>
                    <a:lumOff val="25000"/>
                  </a:prstClr>
                </a:solidFill>
              </a:rPr>
              <a:t>PAGE</a:t>
            </a:r>
            <a:r>
              <a:rPr lang="en-ID" sz="1200" dirty="0">
                <a:solidFill>
                  <a:prstClr val="black">
                    <a:lumMod val="75000"/>
                    <a:lumOff val="25000"/>
                  </a:prstClr>
                </a:solidFill>
              </a:rPr>
              <a:t> </a:t>
            </a:r>
            <a:fld id="{66DBA9ED-0BD1-4583-826F-4EF9BAC8450E}" type="slidenum">
              <a:rPr lang="en-ID" sz="1200" b="1">
                <a:solidFill>
                  <a:prstClr val="black">
                    <a:lumMod val="75000"/>
                    <a:lumOff val="25000"/>
                  </a:prstClr>
                </a:solidFill>
              </a:rPr>
              <a:pPr>
                <a:defRPr/>
              </a:pPr>
              <a:t>‹Nº›</a:t>
            </a:fld>
            <a:endParaRPr lang="en-ID" b="1" dirty="0">
              <a:solidFill>
                <a:prstClr val="black">
                  <a:lumMod val="75000"/>
                  <a:lumOff val="25000"/>
                </a:prstClr>
              </a:solidFill>
            </a:endParaRPr>
          </a:p>
        </p:txBody>
      </p:sp>
      <p:grpSp>
        <p:nvGrpSpPr>
          <p:cNvPr id="9" name="Group 8"/>
          <p:cNvGrpSpPr/>
          <p:nvPr userDrawn="1"/>
        </p:nvGrpSpPr>
        <p:grpSpPr>
          <a:xfrm>
            <a:off x="4541751" y="6216381"/>
            <a:ext cx="2980259" cy="261610"/>
            <a:chOff x="538105" y="6216381"/>
            <a:chExt cx="2980259" cy="261610"/>
          </a:xfrm>
        </p:grpSpPr>
        <p:sp>
          <p:nvSpPr>
            <p:cNvPr id="10" name="TextBox 9"/>
            <p:cNvSpPr txBox="1"/>
            <p:nvPr userDrawn="1"/>
          </p:nvSpPr>
          <p:spPr>
            <a:xfrm>
              <a:off x="1023770" y="6216381"/>
              <a:ext cx="2494594" cy="261610"/>
            </a:xfrm>
            <a:prstGeom prst="rect">
              <a:avLst/>
            </a:prstGeom>
            <a:noFill/>
          </p:spPr>
          <p:txBody>
            <a:bodyPr wrap="none" rtlCol="0">
              <a:spAutoFit/>
            </a:bodyPr>
            <a:lstStyle/>
            <a:p>
              <a:pPr algn="ctr"/>
              <a:r>
                <a:rPr lang="en-ID" sz="1100" dirty="0">
                  <a:solidFill>
                    <a:prstClr val="black">
                      <a:lumMod val="75000"/>
                      <a:lumOff val="25000"/>
                    </a:prstClr>
                  </a:solidFill>
                </a:rPr>
                <a:t>© 2018 </a:t>
              </a:r>
              <a:r>
                <a:rPr lang="en-ID" sz="1100" b="1" dirty="0">
                  <a:solidFill>
                    <a:srgbClr val="16A085"/>
                  </a:solidFill>
                </a:rPr>
                <a:t>Ever-Template</a:t>
              </a:r>
              <a:r>
                <a:rPr lang="en-ID" sz="1100" dirty="0">
                  <a:solidFill>
                    <a:prstClr val="black">
                      <a:lumMod val="75000"/>
                      <a:lumOff val="25000"/>
                    </a:prstClr>
                  </a:solidFill>
                </a:rPr>
                <a:t> All rights reserved</a:t>
              </a:r>
            </a:p>
          </p:txBody>
        </p:sp>
        <p:grpSp>
          <p:nvGrpSpPr>
            <p:cNvPr id="13" name="Group 12"/>
            <p:cNvGrpSpPr/>
            <p:nvPr userDrawn="1"/>
          </p:nvGrpSpPr>
          <p:grpSpPr>
            <a:xfrm>
              <a:off x="538105" y="6254930"/>
              <a:ext cx="357425" cy="184511"/>
              <a:chOff x="4858544" y="3598069"/>
              <a:chExt cx="1614487" cy="833438"/>
            </a:xfrm>
          </p:grpSpPr>
          <p:sp>
            <p:nvSpPr>
              <p:cNvPr id="14" name="Freeform 20"/>
              <p:cNvSpPr>
                <a:spLocks/>
              </p:cNvSpPr>
              <p:nvPr userDrawn="1"/>
            </p:nvSpPr>
            <p:spPr bwMode="auto">
              <a:xfrm>
                <a:off x="4858544" y="3777457"/>
                <a:ext cx="1355725" cy="654050"/>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 name="Freeform 21"/>
              <p:cNvSpPr>
                <a:spLocks/>
              </p:cNvSpPr>
              <p:nvPr userDrawn="1"/>
            </p:nvSpPr>
            <p:spPr bwMode="auto">
              <a:xfrm>
                <a:off x="5977731" y="3598069"/>
                <a:ext cx="495300" cy="558800"/>
              </a:xfrm>
              <a:custGeom>
                <a:avLst/>
                <a:gdLst>
                  <a:gd name="T0" fmla="*/ 36 w 94"/>
                  <a:gd name="T1" fmla="*/ 58 h 106"/>
                  <a:gd name="T2" fmla="*/ 2 w 94"/>
                  <a:gd name="T3" fmla="*/ 34 h 106"/>
                  <a:gd name="T4" fmla="*/ 14 w 94"/>
                  <a:gd name="T5" fmla="*/ 15 h 106"/>
                  <a:gd name="T6" fmla="*/ 21 w 94"/>
                  <a:gd name="T7" fmla="*/ 8 h 106"/>
                  <a:gd name="T8" fmla="*/ 54 w 94"/>
                  <a:gd name="T9" fmla="*/ 0 h 106"/>
                  <a:gd name="T10" fmla="*/ 88 w 94"/>
                  <a:gd name="T11" fmla="*/ 45 h 106"/>
                  <a:gd name="T12" fmla="*/ 92 w 94"/>
                  <a:gd name="T13" fmla="*/ 84 h 106"/>
                  <a:gd name="T14" fmla="*/ 69 w 94"/>
                  <a:gd name="T15" fmla="*/ 101 h 106"/>
                  <a:gd name="T16" fmla="*/ 57 w 94"/>
                  <a:gd name="T17" fmla="*/ 103 h 106"/>
                  <a:gd name="T18" fmla="*/ 51 w 94"/>
                  <a:gd name="T19" fmla="*/ 102 h 106"/>
                  <a:gd name="T20" fmla="*/ 32 w 94"/>
                  <a:gd name="T21" fmla="*/ 98 h 106"/>
                  <a:gd name="T22" fmla="*/ 36 w 94"/>
                  <a:gd name="T23"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Tree>
    <p:extLst>
      <p:ext uri="{BB962C8B-B14F-4D97-AF65-F5344CB8AC3E}">
        <p14:creationId xmlns:p14="http://schemas.microsoft.com/office/powerpoint/2010/main" val="153031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TextBox 2"/>
          <p:cNvSpPr txBox="1"/>
          <p:nvPr userDrawn="1"/>
        </p:nvSpPr>
        <p:spPr>
          <a:xfrm>
            <a:off x="10882745" y="540328"/>
            <a:ext cx="790601" cy="276999"/>
          </a:xfrm>
          <a:prstGeom prst="rect">
            <a:avLst/>
          </a:prstGeom>
          <a:noFill/>
        </p:spPr>
        <p:txBody>
          <a:bodyPr wrap="none" rtlCol="0">
            <a:spAutoFit/>
          </a:bodyPr>
          <a:lstStyle/>
          <a:p>
            <a:pPr>
              <a:defRPr/>
            </a:pPr>
            <a:r>
              <a:rPr lang="en-ID" sz="700" spc="300" dirty="0">
                <a:solidFill>
                  <a:prstClr val="black">
                    <a:lumMod val="75000"/>
                    <a:lumOff val="25000"/>
                  </a:prstClr>
                </a:solidFill>
              </a:rPr>
              <a:t>PAGE</a:t>
            </a:r>
            <a:r>
              <a:rPr lang="en-ID" sz="1200" dirty="0">
                <a:solidFill>
                  <a:prstClr val="black">
                    <a:lumMod val="75000"/>
                    <a:lumOff val="25000"/>
                  </a:prstClr>
                </a:solidFill>
              </a:rPr>
              <a:t> </a:t>
            </a:r>
            <a:fld id="{66DBA9ED-0BD1-4583-826F-4EF9BAC8450E}" type="slidenum">
              <a:rPr lang="en-ID" sz="1200" b="1">
                <a:solidFill>
                  <a:prstClr val="black">
                    <a:lumMod val="75000"/>
                    <a:lumOff val="25000"/>
                  </a:prstClr>
                </a:solidFill>
              </a:rPr>
              <a:pPr>
                <a:defRPr/>
              </a:pPr>
              <a:t>‹Nº›</a:t>
            </a:fld>
            <a:endParaRPr lang="en-ID" b="1" dirty="0">
              <a:solidFill>
                <a:prstClr val="black">
                  <a:lumMod val="75000"/>
                  <a:lumOff val="25000"/>
                </a:prstClr>
              </a:solidFill>
            </a:endParaRPr>
          </a:p>
        </p:txBody>
      </p:sp>
      <p:pic>
        <p:nvPicPr>
          <p:cNvPr id="6" name="Picture 5"/>
          <p:cNvPicPr>
            <a:picLocks noChangeAspect="1"/>
          </p:cNvPicPr>
          <p:nvPr userDrawn="1"/>
        </p:nvPicPr>
        <p:blipFill>
          <a:blip r:embed="rId2" cstate="print">
            <a:grayscl/>
            <a:extLst>
              <a:ext uri="{28A0092B-C50C-407E-A947-70E740481C1C}">
                <a14:useLocalDpi xmlns:a14="http://schemas.microsoft.com/office/drawing/2010/main" val="0"/>
              </a:ext>
            </a:extLst>
          </a:blip>
          <a:stretch>
            <a:fillRect/>
          </a:stretch>
        </p:blipFill>
        <p:spPr>
          <a:xfrm>
            <a:off x="245314" y="2502045"/>
            <a:ext cx="12192000" cy="4517880"/>
          </a:xfrm>
          <a:prstGeom prst="rect">
            <a:avLst/>
          </a:prstGeom>
        </p:spPr>
      </p:pic>
      <p:grpSp>
        <p:nvGrpSpPr>
          <p:cNvPr id="9" name="Group 8"/>
          <p:cNvGrpSpPr/>
          <p:nvPr userDrawn="1"/>
        </p:nvGrpSpPr>
        <p:grpSpPr>
          <a:xfrm>
            <a:off x="4541751" y="6216381"/>
            <a:ext cx="2980259" cy="261610"/>
            <a:chOff x="538105" y="6216381"/>
            <a:chExt cx="2980259" cy="261610"/>
          </a:xfrm>
        </p:grpSpPr>
        <p:sp>
          <p:nvSpPr>
            <p:cNvPr id="10" name="TextBox 9"/>
            <p:cNvSpPr txBox="1"/>
            <p:nvPr userDrawn="1"/>
          </p:nvSpPr>
          <p:spPr>
            <a:xfrm>
              <a:off x="1023770" y="6216381"/>
              <a:ext cx="2494594" cy="261610"/>
            </a:xfrm>
            <a:prstGeom prst="rect">
              <a:avLst/>
            </a:prstGeom>
            <a:noFill/>
          </p:spPr>
          <p:txBody>
            <a:bodyPr wrap="none" rtlCol="0">
              <a:spAutoFit/>
            </a:bodyPr>
            <a:lstStyle/>
            <a:p>
              <a:pPr algn="ctr"/>
              <a:r>
                <a:rPr lang="en-ID" sz="1100" dirty="0">
                  <a:solidFill>
                    <a:prstClr val="black">
                      <a:lumMod val="75000"/>
                      <a:lumOff val="25000"/>
                    </a:prstClr>
                  </a:solidFill>
                </a:rPr>
                <a:t>© 2018 </a:t>
              </a:r>
              <a:r>
                <a:rPr lang="en-ID" sz="1100" b="1" dirty="0">
                  <a:solidFill>
                    <a:srgbClr val="16A085"/>
                  </a:solidFill>
                </a:rPr>
                <a:t>Ever-Template</a:t>
              </a:r>
              <a:r>
                <a:rPr lang="en-ID" sz="1100" dirty="0">
                  <a:solidFill>
                    <a:prstClr val="black">
                      <a:lumMod val="75000"/>
                      <a:lumOff val="25000"/>
                    </a:prstClr>
                  </a:solidFill>
                </a:rPr>
                <a:t> All rights reserved</a:t>
              </a:r>
            </a:p>
          </p:txBody>
        </p:sp>
        <p:grpSp>
          <p:nvGrpSpPr>
            <p:cNvPr id="14" name="Group 13"/>
            <p:cNvGrpSpPr/>
            <p:nvPr userDrawn="1"/>
          </p:nvGrpSpPr>
          <p:grpSpPr>
            <a:xfrm>
              <a:off x="538105" y="6254930"/>
              <a:ext cx="357425" cy="184511"/>
              <a:chOff x="4858544" y="3598069"/>
              <a:chExt cx="1614487" cy="833438"/>
            </a:xfrm>
          </p:grpSpPr>
          <p:sp>
            <p:nvSpPr>
              <p:cNvPr id="15" name="Freeform 20"/>
              <p:cNvSpPr>
                <a:spLocks/>
              </p:cNvSpPr>
              <p:nvPr userDrawn="1"/>
            </p:nvSpPr>
            <p:spPr bwMode="auto">
              <a:xfrm>
                <a:off x="4858544" y="3777457"/>
                <a:ext cx="1355725" cy="654050"/>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Freeform 21"/>
              <p:cNvSpPr>
                <a:spLocks/>
              </p:cNvSpPr>
              <p:nvPr userDrawn="1"/>
            </p:nvSpPr>
            <p:spPr bwMode="auto">
              <a:xfrm>
                <a:off x="5977731" y="3598069"/>
                <a:ext cx="495300" cy="558800"/>
              </a:xfrm>
              <a:custGeom>
                <a:avLst/>
                <a:gdLst>
                  <a:gd name="T0" fmla="*/ 36 w 94"/>
                  <a:gd name="T1" fmla="*/ 58 h 106"/>
                  <a:gd name="T2" fmla="*/ 2 w 94"/>
                  <a:gd name="T3" fmla="*/ 34 h 106"/>
                  <a:gd name="T4" fmla="*/ 14 w 94"/>
                  <a:gd name="T5" fmla="*/ 15 h 106"/>
                  <a:gd name="T6" fmla="*/ 21 w 94"/>
                  <a:gd name="T7" fmla="*/ 8 h 106"/>
                  <a:gd name="T8" fmla="*/ 54 w 94"/>
                  <a:gd name="T9" fmla="*/ 0 h 106"/>
                  <a:gd name="T10" fmla="*/ 88 w 94"/>
                  <a:gd name="T11" fmla="*/ 45 h 106"/>
                  <a:gd name="T12" fmla="*/ 92 w 94"/>
                  <a:gd name="T13" fmla="*/ 84 h 106"/>
                  <a:gd name="T14" fmla="*/ 69 w 94"/>
                  <a:gd name="T15" fmla="*/ 101 h 106"/>
                  <a:gd name="T16" fmla="*/ 57 w 94"/>
                  <a:gd name="T17" fmla="*/ 103 h 106"/>
                  <a:gd name="T18" fmla="*/ 51 w 94"/>
                  <a:gd name="T19" fmla="*/ 102 h 106"/>
                  <a:gd name="T20" fmla="*/ 32 w 94"/>
                  <a:gd name="T21" fmla="*/ 98 h 106"/>
                  <a:gd name="T22" fmla="*/ 36 w 94"/>
                  <a:gd name="T23"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Tree>
    <p:extLst>
      <p:ext uri="{BB962C8B-B14F-4D97-AF65-F5344CB8AC3E}">
        <p14:creationId xmlns:p14="http://schemas.microsoft.com/office/powerpoint/2010/main" val="3575476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TextBox 2"/>
          <p:cNvSpPr txBox="1"/>
          <p:nvPr userDrawn="1"/>
        </p:nvSpPr>
        <p:spPr>
          <a:xfrm>
            <a:off x="10882745" y="540328"/>
            <a:ext cx="790601" cy="276999"/>
          </a:xfrm>
          <a:prstGeom prst="rect">
            <a:avLst/>
          </a:prstGeom>
          <a:noFill/>
        </p:spPr>
        <p:txBody>
          <a:bodyPr wrap="none" rtlCol="0">
            <a:spAutoFit/>
          </a:bodyPr>
          <a:lstStyle/>
          <a:p>
            <a:pPr>
              <a:defRPr/>
            </a:pPr>
            <a:r>
              <a:rPr lang="en-ID" sz="700" spc="300" dirty="0">
                <a:solidFill>
                  <a:prstClr val="black">
                    <a:lumMod val="75000"/>
                    <a:lumOff val="25000"/>
                  </a:prstClr>
                </a:solidFill>
              </a:rPr>
              <a:t>PAGE</a:t>
            </a:r>
            <a:r>
              <a:rPr lang="en-ID" sz="1200" dirty="0">
                <a:solidFill>
                  <a:prstClr val="black">
                    <a:lumMod val="75000"/>
                    <a:lumOff val="25000"/>
                  </a:prstClr>
                </a:solidFill>
              </a:rPr>
              <a:t> </a:t>
            </a:r>
            <a:fld id="{66DBA9ED-0BD1-4583-826F-4EF9BAC8450E}" type="slidenum">
              <a:rPr lang="en-ID" sz="1200" b="1">
                <a:solidFill>
                  <a:prstClr val="black">
                    <a:lumMod val="75000"/>
                    <a:lumOff val="25000"/>
                  </a:prstClr>
                </a:solidFill>
              </a:rPr>
              <a:pPr>
                <a:defRPr/>
              </a:pPr>
              <a:t>‹Nº›</a:t>
            </a:fld>
            <a:endParaRPr lang="en-ID" b="1" dirty="0">
              <a:solidFill>
                <a:prstClr val="black">
                  <a:lumMod val="75000"/>
                  <a:lumOff val="25000"/>
                </a:prstClr>
              </a:solidFill>
            </a:endParaRPr>
          </a:p>
        </p:txBody>
      </p:sp>
      <p:grpSp>
        <p:nvGrpSpPr>
          <p:cNvPr id="18" name="Group 17"/>
          <p:cNvGrpSpPr/>
          <p:nvPr userDrawn="1"/>
        </p:nvGrpSpPr>
        <p:grpSpPr>
          <a:xfrm>
            <a:off x="521544" y="6216381"/>
            <a:ext cx="2980259" cy="261610"/>
            <a:chOff x="538105" y="6216381"/>
            <a:chExt cx="2980259" cy="261610"/>
          </a:xfrm>
        </p:grpSpPr>
        <p:sp>
          <p:nvSpPr>
            <p:cNvPr id="19" name="TextBox 18"/>
            <p:cNvSpPr txBox="1"/>
            <p:nvPr userDrawn="1"/>
          </p:nvSpPr>
          <p:spPr>
            <a:xfrm>
              <a:off x="1023770" y="6216381"/>
              <a:ext cx="2494594" cy="261610"/>
            </a:xfrm>
            <a:prstGeom prst="rect">
              <a:avLst/>
            </a:prstGeom>
            <a:noFill/>
          </p:spPr>
          <p:txBody>
            <a:bodyPr wrap="none" rtlCol="0">
              <a:spAutoFit/>
            </a:bodyPr>
            <a:lstStyle/>
            <a:p>
              <a:pPr algn="ctr"/>
              <a:r>
                <a:rPr lang="en-ID" sz="1100" dirty="0">
                  <a:solidFill>
                    <a:prstClr val="black">
                      <a:lumMod val="75000"/>
                      <a:lumOff val="25000"/>
                    </a:prstClr>
                  </a:solidFill>
                </a:rPr>
                <a:t>© 2018 </a:t>
              </a:r>
              <a:r>
                <a:rPr lang="en-ID" sz="1100" b="1" dirty="0">
                  <a:solidFill>
                    <a:srgbClr val="16A085"/>
                  </a:solidFill>
                </a:rPr>
                <a:t>Ever-Template</a:t>
              </a:r>
              <a:r>
                <a:rPr lang="en-ID" sz="1100" dirty="0">
                  <a:solidFill>
                    <a:prstClr val="black">
                      <a:lumMod val="75000"/>
                      <a:lumOff val="25000"/>
                    </a:prstClr>
                  </a:solidFill>
                </a:rPr>
                <a:t> All rights reserved</a:t>
              </a:r>
            </a:p>
          </p:txBody>
        </p:sp>
        <p:grpSp>
          <p:nvGrpSpPr>
            <p:cNvPr id="20" name="Group 19"/>
            <p:cNvGrpSpPr/>
            <p:nvPr userDrawn="1"/>
          </p:nvGrpSpPr>
          <p:grpSpPr>
            <a:xfrm>
              <a:off x="538105" y="6254930"/>
              <a:ext cx="357425" cy="184511"/>
              <a:chOff x="4858544" y="3598069"/>
              <a:chExt cx="1614487" cy="833438"/>
            </a:xfrm>
          </p:grpSpPr>
          <p:sp>
            <p:nvSpPr>
              <p:cNvPr id="21" name="Freeform 20"/>
              <p:cNvSpPr>
                <a:spLocks/>
              </p:cNvSpPr>
              <p:nvPr userDrawn="1"/>
            </p:nvSpPr>
            <p:spPr bwMode="auto">
              <a:xfrm>
                <a:off x="4858544" y="3777457"/>
                <a:ext cx="1355725" cy="654050"/>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1"/>
              <p:cNvSpPr>
                <a:spLocks/>
              </p:cNvSpPr>
              <p:nvPr userDrawn="1"/>
            </p:nvSpPr>
            <p:spPr bwMode="auto">
              <a:xfrm>
                <a:off x="5977731" y="3598069"/>
                <a:ext cx="495300" cy="558800"/>
              </a:xfrm>
              <a:custGeom>
                <a:avLst/>
                <a:gdLst>
                  <a:gd name="T0" fmla="*/ 36 w 94"/>
                  <a:gd name="T1" fmla="*/ 58 h 106"/>
                  <a:gd name="T2" fmla="*/ 2 w 94"/>
                  <a:gd name="T3" fmla="*/ 34 h 106"/>
                  <a:gd name="T4" fmla="*/ 14 w 94"/>
                  <a:gd name="T5" fmla="*/ 15 h 106"/>
                  <a:gd name="T6" fmla="*/ 21 w 94"/>
                  <a:gd name="T7" fmla="*/ 8 h 106"/>
                  <a:gd name="T8" fmla="*/ 54 w 94"/>
                  <a:gd name="T9" fmla="*/ 0 h 106"/>
                  <a:gd name="T10" fmla="*/ 88 w 94"/>
                  <a:gd name="T11" fmla="*/ 45 h 106"/>
                  <a:gd name="T12" fmla="*/ 92 w 94"/>
                  <a:gd name="T13" fmla="*/ 84 h 106"/>
                  <a:gd name="T14" fmla="*/ 69 w 94"/>
                  <a:gd name="T15" fmla="*/ 101 h 106"/>
                  <a:gd name="T16" fmla="*/ 57 w 94"/>
                  <a:gd name="T17" fmla="*/ 103 h 106"/>
                  <a:gd name="T18" fmla="*/ 51 w 94"/>
                  <a:gd name="T19" fmla="*/ 102 h 106"/>
                  <a:gd name="T20" fmla="*/ 32 w 94"/>
                  <a:gd name="T21" fmla="*/ 98 h 106"/>
                  <a:gd name="T22" fmla="*/ 36 w 94"/>
                  <a:gd name="T23"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Tree>
    <p:extLst>
      <p:ext uri="{BB962C8B-B14F-4D97-AF65-F5344CB8AC3E}">
        <p14:creationId xmlns:p14="http://schemas.microsoft.com/office/powerpoint/2010/main" val="696399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accent1"/>
        </a:solidFill>
        <a:effectLst/>
      </p:bgPr>
    </p:bg>
    <p:spTree>
      <p:nvGrpSpPr>
        <p:cNvPr id="1" name=""/>
        <p:cNvGrpSpPr/>
        <p:nvPr/>
      </p:nvGrpSpPr>
      <p:grpSpPr>
        <a:xfrm>
          <a:off x="0" y="0"/>
          <a:ext cx="0" cy="0"/>
          <a:chOff x="0" y="0"/>
          <a:chExt cx="0" cy="0"/>
        </a:xfrm>
      </p:grpSpPr>
      <p:sp>
        <p:nvSpPr>
          <p:cNvPr id="3" name="TextBox 2"/>
          <p:cNvSpPr txBox="1"/>
          <p:nvPr userDrawn="1"/>
        </p:nvSpPr>
        <p:spPr>
          <a:xfrm>
            <a:off x="10882745" y="540328"/>
            <a:ext cx="728084" cy="276999"/>
          </a:xfrm>
          <a:prstGeom prst="rect">
            <a:avLst/>
          </a:prstGeom>
          <a:noFill/>
        </p:spPr>
        <p:txBody>
          <a:bodyPr wrap="none" rtlCol="0">
            <a:spAutoFit/>
          </a:bodyPr>
          <a:lstStyle/>
          <a:p>
            <a:pPr>
              <a:defRPr/>
            </a:pPr>
            <a:r>
              <a:rPr lang="en-ID" sz="700" spc="300" dirty="0">
                <a:solidFill>
                  <a:prstClr val="white"/>
                </a:solidFill>
              </a:rPr>
              <a:t>PAGE</a:t>
            </a:r>
            <a:r>
              <a:rPr lang="en-ID" sz="1200" dirty="0">
                <a:solidFill>
                  <a:prstClr val="white"/>
                </a:solidFill>
              </a:rPr>
              <a:t> </a:t>
            </a:r>
            <a:fld id="{66DBA9ED-0BD1-4583-826F-4EF9BAC8450E}" type="slidenum">
              <a:rPr lang="en-ID" sz="1200" b="1">
                <a:solidFill>
                  <a:prstClr val="white"/>
                </a:solidFill>
              </a:rPr>
              <a:pPr>
                <a:defRPr/>
              </a:pPr>
              <a:t>‹Nº›</a:t>
            </a:fld>
            <a:endParaRPr lang="en-ID" b="1" dirty="0">
              <a:solidFill>
                <a:prstClr val="white"/>
              </a:solidFill>
            </a:endParaRPr>
          </a:p>
        </p:txBody>
      </p:sp>
      <p:sp>
        <p:nvSpPr>
          <p:cNvPr id="9" name="TextBox 8"/>
          <p:cNvSpPr txBox="1"/>
          <p:nvPr userDrawn="1"/>
        </p:nvSpPr>
        <p:spPr>
          <a:xfrm>
            <a:off x="5027416" y="6216381"/>
            <a:ext cx="2494594" cy="261610"/>
          </a:xfrm>
          <a:prstGeom prst="rect">
            <a:avLst/>
          </a:prstGeom>
          <a:noFill/>
        </p:spPr>
        <p:txBody>
          <a:bodyPr wrap="none" rtlCol="0">
            <a:spAutoFit/>
          </a:bodyPr>
          <a:lstStyle/>
          <a:p>
            <a:pPr algn="ctr"/>
            <a:r>
              <a:rPr lang="en-ID" sz="1100" dirty="0">
                <a:solidFill>
                  <a:prstClr val="white"/>
                </a:solidFill>
              </a:rPr>
              <a:t>© 2018 </a:t>
            </a:r>
            <a:r>
              <a:rPr lang="en-ID" sz="1100" b="1" dirty="0">
                <a:solidFill>
                  <a:prstClr val="white"/>
                </a:solidFill>
              </a:rPr>
              <a:t>Ever-Template</a:t>
            </a:r>
            <a:r>
              <a:rPr lang="en-ID" sz="1100" dirty="0">
                <a:solidFill>
                  <a:prstClr val="white"/>
                </a:solidFill>
              </a:rPr>
              <a:t> All rights reserved</a:t>
            </a:r>
          </a:p>
        </p:txBody>
      </p:sp>
      <p:grpSp>
        <p:nvGrpSpPr>
          <p:cNvPr id="10" name="Group 9"/>
          <p:cNvGrpSpPr/>
          <p:nvPr userDrawn="1"/>
        </p:nvGrpSpPr>
        <p:grpSpPr>
          <a:xfrm>
            <a:off x="4541751" y="6254930"/>
            <a:ext cx="357425" cy="184511"/>
            <a:chOff x="4858544" y="3598069"/>
            <a:chExt cx="1614487" cy="833438"/>
          </a:xfrm>
          <a:solidFill>
            <a:schemeClr val="bg1"/>
          </a:solidFill>
        </p:grpSpPr>
        <p:sp>
          <p:nvSpPr>
            <p:cNvPr id="13" name="Freeform 12"/>
            <p:cNvSpPr>
              <a:spLocks/>
            </p:cNvSpPr>
            <p:nvPr userDrawn="1"/>
          </p:nvSpPr>
          <p:spPr bwMode="auto">
            <a:xfrm>
              <a:off x="4858544" y="3777457"/>
              <a:ext cx="1355725" cy="654050"/>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13"/>
            <p:cNvSpPr>
              <a:spLocks/>
            </p:cNvSpPr>
            <p:nvPr userDrawn="1"/>
          </p:nvSpPr>
          <p:spPr bwMode="auto">
            <a:xfrm>
              <a:off x="5977731" y="3598069"/>
              <a:ext cx="495300" cy="558800"/>
            </a:xfrm>
            <a:custGeom>
              <a:avLst/>
              <a:gdLst>
                <a:gd name="T0" fmla="*/ 36 w 94"/>
                <a:gd name="T1" fmla="*/ 58 h 106"/>
                <a:gd name="T2" fmla="*/ 2 w 94"/>
                <a:gd name="T3" fmla="*/ 34 h 106"/>
                <a:gd name="T4" fmla="*/ 14 w 94"/>
                <a:gd name="T5" fmla="*/ 15 h 106"/>
                <a:gd name="T6" fmla="*/ 21 w 94"/>
                <a:gd name="T7" fmla="*/ 8 h 106"/>
                <a:gd name="T8" fmla="*/ 54 w 94"/>
                <a:gd name="T9" fmla="*/ 0 h 106"/>
                <a:gd name="T10" fmla="*/ 88 w 94"/>
                <a:gd name="T11" fmla="*/ 45 h 106"/>
                <a:gd name="T12" fmla="*/ 92 w 94"/>
                <a:gd name="T13" fmla="*/ 84 h 106"/>
                <a:gd name="T14" fmla="*/ 69 w 94"/>
                <a:gd name="T15" fmla="*/ 101 h 106"/>
                <a:gd name="T16" fmla="*/ 57 w 94"/>
                <a:gd name="T17" fmla="*/ 103 h 106"/>
                <a:gd name="T18" fmla="*/ 51 w 94"/>
                <a:gd name="T19" fmla="*/ 102 h 106"/>
                <a:gd name="T20" fmla="*/ 32 w 94"/>
                <a:gd name="T21" fmla="*/ 98 h 106"/>
                <a:gd name="T22" fmla="*/ 36 w 94"/>
                <a:gd name="T23"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Tree>
    <p:extLst>
      <p:ext uri="{BB962C8B-B14F-4D97-AF65-F5344CB8AC3E}">
        <p14:creationId xmlns:p14="http://schemas.microsoft.com/office/powerpoint/2010/main" val="2557565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p:cNvSpPr>
            <a:spLocks noGrp="1"/>
          </p:cNvSpPr>
          <p:nvPr>
            <p:ph type="dt" sz="half" idx="10"/>
          </p:nvPr>
        </p:nvSpPr>
        <p:spPr/>
        <p:txBody>
          <a:bodyPr/>
          <a:lstStyle/>
          <a:p>
            <a:fld id="{7D2EB2A4-A672-4641-835C-4E9C48ED6D43}" type="datetimeFigureOut">
              <a:rPr lang="es-CR" smtClean="0"/>
              <a:t>12/12/2019</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9F70B52F-7181-486E-87AD-73B75AED99D9}" type="slidenum">
              <a:rPr lang="es-CR" smtClean="0"/>
              <a:t>‹Nº›</a:t>
            </a:fld>
            <a:endParaRPr lang="es-CR"/>
          </a:p>
        </p:txBody>
      </p:sp>
    </p:spTree>
    <p:extLst>
      <p:ext uri="{BB962C8B-B14F-4D97-AF65-F5344CB8AC3E}">
        <p14:creationId xmlns:p14="http://schemas.microsoft.com/office/powerpoint/2010/main" val="2908599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7D2EB2A4-A672-4641-835C-4E9C48ED6D43}" type="datetimeFigureOut">
              <a:rPr lang="es-CR" smtClean="0"/>
              <a:t>12/12/2019</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9F70B52F-7181-486E-87AD-73B75AED99D9}" type="slidenum">
              <a:rPr lang="es-CR" smtClean="0"/>
              <a:t>‹Nº›</a:t>
            </a:fld>
            <a:endParaRPr lang="es-CR"/>
          </a:p>
        </p:txBody>
      </p:sp>
    </p:spTree>
    <p:extLst>
      <p:ext uri="{BB962C8B-B14F-4D97-AF65-F5344CB8AC3E}">
        <p14:creationId xmlns:p14="http://schemas.microsoft.com/office/powerpoint/2010/main" val="1891056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fecha 4"/>
          <p:cNvSpPr>
            <a:spLocks noGrp="1"/>
          </p:cNvSpPr>
          <p:nvPr>
            <p:ph type="dt" sz="half" idx="10"/>
          </p:nvPr>
        </p:nvSpPr>
        <p:spPr/>
        <p:txBody>
          <a:bodyPr/>
          <a:lstStyle/>
          <a:p>
            <a:fld id="{7D2EB2A4-A672-4641-835C-4E9C48ED6D43}" type="datetimeFigureOut">
              <a:rPr lang="es-CR" smtClean="0"/>
              <a:t>12/12/2019</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9F70B52F-7181-486E-87AD-73B75AED99D9}" type="slidenum">
              <a:rPr lang="es-CR" smtClean="0"/>
              <a:t>‹Nº›</a:t>
            </a:fld>
            <a:endParaRPr lang="es-CR"/>
          </a:p>
        </p:txBody>
      </p:sp>
    </p:spTree>
    <p:extLst>
      <p:ext uri="{BB962C8B-B14F-4D97-AF65-F5344CB8AC3E}">
        <p14:creationId xmlns:p14="http://schemas.microsoft.com/office/powerpoint/2010/main" val="2684799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Marcador de fecha 6"/>
          <p:cNvSpPr>
            <a:spLocks noGrp="1"/>
          </p:cNvSpPr>
          <p:nvPr>
            <p:ph type="dt" sz="half" idx="10"/>
          </p:nvPr>
        </p:nvSpPr>
        <p:spPr/>
        <p:txBody>
          <a:bodyPr/>
          <a:lstStyle/>
          <a:p>
            <a:fld id="{7D2EB2A4-A672-4641-835C-4E9C48ED6D43}" type="datetimeFigureOut">
              <a:rPr lang="es-CR" smtClean="0"/>
              <a:t>12/12/2019</a:t>
            </a:fld>
            <a:endParaRPr lang="es-CR"/>
          </a:p>
        </p:txBody>
      </p:sp>
      <p:sp>
        <p:nvSpPr>
          <p:cNvPr id="8" name="Marcador de pie de página 7"/>
          <p:cNvSpPr>
            <a:spLocks noGrp="1"/>
          </p:cNvSpPr>
          <p:nvPr>
            <p:ph type="ftr" sz="quarter" idx="11"/>
          </p:nvPr>
        </p:nvSpPr>
        <p:spPr/>
        <p:txBody>
          <a:bodyPr/>
          <a:lstStyle/>
          <a:p>
            <a:endParaRPr lang="es-CR"/>
          </a:p>
        </p:txBody>
      </p:sp>
      <p:sp>
        <p:nvSpPr>
          <p:cNvPr id="9" name="Marcador de número de diapositiva 8"/>
          <p:cNvSpPr>
            <a:spLocks noGrp="1"/>
          </p:cNvSpPr>
          <p:nvPr>
            <p:ph type="sldNum" sz="quarter" idx="12"/>
          </p:nvPr>
        </p:nvSpPr>
        <p:spPr/>
        <p:txBody>
          <a:bodyPr/>
          <a:lstStyle/>
          <a:p>
            <a:fld id="{9F70B52F-7181-486E-87AD-73B75AED99D9}" type="slidenum">
              <a:rPr lang="es-CR" smtClean="0"/>
              <a:t>‹Nº›</a:t>
            </a:fld>
            <a:endParaRPr lang="es-CR"/>
          </a:p>
        </p:txBody>
      </p:sp>
    </p:spTree>
    <p:extLst>
      <p:ext uri="{BB962C8B-B14F-4D97-AF65-F5344CB8AC3E}">
        <p14:creationId xmlns:p14="http://schemas.microsoft.com/office/powerpoint/2010/main" val="194592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R"/>
          </a:p>
        </p:txBody>
      </p:sp>
      <p:sp>
        <p:nvSpPr>
          <p:cNvPr id="3" name="Marcador de fecha 2"/>
          <p:cNvSpPr>
            <a:spLocks noGrp="1"/>
          </p:cNvSpPr>
          <p:nvPr>
            <p:ph type="dt" sz="half" idx="10"/>
          </p:nvPr>
        </p:nvSpPr>
        <p:spPr/>
        <p:txBody>
          <a:bodyPr/>
          <a:lstStyle/>
          <a:p>
            <a:fld id="{7D2EB2A4-A672-4641-835C-4E9C48ED6D43}" type="datetimeFigureOut">
              <a:rPr lang="es-CR" smtClean="0"/>
              <a:t>12/12/2019</a:t>
            </a:fld>
            <a:endParaRPr lang="es-CR"/>
          </a:p>
        </p:txBody>
      </p:sp>
      <p:sp>
        <p:nvSpPr>
          <p:cNvPr id="4" name="Marcador de pie de página 3"/>
          <p:cNvSpPr>
            <a:spLocks noGrp="1"/>
          </p:cNvSpPr>
          <p:nvPr>
            <p:ph type="ftr" sz="quarter" idx="11"/>
          </p:nvPr>
        </p:nvSpPr>
        <p:spPr/>
        <p:txBody>
          <a:bodyPr/>
          <a:lstStyle/>
          <a:p>
            <a:endParaRPr lang="es-CR"/>
          </a:p>
        </p:txBody>
      </p:sp>
      <p:sp>
        <p:nvSpPr>
          <p:cNvPr id="5" name="Marcador de número de diapositiva 4"/>
          <p:cNvSpPr>
            <a:spLocks noGrp="1"/>
          </p:cNvSpPr>
          <p:nvPr>
            <p:ph type="sldNum" sz="quarter" idx="12"/>
          </p:nvPr>
        </p:nvSpPr>
        <p:spPr/>
        <p:txBody>
          <a:bodyPr/>
          <a:lstStyle/>
          <a:p>
            <a:fld id="{9F70B52F-7181-486E-87AD-73B75AED99D9}" type="slidenum">
              <a:rPr lang="es-CR" smtClean="0"/>
              <a:t>‹Nº›</a:t>
            </a:fld>
            <a:endParaRPr lang="es-CR"/>
          </a:p>
        </p:txBody>
      </p:sp>
    </p:spTree>
    <p:extLst>
      <p:ext uri="{BB962C8B-B14F-4D97-AF65-F5344CB8AC3E}">
        <p14:creationId xmlns:p14="http://schemas.microsoft.com/office/powerpoint/2010/main" val="128493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D2EB2A4-A672-4641-835C-4E9C48ED6D43}" type="datetimeFigureOut">
              <a:rPr lang="es-CR" smtClean="0"/>
              <a:t>12/12/2019</a:t>
            </a:fld>
            <a:endParaRPr lang="es-CR"/>
          </a:p>
        </p:txBody>
      </p:sp>
      <p:sp>
        <p:nvSpPr>
          <p:cNvPr id="3" name="Marcador de pie de página 2"/>
          <p:cNvSpPr>
            <a:spLocks noGrp="1"/>
          </p:cNvSpPr>
          <p:nvPr>
            <p:ph type="ftr" sz="quarter" idx="11"/>
          </p:nvPr>
        </p:nvSpPr>
        <p:spPr/>
        <p:txBody>
          <a:bodyPr/>
          <a:lstStyle/>
          <a:p>
            <a:endParaRPr lang="es-CR"/>
          </a:p>
        </p:txBody>
      </p:sp>
      <p:sp>
        <p:nvSpPr>
          <p:cNvPr id="4" name="Marcador de número de diapositiva 3"/>
          <p:cNvSpPr>
            <a:spLocks noGrp="1"/>
          </p:cNvSpPr>
          <p:nvPr>
            <p:ph type="sldNum" sz="quarter" idx="12"/>
          </p:nvPr>
        </p:nvSpPr>
        <p:spPr/>
        <p:txBody>
          <a:bodyPr/>
          <a:lstStyle/>
          <a:p>
            <a:fld id="{9F70B52F-7181-486E-87AD-73B75AED99D9}" type="slidenum">
              <a:rPr lang="es-CR" smtClean="0"/>
              <a:t>‹Nº›</a:t>
            </a:fld>
            <a:endParaRPr lang="es-CR"/>
          </a:p>
        </p:txBody>
      </p:sp>
    </p:spTree>
    <p:extLst>
      <p:ext uri="{BB962C8B-B14F-4D97-AF65-F5344CB8AC3E}">
        <p14:creationId xmlns:p14="http://schemas.microsoft.com/office/powerpoint/2010/main" val="88457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7D2EB2A4-A672-4641-835C-4E9C48ED6D43}" type="datetimeFigureOut">
              <a:rPr lang="es-CR" smtClean="0"/>
              <a:t>12/12/2019</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9F70B52F-7181-486E-87AD-73B75AED99D9}" type="slidenum">
              <a:rPr lang="es-CR" smtClean="0"/>
              <a:t>‹Nº›</a:t>
            </a:fld>
            <a:endParaRPr lang="es-CR"/>
          </a:p>
        </p:txBody>
      </p:sp>
    </p:spTree>
    <p:extLst>
      <p:ext uri="{BB962C8B-B14F-4D97-AF65-F5344CB8AC3E}">
        <p14:creationId xmlns:p14="http://schemas.microsoft.com/office/powerpoint/2010/main" val="1983542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7D2EB2A4-A672-4641-835C-4E9C48ED6D43}" type="datetimeFigureOut">
              <a:rPr lang="es-CR" smtClean="0"/>
              <a:t>12/12/2019</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9F70B52F-7181-486E-87AD-73B75AED99D9}" type="slidenum">
              <a:rPr lang="es-CR" smtClean="0"/>
              <a:t>‹Nº›</a:t>
            </a:fld>
            <a:endParaRPr lang="es-CR"/>
          </a:p>
        </p:txBody>
      </p:sp>
    </p:spTree>
    <p:extLst>
      <p:ext uri="{BB962C8B-B14F-4D97-AF65-F5344CB8AC3E}">
        <p14:creationId xmlns:p14="http://schemas.microsoft.com/office/powerpoint/2010/main" val="2627418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EB2A4-A672-4641-835C-4E9C48ED6D43}" type="datetimeFigureOut">
              <a:rPr lang="es-CR" smtClean="0"/>
              <a:t>12/12/2019</a:t>
            </a:fld>
            <a:endParaRPr lang="es-C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70B52F-7181-486E-87AD-73B75AED99D9}" type="slidenum">
              <a:rPr lang="es-CR" smtClean="0"/>
              <a:t>‹Nº›</a:t>
            </a:fld>
            <a:endParaRPr lang="es-CR"/>
          </a:p>
        </p:txBody>
      </p:sp>
    </p:spTree>
    <p:extLst>
      <p:ext uri="{BB962C8B-B14F-4D97-AF65-F5344CB8AC3E}">
        <p14:creationId xmlns:p14="http://schemas.microsoft.com/office/powerpoint/2010/main" val="313269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DF619-1D99-43EE-AB56-589D29E2737E}" type="datetimeFigureOut">
              <a:rPr lang="en-ID" smtClean="0">
                <a:solidFill>
                  <a:prstClr val="black">
                    <a:tint val="75000"/>
                  </a:prstClr>
                </a:solidFill>
              </a:rPr>
              <a:pPr/>
              <a:t>12/12/2019</a:t>
            </a:fld>
            <a:endParaRPr lang="en-ID">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BA9ED-0BD1-4583-826F-4EF9BAC8450E}" type="slidenum">
              <a:rPr lang="en-ID" smtClean="0">
                <a:solidFill>
                  <a:prstClr val="black">
                    <a:tint val="75000"/>
                  </a:prstClr>
                </a:solidFill>
              </a:rPr>
              <a:pPr/>
              <a:t>‹Nº›</a:t>
            </a:fld>
            <a:endParaRPr lang="en-ID" dirty="0">
              <a:solidFill>
                <a:prstClr val="black">
                  <a:tint val="75000"/>
                </a:prstClr>
              </a:solidFill>
            </a:endParaRPr>
          </a:p>
        </p:txBody>
      </p:sp>
    </p:spTree>
    <p:extLst>
      <p:ext uri="{BB962C8B-B14F-4D97-AF65-F5344CB8AC3E}">
        <p14:creationId xmlns:p14="http://schemas.microsoft.com/office/powerpoint/2010/main" val="23971023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ABB9"/>
        </a:solidFill>
        <a:effectLst/>
      </p:bgPr>
    </p:bg>
    <p:spTree>
      <p:nvGrpSpPr>
        <p:cNvPr id="1" name=""/>
        <p:cNvGrpSpPr/>
        <p:nvPr/>
      </p:nvGrpSpPr>
      <p:grpSpPr>
        <a:xfrm>
          <a:off x="0" y="0"/>
          <a:ext cx="0" cy="0"/>
          <a:chOff x="0" y="0"/>
          <a:chExt cx="0" cy="0"/>
        </a:xfrm>
      </p:grpSpPr>
      <p:sp>
        <p:nvSpPr>
          <p:cNvPr id="7" name="Marcador de contenido 5">
            <a:extLst>
              <a:ext uri="{FF2B5EF4-FFF2-40B4-BE49-F238E27FC236}">
                <a16:creationId xmlns:a16="http://schemas.microsoft.com/office/drawing/2014/main" id="{2645A1B7-8B88-4D90-983D-BAA2E9AAFFD3}"/>
              </a:ext>
            </a:extLst>
          </p:cNvPr>
          <p:cNvSpPr txBox="1">
            <a:spLocks/>
          </p:cNvSpPr>
          <p:nvPr/>
        </p:nvSpPr>
        <p:spPr>
          <a:xfrm>
            <a:off x="6705601" y="1638645"/>
            <a:ext cx="5380382" cy="4680000"/>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CR" sz="4000" b="1" i="0" u="none" strike="noStrike" kern="1200" cap="none" spc="0" normalizeH="0" baseline="0" noProof="0" dirty="0">
                <a:ln>
                  <a:noFill/>
                </a:ln>
                <a:solidFill>
                  <a:schemeClr val="bg1"/>
                </a:solidFill>
                <a:effectLst/>
                <a:uLnTx/>
                <a:uFillTx/>
                <a:latin typeface="Calibri Light"/>
                <a:ea typeface="+mn-ea"/>
                <a:cs typeface="+mn-cs"/>
              </a:rPr>
              <a:t>ANÁLISIS DE ESTADÍSTICA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CR" sz="4000" b="1" i="0" u="none" strike="noStrike" kern="1200" cap="none" spc="0" normalizeH="0" baseline="0" noProof="0" dirty="0">
                <a:ln>
                  <a:noFill/>
                </a:ln>
                <a:solidFill>
                  <a:schemeClr val="bg1"/>
                </a:solidFill>
                <a:effectLst/>
                <a:uLnTx/>
                <a:uFillTx/>
                <a:latin typeface="Calibri Light"/>
                <a:ea typeface="+mn-ea"/>
                <a:cs typeface="+mn-cs"/>
              </a:rPr>
              <a:t>ESPACIAL PARA EL INDICE DE </a:t>
            </a:r>
            <a:r>
              <a:rPr lang="es-CR" sz="4000" b="1" dirty="0">
                <a:solidFill>
                  <a:schemeClr val="bg1"/>
                </a:solidFill>
                <a:latin typeface="Calibri Light"/>
              </a:rPr>
              <a:t>D</a:t>
            </a:r>
            <a:r>
              <a:rPr kumimoji="0" lang="es-CR" sz="4000" b="1" i="0" u="none" strike="noStrike" kern="1200" cap="none" spc="0" normalizeH="0" baseline="0" noProof="0" dirty="0">
                <a:ln>
                  <a:noFill/>
                </a:ln>
                <a:solidFill>
                  <a:schemeClr val="bg1"/>
                </a:solidFill>
                <a:effectLst/>
                <a:uLnTx/>
                <a:uFillTx/>
                <a:latin typeface="Calibri Light"/>
                <a:ea typeface="+mn-ea"/>
                <a:cs typeface="+mn-cs"/>
              </a:rPr>
              <a:t>ESARROLLO CANTONAL DE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CR" sz="4000" b="1" i="0" u="none" strike="noStrike" kern="1200" cap="none" spc="0" normalizeH="0" baseline="0" noProof="0" dirty="0">
                <a:ln>
                  <a:noFill/>
                </a:ln>
                <a:solidFill>
                  <a:schemeClr val="bg1"/>
                </a:solidFill>
                <a:effectLst/>
                <a:uLnTx/>
                <a:uFillTx/>
                <a:latin typeface="Calibri Light"/>
                <a:ea typeface="+mn-ea"/>
                <a:cs typeface="+mn-cs"/>
              </a:rPr>
              <a:t>COSTA RICA</a:t>
            </a:r>
            <a:endParaRPr kumimoji="0" lang="es-CR" sz="1600" b="0" i="0" u="none" strike="noStrike" kern="1200" cap="none" spc="0" normalizeH="0" baseline="0" noProof="0" dirty="0">
              <a:ln>
                <a:noFill/>
              </a:ln>
              <a:solidFill>
                <a:schemeClr val="bg1"/>
              </a:solidFill>
              <a:effectLst/>
              <a:uLnTx/>
              <a:uFillTx/>
              <a:latin typeface="Calibri Ligh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s-CR" sz="1800" b="0" i="0" u="none" strike="noStrike" kern="1200" cap="none" spc="0" normalizeH="0" baseline="0" noProof="0" dirty="0">
              <a:ln>
                <a:noFill/>
              </a:ln>
              <a:solidFill>
                <a:schemeClr val="bg1"/>
              </a:solidFill>
              <a:effectLst/>
              <a:uLnTx/>
              <a:uFillTx/>
              <a:latin typeface="Calibri Ligh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s-CR" sz="1800" b="0" i="0" u="none" strike="noStrike" kern="1200" cap="none" spc="0" normalizeH="0" baseline="0" noProof="0" dirty="0">
                <a:ln>
                  <a:noFill/>
                </a:ln>
                <a:solidFill>
                  <a:schemeClr val="bg1"/>
                </a:solidFill>
                <a:effectLst/>
                <a:uLnTx/>
                <a:uFillTx/>
                <a:latin typeface="Calibri Light"/>
                <a:ea typeface="+mn-ea"/>
                <a:cs typeface="+mn-cs"/>
              </a:rPr>
              <a:t>Posgrado de Estadística </a:t>
            </a:r>
            <a:endParaRPr kumimoji="0" lang="en-US" sz="1800" b="0" i="0" u="none" strike="noStrike" kern="1200" cap="none" spc="0" normalizeH="0" baseline="0" noProof="0" dirty="0">
              <a:ln>
                <a:noFill/>
              </a:ln>
              <a:solidFill>
                <a:schemeClr val="bg1"/>
              </a:solidFill>
              <a:effectLst/>
              <a:uLnTx/>
              <a:uFillTx/>
              <a:latin typeface="Calibri Ligh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err="1">
                <a:ln>
                  <a:noFill/>
                </a:ln>
                <a:solidFill>
                  <a:schemeClr val="bg1"/>
                </a:solidFill>
                <a:effectLst/>
                <a:uLnTx/>
                <a:uFillTx/>
                <a:latin typeface="Calibri Light"/>
                <a:ea typeface="+mn-ea"/>
                <a:cs typeface="+mn-cs"/>
              </a:rPr>
              <a:t>Curso</a:t>
            </a:r>
            <a:r>
              <a:rPr kumimoji="0" lang="en-US" sz="1800" b="0" i="0" u="none" strike="noStrike" kern="1200" cap="none" spc="0" normalizeH="0" baseline="0" noProof="0" dirty="0">
                <a:ln>
                  <a:noFill/>
                </a:ln>
                <a:solidFill>
                  <a:schemeClr val="bg1"/>
                </a:solidFill>
                <a:effectLst/>
                <a:uLnTx/>
                <a:uFillTx/>
                <a:latin typeface="Calibri Light"/>
                <a:ea typeface="+mn-ea"/>
                <a:cs typeface="+mn-cs"/>
              </a:rPr>
              <a:t>: </a:t>
            </a:r>
            <a:r>
              <a:rPr kumimoji="0" lang="en-US" sz="1800" b="0" i="0" u="none" strike="noStrike" kern="1200" cap="none" spc="0" normalizeH="0" baseline="0" noProof="0" dirty="0" err="1">
                <a:ln>
                  <a:noFill/>
                </a:ln>
                <a:solidFill>
                  <a:schemeClr val="bg1"/>
                </a:solidFill>
                <a:effectLst/>
                <a:uLnTx/>
                <a:uFillTx/>
                <a:latin typeface="Calibri Light"/>
                <a:ea typeface="+mn-ea"/>
                <a:cs typeface="+mn-cs"/>
              </a:rPr>
              <a:t>Tópicos</a:t>
            </a:r>
            <a:r>
              <a:rPr kumimoji="0" lang="en-US" sz="1800" b="0" i="0" u="none" strike="noStrike" kern="1200" cap="none" spc="0" normalizeH="0" baseline="0" noProof="0" dirty="0">
                <a:ln>
                  <a:noFill/>
                </a:ln>
                <a:solidFill>
                  <a:schemeClr val="bg1"/>
                </a:solidFill>
                <a:effectLst/>
                <a:uLnTx/>
                <a:uFillTx/>
                <a:latin typeface="Calibri Light"/>
                <a:ea typeface="+mn-ea"/>
                <a:cs typeface="+mn-cs"/>
              </a:rPr>
              <a:t> de </a:t>
            </a:r>
            <a:r>
              <a:rPr kumimoji="0" lang="en-US" sz="1800" b="0" i="0" u="none" strike="noStrike" kern="1200" cap="none" spc="0" normalizeH="0" baseline="0" noProof="0" dirty="0" err="1">
                <a:ln>
                  <a:noFill/>
                </a:ln>
                <a:solidFill>
                  <a:schemeClr val="bg1"/>
                </a:solidFill>
                <a:effectLst/>
                <a:uLnTx/>
                <a:uFillTx/>
                <a:latin typeface="Calibri Light"/>
                <a:ea typeface="+mn-ea"/>
                <a:cs typeface="+mn-cs"/>
              </a:rPr>
              <a:t>estadística</a:t>
            </a:r>
            <a:r>
              <a:rPr kumimoji="0" lang="en-US" sz="1800" b="0" i="0" u="none" strike="noStrike" kern="1200" cap="none" spc="0" normalizeH="0" baseline="0" noProof="0" dirty="0">
                <a:ln>
                  <a:noFill/>
                </a:ln>
                <a:solidFill>
                  <a:schemeClr val="bg1"/>
                </a:solidFill>
                <a:effectLst/>
                <a:uLnTx/>
                <a:uFillTx/>
                <a:latin typeface="Calibri Light"/>
                <a:ea typeface="+mn-ea"/>
                <a:cs typeface="+mn-cs"/>
              </a:rPr>
              <a:t> </a:t>
            </a:r>
            <a:r>
              <a:rPr kumimoji="0" lang="en-US" sz="1800" b="0" i="0" u="none" strike="noStrike" kern="1200" cap="none" spc="0" normalizeH="0" baseline="0" noProof="0" dirty="0" err="1">
                <a:ln>
                  <a:noFill/>
                </a:ln>
                <a:solidFill>
                  <a:schemeClr val="bg1"/>
                </a:solidFill>
                <a:effectLst/>
                <a:uLnTx/>
                <a:uFillTx/>
                <a:latin typeface="Calibri Light"/>
                <a:ea typeface="+mn-ea"/>
                <a:cs typeface="+mn-cs"/>
              </a:rPr>
              <a:t>espacial</a:t>
            </a:r>
            <a:r>
              <a:rPr kumimoji="0" lang="en-US" sz="1800" b="0" i="0" u="none" strike="noStrike" kern="1200" cap="none" spc="0" normalizeH="0" baseline="0" noProof="0" dirty="0">
                <a:ln>
                  <a:noFill/>
                </a:ln>
                <a:solidFill>
                  <a:schemeClr val="bg1"/>
                </a:solidFill>
                <a:effectLst/>
                <a:uLnTx/>
                <a:uFillTx/>
                <a:latin typeface="Calibri Light"/>
                <a:ea typeface="+mn-ea"/>
                <a:cs typeface="+mn-cs"/>
              </a:rPr>
              <a:t> </a:t>
            </a:r>
            <a:r>
              <a:rPr kumimoji="0" lang="en-US" sz="1800" b="0" i="0" u="none" strike="noStrike" kern="1200" cap="none" spc="0" normalizeH="0" baseline="0" noProof="0" dirty="0" err="1">
                <a:ln>
                  <a:noFill/>
                </a:ln>
                <a:solidFill>
                  <a:schemeClr val="bg1"/>
                </a:solidFill>
                <a:effectLst/>
                <a:uLnTx/>
                <a:uFillTx/>
                <a:latin typeface="Calibri Light"/>
                <a:ea typeface="+mn-ea"/>
                <a:cs typeface="+mn-cs"/>
              </a:rPr>
              <a:t>aplicada</a:t>
            </a:r>
            <a:endParaRPr kumimoji="0" lang="en-US" sz="1800" b="0" i="0" u="none" strike="noStrike" kern="1200" cap="none" spc="0" normalizeH="0" baseline="0" noProof="0" dirty="0">
              <a:ln>
                <a:noFill/>
              </a:ln>
              <a:solidFill>
                <a:schemeClr val="bg1"/>
              </a:solidFill>
              <a:effectLst/>
              <a:uLnTx/>
              <a:uFillTx/>
              <a:latin typeface="Calibri Ligh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err="1">
                <a:ln>
                  <a:noFill/>
                </a:ln>
                <a:solidFill>
                  <a:schemeClr val="bg1"/>
                </a:solidFill>
                <a:effectLst/>
                <a:uLnTx/>
                <a:uFillTx/>
                <a:latin typeface="Calibri Light"/>
                <a:ea typeface="+mn-ea"/>
                <a:cs typeface="+mn-cs"/>
              </a:rPr>
              <a:t>Profesora</a:t>
            </a:r>
            <a:r>
              <a:rPr kumimoji="0" lang="en-US" sz="1800" b="0" i="0" u="none" strike="noStrike" kern="1200" cap="none" spc="0" normalizeH="0" baseline="0" noProof="0" dirty="0">
                <a:ln>
                  <a:noFill/>
                </a:ln>
                <a:solidFill>
                  <a:schemeClr val="bg1"/>
                </a:solidFill>
                <a:effectLst/>
                <a:uLnTx/>
                <a:uFillTx/>
                <a:latin typeface="Calibri Light"/>
                <a:ea typeface="+mn-ea"/>
                <a:cs typeface="+mn-cs"/>
              </a:rPr>
              <a:t>: Marcela Alfaro Córdoba, PhD</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err="1">
                <a:ln>
                  <a:noFill/>
                </a:ln>
                <a:solidFill>
                  <a:schemeClr val="bg1"/>
                </a:solidFill>
                <a:effectLst/>
                <a:uLnTx/>
                <a:uFillTx/>
                <a:latin typeface="Calibri Light"/>
                <a:ea typeface="+mn-ea"/>
                <a:cs typeface="+mn-cs"/>
              </a:rPr>
              <a:t>Estudiantes</a:t>
            </a:r>
            <a:r>
              <a:rPr kumimoji="0" lang="en-US" sz="1800" b="0" i="0" u="none" strike="noStrike" kern="1200" cap="none" spc="0" normalizeH="0" baseline="0" noProof="0" dirty="0">
                <a:ln>
                  <a:noFill/>
                </a:ln>
                <a:solidFill>
                  <a:schemeClr val="bg1"/>
                </a:solidFill>
                <a:effectLst/>
                <a:uLnTx/>
                <a:uFillTx/>
                <a:latin typeface="Calibri Light"/>
                <a:ea typeface="+mn-ea"/>
                <a:cs typeface="+mn-cs"/>
              </a:rPr>
              <a:t>: Melissa Cordero y Marco Otoya</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s-CR" sz="1800" b="0" i="0" u="none" strike="noStrike" kern="1200" cap="none" spc="0" normalizeH="0" baseline="0" noProof="0" dirty="0">
              <a:ln>
                <a:noFill/>
              </a:ln>
              <a:solidFill>
                <a:sysClr val="windowText" lastClr="000000">
                  <a:lumMod val="75000"/>
                  <a:lumOff val="25000"/>
                </a:sysClr>
              </a:solidFill>
              <a:effectLst/>
              <a:uLnTx/>
              <a:uFillTx/>
              <a:latin typeface="Calibri Ligh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s-ES" sz="1800" b="0" i="0" u="none" strike="noStrike" kern="1200" cap="none" spc="0" normalizeH="0" baseline="0" noProof="0" dirty="0">
                <a:ln>
                  <a:noFill/>
                </a:ln>
                <a:solidFill>
                  <a:sysClr val="windowText" lastClr="000000">
                    <a:lumMod val="75000"/>
                    <a:lumOff val="25000"/>
                  </a:sysClr>
                </a:solidFill>
                <a:effectLst/>
                <a:uLnTx/>
                <a:uFillTx/>
                <a:latin typeface="Calibri Light"/>
                <a:ea typeface="+mn-ea"/>
                <a:cs typeface="+mn-cs"/>
              </a:rPr>
              <a:t>  </a:t>
            </a:r>
          </a:p>
        </p:txBody>
      </p:sp>
      <p:pic>
        <p:nvPicPr>
          <p:cNvPr id="8" name="Imagen 7"/>
          <p:cNvPicPr>
            <a:picLocks noChangeAspect="1"/>
          </p:cNvPicPr>
          <p:nvPr/>
        </p:nvPicPr>
        <p:blipFill>
          <a:blip r:embed="rId2"/>
          <a:stretch>
            <a:fillRect/>
          </a:stretch>
        </p:blipFill>
        <p:spPr>
          <a:xfrm>
            <a:off x="708660" y="443625"/>
            <a:ext cx="5829300" cy="2937510"/>
          </a:xfrm>
          <a:prstGeom prst="rect">
            <a:avLst/>
          </a:prstGeom>
        </p:spPr>
      </p:pic>
      <p:pic>
        <p:nvPicPr>
          <p:cNvPr id="9" name="Imagen 8"/>
          <p:cNvPicPr>
            <a:picLocks noChangeAspect="1"/>
          </p:cNvPicPr>
          <p:nvPr/>
        </p:nvPicPr>
        <p:blipFill>
          <a:blip r:embed="rId2"/>
          <a:stretch>
            <a:fillRect/>
          </a:stretch>
        </p:blipFill>
        <p:spPr>
          <a:xfrm>
            <a:off x="708660" y="3381135"/>
            <a:ext cx="5829300" cy="2937510"/>
          </a:xfrm>
          <a:prstGeom prst="rect">
            <a:avLst/>
          </a:prstGeom>
        </p:spPr>
      </p:pic>
    </p:spTree>
    <p:extLst>
      <p:ext uri="{BB962C8B-B14F-4D97-AF65-F5344CB8AC3E}">
        <p14:creationId xmlns:p14="http://schemas.microsoft.com/office/powerpoint/2010/main" val="1852540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78F103-D610-4A6E-86C0-2D1529B89C87}"/>
              </a:ext>
            </a:extLst>
          </p:cNvPr>
          <p:cNvSpPr/>
          <p:nvPr/>
        </p:nvSpPr>
        <p:spPr>
          <a:xfrm>
            <a:off x="0" y="5364081"/>
            <a:ext cx="12192000" cy="1325741"/>
          </a:xfrm>
          <a:prstGeom prst="rect">
            <a:avLst/>
          </a:prstGeom>
          <a:solidFill>
            <a:srgbClr val="F9B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 name="Título 1"/>
          <p:cNvSpPr>
            <a:spLocks noGrp="1"/>
          </p:cNvSpPr>
          <p:nvPr>
            <p:ph type="title"/>
          </p:nvPr>
        </p:nvSpPr>
        <p:spPr>
          <a:xfrm>
            <a:off x="665479" y="376849"/>
            <a:ext cx="10515600" cy="1325563"/>
          </a:xfrm>
        </p:spPr>
        <p:txBody>
          <a:bodyPr/>
          <a:lstStyle/>
          <a:p>
            <a:r>
              <a:rPr lang="es-CR" dirty="0"/>
              <a:t>Matriz de pesos a partir del criterio de la Reina</a:t>
            </a:r>
          </a:p>
        </p:txBody>
      </p:sp>
      <p:sp>
        <p:nvSpPr>
          <p:cNvPr id="7" name="CuadroTexto 6"/>
          <p:cNvSpPr txBox="1"/>
          <p:nvPr/>
        </p:nvSpPr>
        <p:spPr>
          <a:xfrm>
            <a:off x="665479" y="1901254"/>
            <a:ext cx="5718715" cy="3088578"/>
          </a:xfrm>
          <a:prstGeom prst="rect">
            <a:avLst/>
          </a:prstGeom>
          <a:noFill/>
        </p:spPr>
        <p:txBody>
          <a:bodyPr wrap="square" lIns="0" tIns="0" rIns="0" bIns="0" rtlCol="0">
            <a:noAutofit/>
          </a:bodyPr>
          <a:lstStyle/>
          <a:p>
            <a:pPr>
              <a:lnSpc>
                <a:spcPct val="90000"/>
              </a:lnSpc>
            </a:pPr>
            <a:r>
              <a:rPr lang="es-MX" sz="2400" dirty="0">
                <a:solidFill>
                  <a:prstClr val="black">
                    <a:lumMod val="75000"/>
                    <a:lumOff val="25000"/>
                  </a:prstClr>
                </a:solidFill>
                <a:latin typeface="Calibri Light"/>
              </a:rPr>
              <a:t>Una vez que hemos definido el criterio de vecindad, se cuantifica la fuerza de cada unión (pesos espaciales).</a:t>
            </a:r>
            <a:endParaRPr lang="es-CR" sz="2400" dirty="0">
              <a:solidFill>
                <a:prstClr val="black">
                  <a:lumMod val="75000"/>
                  <a:lumOff val="25000"/>
                </a:prstClr>
              </a:solidFill>
              <a:latin typeface="Calibri Light"/>
            </a:endParaRPr>
          </a:p>
          <a:p>
            <a:pPr>
              <a:lnSpc>
                <a:spcPct val="90000"/>
              </a:lnSpc>
            </a:pPr>
            <a:endParaRPr lang="es-CR" sz="2400" dirty="0">
              <a:solidFill>
                <a:prstClr val="black">
                  <a:lumMod val="75000"/>
                  <a:lumOff val="25000"/>
                </a:prstClr>
              </a:solidFill>
              <a:latin typeface="Calibri Light"/>
            </a:endParaRPr>
          </a:p>
          <a:p>
            <a:pPr>
              <a:lnSpc>
                <a:spcPct val="90000"/>
              </a:lnSpc>
            </a:pPr>
            <a:r>
              <a:rPr lang="es-CR" sz="2400" dirty="0">
                <a:solidFill>
                  <a:prstClr val="black">
                    <a:lumMod val="75000"/>
                    <a:lumOff val="25000"/>
                  </a:prstClr>
                </a:solidFill>
                <a:latin typeface="Calibri Light"/>
              </a:rPr>
              <a:t>No se obtuvieron resultados para el estilo inverso (no se obtuvieron ponderaciones o fueron 0).</a:t>
            </a:r>
          </a:p>
          <a:p>
            <a:pPr indent="-228600">
              <a:lnSpc>
                <a:spcPct val="90000"/>
              </a:lnSpc>
              <a:buFont typeface="Arial" panose="02080604020202020204" pitchFamily="34" charset="0"/>
              <a:buChar char="•"/>
            </a:pPr>
            <a:endParaRPr lang="es-CR" sz="2400" dirty="0">
              <a:solidFill>
                <a:prstClr val="black">
                  <a:lumMod val="75000"/>
                  <a:lumOff val="25000"/>
                </a:prstClr>
              </a:solidFill>
              <a:latin typeface="Calibri Light"/>
            </a:endParaRPr>
          </a:p>
          <a:p>
            <a:pPr>
              <a:lnSpc>
                <a:spcPct val="90000"/>
              </a:lnSpc>
            </a:pPr>
            <a:r>
              <a:rPr lang="es-CR" sz="2400" dirty="0">
                <a:solidFill>
                  <a:prstClr val="black">
                    <a:lumMod val="75000"/>
                    <a:lumOff val="25000"/>
                  </a:prstClr>
                </a:solidFill>
                <a:latin typeface="Calibri Light"/>
              </a:rPr>
              <a:t>Dado que los resultados entre el estilo W y B son similares, se utiliza el estilo W.</a:t>
            </a:r>
          </a:p>
          <a:p>
            <a:endParaRPr lang="es-CR" sz="1200" dirty="0">
              <a:solidFill>
                <a:prstClr val="black"/>
              </a:solidFill>
              <a:latin typeface="Calibri Light"/>
            </a:endParaRPr>
          </a:p>
        </p:txBody>
      </p:sp>
      <p:pic>
        <p:nvPicPr>
          <p:cNvPr id="3" name="Imagen 2">
            <a:extLst>
              <a:ext uri="{FF2B5EF4-FFF2-40B4-BE49-F238E27FC236}">
                <a16:creationId xmlns:a16="http://schemas.microsoft.com/office/drawing/2014/main" id="{36251BA1-33F5-4CDA-9333-D1435B1EC14C}"/>
              </a:ext>
            </a:extLst>
          </p:cNvPr>
          <p:cNvPicPr>
            <a:picLocks noChangeAspect="1"/>
          </p:cNvPicPr>
          <p:nvPr/>
        </p:nvPicPr>
        <p:blipFill>
          <a:blip r:embed="rId2"/>
          <a:stretch>
            <a:fillRect/>
          </a:stretch>
        </p:blipFill>
        <p:spPr>
          <a:xfrm>
            <a:off x="6831998" y="1603717"/>
            <a:ext cx="4694523" cy="3650566"/>
          </a:xfrm>
          <a:prstGeom prst="rect">
            <a:avLst/>
          </a:prstGeom>
        </p:spPr>
      </p:pic>
      <p:sp>
        <p:nvSpPr>
          <p:cNvPr id="6" name="Rectángulo 5">
            <a:extLst>
              <a:ext uri="{FF2B5EF4-FFF2-40B4-BE49-F238E27FC236}">
                <a16:creationId xmlns:a16="http://schemas.microsoft.com/office/drawing/2014/main" id="{34EAC32E-356C-4805-A698-87210FE0A31F}"/>
              </a:ext>
            </a:extLst>
          </p:cNvPr>
          <p:cNvSpPr/>
          <p:nvPr/>
        </p:nvSpPr>
        <p:spPr>
          <a:xfrm>
            <a:off x="6831998" y="1333714"/>
            <a:ext cx="4082592" cy="369332"/>
          </a:xfrm>
          <a:prstGeom prst="rect">
            <a:avLst/>
          </a:prstGeom>
        </p:spPr>
        <p:txBody>
          <a:bodyPr wrap="none">
            <a:spAutoFit/>
          </a:bodyPr>
          <a:lstStyle/>
          <a:p>
            <a:r>
              <a:rPr lang="es-CR" dirty="0"/>
              <a:t>Estandarización por Filas       Estilo Binario</a:t>
            </a:r>
          </a:p>
        </p:txBody>
      </p:sp>
      <p:sp>
        <p:nvSpPr>
          <p:cNvPr id="5" name="Rectángulo 4">
            <a:extLst>
              <a:ext uri="{FF2B5EF4-FFF2-40B4-BE49-F238E27FC236}">
                <a16:creationId xmlns:a16="http://schemas.microsoft.com/office/drawing/2014/main" id="{B1946A4B-FD4A-4A16-AD39-10F306B6D0CE}"/>
              </a:ext>
            </a:extLst>
          </p:cNvPr>
          <p:cNvSpPr/>
          <p:nvPr/>
        </p:nvSpPr>
        <p:spPr>
          <a:xfrm>
            <a:off x="665479" y="5426786"/>
            <a:ext cx="10903641" cy="1200329"/>
          </a:xfrm>
          <a:prstGeom prst="rect">
            <a:avLst/>
          </a:prstGeom>
        </p:spPr>
        <p:txBody>
          <a:bodyPr wrap="square">
            <a:spAutoFit/>
          </a:bodyPr>
          <a:lstStyle/>
          <a:p>
            <a:r>
              <a:rPr lang="es-MX" dirty="0">
                <a:solidFill>
                  <a:schemeClr val="bg1"/>
                </a:solidFill>
                <a:latin typeface="Calibri Light"/>
              </a:rPr>
              <a:t>Estandarización por las (W). Este método se basa en que los pesos  de la matriz sumen 1. Para ello se divide la unidad entre el numero de áreas vecinas del área en cuestión. Los pesos de áreas con pocos vecinos serán mayores que los de áreas con un número de vecinos mayor. Es decir, cada vecino de un área con pocos vecinos ejerce gran influencia sobre ella, mientras que los vecino de áreas con muchos vecinos ejercen menor influencia.</a:t>
            </a:r>
            <a:endParaRPr lang="es-CR" dirty="0">
              <a:solidFill>
                <a:schemeClr val="bg1"/>
              </a:solidFill>
              <a:latin typeface="Calibri Light"/>
            </a:endParaRPr>
          </a:p>
        </p:txBody>
      </p:sp>
    </p:spTree>
    <p:extLst>
      <p:ext uri="{BB962C8B-B14F-4D97-AF65-F5344CB8AC3E}">
        <p14:creationId xmlns:p14="http://schemas.microsoft.com/office/powerpoint/2010/main" val="1879246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B3ADDF30-80E6-4707-8C23-8687F1806E72}"/>
              </a:ext>
            </a:extLst>
          </p:cNvPr>
          <p:cNvSpPr/>
          <p:nvPr/>
        </p:nvSpPr>
        <p:spPr>
          <a:xfrm>
            <a:off x="5685692" y="1"/>
            <a:ext cx="6506308" cy="6858000"/>
          </a:xfrm>
          <a:prstGeom prst="rect">
            <a:avLst/>
          </a:prstGeom>
          <a:solidFill>
            <a:srgbClr val="21AB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 name="Título 1"/>
          <p:cNvSpPr>
            <a:spLocks noGrp="1"/>
          </p:cNvSpPr>
          <p:nvPr>
            <p:ph type="title"/>
          </p:nvPr>
        </p:nvSpPr>
        <p:spPr>
          <a:xfrm>
            <a:off x="485398" y="210356"/>
            <a:ext cx="10515600" cy="1325563"/>
          </a:xfrm>
        </p:spPr>
        <p:txBody>
          <a:bodyPr/>
          <a:lstStyle/>
          <a:p>
            <a:r>
              <a:rPr lang="es-CR" dirty="0"/>
              <a:t>I de Moran Global</a:t>
            </a:r>
          </a:p>
        </p:txBody>
      </p:sp>
      <p:pic>
        <p:nvPicPr>
          <p:cNvPr id="3" name="Imagen 2">
            <a:extLst>
              <a:ext uri="{FF2B5EF4-FFF2-40B4-BE49-F238E27FC236}">
                <a16:creationId xmlns:a16="http://schemas.microsoft.com/office/drawing/2014/main" id="{C4719B2E-A13F-47AF-AE66-F7F0DE24EAC3}"/>
              </a:ext>
            </a:extLst>
          </p:cNvPr>
          <p:cNvPicPr>
            <a:picLocks noChangeAspect="1"/>
          </p:cNvPicPr>
          <p:nvPr/>
        </p:nvPicPr>
        <p:blipFill>
          <a:blip r:embed="rId3"/>
          <a:stretch>
            <a:fillRect/>
          </a:stretch>
        </p:blipFill>
        <p:spPr>
          <a:xfrm>
            <a:off x="632024" y="1542952"/>
            <a:ext cx="4441514" cy="1560532"/>
          </a:xfrm>
          <a:prstGeom prst="rect">
            <a:avLst/>
          </a:prstGeom>
        </p:spPr>
      </p:pic>
      <p:pic>
        <p:nvPicPr>
          <p:cNvPr id="12" name="Imagen 11">
            <a:extLst>
              <a:ext uri="{FF2B5EF4-FFF2-40B4-BE49-F238E27FC236}">
                <a16:creationId xmlns:a16="http://schemas.microsoft.com/office/drawing/2014/main" id="{BD8FEB9F-8966-48F5-A569-A83D145D086C}"/>
              </a:ext>
            </a:extLst>
          </p:cNvPr>
          <p:cNvPicPr>
            <a:picLocks noChangeAspect="1"/>
          </p:cNvPicPr>
          <p:nvPr/>
        </p:nvPicPr>
        <p:blipFill>
          <a:blip r:embed="rId4"/>
          <a:stretch>
            <a:fillRect/>
          </a:stretch>
        </p:blipFill>
        <p:spPr>
          <a:xfrm>
            <a:off x="796571" y="3565517"/>
            <a:ext cx="3178916" cy="3055749"/>
          </a:xfrm>
          <a:prstGeom prst="rect">
            <a:avLst/>
          </a:prstGeom>
        </p:spPr>
      </p:pic>
      <p:sp>
        <p:nvSpPr>
          <p:cNvPr id="15" name="Rectángulo 14">
            <a:extLst>
              <a:ext uri="{FF2B5EF4-FFF2-40B4-BE49-F238E27FC236}">
                <a16:creationId xmlns:a16="http://schemas.microsoft.com/office/drawing/2014/main" id="{2834F1BE-A533-433B-A5FC-959FC3111FB3}"/>
              </a:ext>
            </a:extLst>
          </p:cNvPr>
          <p:cNvSpPr/>
          <p:nvPr/>
        </p:nvSpPr>
        <p:spPr>
          <a:xfrm>
            <a:off x="629269" y="3161707"/>
            <a:ext cx="1902700" cy="338554"/>
          </a:xfrm>
          <a:prstGeom prst="rect">
            <a:avLst/>
          </a:prstGeom>
        </p:spPr>
        <p:txBody>
          <a:bodyPr wrap="none">
            <a:spAutoFit/>
          </a:bodyPr>
          <a:lstStyle/>
          <a:p>
            <a:r>
              <a:rPr lang="es-CR" sz="1600" b="1" dirty="0"/>
              <a:t>Test de permutación</a:t>
            </a:r>
          </a:p>
        </p:txBody>
      </p:sp>
      <p:sp>
        <p:nvSpPr>
          <p:cNvPr id="18" name="Rectángulo 17">
            <a:extLst>
              <a:ext uri="{FF2B5EF4-FFF2-40B4-BE49-F238E27FC236}">
                <a16:creationId xmlns:a16="http://schemas.microsoft.com/office/drawing/2014/main" id="{456340BA-F18F-43CE-B4D2-75F671C95436}"/>
              </a:ext>
            </a:extLst>
          </p:cNvPr>
          <p:cNvSpPr/>
          <p:nvPr/>
        </p:nvSpPr>
        <p:spPr>
          <a:xfrm>
            <a:off x="5890846" y="889843"/>
            <a:ext cx="6096000" cy="5078313"/>
          </a:xfrm>
          <a:prstGeom prst="rect">
            <a:avLst/>
          </a:prstGeom>
        </p:spPr>
        <p:txBody>
          <a:bodyPr>
            <a:spAutoFit/>
          </a:bodyPr>
          <a:lstStyle/>
          <a:p>
            <a:r>
              <a:rPr lang="es-MX" dirty="0">
                <a:solidFill>
                  <a:schemeClr val="bg1"/>
                </a:solidFill>
              </a:rPr>
              <a:t>Objetivo: Comprobar que no existe ningún patrón espacial en la media.</a:t>
            </a:r>
          </a:p>
          <a:p>
            <a:endParaRPr lang="es-MX" dirty="0">
              <a:solidFill>
                <a:schemeClr val="bg1"/>
              </a:solidFill>
            </a:endParaRPr>
          </a:p>
          <a:p>
            <a:r>
              <a:rPr lang="es-MX" dirty="0">
                <a:solidFill>
                  <a:schemeClr val="bg1"/>
                </a:solidFill>
              </a:rPr>
              <a:t>Para la estadística I de Moran global, la hipótesis nula establece que el atributo que se analiza está distribuido en forma aleatoria entre las entidades del área de estudio; es decir, los procesos espaciales que promueven el patrón de valores observado constituyen una opción aleatoria.</a:t>
            </a:r>
          </a:p>
          <a:p>
            <a:endParaRPr lang="es-MX" dirty="0">
              <a:solidFill>
                <a:schemeClr val="bg1"/>
              </a:solidFill>
            </a:endParaRPr>
          </a:p>
          <a:p>
            <a:r>
              <a:rPr lang="es-MX" dirty="0">
                <a:solidFill>
                  <a:schemeClr val="bg1"/>
                </a:solidFill>
              </a:rPr>
              <a:t>Se rechaza la Ho, al 10% de significancia, indicando la presencia de autocorrelación espacial positiva. </a:t>
            </a:r>
          </a:p>
          <a:p>
            <a:endParaRPr lang="es-MX" dirty="0">
              <a:solidFill>
                <a:schemeClr val="bg1"/>
              </a:solidFill>
            </a:endParaRPr>
          </a:p>
          <a:p>
            <a:r>
              <a:rPr lang="es-MX" dirty="0">
                <a:solidFill>
                  <a:schemeClr val="bg1"/>
                </a:solidFill>
              </a:rPr>
              <a:t> Si tengo evidencia para rechazar la hipótesis nula, entonces significa que la locación original importa y que por lo tanto si existe autocorrelación espacial.</a:t>
            </a:r>
          </a:p>
          <a:p>
            <a:endParaRPr lang="es-MX" dirty="0">
              <a:solidFill>
                <a:schemeClr val="bg1"/>
              </a:solidFill>
            </a:endParaRPr>
          </a:p>
          <a:p>
            <a:r>
              <a:rPr lang="es-MX" b="1" dirty="0">
                <a:solidFill>
                  <a:schemeClr val="bg1"/>
                </a:solidFill>
                <a:latin typeface="Helvetica Neue"/>
              </a:rPr>
              <a:t>Nos permite identificar si es que existe </a:t>
            </a:r>
            <a:r>
              <a:rPr lang="es-MX" b="1" dirty="0" err="1">
                <a:solidFill>
                  <a:schemeClr val="bg1"/>
                </a:solidFill>
                <a:latin typeface="Helvetica Neue"/>
              </a:rPr>
              <a:t>clustering</a:t>
            </a:r>
            <a:r>
              <a:rPr lang="es-MX" b="1" dirty="0">
                <a:solidFill>
                  <a:schemeClr val="bg1"/>
                </a:solidFill>
                <a:latin typeface="Helvetica Neue"/>
              </a:rPr>
              <a:t> a nivel global</a:t>
            </a:r>
            <a:endParaRPr lang="es-CR" b="1" dirty="0">
              <a:solidFill>
                <a:schemeClr val="bg1"/>
              </a:solidFill>
            </a:endParaRPr>
          </a:p>
        </p:txBody>
      </p:sp>
    </p:spTree>
    <p:extLst>
      <p:ext uri="{BB962C8B-B14F-4D97-AF65-F5344CB8AC3E}">
        <p14:creationId xmlns:p14="http://schemas.microsoft.com/office/powerpoint/2010/main" val="20026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25FA64A6-A3EC-4770-9570-6B79CAAE546B}"/>
              </a:ext>
            </a:extLst>
          </p:cNvPr>
          <p:cNvSpPr/>
          <p:nvPr/>
        </p:nvSpPr>
        <p:spPr>
          <a:xfrm>
            <a:off x="6497934" y="2797368"/>
            <a:ext cx="5339405" cy="355678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 name="Título 1"/>
          <p:cNvSpPr>
            <a:spLocks noGrp="1"/>
          </p:cNvSpPr>
          <p:nvPr>
            <p:ph type="title"/>
          </p:nvPr>
        </p:nvSpPr>
        <p:spPr>
          <a:xfrm>
            <a:off x="838200" y="167713"/>
            <a:ext cx="4915486" cy="1325563"/>
          </a:xfrm>
        </p:spPr>
        <p:txBody>
          <a:bodyPr/>
          <a:lstStyle/>
          <a:p>
            <a:r>
              <a:rPr lang="es-CR" dirty="0"/>
              <a:t>I de Moran Local</a:t>
            </a:r>
          </a:p>
        </p:txBody>
      </p:sp>
      <p:pic>
        <p:nvPicPr>
          <p:cNvPr id="4" name="Imagen 3">
            <a:extLst>
              <a:ext uri="{FF2B5EF4-FFF2-40B4-BE49-F238E27FC236}">
                <a16:creationId xmlns:a16="http://schemas.microsoft.com/office/drawing/2014/main" id="{B37AA0A5-A507-457C-9ED2-CD62BDE9F92D}"/>
              </a:ext>
            </a:extLst>
          </p:cNvPr>
          <p:cNvPicPr>
            <a:picLocks noChangeAspect="1"/>
          </p:cNvPicPr>
          <p:nvPr/>
        </p:nvPicPr>
        <p:blipFill rotWithShape="1">
          <a:blip r:embed="rId3"/>
          <a:srcRect r="21410"/>
          <a:stretch/>
        </p:blipFill>
        <p:spPr>
          <a:xfrm>
            <a:off x="241304" y="1306193"/>
            <a:ext cx="6100881" cy="5324475"/>
          </a:xfrm>
          <a:prstGeom prst="rect">
            <a:avLst/>
          </a:prstGeom>
        </p:spPr>
      </p:pic>
      <p:sp>
        <p:nvSpPr>
          <p:cNvPr id="5" name="Rectángulo 4">
            <a:extLst>
              <a:ext uri="{FF2B5EF4-FFF2-40B4-BE49-F238E27FC236}">
                <a16:creationId xmlns:a16="http://schemas.microsoft.com/office/drawing/2014/main" id="{EDDEEF6D-E6EF-49B1-B875-AE7C90EE42A9}"/>
              </a:ext>
            </a:extLst>
          </p:cNvPr>
          <p:cNvSpPr/>
          <p:nvPr/>
        </p:nvSpPr>
        <p:spPr>
          <a:xfrm>
            <a:off x="6738424" y="3243483"/>
            <a:ext cx="4922339" cy="2308324"/>
          </a:xfrm>
          <a:prstGeom prst="rect">
            <a:avLst/>
          </a:prstGeom>
        </p:spPr>
        <p:txBody>
          <a:bodyPr wrap="square">
            <a:spAutoFit/>
          </a:bodyPr>
          <a:lstStyle/>
          <a:p>
            <a:r>
              <a:rPr lang="es-CR" dirty="0">
                <a:solidFill>
                  <a:schemeClr val="bg1"/>
                </a:solidFill>
              </a:rPr>
              <a:t>Este mapa nos permite observar la variación en la autocorrelación a lo largo del espacio</a:t>
            </a:r>
          </a:p>
          <a:p>
            <a:endParaRPr lang="es-CR" dirty="0">
              <a:solidFill>
                <a:schemeClr val="bg1"/>
              </a:solidFill>
            </a:endParaRPr>
          </a:p>
          <a:p>
            <a:r>
              <a:rPr lang="es-CR" dirty="0">
                <a:solidFill>
                  <a:schemeClr val="bg1"/>
                </a:solidFill>
              </a:rPr>
              <a:t>No es posible identificar si los patrones geográficos de autocorrelación son clúster con valores altos o bajos, lo que nos permitirá analizar el tipo de autocorrelación espacial que existe y su nivel de significancia. </a:t>
            </a:r>
          </a:p>
        </p:txBody>
      </p:sp>
      <p:pic>
        <p:nvPicPr>
          <p:cNvPr id="13" name="Imagen 12">
            <a:extLst>
              <a:ext uri="{FF2B5EF4-FFF2-40B4-BE49-F238E27FC236}">
                <a16:creationId xmlns:a16="http://schemas.microsoft.com/office/drawing/2014/main" id="{F6C10E26-970C-43D3-84F0-2B54222F26B0}"/>
              </a:ext>
            </a:extLst>
          </p:cNvPr>
          <p:cNvPicPr>
            <a:picLocks noChangeAspect="1"/>
          </p:cNvPicPr>
          <p:nvPr/>
        </p:nvPicPr>
        <p:blipFill rotWithShape="1">
          <a:blip r:embed="rId3"/>
          <a:srcRect l="77744" t="33902" b="38092"/>
          <a:stretch/>
        </p:blipFill>
        <p:spPr>
          <a:xfrm>
            <a:off x="6342185" y="1306193"/>
            <a:ext cx="1727717" cy="1491175"/>
          </a:xfrm>
          <a:prstGeom prst="rect">
            <a:avLst/>
          </a:prstGeom>
        </p:spPr>
      </p:pic>
    </p:spTree>
    <p:extLst>
      <p:ext uri="{BB962C8B-B14F-4D97-AF65-F5344CB8AC3E}">
        <p14:creationId xmlns:p14="http://schemas.microsoft.com/office/powerpoint/2010/main" val="1192449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34A43C3-8BBD-4608-9509-E78D9E1D07B1}"/>
              </a:ext>
            </a:extLst>
          </p:cNvPr>
          <p:cNvSpPr/>
          <p:nvPr/>
        </p:nvSpPr>
        <p:spPr>
          <a:xfrm>
            <a:off x="6465829" y="2689274"/>
            <a:ext cx="5339405" cy="355678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 name="Título 1"/>
          <p:cNvSpPr>
            <a:spLocks noGrp="1"/>
          </p:cNvSpPr>
          <p:nvPr>
            <p:ph type="title"/>
          </p:nvPr>
        </p:nvSpPr>
        <p:spPr>
          <a:xfrm>
            <a:off x="241304" y="-19370"/>
            <a:ext cx="10515600" cy="1325563"/>
          </a:xfrm>
        </p:spPr>
        <p:txBody>
          <a:bodyPr/>
          <a:lstStyle/>
          <a:p>
            <a:r>
              <a:rPr lang="es-CR" dirty="0"/>
              <a:t>I de Moran Local</a:t>
            </a:r>
          </a:p>
        </p:txBody>
      </p:sp>
      <p:sp>
        <p:nvSpPr>
          <p:cNvPr id="5" name="Rectángulo 4">
            <a:extLst>
              <a:ext uri="{FF2B5EF4-FFF2-40B4-BE49-F238E27FC236}">
                <a16:creationId xmlns:a16="http://schemas.microsoft.com/office/drawing/2014/main" id="{EDDEEF6D-E6EF-49B1-B875-AE7C90EE42A9}"/>
              </a:ext>
            </a:extLst>
          </p:cNvPr>
          <p:cNvSpPr/>
          <p:nvPr/>
        </p:nvSpPr>
        <p:spPr>
          <a:xfrm>
            <a:off x="6660336" y="2907442"/>
            <a:ext cx="5144898" cy="3139321"/>
          </a:xfrm>
          <a:prstGeom prst="rect">
            <a:avLst/>
          </a:prstGeom>
        </p:spPr>
        <p:txBody>
          <a:bodyPr wrap="square">
            <a:spAutoFit/>
          </a:bodyPr>
          <a:lstStyle/>
          <a:p>
            <a:r>
              <a:rPr lang="es-MX" dirty="0">
                <a:solidFill>
                  <a:schemeClr val="bg1"/>
                </a:solidFill>
              </a:rPr>
              <a:t>Este mapa proporciona información sobre los patrones geográficos de autocorrelación espacial. </a:t>
            </a:r>
          </a:p>
          <a:p>
            <a:r>
              <a:rPr lang="es-MX" dirty="0">
                <a:solidFill>
                  <a:schemeClr val="bg1"/>
                </a:solidFill>
              </a:rPr>
              <a:t>Muestra si es que existen clúster, es decir, regiones en donde en su núcleo existe autocorrelación espacial positiva, por ende, nos muestra regiones </a:t>
            </a:r>
            <a:r>
              <a:rPr lang="es-MX" dirty="0" err="1">
                <a:solidFill>
                  <a:schemeClr val="bg1"/>
                </a:solidFill>
              </a:rPr>
              <a:t>clusterizadas</a:t>
            </a:r>
            <a:r>
              <a:rPr lang="es-MX" dirty="0">
                <a:solidFill>
                  <a:schemeClr val="bg1"/>
                </a:solidFill>
              </a:rPr>
              <a:t> más que lugares individuales. </a:t>
            </a:r>
          </a:p>
          <a:p>
            <a:endParaRPr lang="es-MX" dirty="0">
              <a:solidFill>
                <a:schemeClr val="bg1"/>
              </a:solidFill>
            </a:endParaRPr>
          </a:p>
          <a:p>
            <a:r>
              <a:rPr lang="es-MX" dirty="0">
                <a:solidFill>
                  <a:schemeClr val="bg1"/>
                </a:solidFill>
              </a:rPr>
              <a:t>Es importante señalar que estos mapas no son significativos, sino que nos permiten encontrar lugares o relaciones que pueden ser interesantes para un análisis posterior.</a:t>
            </a:r>
            <a:r>
              <a:rPr lang="es-CR" dirty="0">
                <a:solidFill>
                  <a:schemeClr val="bg1"/>
                </a:solidFill>
              </a:rPr>
              <a:t>. </a:t>
            </a:r>
          </a:p>
        </p:txBody>
      </p:sp>
      <p:pic>
        <p:nvPicPr>
          <p:cNvPr id="3" name="Imagen 2">
            <a:extLst>
              <a:ext uri="{FF2B5EF4-FFF2-40B4-BE49-F238E27FC236}">
                <a16:creationId xmlns:a16="http://schemas.microsoft.com/office/drawing/2014/main" id="{2AD671A7-1392-4F10-9778-7CEF919F1FC1}"/>
              </a:ext>
            </a:extLst>
          </p:cNvPr>
          <p:cNvPicPr>
            <a:picLocks noChangeAspect="1"/>
          </p:cNvPicPr>
          <p:nvPr/>
        </p:nvPicPr>
        <p:blipFill rotWithShape="1">
          <a:blip r:embed="rId3"/>
          <a:srcRect r="16441"/>
          <a:stretch/>
        </p:blipFill>
        <p:spPr>
          <a:xfrm>
            <a:off x="364948" y="1184031"/>
            <a:ext cx="5977237" cy="5334000"/>
          </a:xfrm>
          <a:prstGeom prst="rect">
            <a:avLst/>
          </a:prstGeom>
        </p:spPr>
      </p:pic>
      <p:pic>
        <p:nvPicPr>
          <p:cNvPr id="6" name="Imagen 5">
            <a:extLst>
              <a:ext uri="{FF2B5EF4-FFF2-40B4-BE49-F238E27FC236}">
                <a16:creationId xmlns:a16="http://schemas.microsoft.com/office/drawing/2014/main" id="{5234C182-B0B0-4283-A2EC-689FF9779054}"/>
              </a:ext>
            </a:extLst>
          </p:cNvPr>
          <p:cNvPicPr>
            <a:picLocks noChangeAspect="1"/>
          </p:cNvPicPr>
          <p:nvPr/>
        </p:nvPicPr>
        <p:blipFill rotWithShape="1">
          <a:blip r:embed="rId3"/>
          <a:srcRect l="82959" t="35410" b="36370"/>
          <a:stretch/>
        </p:blipFill>
        <p:spPr>
          <a:xfrm>
            <a:off x="6342185" y="1184031"/>
            <a:ext cx="1219009" cy="1505243"/>
          </a:xfrm>
          <a:prstGeom prst="rect">
            <a:avLst/>
          </a:prstGeom>
        </p:spPr>
      </p:pic>
    </p:spTree>
    <p:extLst>
      <p:ext uri="{BB962C8B-B14F-4D97-AF65-F5344CB8AC3E}">
        <p14:creationId xmlns:p14="http://schemas.microsoft.com/office/powerpoint/2010/main" val="3960653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ítulo 1"/>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Modelación espacial del Índice de desarrollo cantonal</a:t>
            </a:r>
          </a:p>
        </p:txBody>
      </p:sp>
      <p:sp>
        <p:nvSpPr>
          <p:cNvPr id="5" name="CuadroTexto 4">
            <a:extLst>
              <a:ext uri="{FF2B5EF4-FFF2-40B4-BE49-F238E27FC236}">
                <a16:creationId xmlns:a16="http://schemas.microsoft.com/office/drawing/2014/main" id="{7EBB47A3-4F4D-4849-B20F-798A4EFCFF4B}"/>
              </a:ext>
            </a:extLst>
          </p:cNvPr>
          <p:cNvSpPr txBox="1"/>
          <p:nvPr/>
        </p:nvSpPr>
        <p:spPr>
          <a:xfrm>
            <a:off x="643467" y="2638043"/>
            <a:ext cx="3689381" cy="3415623"/>
          </a:xfrm>
          <a:prstGeom prst="rect">
            <a:avLst/>
          </a:prstGeom>
        </p:spPr>
        <p:txBody>
          <a:bodyPr vert="horz" lIns="91440" tIns="45720" rIns="91440" bIns="45720" rtlCol="0">
            <a:normAutofit fontScale="92500" lnSpcReduction="10000"/>
          </a:bodyPr>
          <a:lstStyle/>
          <a:p>
            <a:pPr indent="-228600">
              <a:lnSpc>
                <a:spcPct val="90000"/>
              </a:lnSpc>
              <a:spcAft>
                <a:spcPts val="600"/>
              </a:spcAft>
              <a:buFont typeface="Arial" panose="020B0604020202020204" pitchFamily="34" charset="0"/>
              <a:buChar char="•"/>
            </a:pPr>
            <a:r>
              <a:rPr lang="en-US" sz="1600" dirty="0"/>
              <a:t>Se </a:t>
            </a:r>
            <a:r>
              <a:rPr lang="en-US" sz="1600" dirty="0" err="1"/>
              <a:t>ajusta</a:t>
            </a:r>
            <a:r>
              <a:rPr lang="en-US" sz="1600" dirty="0"/>
              <a:t> un </a:t>
            </a:r>
            <a:r>
              <a:rPr lang="es-CR" sz="1600" dirty="0"/>
              <a:t>modelo</a:t>
            </a:r>
            <a:r>
              <a:rPr lang="en-US" sz="1600" dirty="0"/>
              <a:t> </a:t>
            </a:r>
            <a:r>
              <a:rPr lang="en-US" sz="1600" dirty="0" err="1"/>
              <a:t>clásico</a:t>
            </a:r>
            <a:r>
              <a:rPr lang="en-US" sz="1600" dirty="0"/>
              <a:t> de </a:t>
            </a:r>
            <a:r>
              <a:rPr lang="en-US" sz="1600" dirty="0" err="1"/>
              <a:t>regresión</a:t>
            </a: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dirty="0"/>
              <a:t>El </a:t>
            </a:r>
            <a:r>
              <a:rPr lang="en-US" sz="1600" dirty="0" err="1"/>
              <a:t>modelo</a:t>
            </a:r>
            <a:r>
              <a:rPr lang="en-US" sz="1600" dirty="0"/>
              <a:t> se </a:t>
            </a:r>
            <a:r>
              <a:rPr lang="en-US" sz="1600" dirty="0" err="1"/>
              <a:t>ajusta</a:t>
            </a:r>
            <a:r>
              <a:rPr lang="en-US" sz="1600" dirty="0"/>
              <a:t> </a:t>
            </a:r>
            <a:r>
              <a:rPr lang="en-US" sz="1600" dirty="0" err="1"/>
              <a:t>considerando</a:t>
            </a:r>
            <a:r>
              <a:rPr lang="en-US" sz="1600" dirty="0"/>
              <a:t> variables </a:t>
            </a:r>
            <a:r>
              <a:rPr lang="en-US" sz="1600" dirty="0" err="1"/>
              <a:t>socioeconómicas</a:t>
            </a:r>
            <a:r>
              <a:rPr lang="en-US" sz="1600" dirty="0"/>
              <a:t> que </a:t>
            </a:r>
            <a:r>
              <a:rPr lang="en-US" sz="1600" dirty="0" err="1"/>
              <a:t>pueden</a:t>
            </a:r>
            <a:r>
              <a:rPr lang="en-US" sz="1600" dirty="0"/>
              <a:t> </a:t>
            </a:r>
            <a:r>
              <a:rPr lang="en-US" sz="1600" dirty="0" err="1"/>
              <a:t>incidir</a:t>
            </a:r>
            <a:r>
              <a:rPr lang="en-US" sz="1600" dirty="0"/>
              <a:t> </a:t>
            </a:r>
            <a:r>
              <a:rPr lang="en-US" sz="1600" dirty="0" err="1"/>
              <a:t>en</a:t>
            </a:r>
            <a:r>
              <a:rPr lang="en-US" sz="1600" dirty="0"/>
              <a:t> el </a:t>
            </a:r>
            <a:r>
              <a:rPr lang="en-US" sz="1600" dirty="0" err="1"/>
              <a:t>grado</a:t>
            </a:r>
            <a:r>
              <a:rPr lang="en-US" sz="1600" dirty="0"/>
              <a:t> de </a:t>
            </a:r>
            <a:r>
              <a:rPr lang="en-US" sz="1600" dirty="0" err="1"/>
              <a:t>desarrollo</a:t>
            </a:r>
            <a:r>
              <a:rPr lang="en-US" sz="1600" dirty="0"/>
              <a:t> de un </a:t>
            </a:r>
            <a:r>
              <a:rPr lang="en-US" sz="1600" dirty="0" err="1"/>
              <a:t>cantón</a:t>
            </a:r>
            <a:r>
              <a:rPr lang="en-US" sz="1600" dirty="0"/>
              <a:t>.</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dirty="0"/>
              <a:t>No se </a:t>
            </a:r>
            <a:r>
              <a:rPr lang="en-US" sz="1600" dirty="0" err="1"/>
              <a:t>utilizan</a:t>
            </a:r>
            <a:r>
              <a:rPr lang="en-US" sz="1600" dirty="0"/>
              <a:t> las </a:t>
            </a:r>
            <a:r>
              <a:rPr lang="en-US" sz="1600" dirty="0" err="1"/>
              <a:t>dimensiones</a:t>
            </a:r>
            <a:r>
              <a:rPr lang="en-US" sz="1600" dirty="0"/>
              <a:t> </a:t>
            </a:r>
            <a:r>
              <a:rPr lang="en-US" sz="1600" dirty="0" err="1"/>
              <a:t>como</a:t>
            </a:r>
            <a:r>
              <a:rPr lang="en-US" sz="1600" dirty="0"/>
              <a:t> variables </a:t>
            </a:r>
            <a:r>
              <a:rPr lang="en-US" sz="1600" dirty="0" err="1"/>
              <a:t>explicativas</a:t>
            </a:r>
            <a:r>
              <a:rPr lang="en-US" sz="1600" dirty="0"/>
              <a:t> dado que son las </a:t>
            </a:r>
            <a:r>
              <a:rPr lang="en-US" sz="1600" dirty="0" err="1"/>
              <a:t>mismas</a:t>
            </a:r>
            <a:r>
              <a:rPr lang="en-US" sz="1600" dirty="0"/>
              <a:t> que se </a:t>
            </a:r>
            <a:r>
              <a:rPr lang="en-US" sz="1600" dirty="0" err="1"/>
              <a:t>usan</a:t>
            </a:r>
            <a:r>
              <a:rPr lang="en-US" sz="1600" dirty="0"/>
              <a:t> para la </a:t>
            </a:r>
            <a:r>
              <a:rPr lang="en-US" sz="1600" dirty="0" err="1"/>
              <a:t>construcción</a:t>
            </a:r>
            <a:r>
              <a:rPr lang="en-US" sz="1600" dirty="0"/>
              <a:t> del </a:t>
            </a:r>
            <a:r>
              <a:rPr lang="en-US" sz="1600" dirty="0" err="1"/>
              <a:t>índice</a:t>
            </a:r>
            <a:r>
              <a:rPr lang="en-US" sz="1600" dirty="0"/>
              <a:t>. </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dirty="0" err="1"/>
              <a:t>Cómo</a:t>
            </a:r>
            <a:r>
              <a:rPr lang="en-US" sz="1600" dirty="0"/>
              <a:t> se </a:t>
            </a:r>
            <a:r>
              <a:rPr lang="en-US" sz="1600" dirty="0" err="1"/>
              <a:t>observa</a:t>
            </a:r>
            <a:r>
              <a:rPr lang="en-US" sz="1600" dirty="0"/>
              <a:t> la población y el </a:t>
            </a:r>
            <a:r>
              <a:rPr lang="en-US" sz="1600" dirty="0" err="1"/>
              <a:t>consumo</a:t>
            </a:r>
            <a:r>
              <a:rPr lang="en-US" sz="1600" dirty="0"/>
              <a:t> de </a:t>
            </a:r>
            <a:r>
              <a:rPr lang="en-US" sz="1600" dirty="0" err="1"/>
              <a:t>electricidad</a:t>
            </a:r>
            <a:r>
              <a:rPr lang="en-US" sz="1600" dirty="0"/>
              <a:t> no </a:t>
            </a:r>
            <a:r>
              <a:rPr lang="en-US" sz="1600" dirty="0" err="1"/>
              <a:t>resultan</a:t>
            </a:r>
            <a:r>
              <a:rPr lang="en-US" sz="1600" dirty="0"/>
              <a:t> </a:t>
            </a:r>
            <a:r>
              <a:rPr lang="en-US" sz="1600" dirty="0" err="1"/>
              <a:t>estadísticamente</a:t>
            </a:r>
            <a:r>
              <a:rPr lang="en-US" sz="1600" dirty="0"/>
              <a:t> </a:t>
            </a:r>
            <a:r>
              <a:rPr lang="en-US" sz="1600" dirty="0" err="1"/>
              <a:t>significativas</a:t>
            </a:r>
            <a:r>
              <a:rPr lang="en-US" sz="1600" dirty="0"/>
              <a:t>.</a:t>
            </a:r>
          </a:p>
        </p:txBody>
      </p:sp>
      <p:pic>
        <p:nvPicPr>
          <p:cNvPr id="4" name="Imagen 3">
            <a:extLst>
              <a:ext uri="{FF2B5EF4-FFF2-40B4-BE49-F238E27FC236}">
                <a16:creationId xmlns:a16="http://schemas.microsoft.com/office/drawing/2014/main" id="{5092DC8C-E43A-47F4-BBEB-507EBEEBE686}"/>
              </a:ext>
            </a:extLst>
          </p:cNvPr>
          <p:cNvPicPr>
            <a:picLocks noChangeAspect="1"/>
          </p:cNvPicPr>
          <p:nvPr/>
        </p:nvPicPr>
        <p:blipFill>
          <a:blip r:embed="rId2"/>
          <a:stretch>
            <a:fillRect/>
          </a:stretch>
        </p:blipFill>
        <p:spPr>
          <a:xfrm>
            <a:off x="5297763" y="1575146"/>
            <a:ext cx="6250769" cy="4478520"/>
          </a:xfrm>
          <a:prstGeom prst="rect">
            <a:avLst/>
          </a:prstGeom>
        </p:spPr>
      </p:pic>
      <p:sp>
        <p:nvSpPr>
          <p:cNvPr id="9" name="CuadroTexto 8">
            <a:extLst>
              <a:ext uri="{FF2B5EF4-FFF2-40B4-BE49-F238E27FC236}">
                <a16:creationId xmlns:a16="http://schemas.microsoft.com/office/drawing/2014/main" id="{0DA20F57-9278-4737-B27C-B18948BC0AB2}"/>
              </a:ext>
            </a:extLst>
          </p:cNvPr>
          <p:cNvSpPr txBox="1"/>
          <p:nvPr/>
        </p:nvSpPr>
        <p:spPr>
          <a:xfrm>
            <a:off x="5401994" y="815926"/>
            <a:ext cx="4515729" cy="369332"/>
          </a:xfrm>
          <a:prstGeom prst="rect">
            <a:avLst/>
          </a:prstGeom>
          <a:noFill/>
        </p:spPr>
        <p:txBody>
          <a:bodyPr wrap="square" rtlCol="0">
            <a:spAutoFit/>
          </a:bodyPr>
          <a:lstStyle/>
          <a:p>
            <a:r>
              <a:rPr lang="es-CR" dirty="0">
                <a:solidFill>
                  <a:schemeClr val="bg1"/>
                </a:solidFill>
              </a:rPr>
              <a:t>Salida de modelo: </a:t>
            </a:r>
          </a:p>
        </p:txBody>
      </p:sp>
    </p:spTree>
    <p:extLst>
      <p:ext uri="{BB962C8B-B14F-4D97-AF65-F5344CB8AC3E}">
        <p14:creationId xmlns:p14="http://schemas.microsoft.com/office/powerpoint/2010/main" val="6281911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3045" y="568040"/>
            <a:ext cx="11016175" cy="1325563"/>
          </a:xfrm>
        </p:spPr>
        <p:txBody>
          <a:bodyPr>
            <a:normAutofit/>
          </a:bodyPr>
          <a:lstStyle/>
          <a:p>
            <a:r>
              <a:rPr lang="es-MX" sz="4000" dirty="0"/>
              <a:t>Modelación espacial del Índice de desarrollo cantonal</a:t>
            </a:r>
            <a:endParaRPr lang="es-CR" sz="4000" dirty="0"/>
          </a:p>
        </p:txBody>
      </p:sp>
      <p:pic>
        <p:nvPicPr>
          <p:cNvPr id="10" name="Imagen 9">
            <a:extLst>
              <a:ext uri="{FF2B5EF4-FFF2-40B4-BE49-F238E27FC236}">
                <a16:creationId xmlns:a16="http://schemas.microsoft.com/office/drawing/2014/main" id="{CFF470DC-2581-4885-B5A5-099509836D87}"/>
              </a:ext>
            </a:extLst>
          </p:cNvPr>
          <p:cNvPicPr>
            <a:picLocks noChangeAspect="1"/>
          </p:cNvPicPr>
          <p:nvPr/>
        </p:nvPicPr>
        <p:blipFill>
          <a:blip r:embed="rId2"/>
          <a:stretch>
            <a:fillRect/>
          </a:stretch>
        </p:blipFill>
        <p:spPr>
          <a:xfrm>
            <a:off x="5772149" y="1774150"/>
            <a:ext cx="5581650" cy="1885950"/>
          </a:xfrm>
          <a:prstGeom prst="rect">
            <a:avLst/>
          </a:prstGeom>
        </p:spPr>
      </p:pic>
      <p:sp>
        <p:nvSpPr>
          <p:cNvPr id="11" name="Rectángulo 10">
            <a:extLst>
              <a:ext uri="{FF2B5EF4-FFF2-40B4-BE49-F238E27FC236}">
                <a16:creationId xmlns:a16="http://schemas.microsoft.com/office/drawing/2014/main" id="{B39CAEFB-CBDC-4395-83BC-2FC4334A01D3}"/>
              </a:ext>
            </a:extLst>
          </p:cNvPr>
          <p:cNvSpPr/>
          <p:nvPr/>
        </p:nvSpPr>
        <p:spPr>
          <a:xfrm>
            <a:off x="5772149" y="3810236"/>
            <a:ext cx="6030645" cy="2308324"/>
          </a:xfrm>
          <a:prstGeom prst="rect">
            <a:avLst/>
          </a:prstGeom>
          <a:solidFill>
            <a:srgbClr val="21ABB9"/>
          </a:solidFill>
        </p:spPr>
        <p:txBody>
          <a:bodyPr wrap="square">
            <a:spAutoFit/>
          </a:bodyPr>
          <a:lstStyle/>
          <a:p>
            <a:r>
              <a:rPr lang="es-MX" dirty="0">
                <a:solidFill>
                  <a:schemeClr val="bg1"/>
                </a:solidFill>
              </a:rPr>
              <a:t>El valor p nos indica que hay evidencia para rechazar la hipótesis nula de independencia entre locaciones.</a:t>
            </a:r>
            <a:endParaRPr lang="es-CR" dirty="0">
              <a:solidFill>
                <a:schemeClr val="bg1"/>
              </a:solidFill>
            </a:endParaRPr>
          </a:p>
          <a:p>
            <a:endParaRPr lang="es-MX" dirty="0">
              <a:solidFill>
                <a:schemeClr val="bg1"/>
              </a:solidFill>
            </a:endParaRPr>
          </a:p>
          <a:p>
            <a:r>
              <a:rPr lang="es-MX" dirty="0">
                <a:solidFill>
                  <a:schemeClr val="bg1"/>
                </a:solidFill>
              </a:rPr>
              <a:t>En las áreas color blanco, al parecer casi no hay errores de medición. En esos residuos no hay un componente espacial. Hay residuos grandes en ciertas regiones lo que indica la posibilidad de que ciertos elementos espaciales no se estén capturando.</a:t>
            </a:r>
            <a:endParaRPr lang="es-CR" dirty="0">
              <a:solidFill>
                <a:schemeClr val="bg1"/>
              </a:solidFill>
            </a:endParaRPr>
          </a:p>
        </p:txBody>
      </p:sp>
      <p:pic>
        <p:nvPicPr>
          <p:cNvPr id="17" name="Imagen 16">
            <a:extLst>
              <a:ext uri="{FF2B5EF4-FFF2-40B4-BE49-F238E27FC236}">
                <a16:creationId xmlns:a16="http://schemas.microsoft.com/office/drawing/2014/main" id="{BD5516FC-CBE4-41CC-960B-E1DFEF630B36}"/>
              </a:ext>
            </a:extLst>
          </p:cNvPr>
          <p:cNvPicPr>
            <a:picLocks noChangeAspect="1"/>
          </p:cNvPicPr>
          <p:nvPr/>
        </p:nvPicPr>
        <p:blipFill>
          <a:blip r:embed="rId3"/>
          <a:stretch>
            <a:fillRect/>
          </a:stretch>
        </p:blipFill>
        <p:spPr>
          <a:xfrm>
            <a:off x="633045" y="2184102"/>
            <a:ext cx="5017162" cy="3414046"/>
          </a:xfrm>
          <a:prstGeom prst="rect">
            <a:avLst/>
          </a:prstGeom>
        </p:spPr>
      </p:pic>
    </p:spTree>
    <p:extLst>
      <p:ext uri="{BB962C8B-B14F-4D97-AF65-F5344CB8AC3E}">
        <p14:creationId xmlns:p14="http://schemas.microsoft.com/office/powerpoint/2010/main" val="323074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352" y="511857"/>
            <a:ext cx="6991643" cy="1650901"/>
          </a:xfrm>
        </p:spPr>
        <p:txBody>
          <a:bodyPr>
            <a:normAutofit fontScale="90000"/>
          </a:bodyPr>
          <a:lstStyle/>
          <a:p>
            <a:r>
              <a:rPr lang="es-CR" dirty="0"/>
              <a:t>Ajustando un Modelo SAR (modelos autorregresivos simultáneos)</a:t>
            </a:r>
          </a:p>
        </p:txBody>
      </p:sp>
      <p:pic>
        <p:nvPicPr>
          <p:cNvPr id="4" name="Imagen 3">
            <a:extLst>
              <a:ext uri="{FF2B5EF4-FFF2-40B4-BE49-F238E27FC236}">
                <a16:creationId xmlns:a16="http://schemas.microsoft.com/office/drawing/2014/main" id="{C4876BED-B200-49D8-B997-58FA3D0CA175}"/>
              </a:ext>
            </a:extLst>
          </p:cNvPr>
          <p:cNvPicPr>
            <a:picLocks noChangeAspect="1"/>
          </p:cNvPicPr>
          <p:nvPr/>
        </p:nvPicPr>
        <p:blipFill>
          <a:blip r:embed="rId2"/>
          <a:stretch>
            <a:fillRect/>
          </a:stretch>
        </p:blipFill>
        <p:spPr>
          <a:xfrm>
            <a:off x="801859" y="3377321"/>
            <a:ext cx="5308209" cy="3251251"/>
          </a:xfrm>
          <a:prstGeom prst="rect">
            <a:avLst/>
          </a:prstGeom>
        </p:spPr>
      </p:pic>
      <p:sp>
        <p:nvSpPr>
          <p:cNvPr id="5" name="CuadroTexto 4">
            <a:extLst>
              <a:ext uri="{FF2B5EF4-FFF2-40B4-BE49-F238E27FC236}">
                <a16:creationId xmlns:a16="http://schemas.microsoft.com/office/drawing/2014/main" id="{3A2FA156-E366-464A-ACDA-02F56A8167CB}"/>
              </a:ext>
            </a:extLst>
          </p:cNvPr>
          <p:cNvSpPr txBox="1"/>
          <p:nvPr/>
        </p:nvSpPr>
        <p:spPr>
          <a:xfrm>
            <a:off x="801859" y="2446874"/>
            <a:ext cx="6124411" cy="646331"/>
          </a:xfrm>
          <a:prstGeom prst="rect">
            <a:avLst/>
          </a:prstGeom>
          <a:noFill/>
        </p:spPr>
        <p:txBody>
          <a:bodyPr wrap="square" rtlCol="0">
            <a:spAutoFit/>
          </a:bodyPr>
          <a:lstStyle/>
          <a:p>
            <a:r>
              <a:rPr lang="es-CR" dirty="0"/>
              <a:t>Siguiendo un proceso step-</a:t>
            </a:r>
            <a:r>
              <a:rPr lang="es-CR" dirty="0" err="1"/>
              <a:t>wise</a:t>
            </a:r>
            <a:r>
              <a:rPr lang="es-CR" dirty="0"/>
              <a:t> se eliminó la variable población  dado que no resulto estadísticamente significativa.</a:t>
            </a:r>
          </a:p>
        </p:txBody>
      </p:sp>
      <p:pic>
        <p:nvPicPr>
          <p:cNvPr id="7" name="Imagen 6">
            <a:extLst>
              <a:ext uri="{FF2B5EF4-FFF2-40B4-BE49-F238E27FC236}">
                <a16:creationId xmlns:a16="http://schemas.microsoft.com/office/drawing/2014/main" id="{DB7EF5C5-5B0B-4E50-ADBF-842ACD4BDA06}"/>
              </a:ext>
            </a:extLst>
          </p:cNvPr>
          <p:cNvPicPr>
            <a:picLocks noChangeAspect="1"/>
          </p:cNvPicPr>
          <p:nvPr/>
        </p:nvPicPr>
        <p:blipFill>
          <a:blip r:embed="rId3"/>
          <a:stretch>
            <a:fillRect/>
          </a:stretch>
        </p:blipFill>
        <p:spPr>
          <a:xfrm>
            <a:off x="7580582" y="310271"/>
            <a:ext cx="4328027" cy="3067050"/>
          </a:xfrm>
          <a:prstGeom prst="rect">
            <a:avLst/>
          </a:prstGeom>
        </p:spPr>
      </p:pic>
      <p:pic>
        <p:nvPicPr>
          <p:cNvPr id="8" name="Imagen 7">
            <a:extLst>
              <a:ext uri="{FF2B5EF4-FFF2-40B4-BE49-F238E27FC236}">
                <a16:creationId xmlns:a16="http://schemas.microsoft.com/office/drawing/2014/main" id="{02B9BC3F-282C-4A17-B2D9-143D28111397}"/>
              </a:ext>
            </a:extLst>
          </p:cNvPr>
          <p:cNvPicPr>
            <a:picLocks noChangeAspect="1"/>
          </p:cNvPicPr>
          <p:nvPr/>
        </p:nvPicPr>
        <p:blipFill>
          <a:blip r:embed="rId4"/>
          <a:stretch>
            <a:fillRect/>
          </a:stretch>
        </p:blipFill>
        <p:spPr>
          <a:xfrm>
            <a:off x="7498214" y="3266198"/>
            <a:ext cx="4328027" cy="3079945"/>
          </a:xfrm>
          <a:prstGeom prst="rect">
            <a:avLst/>
          </a:prstGeom>
        </p:spPr>
      </p:pic>
    </p:spTree>
    <p:extLst>
      <p:ext uri="{BB962C8B-B14F-4D97-AF65-F5344CB8AC3E}">
        <p14:creationId xmlns:p14="http://schemas.microsoft.com/office/powerpoint/2010/main" val="2723904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0166" y="342119"/>
            <a:ext cx="6991643" cy="1325563"/>
          </a:xfrm>
        </p:spPr>
        <p:txBody>
          <a:bodyPr>
            <a:normAutofit/>
          </a:bodyPr>
          <a:lstStyle/>
          <a:p>
            <a:r>
              <a:rPr lang="es-CR" dirty="0"/>
              <a:t>SAR: Corrigiendo el modelo por el peso de la población</a:t>
            </a:r>
          </a:p>
        </p:txBody>
      </p:sp>
      <p:pic>
        <p:nvPicPr>
          <p:cNvPr id="8" name="Imagen 7">
            <a:extLst>
              <a:ext uri="{FF2B5EF4-FFF2-40B4-BE49-F238E27FC236}">
                <a16:creationId xmlns:a16="http://schemas.microsoft.com/office/drawing/2014/main" id="{5BA8302F-2FC0-4A18-92BA-A9C4B2C16593}"/>
              </a:ext>
            </a:extLst>
          </p:cNvPr>
          <p:cNvPicPr>
            <a:picLocks noChangeAspect="1"/>
          </p:cNvPicPr>
          <p:nvPr/>
        </p:nvPicPr>
        <p:blipFill>
          <a:blip r:embed="rId2"/>
          <a:stretch>
            <a:fillRect/>
          </a:stretch>
        </p:blipFill>
        <p:spPr>
          <a:xfrm>
            <a:off x="516841" y="2759028"/>
            <a:ext cx="5962650" cy="2400229"/>
          </a:xfrm>
          <a:prstGeom prst="rect">
            <a:avLst/>
          </a:prstGeom>
        </p:spPr>
      </p:pic>
      <p:pic>
        <p:nvPicPr>
          <p:cNvPr id="12" name="Imagen 11">
            <a:extLst>
              <a:ext uri="{FF2B5EF4-FFF2-40B4-BE49-F238E27FC236}">
                <a16:creationId xmlns:a16="http://schemas.microsoft.com/office/drawing/2014/main" id="{C6306DBF-2AE3-4E10-8BCB-4934F0387B13}"/>
              </a:ext>
            </a:extLst>
          </p:cNvPr>
          <p:cNvPicPr>
            <a:picLocks noChangeAspect="1"/>
          </p:cNvPicPr>
          <p:nvPr/>
        </p:nvPicPr>
        <p:blipFill>
          <a:blip r:embed="rId3"/>
          <a:stretch>
            <a:fillRect/>
          </a:stretch>
        </p:blipFill>
        <p:spPr>
          <a:xfrm>
            <a:off x="516841" y="5243265"/>
            <a:ext cx="4047539" cy="1451139"/>
          </a:xfrm>
          <a:prstGeom prst="rect">
            <a:avLst/>
          </a:prstGeom>
        </p:spPr>
      </p:pic>
      <p:sp>
        <p:nvSpPr>
          <p:cNvPr id="13" name="Rectángulo 12">
            <a:extLst>
              <a:ext uri="{FF2B5EF4-FFF2-40B4-BE49-F238E27FC236}">
                <a16:creationId xmlns:a16="http://schemas.microsoft.com/office/drawing/2014/main" id="{C49099C2-CA55-4E00-B057-5CEBC1D82316}"/>
              </a:ext>
            </a:extLst>
          </p:cNvPr>
          <p:cNvSpPr/>
          <p:nvPr/>
        </p:nvSpPr>
        <p:spPr>
          <a:xfrm>
            <a:off x="450166" y="1751690"/>
            <a:ext cx="6096000" cy="923330"/>
          </a:xfrm>
          <a:prstGeom prst="rect">
            <a:avLst/>
          </a:prstGeom>
        </p:spPr>
        <p:txBody>
          <a:bodyPr>
            <a:spAutoFit/>
          </a:bodyPr>
          <a:lstStyle/>
          <a:p>
            <a:r>
              <a:rPr lang="es-CR" dirty="0"/>
              <a:t>El resultado sugiere que el patrón que detectamos antes puede deberse a un patrón espacial, y no el efecto del tamaño de la población en las áreas.</a:t>
            </a:r>
          </a:p>
        </p:txBody>
      </p:sp>
      <p:pic>
        <p:nvPicPr>
          <p:cNvPr id="14" name="Imagen 13">
            <a:extLst>
              <a:ext uri="{FF2B5EF4-FFF2-40B4-BE49-F238E27FC236}">
                <a16:creationId xmlns:a16="http://schemas.microsoft.com/office/drawing/2014/main" id="{C89C5145-BAEE-4F1E-A89B-89738197535D}"/>
              </a:ext>
            </a:extLst>
          </p:cNvPr>
          <p:cNvPicPr>
            <a:picLocks noChangeAspect="1"/>
          </p:cNvPicPr>
          <p:nvPr/>
        </p:nvPicPr>
        <p:blipFill>
          <a:blip r:embed="rId4"/>
          <a:stretch>
            <a:fillRect/>
          </a:stretch>
        </p:blipFill>
        <p:spPr>
          <a:xfrm>
            <a:off x="7631027" y="244454"/>
            <a:ext cx="4364025" cy="3189947"/>
          </a:xfrm>
          <a:prstGeom prst="rect">
            <a:avLst/>
          </a:prstGeom>
        </p:spPr>
      </p:pic>
      <p:pic>
        <p:nvPicPr>
          <p:cNvPr id="15" name="Imagen 14">
            <a:extLst>
              <a:ext uri="{FF2B5EF4-FFF2-40B4-BE49-F238E27FC236}">
                <a16:creationId xmlns:a16="http://schemas.microsoft.com/office/drawing/2014/main" id="{1C0B3FA0-4896-412F-B887-736128B1790F}"/>
              </a:ext>
            </a:extLst>
          </p:cNvPr>
          <p:cNvPicPr>
            <a:picLocks noChangeAspect="1"/>
          </p:cNvPicPr>
          <p:nvPr/>
        </p:nvPicPr>
        <p:blipFill>
          <a:blip r:embed="rId5"/>
          <a:stretch>
            <a:fillRect/>
          </a:stretch>
        </p:blipFill>
        <p:spPr>
          <a:xfrm>
            <a:off x="7659373" y="3428999"/>
            <a:ext cx="4157489" cy="3145540"/>
          </a:xfrm>
          <a:prstGeom prst="rect">
            <a:avLst/>
          </a:prstGeom>
        </p:spPr>
      </p:pic>
    </p:spTree>
    <p:extLst>
      <p:ext uri="{BB962C8B-B14F-4D97-AF65-F5344CB8AC3E}">
        <p14:creationId xmlns:p14="http://schemas.microsoft.com/office/powerpoint/2010/main" val="175555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3384" y="998171"/>
            <a:ext cx="6527409" cy="830629"/>
          </a:xfrm>
        </p:spPr>
        <p:txBody>
          <a:bodyPr>
            <a:normAutofit fontScale="90000"/>
          </a:bodyPr>
          <a:lstStyle/>
          <a:p>
            <a:r>
              <a:rPr lang="es-CR" dirty="0"/>
              <a:t>CAR (modelos </a:t>
            </a:r>
            <a:r>
              <a:rPr lang="es-CR" dirty="0" err="1"/>
              <a:t>autorRegresivos</a:t>
            </a:r>
            <a:r>
              <a:rPr lang="es-CR" dirty="0"/>
              <a:t> condicionales)</a:t>
            </a:r>
          </a:p>
        </p:txBody>
      </p:sp>
      <p:pic>
        <p:nvPicPr>
          <p:cNvPr id="3" name="Imagen 2">
            <a:extLst>
              <a:ext uri="{FF2B5EF4-FFF2-40B4-BE49-F238E27FC236}">
                <a16:creationId xmlns:a16="http://schemas.microsoft.com/office/drawing/2014/main" id="{17BEC309-5E28-4795-BAF4-15AE22B12E28}"/>
              </a:ext>
            </a:extLst>
          </p:cNvPr>
          <p:cNvPicPr>
            <a:picLocks noChangeAspect="1"/>
          </p:cNvPicPr>
          <p:nvPr/>
        </p:nvPicPr>
        <p:blipFill rotWithShape="1">
          <a:blip r:embed="rId2"/>
          <a:srcRect t="884"/>
          <a:stretch/>
        </p:blipFill>
        <p:spPr>
          <a:xfrm>
            <a:off x="703384" y="2504049"/>
            <a:ext cx="5181600" cy="3030489"/>
          </a:xfrm>
          <a:prstGeom prst="rect">
            <a:avLst/>
          </a:prstGeom>
        </p:spPr>
      </p:pic>
      <p:pic>
        <p:nvPicPr>
          <p:cNvPr id="5" name="Imagen 4">
            <a:extLst>
              <a:ext uri="{FF2B5EF4-FFF2-40B4-BE49-F238E27FC236}">
                <a16:creationId xmlns:a16="http://schemas.microsoft.com/office/drawing/2014/main" id="{D938D1DC-21DE-4A8D-AD35-5DC0E5331040}"/>
              </a:ext>
            </a:extLst>
          </p:cNvPr>
          <p:cNvPicPr>
            <a:picLocks noChangeAspect="1"/>
          </p:cNvPicPr>
          <p:nvPr/>
        </p:nvPicPr>
        <p:blipFill>
          <a:blip r:embed="rId3"/>
          <a:stretch>
            <a:fillRect/>
          </a:stretch>
        </p:blipFill>
        <p:spPr>
          <a:xfrm>
            <a:off x="7652825" y="521172"/>
            <a:ext cx="4007515" cy="2907828"/>
          </a:xfrm>
          <a:prstGeom prst="rect">
            <a:avLst/>
          </a:prstGeom>
        </p:spPr>
      </p:pic>
      <p:pic>
        <p:nvPicPr>
          <p:cNvPr id="6" name="Imagen 5">
            <a:extLst>
              <a:ext uri="{FF2B5EF4-FFF2-40B4-BE49-F238E27FC236}">
                <a16:creationId xmlns:a16="http://schemas.microsoft.com/office/drawing/2014/main" id="{07B2C474-2A29-4E83-BB61-B049E0CEDDDF}"/>
              </a:ext>
            </a:extLst>
          </p:cNvPr>
          <p:cNvPicPr>
            <a:picLocks noChangeAspect="1"/>
          </p:cNvPicPr>
          <p:nvPr/>
        </p:nvPicPr>
        <p:blipFill>
          <a:blip r:embed="rId4"/>
          <a:stretch>
            <a:fillRect/>
          </a:stretch>
        </p:blipFill>
        <p:spPr>
          <a:xfrm>
            <a:off x="7652825" y="3429000"/>
            <a:ext cx="4007515" cy="3136316"/>
          </a:xfrm>
          <a:prstGeom prst="rect">
            <a:avLst/>
          </a:prstGeom>
        </p:spPr>
      </p:pic>
    </p:spTree>
    <p:extLst>
      <p:ext uri="{BB962C8B-B14F-4D97-AF65-F5344CB8AC3E}">
        <p14:creationId xmlns:p14="http://schemas.microsoft.com/office/powerpoint/2010/main" val="2595534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12192000" cy="6858000"/>
          </a:xfrm>
          <a:prstGeom prst="rect">
            <a:avLst/>
          </a:prstGeom>
          <a:solidFill>
            <a:srgbClr val="21AB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21" name="Group 20"/>
          <p:cNvGrpSpPr/>
          <p:nvPr/>
        </p:nvGrpSpPr>
        <p:grpSpPr>
          <a:xfrm>
            <a:off x="848030" y="567041"/>
            <a:ext cx="1868279" cy="771832"/>
            <a:chOff x="774701" y="-1587"/>
            <a:chExt cx="4257675" cy="1758950"/>
          </a:xfrm>
          <a:solidFill>
            <a:schemeClr val="bg1"/>
          </a:solidFill>
        </p:grpSpPr>
        <p:sp>
          <p:nvSpPr>
            <p:cNvPr id="42" name="Freeform 9"/>
            <p:cNvSpPr>
              <a:spLocks/>
            </p:cNvSpPr>
            <p:nvPr/>
          </p:nvSpPr>
          <p:spPr bwMode="auto">
            <a:xfrm>
              <a:off x="774701" y="-1587"/>
              <a:ext cx="4257675" cy="1758950"/>
            </a:xfrm>
            <a:custGeom>
              <a:avLst/>
              <a:gdLst>
                <a:gd name="T0" fmla="*/ 1041 w 1134"/>
                <a:gd name="T1" fmla="*/ 282 h 468"/>
                <a:gd name="T2" fmla="*/ 1005 w 1134"/>
                <a:gd name="T3" fmla="*/ 289 h 468"/>
                <a:gd name="T4" fmla="*/ 898 w 1134"/>
                <a:gd name="T5" fmla="*/ 225 h 468"/>
                <a:gd name="T6" fmla="*/ 891 w 1134"/>
                <a:gd name="T7" fmla="*/ 226 h 468"/>
                <a:gd name="T8" fmla="*/ 719 w 1134"/>
                <a:gd name="T9" fmla="*/ 104 h 468"/>
                <a:gd name="T10" fmla="*/ 637 w 1134"/>
                <a:gd name="T11" fmla="*/ 124 h 468"/>
                <a:gd name="T12" fmla="*/ 431 w 1134"/>
                <a:gd name="T13" fmla="*/ 0 h 468"/>
                <a:gd name="T14" fmla="*/ 209 w 1134"/>
                <a:gd name="T15" fmla="*/ 161 h 468"/>
                <a:gd name="T16" fmla="*/ 158 w 1134"/>
                <a:gd name="T17" fmla="*/ 153 h 468"/>
                <a:gd name="T18" fmla="*/ 0 w 1134"/>
                <a:gd name="T19" fmla="*/ 310 h 468"/>
                <a:gd name="T20" fmla="*/ 158 w 1134"/>
                <a:gd name="T21" fmla="*/ 468 h 468"/>
                <a:gd name="T22" fmla="*/ 1041 w 1134"/>
                <a:gd name="T23" fmla="*/ 468 h 468"/>
                <a:gd name="T24" fmla="*/ 1134 w 1134"/>
                <a:gd name="T25" fmla="*/ 375 h 468"/>
                <a:gd name="T26" fmla="*/ 1041 w 1134"/>
                <a:gd name="T27" fmla="*/ 28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468">
                  <a:moveTo>
                    <a:pt x="1041" y="282"/>
                  </a:moveTo>
                  <a:cubicBezTo>
                    <a:pt x="1028" y="282"/>
                    <a:pt x="1016" y="285"/>
                    <a:pt x="1005" y="289"/>
                  </a:cubicBezTo>
                  <a:cubicBezTo>
                    <a:pt x="985" y="251"/>
                    <a:pt x="944" y="225"/>
                    <a:pt x="898" y="225"/>
                  </a:cubicBezTo>
                  <a:cubicBezTo>
                    <a:pt x="896" y="225"/>
                    <a:pt x="893" y="226"/>
                    <a:pt x="891" y="226"/>
                  </a:cubicBezTo>
                  <a:cubicBezTo>
                    <a:pt x="866" y="155"/>
                    <a:pt x="799" y="104"/>
                    <a:pt x="719" y="104"/>
                  </a:cubicBezTo>
                  <a:cubicBezTo>
                    <a:pt x="690" y="104"/>
                    <a:pt x="662" y="111"/>
                    <a:pt x="637" y="124"/>
                  </a:cubicBezTo>
                  <a:cubicBezTo>
                    <a:pt x="598" y="50"/>
                    <a:pt x="520" y="0"/>
                    <a:pt x="431" y="0"/>
                  </a:cubicBezTo>
                  <a:cubicBezTo>
                    <a:pt x="327" y="0"/>
                    <a:pt x="239" y="68"/>
                    <a:pt x="209" y="161"/>
                  </a:cubicBezTo>
                  <a:cubicBezTo>
                    <a:pt x="193" y="156"/>
                    <a:pt x="175" y="153"/>
                    <a:pt x="158" y="153"/>
                  </a:cubicBezTo>
                  <a:cubicBezTo>
                    <a:pt x="71" y="153"/>
                    <a:pt x="0" y="223"/>
                    <a:pt x="0" y="310"/>
                  </a:cubicBezTo>
                  <a:cubicBezTo>
                    <a:pt x="0" y="397"/>
                    <a:pt x="71" y="468"/>
                    <a:pt x="158" y="468"/>
                  </a:cubicBezTo>
                  <a:cubicBezTo>
                    <a:pt x="206" y="468"/>
                    <a:pt x="1015" y="468"/>
                    <a:pt x="1041" y="468"/>
                  </a:cubicBezTo>
                  <a:cubicBezTo>
                    <a:pt x="1092" y="468"/>
                    <a:pt x="1134" y="426"/>
                    <a:pt x="1134" y="375"/>
                  </a:cubicBezTo>
                  <a:cubicBezTo>
                    <a:pt x="1134" y="324"/>
                    <a:pt x="1092" y="282"/>
                    <a:pt x="1041" y="282"/>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3" name="Freeform 9"/>
            <p:cNvSpPr>
              <a:spLocks/>
            </p:cNvSpPr>
            <p:nvPr/>
          </p:nvSpPr>
          <p:spPr bwMode="auto">
            <a:xfrm>
              <a:off x="774701" y="-1587"/>
              <a:ext cx="4257675" cy="1758950"/>
            </a:xfrm>
            <a:custGeom>
              <a:avLst/>
              <a:gdLst>
                <a:gd name="T0" fmla="*/ 1041 w 1134"/>
                <a:gd name="T1" fmla="*/ 282 h 468"/>
                <a:gd name="T2" fmla="*/ 1005 w 1134"/>
                <a:gd name="T3" fmla="*/ 289 h 468"/>
                <a:gd name="T4" fmla="*/ 898 w 1134"/>
                <a:gd name="T5" fmla="*/ 225 h 468"/>
                <a:gd name="T6" fmla="*/ 891 w 1134"/>
                <a:gd name="T7" fmla="*/ 226 h 468"/>
                <a:gd name="T8" fmla="*/ 719 w 1134"/>
                <a:gd name="T9" fmla="*/ 104 h 468"/>
                <a:gd name="T10" fmla="*/ 637 w 1134"/>
                <a:gd name="T11" fmla="*/ 124 h 468"/>
                <a:gd name="T12" fmla="*/ 431 w 1134"/>
                <a:gd name="T13" fmla="*/ 0 h 468"/>
                <a:gd name="T14" fmla="*/ 209 w 1134"/>
                <a:gd name="T15" fmla="*/ 161 h 468"/>
                <a:gd name="T16" fmla="*/ 158 w 1134"/>
                <a:gd name="T17" fmla="*/ 153 h 468"/>
                <a:gd name="T18" fmla="*/ 0 w 1134"/>
                <a:gd name="T19" fmla="*/ 310 h 468"/>
                <a:gd name="T20" fmla="*/ 158 w 1134"/>
                <a:gd name="T21" fmla="*/ 468 h 468"/>
                <a:gd name="T22" fmla="*/ 1041 w 1134"/>
                <a:gd name="T23" fmla="*/ 468 h 468"/>
                <a:gd name="T24" fmla="*/ 1134 w 1134"/>
                <a:gd name="T25" fmla="*/ 375 h 468"/>
                <a:gd name="T26" fmla="*/ 1041 w 1134"/>
                <a:gd name="T27" fmla="*/ 28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468">
                  <a:moveTo>
                    <a:pt x="1041" y="282"/>
                  </a:moveTo>
                  <a:cubicBezTo>
                    <a:pt x="1028" y="282"/>
                    <a:pt x="1016" y="285"/>
                    <a:pt x="1005" y="289"/>
                  </a:cubicBezTo>
                  <a:cubicBezTo>
                    <a:pt x="985" y="251"/>
                    <a:pt x="944" y="225"/>
                    <a:pt x="898" y="225"/>
                  </a:cubicBezTo>
                  <a:cubicBezTo>
                    <a:pt x="896" y="225"/>
                    <a:pt x="893" y="226"/>
                    <a:pt x="891" y="226"/>
                  </a:cubicBezTo>
                  <a:cubicBezTo>
                    <a:pt x="866" y="155"/>
                    <a:pt x="799" y="104"/>
                    <a:pt x="719" y="104"/>
                  </a:cubicBezTo>
                  <a:cubicBezTo>
                    <a:pt x="690" y="104"/>
                    <a:pt x="662" y="111"/>
                    <a:pt x="637" y="124"/>
                  </a:cubicBezTo>
                  <a:cubicBezTo>
                    <a:pt x="598" y="50"/>
                    <a:pt x="520" y="0"/>
                    <a:pt x="431" y="0"/>
                  </a:cubicBezTo>
                  <a:cubicBezTo>
                    <a:pt x="327" y="0"/>
                    <a:pt x="239" y="68"/>
                    <a:pt x="209" y="161"/>
                  </a:cubicBezTo>
                  <a:cubicBezTo>
                    <a:pt x="193" y="156"/>
                    <a:pt x="175" y="153"/>
                    <a:pt x="158" y="153"/>
                  </a:cubicBezTo>
                  <a:cubicBezTo>
                    <a:pt x="71" y="153"/>
                    <a:pt x="0" y="223"/>
                    <a:pt x="0" y="310"/>
                  </a:cubicBezTo>
                  <a:cubicBezTo>
                    <a:pt x="0" y="397"/>
                    <a:pt x="71" y="468"/>
                    <a:pt x="158" y="468"/>
                  </a:cubicBezTo>
                  <a:cubicBezTo>
                    <a:pt x="206" y="468"/>
                    <a:pt x="1015" y="468"/>
                    <a:pt x="1041" y="468"/>
                  </a:cubicBezTo>
                  <a:cubicBezTo>
                    <a:pt x="1092" y="468"/>
                    <a:pt x="1134" y="426"/>
                    <a:pt x="1134" y="375"/>
                  </a:cubicBezTo>
                  <a:cubicBezTo>
                    <a:pt x="1134" y="324"/>
                    <a:pt x="1092" y="282"/>
                    <a:pt x="1041" y="282"/>
                  </a:cubicBezTo>
                  <a:close/>
                </a:path>
              </a:pathLst>
            </a:custGeom>
            <a:solidFill>
              <a:schemeClr val="bg1">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4" name="Freeform 10"/>
            <p:cNvSpPr>
              <a:spLocks/>
            </p:cNvSpPr>
            <p:nvPr/>
          </p:nvSpPr>
          <p:spPr bwMode="auto">
            <a:xfrm>
              <a:off x="815976" y="452437"/>
              <a:ext cx="4216400" cy="1304926"/>
            </a:xfrm>
            <a:custGeom>
              <a:avLst/>
              <a:gdLst>
                <a:gd name="T0" fmla="*/ 1111 w 1123"/>
                <a:gd name="T1" fmla="*/ 209 h 347"/>
                <a:gd name="T2" fmla="*/ 995 w 1123"/>
                <a:gd name="T3" fmla="*/ 299 h 347"/>
                <a:gd name="T4" fmla="*/ 984 w 1123"/>
                <a:gd name="T5" fmla="*/ 299 h 347"/>
                <a:gd name="T6" fmla="*/ 1009 w 1123"/>
                <a:gd name="T7" fmla="*/ 226 h 347"/>
                <a:gd name="T8" fmla="*/ 993 w 1123"/>
                <a:gd name="T9" fmla="*/ 167 h 347"/>
                <a:gd name="T10" fmla="*/ 845 w 1123"/>
                <a:gd name="T11" fmla="*/ 285 h 347"/>
                <a:gd name="T12" fmla="*/ 890 w 1123"/>
                <a:gd name="T13" fmla="*/ 165 h 347"/>
                <a:gd name="T14" fmla="*/ 868 w 1123"/>
                <a:gd name="T15" fmla="*/ 77 h 347"/>
                <a:gd name="T16" fmla="*/ 640 w 1123"/>
                <a:gd name="T17" fmla="*/ 254 h 347"/>
                <a:gd name="T18" fmla="*/ 609 w 1123"/>
                <a:gd name="T19" fmla="*/ 252 h 347"/>
                <a:gd name="T20" fmla="*/ 654 w 1123"/>
                <a:gd name="T21" fmla="*/ 113 h 347"/>
                <a:gd name="T22" fmla="*/ 625 w 1123"/>
                <a:gd name="T23" fmla="*/ 0 h 347"/>
                <a:gd name="T24" fmla="*/ 333 w 1123"/>
                <a:gd name="T25" fmla="*/ 227 h 347"/>
                <a:gd name="T26" fmla="*/ 300 w 1123"/>
                <a:gd name="T27" fmla="*/ 225 h 347"/>
                <a:gd name="T28" fmla="*/ 304 w 1123"/>
                <a:gd name="T29" fmla="*/ 189 h 347"/>
                <a:gd name="T30" fmla="*/ 284 w 1123"/>
                <a:gd name="T31" fmla="*/ 113 h 347"/>
                <a:gd name="T32" fmla="*/ 88 w 1123"/>
                <a:gd name="T33" fmla="*/ 266 h 347"/>
                <a:gd name="T34" fmla="*/ 0 w 1123"/>
                <a:gd name="T35" fmla="*/ 246 h 347"/>
                <a:gd name="T36" fmla="*/ 147 w 1123"/>
                <a:gd name="T37" fmla="*/ 347 h 347"/>
                <a:gd name="T38" fmla="*/ 1030 w 1123"/>
                <a:gd name="T39" fmla="*/ 347 h 347"/>
                <a:gd name="T40" fmla="*/ 1123 w 1123"/>
                <a:gd name="T41" fmla="*/ 254 h 347"/>
                <a:gd name="T42" fmla="*/ 1111 w 1123"/>
                <a:gd name="T43" fmla="*/ 20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23" h="347">
                  <a:moveTo>
                    <a:pt x="1111" y="209"/>
                  </a:moveTo>
                  <a:cubicBezTo>
                    <a:pt x="1098" y="261"/>
                    <a:pt x="1051" y="299"/>
                    <a:pt x="995" y="299"/>
                  </a:cubicBezTo>
                  <a:cubicBezTo>
                    <a:pt x="991" y="299"/>
                    <a:pt x="988" y="299"/>
                    <a:pt x="984" y="299"/>
                  </a:cubicBezTo>
                  <a:cubicBezTo>
                    <a:pt x="999" y="279"/>
                    <a:pt x="1009" y="253"/>
                    <a:pt x="1009" y="226"/>
                  </a:cubicBezTo>
                  <a:cubicBezTo>
                    <a:pt x="1009" y="204"/>
                    <a:pt x="1003" y="184"/>
                    <a:pt x="993" y="167"/>
                  </a:cubicBezTo>
                  <a:cubicBezTo>
                    <a:pt x="977" y="234"/>
                    <a:pt x="917" y="283"/>
                    <a:pt x="845" y="285"/>
                  </a:cubicBezTo>
                  <a:cubicBezTo>
                    <a:pt x="873" y="253"/>
                    <a:pt x="890" y="211"/>
                    <a:pt x="890" y="165"/>
                  </a:cubicBezTo>
                  <a:cubicBezTo>
                    <a:pt x="890" y="133"/>
                    <a:pt x="882" y="103"/>
                    <a:pt x="868" y="77"/>
                  </a:cubicBezTo>
                  <a:cubicBezTo>
                    <a:pt x="842" y="179"/>
                    <a:pt x="750" y="254"/>
                    <a:pt x="640" y="254"/>
                  </a:cubicBezTo>
                  <a:cubicBezTo>
                    <a:pt x="630" y="254"/>
                    <a:pt x="619" y="253"/>
                    <a:pt x="609" y="252"/>
                  </a:cubicBezTo>
                  <a:cubicBezTo>
                    <a:pt x="637" y="213"/>
                    <a:pt x="654" y="165"/>
                    <a:pt x="654" y="113"/>
                  </a:cubicBezTo>
                  <a:cubicBezTo>
                    <a:pt x="654" y="72"/>
                    <a:pt x="643" y="33"/>
                    <a:pt x="625" y="0"/>
                  </a:cubicBezTo>
                  <a:cubicBezTo>
                    <a:pt x="592" y="130"/>
                    <a:pt x="473" y="227"/>
                    <a:pt x="333" y="227"/>
                  </a:cubicBezTo>
                  <a:cubicBezTo>
                    <a:pt x="321" y="227"/>
                    <a:pt x="311" y="227"/>
                    <a:pt x="300" y="225"/>
                  </a:cubicBezTo>
                  <a:cubicBezTo>
                    <a:pt x="303" y="214"/>
                    <a:pt x="304" y="202"/>
                    <a:pt x="304" y="189"/>
                  </a:cubicBezTo>
                  <a:cubicBezTo>
                    <a:pt x="304" y="162"/>
                    <a:pt x="297" y="136"/>
                    <a:pt x="284" y="113"/>
                  </a:cubicBezTo>
                  <a:cubicBezTo>
                    <a:pt x="262" y="201"/>
                    <a:pt x="183" y="266"/>
                    <a:pt x="88" y="266"/>
                  </a:cubicBezTo>
                  <a:cubicBezTo>
                    <a:pt x="56" y="266"/>
                    <a:pt x="26" y="259"/>
                    <a:pt x="0" y="246"/>
                  </a:cubicBezTo>
                  <a:cubicBezTo>
                    <a:pt x="22" y="305"/>
                    <a:pt x="80" y="347"/>
                    <a:pt x="147" y="347"/>
                  </a:cubicBezTo>
                  <a:cubicBezTo>
                    <a:pt x="195" y="347"/>
                    <a:pt x="1004" y="347"/>
                    <a:pt x="1030" y="347"/>
                  </a:cubicBezTo>
                  <a:cubicBezTo>
                    <a:pt x="1081" y="347"/>
                    <a:pt x="1123" y="305"/>
                    <a:pt x="1123" y="254"/>
                  </a:cubicBezTo>
                  <a:cubicBezTo>
                    <a:pt x="1123" y="238"/>
                    <a:pt x="1119" y="222"/>
                    <a:pt x="1111" y="209"/>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5" name="Freeform 10"/>
            <p:cNvSpPr>
              <a:spLocks/>
            </p:cNvSpPr>
            <p:nvPr/>
          </p:nvSpPr>
          <p:spPr bwMode="auto">
            <a:xfrm>
              <a:off x="815976" y="452437"/>
              <a:ext cx="4216400" cy="1304926"/>
            </a:xfrm>
            <a:custGeom>
              <a:avLst/>
              <a:gdLst>
                <a:gd name="T0" fmla="*/ 1111 w 1123"/>
                <a:gd name="T1" fmla="*/ 209 h 347"/>
                <a:gd name="T2" fmla="*/ 995 w 1123"/>
                <a:gd name="T3" fmla="*/ 299 h 347"/>
                <a:gd name="T4" fmla="*/ 984 w 1123"/>
                <a:gd name="T5" fmla="*/ 299 h 347"/>
                <a:gd name="T6" fmla="*/ 1009 w 1123"/>
                <a:gd name="T7" fmla="*/ 226 h 347"/>
                <a:gd name="T8" fmla="*/ 993 w 1123"/>
                <a:gd name="T9" fmla="*/ 167 h 347"/>
                <a:gd name="T10" fmla="*/ 845 w 1123"/>
                <a:gd name="T11" fmla="*/ 285 h 347"/>
                <a:gd name="T12" fmla="*/ 890 w 1123"/>
                <a:gd name="T13" fmla="*/ 165 h 347"/>
                <a:gd name="T14" fmla="*/ 868 w 1123"/>
                <a:gd name="T15" fmla="*/ 77 h 347"/>
                <a:gd name="T16" fmla="*/ 640 w 1123"/>
                <a:gd name="T17" fmla="*/ 254 h 347"/>
                <a:gd name="T18" fmla="*/ 609 w 1123"/>
                <a:gd name="T19" fmla="*/ 252 h 347"/>
                <a:gd name="T20" fmla="*/ 654 w 1123"/>
                <a:gd name="T21" fmla="*/ 113 h 347"/>
                <a:gd name="T22" fmla="*/ 625 w 1123"/>
                <a:gd name="T23" fmla="*/ 0 h 347"/>
                <a:gd name="T24" fmla="*/ 333 w 1123"/>
                <a:gd name="T25" fmla="*/ 227 h 347"/>
                <a:gd name="T26" fmla="*/ 300 w 1123"/>
                <a:gd name="T27" fmla="*/ 225 h 347"/>
                <a:gd name="T28" fmla="*/ 304 w 1123"/>
                <a:gd name="T29" fmla="*/ 189 h 347"/>
                <a:gd name="T30" fmla="*/ 284 w 1123"/>
                <a:gd name="T31" fmla="*/ 113 h 347"/>
                <a:gd name="T32" fmla="*/ 88 w 1123"/>
                <a:gd name="T33" fmla="*/ 266 h 347"/>
                <a:gd name="T34" fmla="*/ 0 w 1123"/>
                <a:gd name="T35" fmla="*/ 246 h 347"/>
                <a:gd name="T36" fmla="*/ 147 w 1123"/>
                <a:gd name="T37" fmla="*/ 347 h 347"/>
                <a:gd name="T38" fmla="*/ 1030 w 1123"/>
                <a:gd name="T39" fmla="*/ 347 h 347"/>
                <a:gd name="T40" fmla="*/ 1123 w 1123"/>
                <a:gd name="T41" fmla="*/ 254 h 347"/>
                <a:gd name="T42" fmla="*/ 1111 w 1123"/>
                <a:gd name="T43" fmla="*/ 20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23" h="347">
                  <a:moveTo>
                    <a:pt x="1111" y="209"/>
                  </a:moveTo>
                  <a:cubicBezTo>
                    <a:pt x="1098" y="261"/>
                    <a:pt x="1051" y="299"/>
                    <a:pt x="995" y="299"/>
                  </a:cubicBezTo>
                  <a:cubicBezTo>
                    <a:pt x="991" y="299"/>
                    <a:pt x="988" y="299"/>
                    <a:pt x="984" y="299"/>
                  </a:cubicBezTo>
                  <a:cubicBezTo>
                    <a:pt x="999" y="279"/>
                    <a:pt x="1009" y="253"/>
                    <a:pt x="1009" y="226"/>
                  </a:cubicBezTo>
                  <a:cubicBezTo>
                    <a:pt x="1009" y="204"/>
                    <a:pt x="1003" y="184"/>
                    <a:pt x="993" y="167"/>
                  </a:cubicBezTo>
                  <a:cubicBezTo>
                    <a:pt x="977" y="234"/>
                    <a:pt x="917" y="283"/>
                    <a:pt x="845" y="285"/>
                  </a:cubicBezTo>
                  <a:cubicBezTo>
                    <a:pt x="873" y="253"/>
                    <a:pt x="890" y="211"/>
                    <a:pt x="890" y="165"/>
                  </a:cubicBezTo>
                  <a:cubicBezTo>
                    <a:pt x="890" y="133"/>
                    <a:pt x="882" y="103"/>
                    <a:pt x="868" y="77"/>
                  </a:cubicBezTo>
                  <a:cubicBezTo>
                    <a:pt x="842" y="179"/>
                    <a:pt x="750" y="254"/>
                    <a:pt x="640" y="254"/>
                  </a:cubicBezTo>
                  <a:cubicBezTo>
                    <a:pt x="630" y="254"/>
                    <a:pt x="619" y="253"/>
                    <a:pt x="609" y="252"/>
                  </a:cubicBezTo>
                  <a:cubicBezTo>
                    <a:pt x="637" y="213"/>
                    <a:pt x="654" y="165"/>
                    <a:pt x="654" y="113"/>
                  </a:cubicBezTo>
                  <a:cubicBezTo>
                    <a:pt x="654" y="72"/>
                    <a:pt x="643" y="33"/>
                    <a:pt x="625" y="0"/>
                  </a:cubicBezTo>
                  <a:cubicBezTo>
                    <a:pt x="592" y="130"/>
                    <a:pt x="473" y="227"/>
                    <a:pt x="333" y="227"/>
                  </a:cubicBezTo>
                  <a:cubicBezTo>
                    <a:pt x="321" y="227"/>
                    <a:pt x="311" y="227"/>
                    <a:pt x="300" y="225"/>
                  </a:cubicBezTo>
                  <a:cubicBezTo>
                    <a:pt x="303" y="214"/>
                    <a:pt x="304" y="202"/>
                    <a:pt x="304" y="189"/>
                  </a:cubicBezTo>
                  <a:cubicBezTo>
                    <a:pt x="304" y="162"/>
                    <a:pt x="297" y="136"/>
                    <a:pt x="284" y="113"/>
                  </a:cubicBezTo>
                  <a:cubicBezTo>
                    <a:pt x="262" y="201"/>
                    <a:pt x="183" y="266"/>
                    <a:pt x="88" y="266"/>
                  </a:cubicBezTo>
                  <a:cubicBezTo>
                    <a:pt x="56" y="266"/>
                    <a:pt x="26" y="259"/>
                    <a:pt x="0" y="246"/>
                  </a:cubicBezTo>
                  <a:cubicBezTo>
                    <a:pt x="22" y="305"/>
                    <a:pt x="80" y="347"/>
                    <a:pt x="147" y="347"/>
                  </a:cubicBezTo>
                  <a:cubicBezTo>
                    <a:pt x="195" y="347"/>
                    <a:pt x="1004" y="347"/>
                    <a:pt x="1030" y="347"/>
                  </a:cubicBezTo>
                  <a:cubicBezTo>
                    <a:pt x="1081" y="347"/>
                    <a:pt x="1123" y="305"/>
                    <a:pt x="1123" y="254"/>
                  </a:cubicBezTo>
                  <a:cubicBezTo>
                    <a:pt x="1123" y="238"/>
                    <a:pt x="1119" y="222"/>
                    <a:pt x="1111" y="209"/>
                  </a:cubicBezTo>
                  <a:close/>
                </a:path>
              </a:pathLst>
            </a:custGeom>
            <a:solidFill>
              <a:schemeClr val="tx2">
                <a:lumMod val="60000"/>
                <a:lumOff val="40000"/>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22" name="Group 21"/>
          <p:cNvGrpSpPr/>
          <p:nvPr/>
        </p:nvGrpSpPr>
        <p:grpSpPr>
          <a:xfrm>
            <a:off x="3277227" y="1275934"/>
            <a:ext cx="1565477" cy="641535"/>
            <a:chOff x="4886326" y="2546351"/>
            <a:chExt cx="3757613" cy="1539875"/>
          </a:xfrm>
        </p:grpSpPr>
        <p:sp>
          <p:nvSpPr>
            <p:cNvPr id="38" name="Freeform 7"/>
            <p:cNvSpPr>
              <a:spLocks/>
            </p:cNvSpPr>
            <p:nvPr/>
          </p:nvSpPr>
          <p:spPr bwMode="auto">
            <a:xfrm>
              <a:off x="4886326" y="2546351"/>
              <a:ext cx="3757613" cy="1539875"/>
            </a:xfrm>
            <a:custGeom>
              <a:avLst/>
              <a:gdLst>
                <a:gd name="T0" fmla="*/ 908 w 1001"/>
                <a:gd name="T1" fmla="*/ 224 h 410"/>
                <a:gd name="T2" fmla="*/ 868 w 1001"/>
                <a:gd name="T3" fmla="*/ 233 h 410"/>
                <a:gd name="T4" fmla="*/ 735 w 1001"/>
                <a:gd name="T5" fmla="*/ 131 h 410"/>
                <a:gd name="T6" fmla="*/ 544 w 1001"/>
                <a:gd name="T7" fmla="*/ 0 h 410"/>
                <a:gd name="T8" fmla="*/ 367 w 1001"/>
                <a:gd name="T9" fmla="*/ 100 h 410"/>
                <a:gd name="T10" fmla="*/ 302 w 1001"/>
                <a:gd name="T11" fmla="*/ 86 h 410"/>
                <a:gd name="T12" fmla="*/ 144 w 1001"/>
                <a:gd name="T13" fmla="*/ 211 h 410"/>
                <a:gd name="T14" fmla="*/ 104 w 1001"/>
                <a:gd name="T15" fmla="*/ 203 h 410"/>
                <a:gd name="T16" fmla="*/ 0 w 1001"/>
                <a:gd name="T17" fmla="*/ 307 h 410"/>
                <a:gd name="T18" fmla="*/ 104 w 1001"/>
                <a:gd name="T19" fmla="*/ 410 h 410"/>
                <a:gd name="T20" fmla="*/ 908 w 1001"/>
                <a:gd name="T21" fmla="*/ 410 h 410"/>
                <a:gd name="T22" fmla="*/ 1001 w 1001"/>
                <a:gd name="T23" fmla="*/ 317 h 410"/>
                <a:gd name="T24" fmla="*/ 908 w 1001"/>
                <a:gd name="T25" fmla="*/ 22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1" h="410">
                  <a:moveTo>
                    <a:pt x="908" y="224"/>
                  </a:moveTo>
                  <a:cubicBezTo>
                    <a:pt x="894" y="224"/>
                    <a:pt x="880" y="228"/>
                    <a:pt x="868" y="233"/>
                  </a:cubicBezTo>
                  <a:cubicBezTo>
                    <a:pt x="852" y="175"/>
                    <a:pt x="799" y="131"/>
                    <a:pt x="735" y="131"/>
                  </a:cubicBezTo>
                  <a:cubicBezTo>
                    <a:pt x="705" y="54"/>
                    <a:pt x="631" y="0"/>
                    <a:pt x="544" y="0"/>
                  </a:cubicBezTo>
                  <a:cubicBezTo>
                    <a:pt x="469" y="0"/>
                    <a:pt x="403" y="40"/>
                    <a:pt x="367" y="100"/>
                  </a:cubicBezTo>
                  <a:cubicBezTo>
                    <a:pt x="347" y="91"/>
                    <a:pt x="325" y="86"/>
                    <a:pt x="302" y="86"/>
                  </a:cubicBezTo>
                  <a:cubicBezTo>
                    <a:pt x="225" y="86"/>
                    <a:pt x="161" y="140"/>
                    <a:pt x="144" y="211"/>
                  </a:cubicBezTo>
                  <a:cubicBezTo>
                    <a:pt x="132" y="206"/>
                    <a:pt x="118" y="203"/>
                    <a:pt x="104" y="203"/>
                  </a:cubicBezTo>
                  <a:cubicBezTo>
                    <a:pt x="46" y="203"/>
                    <a:pt x="0" y="249"/>
                    <a:pt x="0" y="307"/>
                  </a:cubicBezTo>
                  <a:cubicBezTo>
                    <a:pt x="0" y="364"/>
                    <a:pt x="46" y="410"/>
                    <a:pt x="104" y="410"/>
                  </a:cubicBezTo>
                  <a:cubicBezTo>
                    <a:pt x="139" y="410"/>
                    <a:pt x="876" y="410"/>
                    <a:pt x="908" y="410"/>
                  </a:cubicBezTo>
                  <a:cubicBezTo>
                    <a:pt x="959" y="410"/>
                    <a:pt x="1001" y="369"/>
                    <a:pt x="1001" y="317"/>
                  </a:cubicBezTo>
                  <a:cubicBezTo>
                    <a:pt x="1001" y="266"/>
                    <a:pt x="959" y="224"/>
                    <a:pt x="908" y="224"/>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96">
                <a:solidFill>
                  <a:prstClr val="black"/>
                </a:solidFill>
              </a:endParaRPr>
            </a:p>
          </p:txBody>
        </p:sp>
        <p:sp>
          <p:nvSpPr>
            <p:cNvPr id="39" name="Freeform 7"/>
            <p:cNvSpPr>
              <a:spLocks/>
            </p:cNvSpPr>
            <p:nvPr/>
          </p:nvSpPr>
          <p:spPr bwMode="auto">
            <a:xfrm>
              <a:off x="4886326" y="2546351"/>
              <a:ext cx="3757613" cy="1539875"/>
            </a:xfrm>
            <a:custGeom>
              <a:avLst/>
              <a:gdLst>
                <a:gd name="T0" fmla="*/ 908 w 1001"/>
                <a:gd name="T1" fmla="*/ 224 h 410"/>
                <a:gd name="T2" fmla="*/ 868 w 1001"/>
                <a:gd name="T3" fmla="*/ 233 h 410"/>
                <a:gd name="T4" fmla="*/ 735 w 1001"/>
                <a:gd name="T5" fmla="*/ 131 h 410"/>
                <a:gd name="T6" fmla="*/ 544 w 1001"/>
                <a:gd name="T7" fmla="*/ 0 h 410"/>
                <a:gd name="T8" fmla="*/ 367 w 1001"/>
                <a:gd name="T9" fmla="*/ 100 h 410"/>
                <a:gd name="T10" fmla="*/ 302 w 1001"/>
                <a:gd name="T11" fmla="*/ 86 h 410"/>
                <a:gd name="T12" fmla="*/ 144 w 1001"/>
                <a:gd name="T13" fmla="*/ 211 h 410"/>
                <a:gd name="T14" fmla="*/ 104 w 1001"/>
                <a:gd name="T15" fmla="*/ 203 h 410"/>
                <a:gd name="T16" fmla="*/ 0 w 1001"/>
                <a:gd name="T17" fmla="*/ 307 h 410"/>
                <a:gd name="T18" fmla="*/ 104 w 1001"/>
                <a:gd name="T19" fmla="*/ 410 h 410"/>
                <a:gd name="T20" fmla="*/ 908 w 1001"/>
                <a:gd name="T21" fmla="*/ 410 h 410"/>
                <a:gd name="T22" fmla="*/ 1001 w 1001"/>
                <a:gd name="T23" fmla="*/ 317 h 410"/>
                <a:gd name="T24" fmla="*/ 908 w 1001"/>
                <a:gd name="T25" fmla="*/ 22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1" h="410">
                  <a:moveTo>
                    <a:pt x="908" y="224"/>
                  </a:moveTo>
                  <a:cubicBezTo>
                    <a:pt x="894" y="224"/>
                    <a:pt x="880" y="228"/>
                    <a:pt x="868" y="233"/>
                  </a:cubicBezTo>
                  <a:cubicBezTo>
                    <a:pt x="852" y="175"/>
                    <a:pt x="799" y="131"/>
                    <a:pt x="735" y="131"/>
                  </a:cubicBezTo>
                  <a:cubicBezTo>
                    <a:pt x="705" y="54"/>
                    <a:pt x="631" y="0"/>
                    <a:pt x="544" y="0"/>
                  </a:cubicBezTo>
                  <a:cubicBezTo>
                    <a:pt x="469" y="0"/>
                    <a:pt x="403" y="40"/>
                    <a:pt x="367" y="100"/>
                  </a:cubicBezTo>
                  <a:cubicBezTo>
                    <a:pt x="347" y="91"/>
                    <a:pt x="325" y="86"/>
                    <a:pt x="302" y="86"/>
                  </a:cubicBezTo>
                  <a:cubicBezTo>
                    <a:pt x="225" y="86"/>
                    <a:pt x="161" y="140"/>
                    <a:pt x="144" y="211"/>
                  </a:cubicBezTo>
                  <a:cubicBezTo>
                    <a:pt x="132" y="206"/>
                    <a:pt x="118" y="203"/>
                    <a:pt x="104" y="203"/>
                  </a:cubicBezTo>
                  <a:cubicBezTo>
                    <a:pt x="46" y="203"/>
                    <a:pt x="0" y="249"/>
                    <a:pt x="0" y="307"/>
                  </a:cubicBezTo>
                  <a:cubicBezTo>
                    <a:pt x="0" y="364"/>
                    <a:pt x="46" y="410"/>
                    <a:pt x="104" y="410"/>
                  </a:cubicBezTo>
                  <a:cubicBezTo>
                    <a:pt x="139" y="410"/>
                    <a:pt x="876" y="410"/>
                    <a:pt x="908" y="410"/>
                  </a:cubicBezTo>
                  <a:cubicBezTo>
                    <a:pt x="959" y="410"/>
                    <a:pt x="1001" y="369"/>
                    <a:pt x="1001" y="317"/>
                  </a:cubicBezTo>
                  <a:cubicBezTo>
                    <a:pt x="1001" y="266"/>
                    <a:pt x="959" y="224"/>
                    <a:pt x="908" y="224"/>
                  </a:cubicBezTo>
                  <a:close/>
                </a:path>
              </a:pathLst>
            </a:custGeom>
            <a:solidFill>
              <a:schemeClr val="bg1">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96">
                <a:solidFill>
                  <a:prstClr val="black"/>
                </a:solidFill>
              </a:endParaRPr>
            </a:p>
          </p:txBody>
        </p:sp>
        <p:sp>
          <p:nvSpPr>
            <p:cNvPr id="40" name="Freeform 8"/>
            <p:cNvSpPr>
              <a:spLocks/>
            </p:cNvSpPr>
            <p:nvPr/>
          </p:nvSpPr>
          <p:spPr bwMode="auto">
            <a:xfrm>
              <a:off x="4911727" y="2940051"/>
              <a:ext cx="3732212" cy="1146175"/>
            </a:xfrm>
            <a:custGeom>
              <a:avLst/>
              <a:gdLst>
                <a:gd name="T0" fmla="*/ 982 w 994"/>
                <a:gd name="T1" fmla="*/ 167 h 305"/>
                <a:gd name="T2" fmla="*/ 866 w 994"/>
                <a:gd name="T3" fmla="*/ 258 h 305"/>
                <a:gd name="T4" fmla="*/ 835 w 994"/>
                <a:gd name="T5" fmla="*/ 254 h 305"/>
                <a:gd name="T6" fmla="*/ 866 w 994"/>
                <a:gd name="T7" fmla="*/ 165 h 305"/>
                <a:gd name="T8" fmla="*/ 848 w 994"/>
                <a:gd name="T9" fmla="*/ 98 h 305"/>
                <a:gd name="T10" fmla="*/ 694 w 994"/>
                <a:gd name="T11" fmla="*/ 233 h 305"/>
                <a:gd name="T12" fmla="*/ 742 w 994"/>
                <a:gd name="T13" fmla="*/ 100 h 305"/>
                <a:gd name="T14" fmla="*/ 716 w 994"/>
                <a:gd name="T15" fmla="*/ 0 h 305"/>
                <a:gd name="T16" fmla="*/ 460 w 994"/>
                <a:gd name="T17" fmla="*/ 200 h 305"/>
                <a:gd name="T18" fmla="*/ 447 w 994"/>
                <a:gd name="T19" fmla="*/ 200 h 305"/>
                <a:gd name="T20" fmla="*/ 457 w 994"/>
                <a:gd name="T21" fmla="*/ 143 h 305"/>
                <a:gd name="T22" fmla="*/ 437 w 994"/>
                <a:gd name="T23" fmla="*/ 65 h 305"/>
                <a:gd name="T24" fmla="*/ 234 w 994"/>
                <a:gd name="T25" fmla="*/ 222 h 305"/>
                <a:gd name="T26" fmla="*/ 199 w 994"/>
                <a:gd name="T27" fmla="*/ 219 h 305"/>
                <a:gd name="T28" fmla="*/ 200 w 994"/>
                <a:gd name="T29" fmla="*/ 202 h 305"/>
                <a:gd name="T30" fmla="*/ 187 w 994"/>
                <a:gd name="T31" fmla="*/ 151 h 305"/>
                <a:gd name="T32" fmla="*/ 58 w 994"/>
                <a:gd name="T33" fmla="*/ 252 h 305"/>
                <a:gd name="T34" fmla="*/ 0 w 994"/>
                <a:gd name="T35" fmla="*/ 239 h 305"/>
                <a:gd name="T36" fmla="*/ 97 w 994"/>
                <a:gd name="T37" fmla="*/ 305 h 305"/>
                <a:gd name="T38" fmla="*/ 901 w 994"/>
                <a:gd name="T39" fmla="*/ 305 h 305"/>
                <a:gd name="T40" fmla="*/ 994 w 994"/>
                <a:gd name="T41" fmla="*/ 212 h 305"/>
                <a:gd name="T42" fmla="*/ 982 w 994"/>
                <a:gd name="T43" fmla="*/ 167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4" h="305">
                  <a:moveTo>
                    <a:pt x="982" y="167"/>
                  </a:moveTo>
                  <a:cubicBezTo>
                    <a:pt x="969" y="219"/>
                    <a:pt x="922" y="258"/>
                    <a:pt x="866" y="258"/>
                  </a:cubicBezTo>
                  <a:cubicBezTo>
                    <a:pt x="855" y="258"/>
                    <a:pt x="845" y="256"/>
                    <a:pt x="835" y="254"/>
                  </a:cubicBezTo>
                  <a:cubicBezTo>
                    <a:pt x="854" y="229"/>
                    <a:pt x="866" y="199"/>
                    <a:pt x="866" y="165"/>
                  </a:cubicBezTo>
                  <a:cubicBezTo>
                    <a:pt x="866" y="141"/>
                    <a:pt x="860" y="118"/>
                    <a:pt x="848" y="98"/>
                  </a:cubicBezTo>
                  <a:cubicBezTo>
                    <a:pt x="830" y="170"/>
                    <a:pt x="769" y="224"/>
                    <a:pt x="694" y="233"/>
                  </a:cubicBezTo>
                  <a:cubicBezTo>
                    <a:pt x="724" y="197"/>
                    <a:pt x="742" y="151"/>
                    <a:pt x="742" y="100"/>
                  </a:cubicBezTo>
                  <a:cubicBezTo>
                    <a:pt x="742" y="64"/>
                    <a:pt x="733" y="30"/>
                    <a:pt x="716" y="0"/>
                  </a:cubicBezTo>
                  <a:cubicBezTo>
                    <a:pt x="688" y="115"/>
                    <a:pt x="584" y="200"/>
                    <a:pt x="460" y="200"/>
                  </a:cubicBezTo>
                  <a:cubicBezTo>
                    <a:pt x="456" y="200"/>
                    <a:pt x="451" y="200"/>
                    <a:pt x="447" y="200"/>
                  </a:cubicBezTo>
                  <a:cubicBezTo>
                    <a:pt x="453" y="182"/>
                    <a:pt x="457" y="163"/>
                    <a:pt x="457" y="143"/>
                  </a:cubicBezTo>
                  <a:cubicBezTo>
                    <a:pt x="457" y="115"/>
                    <a:pt x="449" y="88"/>
                    <a:pt x="437" y="65"/>
                  </a:cubicBezTo>
                  <a:cubicBezTo>
                    <a:pt x="414" y="155"/>
                    <a:pt x="332" y="222"/>
                    <a:pt x="234" y="222"/>
                  </a:cubicBezTo>
                  <a:cubicBezTo>
                    <a:pt x="222" y="222"/>
                    <a:pt x="210" y="221"/>
                    <a:pt x="199" y="219"/>
                  </a:cubicBezTo>
                  <a:cubicBezTo>
                    <a:pt x="200" y="214"/>
                    <a:pt x="200" y="208"/>
                    <a:pt x="200" y="202"/>
                  </a:cubicBezTo>
                  <a:cubicBezTo>
                    <a:pt x="200" y="183"/>
                    <a:pt x="195" y="166"/>
                    <a:pt x="187" y="151"/>
                  </a:cubicBezTo>
                  <a:cubicBezTo>
                    <a:pt x="173" y="209"/>
                    <a:pt x="120" y="252"/>
                    <a:pt x="58" y="252"/>
                  </a:cubicBezTo>
                  <a:cubicBezTo>
                    <a:pt x="37" y="252"/>
                    <a:pt x="17" y="247"/>
                    <a:pt x="0" y="239"/>
                  </a:cubicBezTo>
                  <a:cubicBezTo>
                    <a:pt x="15" y="278"/>
                    <a:pt x="52" y="305"/>
                    <a:pt x="97" y="305"/>
                  </a:cubicBezTo>
                  <a:cubicBezTo>
                    <a:pt x="132" y="305"/>
                    <a:pt x="869" y="305"/>
                    <a:pt x="901" y="305"/>
                  </a:cubicBezTo>
                  <a:cubicBezTo>
                    <a:pt x="952" y="305"/>
                    <a:pt x="994" y="264"/>
                    <a:pt x="994" y="212"/>
                  </a:cubicBezTo>
                  <a:cubicBezTo>
                    <a:pt x="994" y="196"/>
                    <a:pt x="989" y="181"/>
                    <a:pt x="982" y="167"/>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96">
                <a:solidFill>
                  <a:prstClr val="black"/>
                </a:solidFill>
              </a:endParaRPr>
            </a:p>
          </p:txBody>
        </p:sp>
        <p:sp>
          <p:nvSpPr>
            <p:cNvPr id="41" name="Freeform 8"/>
            <p:cNvSpPr>
              <a:spLocks/>
            </p:cNvSpPr>
            <p:nvPr/>
          </p:nvSpPr>
          <p:spPr bwMode="auto">
            <a:xfrm>
              <a:off x="4911727" y="2940051"/>
              <a:ext cx="3732212" cy="1146175"/>
            </a:xfrm>
            <a:custGeom>
              <a:avLst/>
              <a:gdLst>
                <a:gd name="T0" fmla="*/ 982 w 994"/>
                <a:gd name="T1" fmla="*/ 167 h 305"/>
                <a:gd name="T2" fmla="*/ 866 w 994"/>
                <a:gd name="T3" fmla="*/ 258 h 305"/>
                <a:gd name="T4" fmla="*/ 835 w 994"/>
                <a:gd name="T5" fmla="*/ 254 h 305"/>
                <a:gd name="T6" fmla="*/ 866 w 994"/>
                <a:gd name="T7" fmla="*/ 165 h 305"/>
                <a:gd name="T8" fmla="*/ 848 w 994"/>
                <a:gd name="T9" fmla="*/ 98 h 305"/>
                <a:gd name="T10" fmla="*/ 694 w 994"/>
                <a:gd name="T11" fmla="*/ 233 h 305"/>
                <a:gd name="T12" fmla="*/ 742 w 994"/>
                <a:gd name="T13" fmla="*/ 100 h 305"/>
                <a:gd name="T14" fmla="*/ 716 w 994"/>
                <a:gd name="T15" fmla="*/ 0 h 305"/>
                <a:gd name="T16" fmla="*/ 460 w 994"/>
                <a:gd name="T17" fmla="*/ 200 h 305"/>
                <a:gd name="T18" fmla="*/ 447 w 994"/>
                <a:gd name="T19" fmla="*/ 200 h 305"/>
                <a:gd name="T20" fmla="*/ 457 w 994"/>
                <a:gd name="T21" fmla="*/ 143 h 305"/>
                <a:gd name="T22" fmla="*/ 437 w 994"/>
                <a:gd name="T23" fmla="*/ 65 h 305"/>
                <a:gd name="T24" fmla="*/ 234 w 994"/>
                <a:gd name="T25" fmla="*/ 222 h 305"/>
                <a:gd name="T26" fmla="*/ 199 w 994"/>
                <a:gd name="T27" fmla="*/ 219 h 305"/>
                <a:gd name="T28" fmla="*/ 200 w 994"/>
                <a:gd name="T29" fmla="*/ 202 h 305"/>
                <a:gd name="T30" fmla="*/ 187 w 994"/>
                <a:gd name="T31" fmla="*/ 151 h 305"/>
                <a:gd name="T32" fmla="*/ 58 w 994"/>
                <a:gd name="T33" fmla="*/ 252 h 305"/>
                <a:gd name="T34" fmla="*/ 0 w 994"/>
                <a:gd name="T35" fmla="*/ 239 h 305"/>
                <a:gd name="T36" fmla="*/ 97 w 994"/>
                <a:gd name="T37" fmla="*/ 305 h 305"/>
                <a:gd name="T38" fmla="*/ 901 w 994"/>
                <a:gd name="T39" fmla="*/ 305 h 305"/>
                <a:gd name="T40" fmla="*/ 994 w 994"/>
                <a:gd name="T41" fmla="*/ 212 h 305"/>
                <a:gd name="T42" fmla="*/ 982 w 994"/>
                <a:gd name="T43" fmla="*/ 167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4" h="305">
                  <a:moveTo>
                    <a:pt x="982" y="167"/>
                  </a:moveTo>
                  <a:cubicBezTo>
                    <a:pt x="969" y="219"/>
                    <a:pt x="922" y="258"/>
                    <a:pt x="866" y="258"/>
                  </a:cubicBezTo>
                  <a:cubicBezTo>
                    <a:pt x="855" y="258"/>
                    <a:pt x="845" y="256"/>
                    <a:pt x="835" y="254"/>
                  </a:cubicBezTo>
                  <a:cubicBezTo>
                    <a:pt x="854" y="229"/>
                    <a:pt x="866" y="199"/>
                    <a:pt x="866" y="165"/>
                  </a:cubicBezTo>
                  <a:cubicBezTo>
                    <a:pt x="866" y="141"/>
                    <a:pt x="860" y="118"/>
                    <a:pt x="848" y="98"/>
                  </a:cubicBezTo>
                  <a:cubicBezTo>
                    <a:pt x="830" y="170"/>
                    <a:pt x="769" y="224"/>
                    <a:pt x="694" y="233"/>
                  </a:cubicBezTo>
                  <a:cubicBezTo>
                    <a:pt x="724" y="197"/>
                    <a:pt x="742" y="151"/>
                    <a:pt x="742" y="100"/>
                  </a:cubicBezTo>
                  <a:cubicBezTo>
                    <a:pt x="742" y="64"/>
                    <a:pt x="733" y="30"/>
                    <a:pt x="716" y="0"/>
                  </a:cubicBezTo>
                  <a:cubicBezTo>
                    <a:pt x="688" y="115"/>
                    <a:pt x="584" y="200"/>
                    <a:pt x="460" y="200"/>
                  </a:cubicBezTo>
                  <a:cubicBezTo>
                    <a:pt x="456" y="200"/>
                    <a:pt x="451" y="200"/>
                    <a:pt x="447" y="200"/>
                  </a:cubicBezTo>
                  <a:cubicBezTo>
                    <a:pt x="453" y="182"/>
                    <a:pt x="457" y="163"/>
                    <a:pt x="457" y="143"/>
                  </a:cubicBezTo>
                  <a:cubicBezTo>
                    <a:pt x="457" y="115"/>
                    <a:pt x="449" y="88"/>
                    <a:pt x="437" y="65"/>
                  </a:cubicBezTo>
                  <a:cubicBezTo>
                    <a:pt x="414" y="155"/>
                    <a:pt x="332" y="222"/>
                    <a:pt x="234" y="222"/>
                  </a:cubicBezTo>
                  <a:cubicBezTo>
                    <a:pt x="222" y="222"/>
                    <a:pt x="210" y="221"/>
                    <a:pt x="199" y="219"/>
                  </a:cubicBezTo>
                  <a:cubicBezTo>
                    <a:pt x="200" y="214"/>
                    <a:pt x="200" y="208"/>
                    <a:pt x="200" y="202"/>
                  </a:cubicBezTo>
                  <a:cubicBezTo>
                    <a:pt x="200" y="183"/>
                    <a:pt x="195" y="166"/>
                    <a:pt x="187" y="151"/>
                  </a:cubicBezTo>
                  <a:cubicBezTo>
                    <a:pt x="173" y="209"/>
                    <a:pt x="120" y="252"/>
                    <a:pt x="58" y="252"/>
                  </a:cubicBezTo>
                  <a:cubicBezTo>
                    <a:pt x="37" y="252"/>
                    <a:pt x="17" y="247"/>
                    <a:pt x="0" y="239"/>
                  </a:cubicBezTo>
                  <a:cubicBezTo>
                    <a:pt x="15" y="278"/>
                    <a:pt x="52" y="305"/>
                    <a:pt x="97" y="305"/>
                  </a:cubicBezTo>
                  <a:cubicBezTo>
                    <a:pt x="132" y="305"/>
                    <a:pt x="869" y="305"/>
                    <a:pt x="901" y="305"/>
                  </a:cubicBezTo>
                  <a:cubicBezTo>
                    <a:pt x="952" y="305"/>
                    <a:pt x="994" y="264"/>
                    <a:pt x="994" y="212"/>
                  </a:cubicBezTo>
                  <a:cubicBezTo>
                    <a:pt x="994" y="196"/>
                    <a:pt x="989" y="181"/>
                    <a:pt x="982" y="167"/>
                  </a:cubicBezTo>
                  <a:close/>
                </a:path>
              </a:pathLst>
            </a:custGeom>
            <a:solidFill>
              <a:schemeClr val="tx2">
                <a:lumMod val="60000"/>
                <a:lumOff val="40000"/>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96">
                <a:solidFill>
                  <a:prstClr val="black"/>
                </a:solidFill>
              </a:endParaRPr>
            </a:p>
          </p:txBody>
        </p:sp>
      </p:grpSp>
      <p:grpSp>
        <p:nvGrpSpPr>
          <p:cNvPr id="23" name="Group 22"/>
          <p:cNvGrpSpPr/>
          <p:nvPr/>
        </p:nvGrpSpPr>
        <p:grpSpPr>
          <a:xfrm>
            <a:off x="6426816" y="261101"/>
            <a:ext cx="1673823" cy="691856"/>
            <a:chOff x="4763" y="3876676"/>
            <a:chExt cx="3736976" cy="1544638"/>
          </a:xfrm>
        </p:grpSpPr>
        <p:sp>
          <p:nvSpPr>
            <p:cNvPr id="34" name="Freeform 5"/>
            <p:cNvSpPr>
              <a:spLocks/>
            </p:cNvSpPr>
            <p:nvPr/>
          </p:nvSpPr>
          <p:spPr bwMode="auto">
            <a:xfrm>
              <a:off x="4763" y="3876676"/>
              <a:ext cx="3736976" cy="1544638"/>
            </a:xfrm>
            <a:custGeom>
              <a:avLst/>
              <a:gdLst>
                <a:gd name="T0" fmla="*/ 882 w 995"/>
                <a:gd name="T1" fmla="*/ 185 h 411"/>
                <a:gd name="T2" fmla="*/ 871 w 995"/>
                <a:gd name="T3" fmla="*/ 186 h 411"/>
                <a:gd name="T4" fmla="*/ 714 w 995"/>
                <a:gd name="T5" fmla="*/ 76 h 411"/>
                <a:gd name="T6" fmla="*/ 663 w 995"/>
                <a:gd name="T7" fmla="*/ 84 h 411"/>
                <a:gd name="T8" fmla="*/ 498 w 995"/>
                <a:gd name="T9" fmla="*/ 0 h 411"/>
                <a:gd name="T10" fmla="*/ 307 w 995"/>
                <a:gd name="T11" fmla="*/ 128 h 411"/>
                <a:gd name="T12" fmla="*/ 274 w 995"/>
                <a:gd name="T13" fmla="*/ 124 h 411"/>
                <a:gd name="T14" fmla="*/ 134 w 995"/>
                <a:gd name="T15" fmla="*/ 239 h 411"/>
                <a:gd name="T16" fmla="*/ 92 w 995"/>
                <a:gd name="T17" fmla="*/ 228 h 411"/>
                <a:gd name="T18" fmla="*/ 0 w 995"/>
                <a:gd name="T19" fmla="*/ 320 h 411"/>
                <a:gd name="T20" fmla="*/ 92 w 995"/>
                <a:gd name="T21" fmla="*/ 411 h 411"/>
                <a:gd name="T22" fmla="*/ 882 w 995"/>
                <a:gd name="T23" fmla="*/ 411 h 411"/>
                <a:gd name="T24" fmla="*/ 995 w 995"/>
                <a:gd name="T25" fmla="*/ 298 h 411"/>
                <a:gd name="T26" fmla="*/ 882 w 995"/>
                <a:gd name="T27" fmla="*/ 185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5" h="411">
                  <a:moveTo>
                    <a:pt x="882" y="185"/>
                  </a:moveTo>
                  <a:cubicBezTo>
                    <a:pt x="878" y="185"/>
                    <a:pt x="875" y="185"/>
                    <a:pt x="871" y="186"/>
                  </a:cubicBezTo>
                  <a:cubicBezTo>
                    <a:pt x="848" y="122"/>
                    <a:pt x="786" y="76"/>
                    <a:pt x="714" y="76"/>
                  </a:cubicBezTo>
                  <a:cubicBezTo>
                    <a:pt x="696" y="76"/>
                    <a:pt x="679" y="79"/>
                    <a:pt x="663" y="84"/>
                  </a:cubicBezTo>
                  <a:cubicBezTo>
                    <a:pt x="626" y="33"/>
                    <a:pt x="566" y="0"/>
                    <a:pt x="498" y="0"/>
                  </a:cubicBezTo>
                  <a:cubicBezTo>
                    <a:pt x="412" y="0"/>
                    <a:pt x="338" y="53"/>
                    <a:pt x="307" y="128"/>
                  </a:cubicBezTo>
                  <a:cubicBezTo>
                    <a:pt x="297" y="126"/>
                    <a:pt x="286" y="124"/>
                    <a:pt x="274" y="124"/>
                  </a:cubicBezTo>
                  <a:cubicBezTo>
                    <a:pt x="205" y="124"/>
                    <a:pt x="147" y="173"/>
                    <a:pt x="134" y="239"/>
                  </a:cubicBezTo>
                  <a:cubicBezTo>
                    <a:pt x="121" y="232"/>
                    <a:pt x="107" y="228"/>
                    <a:pt x="92" y="228"/>
                  </a:cubicBezTo>
                  <a:cubicBezTo>
                    <a:pt x="41" y="228"/>
                    <a:pt x="0" y="269"/>
                    <a:pt x="0" y="320"/>
                  </a:cubicBezTo>
                  <a:cubicBezTo>
                    <a:pt x="0" y="370"/>
                    <a:pt x="41" y="411"/>
                    <a:pt x="92" y="411"/>
                  </a:cubicBezTo>
                  <a:cubicBezTo>
                    <a:pt x="125" y="411"/>
                    <a:pt x="853" y="411"/>
                    <a:pt x="882" y="411"/>
                  </a:cubicBezTo>
                  <a:cubicBezTo>
                    <a:pt x="944" y="411"/>
                    <a:pt x="995" y="360"/>
                    <a:pt x="995" y="298"/>
                  </a:cubicBezTo>
                  <a:cubicBezTo>
                    <a:pt x="995" y="236"/>
                    <a:pt x="944" y="185"/>
                    <a:pt x="882" y="185"/>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96">
                <a:solidFill>
                  <a:prstClr val="black"/>
                </a:solidFill>
              </a:endParaRPr>
            </a:p>
          </p:txBody>
        </p:sp>
        <p:sp>
          <p:nvSpPr>
            <p:cNvPr id="35" name="Freeform 74"/>
            <p:cNvSpPr>
              <a:spLocks/>
            </p:cNvSpPr>
            <p:nvPr/>
          </p:nvSpPr>
          <p:spPr bwMode="auto">
            <a:xfrm>
              <a:off x="4763" y="3876676"/>
              <a:ext cx="3736976" cy="1544638"/>
            </a:xfrm>
            <a:custGeom>
              <a:avLst/>
              <a:gdLst>
                <a:gd name="T0" fmla="*/ 882 w 995"/>
                <a:gd name="T1" fmla="*/ 185 h 411"/>
                <a:gd name="T2" fmla="*/ 871 w 995"/>
                <a:gd name="T3" fmla="*/ 186 h 411"/>
                <a:gd name="T4" fmla="*/ 714 w 995"/>
                <a:gd name="T5" fmla="*/ 76 h 411"/>
                <a:gd name="T6" fmla="*/ 663 w 995"/>
                <a:gd name="T7" fmla="*/ 84 h 411"/>
                <a:gd name="T8" fmla="*/ 498 w 995"/>
                <a:gd name="T9" fmla="*/ 0 h 411"/>
                <a:gd name="T10" fmla="*/ 307 w 995"/>
                <a:gd name="T11" fmla="*/ 128 h 411"/>
                <a:gd name="T12" fmla="*/ 274 w 995"/>
                <a:gd name="T13" fmla="*/ 124 h 411"/>
                <a:gd name="T14" fmla="*/ 134 w 995"/>
                <a:gd name="T15" fmla="*/ 239 h 411"/>
                <a:gd name="T16" fmla="*/ 92 w 995"/>
                <a:gd name="T17" fmla="*/ 228 h 411"/>
                <a:gd name="T18" fmla="*/ 0 w 995"/>
                <a:gd name="T19" fmla="*/ 320 h 411"/>
                <a:gd name="T20" fmla="*/ 92 w 995"/>
                <a:gd name="T21" fmla="*/ 411 h 411"/>
                <a:gd name="T22" fmla="*/ 882 w 995"/>
                <a:gd name="T23" fmla="*/ 411 h 411"/>
                <a:gd name="T24" fmla="*/ 995 w 995"/>
                <a:gd name="T25" fmla="*/ 298 h 411"/>
                <a:gd name="T26" fmla="*/ 882 w 995"/>
                <a:gd name="T27" fmla="*/ 185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5" h="411">
                  <a:moveTo>
                    <a:pt x="882" y="185"/>
                  </a:moveTo>
                  <a:cubicBezTo>
                    <a:pt x="878" y="185"/>
                    <a:pt x="875" y="185"/>
                    <a:pt x="871" y="186"/>
                  </a:cubicBezTo>
                  <a:cubicBezTo>
                    <a:pt x="848" y="122"/>
                    <a:pt x="786" y="76"/>
                    <a:pt x="714" y="76"/>
                  </a:cubicBezTo>
                  <a:cubicBezTo>
                    <a:pt x="696" y="76"/>
                    <a:pt x="679" y="79"/>
                    <a:pt x="663" y="84"/>
                  </a:cubicBezTo>
                  <a:cubicBezTo>
                    <a:pt x="626" y="33"/>
                    <a:pt x="566" y="0"/>
                    <a:pt x="498" y="0"/>
                  </a:cubicBezTo>
                  <a:cubicBezTo>
                    <a:pt x="412" y="0"/>
                    <a:pt x="338" y="53"/>
                    <a:pt x="307" y="128"/>
                  </a:cubicBezTo>
                  <a:cubicBezTo>
                    <a:pt x="297" y="126"/>
                    <a:pt x="286" y="124"/>
                    <a:pt x="274" y="124"/>
                  </a:cubicBezTo>
                  <a:cubicBezTo>
                    <a:pt x="205" y="124"/>
                    <a:pt x="147" y="173"/>
                    <a:pt x="134" y="239"/>
                  </a:cubicBezTo>
                  <a:cubicBezTo>
                    <a:pt x="121" y="232"/>
                    <a:pt x="107" y="228"/>
                    <a:pt x="92" y="228"/>
                  </a:cubicBezTo>
                  <a:cubicBezTo>
                    <a:pt x="41" y="228"/>
                    <a:pt x="0" y="269"/>
                    <a:pt x="0" y="320"/>
                  </a:cubicBezTo>
                  <a:cubicBezTo>
                    <a:pt x="0" y="370"/>
                    <a:pt x="41" y="411"/>
                    <a:pt x="92" y="411"/>
                  </a:cubicBezTo>
                  <a:cubicBezTo>
                    <a:pt x="125" y="411"/>
                    <a:pt x="853" y="411"/>
                    <a:pt x="882" y="411"/>
                  </a:cubicBezTo>
                  <a:cubicBezTo>
                    <a:pt x="944" y="411"/>
                    <a:pt x="995" y="360"/>
                    <a:pt x="995" y="298"/>
                  </a:cubicBezTo>
                  <a:cubicBezTo>
                    <a:pt x="995" y="236"/>
                    <a:pt x="944" y="185"/>
                    <a:pt x="882" y="185"/>
                  </a:cubicBezTo>
                  <a:close/>
                </a:path>
              </a:pathLst>
            </a:custGeom>
            <a:solidFill>
              <a:schemeClr val="bg1">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96">
                <a:solidFill>
                  <a:prstClr val="black"/>
                </a:solidFill>
              </a:endParaRPr>
            </a:p>
          </p:txBody>
        </p:sp>
        <p:sp>
          <p:nvSpPr>
            <p:cNvPr id="36" name="Freeform 75"/>
            <p:cNvSpPr>
              <a:spLocks/>
            </p:cNvSpPr>
            <p:nvPr/>
          </p:nvSpPr>
          <p:spPr bwMode="auto">
            <a:xfrm>
              <a:off x="28577" y="4275139"/>
              <a:ext cx="3713162" cy="1146175"/>
            </a:xfrm>
            <a:custGeom>
              <a:avLst/>
              <a:gdLst>
                <a:gd name="T0" fmla="*/ 974 w 989"/>
                <a:gd name="T1" fmla="*/ 137 h 305"/>
                <a:gd name="T2" fmla="*/ 835 w 989"/>
                <a:gd name="T3" fmla="*/ 247 h 305"/>
                <a:gd name="T4" fmla="*/ 876 w 989"/>
                <a:gd name="T5" fmla="*/ 138 h 305"/>
                <a:gd name="T6" fmla="*/ 855 w 989"/>
                <a:gd name="T7" fmla="*/ 57 h 305"/>
                <a:gd name="T8" fmla="*/ 659 w 989"/>
                <a:gd name="T9" fmla="*/ 219 h 305"/>
                <a:gd name="T10" fmla="*/ 697 w 989"/>
                <a:gd name="T11" fmla="*/ 100 h 305"/>
                <a:gd name="T12" fmla="*/ 671 w 989"/>
                <a:gd name="T13" fmla="*/ 0 h 305"/>
                <a:gd name="T14" fmla="*/ 415 w 989"/>
                <a:gd name="T15" fmla="*/ 200 h 305"/>
                <a:gd name="T16" fmla="*/ 406 w 989"/>
                <a:gd name="T17" fmla="*/ 200 h 305"/>
                <a:gd name="T18" fmla="*/ 412 w 989"/>
                <a:gd name="T19" fmla="*/ 162 h 305"/>
                <a:gd name="T20" fmla="*/ 394 w 989"/>
                <a:gd name="T21" fmla="*/ 92 h 305"/>
                <a:gd name="T22" fmla="*/ 215 w 989"/>
                <a:gd name="T23" fmla="*/ 232 h 305"/>
                <a:gd name="T24" fmla="*/ 176 w 989"/>
                <a:gd name="T25" fmla="*/ 228 h 305"/>
                <a:gd name="T26" fmla="*/ 177 w 989"/>
                <a:gd name="T27" fmla="*/ 214 h 305"/>
                <a:gd name="T28" fmla="*/ 166 w 989"/>
                <a:gd name="T29" fmla="*/ 169 h 305"/>
                <a:gd name="T30" fmla="*/ 51 w 989"/>
                <a:gd name="T31" fmla="*/ 258 h 305"/>
                <a:gd name="T32" fmla="*/ 0 w 989"/>
                <a:gd name="T33" fmla="*/ 247 h 305"/>
                <a:gd name="T34" fmla="*/ 86 w 989"/>
                <a:gd name="T35" fmla="*/ 305 h 305"/>
                <a:gd name="T36" fmla="*/ 876 w 989"/>
                <a:gd name="T37" fmla="*/ 305 h 305"/>
                <a:gd name="T38" fmla="*/ 989 w 989"/>
                <a:gd name="T39" fmla="*/ 192 h 305"/>
                <a:gd name="T40" fmla="*/ 974 w 989"/>
                <a:gd name="T41" fmla="*/ 137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9" h="305">
                  <a:moveTo>
                    <a:pt x="974" y="137"/>
                  </a:moveTo>
                  <a:cubicBezTo>
                    <a:pt x="959" y="200"/>
                    <a:pt x="902" y="247"/>
                    <a:pt x="835" y="247"/>
                  </a:cubicBezTo>
                  <a:cubicBezTo>
                    <a:pt x="860" y="218"/>
                    <a:pt x="876" y="180"/>
                    <a:pt x="876" y="138"/>
                  </a:cubicBezTo>
                  <a:cubicBezTo>
                    <a:pt x="876" y="108"/>
                    <a:pt x="868" y="81"/>
                    <a:pt x="855" y="57"/>
                  </a:cubicBezTo>
                  <a:cubicBezTo>
                    <a:pt x="832" y="146"/>
                    <a:pt x="754" y="213"/>
                    <a:pt x="659" y="219"/>
                  </a:cubicBezTo>
                  <a:cubicBezTo>
                    <a:pt x="683" y="185"/>
                    <a:pt x="697" y="144"/>
                    <a:pt x="697" y="100"/>
                  </a:cubicBezTo>
                  <a:cubicBezTo>
                    <a:pt x="697" y="64"/>
                    <a:pt x="688" y="30"/>
                    <a:pt x="671" y="0"/>
                  </a:cubicBezTo>
                  <a:cubicBezTo>
                    <a:pt x="642" y="115"/>
                    <a:pt x="539" y="200"/>
                    <a:pt x="415" y="200"/>
                  </a:cubicBezTo>
                  <a:cubicBezTo>
                    <a:pt x="412" y="200"/>
                    <a:pt x="409" y="200"/>
                    <a:pt x="406" y="200"/>
                  </a:cubicBezTo>
                  <a:cubicBezTo>
                    <a:pt x="410" y="188"/>
                    <a:pt x="412" y="175"/>
                    <a:pt x="412" y="162"/>
                  </a:cubicBezTo>
                  <a:cubicBezTo>
                    <a:pt x="412" y="136"/>
                    <a:pt x="405" y="113"/>
                    <a:pt x="394" y="92"/>
                  </a:cubicBezTo>
                  <a:cubicBezTo>
                    <a:pt x="374" y="172"/>
                    <a:pt x="301" y="232"/>
                    <a:pt x="215" y="232"/>
                  </a:cubicBezTo>
                  <a:cubicBezTo>
                    <a:pt x="201" y="232"/>
                    <a:pt x="188" y="230"/>
                    <a:pt x="176" y="228"/>
                  </a:cubicBezTo>
                  <a:cubicBezTo>
                    <a:pt x="177" y="223"/>
                    <a:pt x="177" y="218"/>
                    <a:pt x="177" y="214"/>
                  </a:cubicBezTo>
                  <a:cubicBezTo>
                    <a:pt x="177" y="198"/>
                    <a:pt x="173" y="182"/>
                    <a:pt x="166" y="169"/>
                  </a:cubicBezTo>
                  <a:cubicBezTo>
                    <a:pt x="153" y="220"/>
                    <a:pt x="107" y="258"/>
                    <a:pt x="51" y="258"/>
                  </a:cubicBezTo>
                  <a:cubicBezTo>
                    <a:pt x="33" y="258"/>
                    <a:pt x="16" y="254"/>
                    <a:pt x="0" y="247"/>
                  </a:cubicBezTo>
                  <a:cubicBezTo>
                    <a:pt x="14" y="281"/>
                    <a:pt x="47" y="305"/>
                    <a:pt x="86" y="305"/>
                  </a:cubicBezTo>
                  <a:cubicBezTo>
                    <a:pt x="136" y="305"/>
                    <a:pt x="813" y="305"/>
                    <a:pt x="876" y="305"/>
                  </a:cubicBezTo>
                  <a:cubicBezTo>
                    <a:pt x="938" y="305"/>
                    <a:pt x="989" y="254"/>
                    <a:pt x="989" y="192"/>
                  </a:cubicBezTo>
                  <a:cubicBezTo>
                    <a:pt x="989" y="172"/>
                    <a:pt x="983" y="154"/>
                    <a:pt x="974" y="137"/>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96">
                <a:solidFill>
                  <a:prstClr val="black"/>
                </a:solidFill>
              </a:endParaRPr>
            </a:p>
          </p:txBody>
        </p:sp>
        <p:sp>
          <p:nvSpPr>
            <p:cNvPr id="37" name="Freeform 6"/>
            <p:cNvSpPr>
              <a:spLocks/>
            </p:cNvSpPr>
            <p:nvPr/>
          </p:nvSpPr>
          <p:spPr bwMode="auto">
            <a:xfrm>
              <a:off x="28577" y="4275139"/>
              <a:ext cx="3713162" cy="1146175"/>
            </a:xfrm>
            <a:custGeom>
              <a:avLst/>
              <a:gdLst>
                <a:gd name="T0" fmla="*/ 974 w 989"/>
                <a:gd name="T1" fmla="*/ 137 h 305"/>
                <a:gd name="T2" fmla="*/ 835 w 989"/>
                <a:gd name="T3" fmla="*/ 247 h 305"/>
                <a:gd name="T4" fmla="*/ 876 w 989"/>
                <a:gd name="T5" fmla="*/ 138 h 305"/>
                <a:gd name="T6" fmla="*/ 855 w 989"/>
                <a:gd name="T7" fmla="*/ 57 h 305"/>
                <a:gd name="T8" fmla="*/ 659 w 989"/>
                <a:gd name="T9" fmla="*/ 219 h 305"/>
                <a:gd name="T10" fmla="*/ 697 w 989"/>
                <a:gd name="T11" fmla="*/ 100 h 305"/>
                <a:gd name="T12" fmla="*/ 671 w 989"/>
                <a:gd name="T13" fmla="*/ 0 h 305"/>
                <a:gd name="T14" fmla="*/ 415 w 989"/>
                <a:gd name="T15" fmla="*/ 200 h 305"/>
                <a:gd name="T16" fmla="*/ 406 w 989"/>
                <a:gd name="T17" fmla="*/ 200 h 305"/>
                <a:gd name="T18" fmla="*/ 412 w 989"/>
                <a:gd name="T19" fmla="*/ 162 h 305"/>
                <a:gd name="T20" fmla="*/ 394 w 989"/>
                <a:gd name="T21" fmla="*/ 92 h 305"/>
                <a:gd name="T22" fmla="*/ 215 w 989"/>
                <a:gd name="T23" fmla="*/ 232 h 305"/>
                <a:gd name="T24" fmla="*/ 176 w 989"/>
                <a:gd name="T25" fmla="*/ 228 h 305"/>
                <a:gd name="T26" fmla="*/ 177 w 989"/>
                <a:gd name="T27" fmla="*/ 214 h 305"/>
                <a:gd name="T28" fmla="*/ 166 w 989"/>
                <a:gd name="T29" fmla="*/ 169 h 305"/>
                <a:gd name="T30" fmla="*/ 51 w 989"/>
                <a:gd name="T31" fmla="*/ 258 h 305"/>
                <a:gd name="T32" fmla="*/ 0 w 989"/>
                <a:gd name="T33" fmla="*/ 247 h 305"/>
                <a:gd name="T34" fmla="*/ 86 w 989"/>
                <a:gd name="T35" fmla="*/ 305 h 305"/>
                <a:gd name="T36" fmla="*/ 876 w 989"/>
                <a:gd name="T37" fmla="*/ 305 h 305"/>
                <a:gd name="T38" fmla="*/ 989 w 989"/>
                <a:gd name="T39" fmla="*/ 192 h 305"/>
                <a:gd name="T40" fmla="*/ 974 w 989"/>
                <a:gd name="T41" fmla="*/ 137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9" h="305">
                  <a:moveTo>
                    <a:pt x="974" y="137"/>
                  </a:moveTo>
                  <a:cubicBezTo>
                    <a:pt x="959" y="200"/>
                    <a:pt x="902" y="247"/>
                    <a:pt x="835" y="247"/>
                  </a:cubicBezTo>
                  <a:cubicBezTo>
                    <a:pt x="860" y="218"/>
                    <a:pt x="876" y="180"/>
                    <a:pt x="876" y="138"/>
                  </a:cubicBezTo>
                  <a:cubicBezTo>
                    <a:pt x="876" y="108"/>
                    <a:pt x="868" y="81"/>
                    <a:pt x="855" y="57"/>
                  </a:cubicBezTo>
                  <a:cubicBezTo>
                    <a:pt x="832" y="146"/>
                    <a:pt x="754" y="213"/>
                    <a:pt x="659" y="219"/>
                  </a:cubicBezTo>
                  <a:cubicBezTo>
                    <a:pt x="683" y="185"/>
                    <a:pt x="697" y="144"/>
                    <a:pt x="697" y="100"/>
                  </a:cubicBezTo>
                  <a:cubicBezTo>
                    <a:pt x="697" y="64"/>
                    <a:pt x="688" y="30"/>
                    <a:pt x="671" y="0"/>
                  </a:cubicBezTo>
                  <a:cubicBezTo>
                    <a:pt x="642" y="115"/>
                    <a:pt x="539" y="200"/>
                    <a:pt x="415" y="200"/>
                  </a:cubicBezTo>
                  <a:cubicBezTo>
                    <a:pt x="412" y="200"/>
                    <a:pt x="409" y="200"/>
                    <a:pt x="406" y="200"/>
                  </a:cubicBezTo>
                  <a:cubicBezTo>
                    <a:pt x="410" y="188"/>
                    <a:pt x="412" y="175"/>
                    <a:pt x="412" y="162"/>
                  </a:cubicBezTo>
                  <a:cubicBezTo>
                    <a:pt x="412" y="136"/>
                    <a:pt x="405" y="113"/>
                    <a:pt x="394" y="92"/>
                  </a:cubicBezTo>
                  <a:cubicBezTo>
                    <a:pt x="374" y="172"/>
                    <a:pt x="301" y="232"/>
                    <a:pt x="215" y="232"/>
                  </a:cubicBezTo>
                  <a:cubicBezTo>
                    <a:pt x="201" y="232"/>
                    <a:pt x="188" y="230"/>
                    <a:pt x="176" y="228"/>
                  </a:cubicBezTo>
                  <a:cubicBezTo>
                    <a:pt x="177" y="223"/>
                    <a:pt x="177" y="218"/>
                    <a:pt x="177" y="214"/>
                  </a:cubicBezTo>
                  <a:cubicBezTo>
                    <a:pt x="177" y="198"/>
                    <a:pt x="173" y="182"/>
                    <a:pt x="166" y="169"/>
                  </a:cubicBezTo>
                  <a:cubicBezTo>
                    <a:pt x="153" y="220"/>
                    <a:pt x="107" y="258"/>
                    <a:pt x="51" y="258"/>
                  </a:cubicBezTo>
                  <a:cubicBezTo>
                    <a:pt x="33" y="258"/>
                    <a:pt x="16" y="254"/>
                    <a:pt x="0" y="247"/>
                  </a:cubicBezTo>
                  <a:cubicBezTo>
                    <a:pt x="14" y="281"/>
                    <a:pt x="47" y="305"/>
                    <a:pt x="86" y="305"/>
                  </a:cubicBezTo>
                  <a:cubicBezTo>
                    <a:pt x="136" y="305"/>
                    <a:pt x="813" y="305"/>
                    <a:pt x="876" y="305"/>
                  </a:cubicBezTo>
                  <a:cubicBezTo>
                    <a:pt x="938" y="305"/>
                    <a:pt x="989" y="254"/>
                    <a:pt x="989" y="192"/>
                  </a:cubicBezTo>
                  <a:cubicBezTo>
                    <a:pt x="989" y="172"/>
                    <a:pt x="983" y="154"/>
                    <a:pt x="974" y="137"/>
                  </a:cubicBezTo>
                  <a:close/>
                </a:path>
              </a:pathLst>
            </a:custGeom>
            <a:solidFill>
              <a:schemeClr val="tx2">
                <a:lumMod val="60000"/>
                <a:lumOff val="40000"/>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96">
                <a:solidFill>
                  <a:prstClr val="black"/>
                </a:solidFill>
              </a:endParaRPr>
            </a:p>
          </p:txBody>
        </p:sp>
      </p:grpSp>
      <p:grpSp>
        <p:nvGrpSpPr>
          <p:cNvPr id="24" name="Group 23"/>
          <p:cNvGrpSpPr/>
          <p:nvPr/>
        </p:nvGrpSpPr>
        <p:grpSpPr>
          <a:xfrm>
            <a:off x="8919640" y="270485"/>
            <a:ext cx="1847583" cy="763282"/>
            <a:chOff x="774701" y="-1587"/>
            <a:chExt cx="4257675" cy="1758950"/>
          </a:xfrm>
          <a:solidFill>
            <a:schemeClr val="bg1"/>
          </a:solidFill>
        </p:grpSpPr>
        <p:sp>
          <p:nvSpPr>
            <p:cNvPr id="30" name="Freeform 9"/>
            <p:cNvSpPr>
              <a:spLocks/>
            </p:cNvSpPr>
            <p:nvPr/>
          </p:nvSpPr>
          <p:spPr bwMode="auto">
            <a:xfrm>
              <a:off x="774701" y="-1587"/>
              <a:ext cx="4257675" cy="1758950"/>
            </a:xfrm>
            <a:custGeom>
              <a:avLst/>
              <a:gdLst>
                <a:gd name="T0" fmla="*/ 1041 w 1134"/>
                <a:gd name="T1" fmla="*/ 282 h 468"/>
                <a:gd name="T2" fmla="*/ 1005 w 1134"/>
                <a:gd name="T3" fmla="*/ 289 h 468"/>
                <a:gd name="T4" fmla="*/ 898 w 1134"/>
                <a:gd name="T5" fmla="*/ 225 h 468"/>
                <a:gd name="T6" fmla="*/ 891 w 1134"/>
                <a:gd name="T7" fmla="*/ 226 h 468"/>
                <a:gd name="T8" fmla="*/ 719 w 1134"/>
                <a:gd name="T9" fmla="*/ 104 h 468"/>
                <a:gd name="T10" fmla="*/ 637 w 1134"/>
                <a:gd name="T11" fmla="*/ 124 h 468"/>
                <a:gd name="T12" fmla="*/ 431 w 1134"/>
                <a:gd name="T13" fmla="*/ 0 h 468"/>
                <a:gd name="T14" fmla="*/ 209 w 1134"/>
                <a:gd name="T15" fmla="*/ 161 h 468"/>
                <a:gd name="T16" fmla="*/ 158 w 1134"/>
                <a:gd name="T17" fmla="*/ 153 h 468"/>
                <a:gd name="T18" fmla="*/ 0 w 1134"/>
                <a:gd name="T19" fmla="*/ 310 h 468"/>
                <a:gd name="T20" fmla="*/ 158 w 1134"/>
                <a:gd name="T21" fmla="*/ 468 h 468"/>
                <a:gd name="T22" fmla="*/ 1041 w 1134"/>
                <a:gd name="T23" fmla="*/ 468 h 468"/>
                <a:gd name="T24" fmla="*/ 1134 w 1134"/>
                <a:gd name="T25" fmla="*/ 375 h 468"/>
                <a:gd name="T26" fmla="*/ 1041 w 1134"/>
                <a:gd name="T27" fmla="*/ 28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468">
                  <a:moveTo>
                    <a:pt x="1041" y="282"/>
                  </a:moveTo>
                  <a:cubicBezTo>
                    <a:pt x="1028" y="282"/>
                    <a:pt x="1016" y="285"/>
                    <a:pt x="1005" y="289"/>
                  </a:cubicBezTo>
                  <a:cubicBezTo>
                    <a:pt x="985" y="251"/>
                    <a:pt x="944" y="225"/>
                    <a:pt x="898" y="225"/>
                  </a:cubicBezTo>
                  <a:cubicBezTo>
                    <a:pt x="896" y="225"/>
                    <a:pt x="893" y="226"/>
                    <a:pt x="891" y="226"/>
                  </a:cubicBezTo>
                  <a:cubicBezTo>
                    <a:pt x="866" y="155"/>
                    <a:pt x="799" y="104"/>
                    <a:pt x="719" y="104"/>
                  </a:cubicBezTo>
                  <a:cubicBezTo>
                    <a:pt x="690" y="104"/>
                    <a:pt x="662" y="111"/>
                    <a:pt x="637" y="124"/>
                  </a:cubicBezTo>
                  <a:cubicBezTo>
                    <a:pt x="598" y="50"/>
                    <a:pt x="520" y="0"/>
                    <a:pt x="431" y="0"/>
                  </a:cubicBezTo>
                  <a:cubicBezTo>
                    <a:pt x="327" y="0"/>
                    <a:pt x="239" y="68"/>
                    <a:pt x="209" y="161"/>
                  </a:cubicBezTo>
                  <a:cubicBezTo>
                    <a:pt x="193" y="156"/>
                    <a:pt x="175" y="153"/>
                    <a:pt x="158" y="153"/>
                  </a:cubicBezTo>
                  <a:cubicBezTo>
                    <a:pt x="71" y="153"/>
                    <a:pt x="0" y="223"/>
                    <a:pt x="0" y="310"/>
                  </a:cubicBezTo>
                  <a:cubicBezTo>
                    <a:pt x="0" y="397"/>
                    <a:pt x="71" y="468"/>
                    <a:pt x="158" y="468"/>
                  </a:cubicBezTo>
                  <a:cubicBezTo>
                    <a:pt x="206" y="468"/>
                    <a:pt x="1015" y="468"/>
                    <a:pt x="1041" y="468"/>
                  </a:cubicBezTo>
                  <a:cubicBezTo>
                    <a:pt x="1092" y="468"/>
                    <a:pt x="1134" y="426"/>
                    <a:pt x="1134" y="375"/>
                  </a:cubicBezTo>
                  <a:cubicBezTo>
                    <a:pt x="1134" y="324"/>
                    <a:pt x="1092" y="282"/>
                    <a:pt x="1041" y="282"/>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 name="Freeform 9"/>
            <p:cNvSpPr>
              <a:spLocks/>
            </p:cNvSpPr>
            <p:nvPr/>
          </p:nvSpPr>
          <p:spPr bwMode="auto">
            <a:xfrm>
              <a:off x="774701" y="-1587"/>
              <a:ext cx="4257675" cy="1758950"/>
            </a:xfrm>
            <a:custGeom>
              <a:avLst/>
              <a:gdLst>
                <a:gd name="T0" fmla="*/ 1041 w 1134"/>
                <a:gd name="T1" fmla="*/ 282 h 468"/>
                <a:gd name="T2" fmla="*/ 1005 w 1134"/>
                <a:gd name="T3" fmla="*/ 289 h 468"/>
                <a:gd name="T4" fmla="*/ 898 w 1134"/>
                <a:gd name="T5" fmla="*/ 225 h 468"/>
                <a:gd name="T6" fmla="*/ 891 w 1134"/>
                <a:gd name="T7" fmla="*/ 226 h 468"/>
                <a:gd name="T8" fmla="*/ 719 w 1134"/>
                <a:gd name="T9" fmla="*/ 104 h 468"/>
                <a:gd name="T10" fmla="*/ 637 w 1134"/>
                <a:gd name="T11" fmla="*/ 124 h 468"/>
                <a:gd name="T12" fmla="*/ 431 w 1134"/>
                <a:gd name="T13" fmla="*/ 0 h 468"/>
                <a:gd name="T14" fmla="*/ 209 w 1134"/>
                <a:gd name="T15" fmla="*/ 161 h 468"/>
                <a:gd name="T16" fmla="*/ 158 w 1134"/>
                <a:gd name="T17" fmla="*/ 153 h 468"/>
                <a:gd name="T18" fmla="*/ 0 w 1134"/>
                <a:gd name="T19" fmla="*/ 310 h 468"/>
                <a:gd name="T20" fmla="*/ 158 w 1134"/>
                <a:gd name="T21" fmla="*/ 468 h 468"/>
                <a:gd name="T22" fmla="*/ 1041 w 1134"/>
                <a:gd name="T23" fmla="*/ 468 h 468"/>
                <a:gd name="T24" fmla="*/ 1134 w 1134"/>
                <a:gd name="T25" fmla="*/ 375 h 468"/>
                <a:gd name="T26" fmla="*/ 1041 w 1134"/>
                <a:gd name="T27" fmla="*/ 28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468">
                  <a:moveTo>
                    <a:pt x="1041" y="282"/>
                  </a:moveTo>
                  <a:cubicBezTo>
                    <a:pt x="1028" y="282"/>
                    <a:pt x="1016" y="285"/>
                    <a:pt x="1005" y="289"/>
                  </a:cubicBezTo>
                  <a:cubicBezTo>
                    <a:pt x="985" y="251"/>
                    <a:pt x="944" y="225"/>
                    <a:pt x="898" y="225"/>
                  </a:cubicBezTo>
                  <a:cubicBezTo>
                    <a:pt x="896" y="225"/>
                    <a:pt x="893" y="226"/>
                    <a:pt x="891" y="226"/>
                  </a:cubicBezTo>
                  <a:cubicBezTo>
                    <a:pt x="866" y="155"/>
                    <a:pt x="799" y="104"/>
                    <a:pt x="719" y="104"/>
                  </a:cubicBezTo>
                  <a:cubicBezTo>
                    <a:pt x="690" y="104"/>
                    <a:pt x="662" y="111"/>
                    <a:pt x="637" y="124"/>
                  </a:cubicBezTo>
                  <a:cubicBezTo>
                    <a:pt x="598" y="50"/>
                    <a:pt x="520" y="0"/>
                    <a:pt x="431" y="0"/>
                  </a:cubicBezTo>
                  <a:cubicBezTo>
                    <a:pt x="327" y="0"/>
                    <a:pt x="239" y="68"/>
                    <a:pt x="209" y="161"/>
                  </a:cubicBezTo>
                  <a:cubicBezTo>
                    <a:pt x="193" y="156"/>
                    <a:pt x="175" y="153"/>
                    <a:pt x="158" y="153"/>
                  </a:cubicBezTo>
                  <a:cubicBezTo>
                    <a:pt x="71" y="153"/>
                    <a:pt x="0" y="223"/>
                    <a:pt x="0" y="310"/>
                  </a:cubicBezTo>
                  <a:cubicBezTo>
                    <a:pt x="0" y="397"/>
                    <a:pt x="71" y="468"/>
                    <a:pt x="158" y="468"/>
                  </a:cubicBezTo>
                  <a:cubicBezTo>
                    <a:pt x="206" y="468"/>
                    <a:pt x="1015" y="468"/>
                    <a:pt x="1041" y="468"/>
                  </a:cubicBezTo>
                  <a:cubicBezTo>
                    <a:pt x="1092" y="468"/>
                    <a:pt x="1134" y="426"/>
                    <a:pt x="1134" y="375"/>
                  </a:cubicBezTo>
                  <a:cubicBezTo>
                    <a:pt x="1134" y="324"/>
                    <a:pt x="1092" y="282"/>
                    <a:pt x="1041" y="282"/>
                  </a:cubicBezTo>
                  <a:close/>
                </a:path>
              </a:pathLst>
            </a:custGeom>
            <a:solidFill>
              <a:schemeClr val="bg1">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2" name="Freeform 10"/>
            <p:cNvSpPr>
              <a:spLocks/>
            </p:cNvSpPr>
            <p:nvPr/>
          </p:nvSpPr>
          <p:spPr bwMode="auto">
            <a:xfrm>
              <a:off x="815976" y="452437"/>
              <a:ext cx="4216400" cy="1304926"/>
            </a:xfrm>
            <a:custGeom>
              <a:avLst/>
              <a:gdLst>
                <a:gd name="T0" fmla="*/ 1111 w 1123"/>
                <a:gd name="T1" fmla="*/ 209 h 347"/>
                <a:gd name="T2" fmla="*/ 995 w 1123"/>
                <a:gd name="T3" fmla="*/ 299 h 347"/>
                <a:gd name="T4" fmla="*/ 984 w 1123"/>
                <a:gd name="T5" fmla="*/ 299 h 347"/>
                <a:gd name="T6" fmla="*/ 1009 w 1123"/>
                <a:gd name="T7" fmla="*/ 226 h 347"/>
                <a:gd name="T8" fmla="*/ 993 w 1123"/>
                <a:gd name="T9" fmla="*/ 167 h 347"/>
                <a:gd name="T10" fmla="*/ 845 w 1123"/>
                <a:gd name="T11" fmla="*/ 285 h 347"/>
                <a:gd name="T12" fmla="*/ 890 w 1123"/>
                <a:gd name="T13" fmla="*/ 165 h 347"/>
                <a:gd name="T14" fmla="*/ 868 w 1123"/>
                <a:gd name="T15" fmla="*/ 77 h 347"/>
                <a:gd name="T16" fmla="*/ 640 w 1123"/>
                <a:gd name="T17" fmla="*/ 254 h 347"/>
                <a:gd name="T18" fmla="*/ 609 w 1123"/>
                <a:gd name="T19" fmla="*/ 252 h 347"/>
                <a:gd name="T20" fmla="*/ 654 w 1123"/>
                <a:gd name="T21" fmla="*/ 113 h 347"/>
                <a:gd name="T22" fmla="*/ 625 w 1123"/>
                <a:gd name="T23" fmla="*/ 0 h 347"/>
                <a:gd name="T24" fmla="*/ 333 w 1123"/>
                <a:gd name="T25" fmla="*/ 227 h 347"/>
                <a:gd name="T26" fmla="*/ 300 w 1123"/>
                <a:gd name="T27" fmla="*/ 225 h 347"/>
                <a:gd name="T28" fmla="*/ 304 w 1123"/>
                <a:gd name="T29" fmla="*/ 189 h 347"/>
                <a:gd name="T30" fmla="*/ 284 w 1123"/>
                <a:gd name="T31" fmla="*/ 113 h 347"/>
                <a:gd name="T32" fmla="*/ 88 w 1123"/>
                <a:gd name="T33" fmla="*/ 266 h 347"/>
                <a:gd name="T34" fmla="*/ 0 w 1123"/>
                <a:gd name="T35" fmla="*/ 246 h 347"/>
                <a:gd name="T36" fmla="*/ 147 w 1123"/>
                <a:gd name="T37" fmla="*/ 347 h 347"/>
                <a:gd name="T38" fmla="*/ 1030 w 1123"/>
                <a:gd name="T39" fmla="*/ 347 h 347"/>
                <a:gd name="T40" fmla="*/ 1123 w 1123"/>
                <a:gd name="T41" fmla="*/ 254 h 347"/>
                <a:gd name="T42" fmla="*/ 1111 w 1123"/>
                <a:gd name="T43" fmla="*/ 20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23" h="347">
                  <a:moveTo>
                    <a:pt x="1111" y="209"/>
                  </a:moveTo>
                  <a:cubicBezTo>
                    <a:pt x="1098" y="261"/>
                    <a:pt x="1051" y="299"/>
                    <a:pt x="995" y="299"/>
                  </a:cubicBezTo>
                  <a:cubicBezTo>
                    <a:pt x="991" y="299"/>
                    <a:pt x="988" y="299"/>
                    <a:pt x="984" y="299"/>
                  </a:cubicBezTo>
                  <a:cubicBezTo>
                    <a:pt x="999" y="279"/>
                    <a:pt x="1009" y="253"/>
                    <a:pt x="1009" y="226"/>
                  </a:cubicBezTo>
                  <a:cubicBezTo>
                    <a:pt x="1009" y="204"/>
                    <a:pt x="1003" y="184"/>
                    <a:pt x="993" y="167"/>
                  </a:cubicBezTo>
                  <a:cubicBezTo>
                    <a:pt x="977" y="234"/>
                    <a:pt x="917" y="283"/>
                    <a:pt x="845" y="285"/>
                  </a:cubicBezTo>
                  <a:cubicBezTo>
                    <a:pt x="873" y="253"/>
                    <a:pt x="890" y="211"/>
                    <a:pt x="890" y="165"/>
                  </a:cubicBezTo>
                  <a:cubicBezTo>
                    <a:pt x="890" y="133"/>
                    <a:pt x="882" y="103"/>
                    <a:pt x="868" y="77"/>
                  </a:cubicBezTo>
                  <a:cubicBezTo>
                    <a:pt x="842" y="179"/>
                    <a:pt x="750" y="254"/>
                    <a:pt x="640" y="254"/>
                  </a:cubicBezTo>
                  <a:cubicBezTo>
                    <a:pt x="630" y="254"/>
                    <a:pt x="619" y="253"/>
                    <a:pt x="609" y="252"/>
                  </a:cubicBezTo>
                  <a:cubicBezTo>
                    <a:pt x="637" y="213"/>
                    <a:pt x="654" y="165"/>
                    <a:pt x="654" y="113"/>
                  </a:cubicBezTo>
                  <a:cubicBezTo>
                    <a:pt x="654" y="72"/>
                    <a:pt x="643" y="33"/>
                    <a:pt x="625" y="0"/>
                  </a:cubicBezTo>
                  <a:cubicBezTo>
                    <a:pt x="592" y="130"/>
                    <a:pt x="473" y="227"/>
                    <a:pt x="333" y="227"/>
                  </a:cubicBezTo>
                  <a:cubicBezTo>
                    <a:pt x="321" y="227"/>
                    <a:pt x="311" y="227"/>
                    <a:pt x="300" y="225"/>
                  </a:cubicBezTo>
                  <a:cubicBezTo>
                    <a:pt x="303" y="214"/>
                    <a:pt x="304" y="202"/>
                    <a:pt x="304" y="189"/>
                  </a:cubicBezTo>
                  <a:cubicBezTo>
                    <a:pt x="304" y="162"/>
                    <a:pt x="297" y="136"/>
                    <a:pt x="284" y="113"/>
                  </a:cubicBezTo>
                  <a:cubicBezTo>
                    <a:pt x="262" y="201"/>
                    <a:pt x="183" y="266"/>
                    <a:pt x="88" y="266"/>
                  </a:cubicBezTo>
                  <a:cubicBezTo>
                    <a:pt x="56" y="266"/>
                    <a:pt x="26" y="259"/>
                    <a:pt x="0" y="246"/>
                  </a:cubicBezTo>
                  <a:cubicBezTo>
                    <a:pt x="22" y="305"/>
                    <a:pt x="80" y="347"/>
                    <a:pt x="147" y="347"/>
                  </a:cubicBezTo>
                  <a:cubicBezTo>
                    <a:pt x="195" y="347"/>
                    <a:pt x="1004" y="347"/>
                    <a:pt x="1030" y="347"/>
                  </a:cubicBezTo>
                  <a:cubicBezTo>
                    <a:pt x="1081" y="347"/>
                    <a:pt x="1123" y="305"/>
                    <a:pt x="1123" y="254"/>
                  </a:cubicBezTo>
                  <a:cubicBezTo>
                    <a:pt x="1123" y="238"/>
                    <a:pt x="1119" y="222"/>
                    <a:pt x="1111" y="209"/>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3" name="Freeform 10"/>
            <p:cNvSpPr>
              <a:spLocks/>
            </p:cNvSpPr>
            <p:nvPr/>
          </p:nvSpPr>
          <p:spPr bwMode="auto">
            <a:xfrm>
              <a:off x="815976" y="452437"/>
              <a:ext cx="4216400" cy="1304926"/>
            </a:xfrm>
            <a:custGeom>
              <a:avLst/>
              <a:gdLst>
                <a:gd name="T0" fmla="*/ 1111 w 1123"/>
                <a:gd name="T1" fmla="*/ 209 h 347"/>
                <a:gd name="T2" fmla="*/ 995 w 1123"/>
                <a:gd name="T3" fmla="*/ 299 h 347"/>
                <a:gd name="T4" fmla="*/ 984 w 1123"/>
                <a:gd name="T5" fmla="*/ 299 h 347"/>
                <a:gd name="T6" fmla="*/ 1009 w 1123"/>
                <a:gd name="T7" fmla="*/ 226 h 347"/>
                <a:gd name="T8" fmla="*/ 993 w 1123"/>
                <a:gd name="T9" fmla="*/ 167 h 347"/>
                <a:gd name="T10" fmla="*/ 845 w 1123"/>
                <a:gd name="T11" fmla="*/ 285 h 347"/>
                <a:gd name="T12" fmla="*/ 890 w 1123"/>
                <a:gd name="T13" fmla="*/ 165 h 347"/>
                <a:gd name="T14" fmla="*/ 868 w 1123"/>
                <a:gd name="T15" fmla="*/ 77 h 347"/>
                <a:gd name="T16" fmla="*/ 640 w 1123"/>
                <a:gd name="T17" fmla="*/ 254 h 347"/>
                <a:gd name="T18" fmla="*/ 609 w 1123"/>
                <a:gd name="T19" fmla="*/ 252 h 347"/>
                <a:gd name="T20" fmla="*/ 654 w 1123"/>
                <a:gd name="T21" fmla="*/ 113 h 347"/>
                <a:gd name="T22" fmla="*/ 625 w 1123"/>
                <a:gd name="T23" fmla="*/ 0 h 347"/>
                <a:gd name="T24" fmla="*/ 333 w 1123"/>
                <a:gd name="T25" fmla="*/ 227 h 347"/>
                <a:gd name="T26" fmla="*/ 300 w 1123"/>
                <a:gd name="T27" fmla="*/ 225 h 347"/>
                <a:gd name="T28" fmla="*/ 304 w 1123"/>
                <a:gd name="T29" fmla="*/ 189 h 347"/>
                <a:gd name="T30" fmla="*/ 284 w 1123"/>
                <a:gd name="T31" fmla="*/ 113 h 347"/>
                <a:gd name="T32" fmla="*/ 88 w 1123"/>
                <a:gd name="T33" fmla="*/ 266 h 347"/>
                <a:gd name="T34" fmla="*/ 0 w 1123"/>
                <a:gd name="T35" fmla="*/ 246 h 347"/>
                <a:gd name="T36" fmla="*/ 147 w 1123"/>
                <a:gd name="T37" fmla="*/ 347 h 347"/>
                <a:gd name="T38" fmla="*/ 1030 w 1123"/>
                <a:gd name="T39" fmla="*/ 347 h 347"/>
                <a:gd name="T40" fmla="*/ 1123 w 1123"/>
                <a:gd name="T41" fmla="*/ 254 h 347"/>
                <a:gd name="T42" fmla="*/ 1111 w 1123"/>
                <a:gd name="T43" fmla="*/ 20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23" h="347">
                  <a:moveTo>
                    <a:pt x="1111" y="209"/>
                  </a:moveTo>
                  <a:cubicBezTo>
                    <a:pt x="1098" y="261"/>
                    <a:pt x="1051" y="299"/>
                    <a:pt x="995" y="299"/>
                  </a:cubicBezTo>
                  <a:cubicBezTo>
                    <a:pt x="991" y="299"/>
                    <a:pt x="988" y="299"/>
                    <a:pt x="984" y="299"/>
                  </a:cubicBezTo>
                  <a:cubicBezTo>
                    <a:pt x="999" y="279"/>
                    <a:pt x="1009" y="253"/>
                    <a:pt x="1009" y="226"/>
                  </a:cubicBezTo>
                  <a:cubicBezTo>
                    <a:pt x="1009" y="204"/>
                    <a:pt x="1003" y="184"/>
                    <a:pt x="993" y="167"/>
                  </a:cubicBezTo>
                  <a:cubicBezTo>
                    <a:pt x="977" y="234"/>
                    <a:pt x="917" y="283"/>
                    <a:pt x="845" y="285"/>
                  </a:cubicBezTo>
                  <a:cubicBezTo>
                    <a:pt x="873" y="253"/>
                    <a:pt x="890" y="211"/>
                    <a:pt x="890" y="165"/>
                  </a:cubicBezTo>
                  <a:cubicBezTo>
                    <a:pt x="890" y="133"/>
                    <a:pt x="882" y="103"/>
                    <a:pt x="868" y="77"/>
                  </a:cubicBezTo>
                  <a:cubicBezTo>
                    <a:pt x="842" y="179"/>
                    <a:pt x="750" y="254"/>
                    <a:pt x="640" y="254"/>
                  </a:cubicBezTo>
                  <a:cubicBezTo>
                    <a:pt x="630" y="254"/>
                    <a:pt x="619" y="253"/>
                    <a:pt x="609" y="252"/>
                  </a:cubicBezTo>
                  <a:cubicBezTo>
                    <a:pt x="637" y="213"/>
                    <a:pt x="654" y="165"/>
                    <a:pt x="654" y="113"/>
                  </a:cubicBezTo>
                  <a:cubicBezTo>
                    <a:pt x="654" y="72"/>
                    <a:pt x="643" y="33"/>
                    <a:pt x="625" y="0"/>
                  </a:cubicBezTo>
                  <a:cubicBezTo>
                    <a:pt x="592" y="130"/>
                    <a:pt x="473" y="227"/>
                    <a:pt x="333" y="227"/>
                  </a:cubicBezTo>
                  <a:cubicBezTo>
                    <a:pt x="321" y="227"/>
                    <a:pt x="311" y="227"/>
                    <a:pt x="300" y="225"/>
                  </a:cubicBezTo>
                  <a:cubicBezTo>
                    <a:pt x="303" y="214"/>
                    <a:pt x="304" y="202"/>
                    <a:pt x="304" y="189"/>
                  </a:cubicBezTo>
                  <a:cubicBezTo>
                    <a:pt x="304" y="162"/>
                    <a:pt x="297" y="136"/>
                    <a:pt x="284" y="113"/>
                  </a:cubicBezTo>
                  <a:cubicBezTo>
                    <a:pt x="262" y="201"/>
                    <a:pt x="183" y="266"/>
                    <a:pt x="88" y="266"/>
                  </a:cubicBezTo>
                  <a:cubicBezTo>
                    <a:pt x="56" y="266"/>
                    <a:pt x="26" y="259"/>
                    <a:pt x="0" y="246"/>
                  </a:cubicBezTo>
                  <a:cubicBezTo>
                    <a:pt x="22" y="305"/>
                    <a:pt x="80" y="347"/>
                    <a:pt x="147" y="347"/>
                  </a:cubicBezTo>
                  <a:cubicBezTo>
                    <a:pt x="195" y="347"/>
                    <a:pt x="1004" y="347"/>
                    <a:pt x="1030" y="347"/>
                  </a:cubicBezTo>
                  <a:cubicBezTo>
                    <a:pt x="1081" y="347"/>
                    <a:pt x="1123" y="305"/>
                    <a:pt x="1123" y="254"/>
                  </a:cubicBezTo>
                  <a:cubicBezTo>
                    <a:pt x="1123" y="238"/>
                    <a:pt x="1119" y="222"/>
                    <a:pt x="1111" y="209"/>
                  </a:cubicBezTo>
                  <a:close/>
                </a:path>
              </a:pathLst>
            </a:custGeom>
            <a:solidFill>
              <a:schemeClr val="tx2">
                <a:lumMod val="60000"/>
                <a:lumOff val="40000"/>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25" name="Group 24"/>
          <p:cNvGrpSpPr/>
          <p:nvPr/>
        </p:nvGrpSpPr>
        <p:grpSpPr>
          <a:xfrm>
            <a:off x="10508472" y="1308736"/>
            <a:ext cx="1310784" cy="541798"/>
            <a:chOff x="4763" y="3876676"/>
            <a:chExt cx="3736976" cy="1544638"/>
          </a:xfrm>
        </p:grpSpPr>
        <p:sp>
          <p:nvSpPr>
            <p:cNvPr id="26" name="Freeform 5"/>
            <p:cNvSpPr>
              <a:spLocks/>
            </p:cNvSpPr>
            <p:nvPr/>
          </p:nvSpPr>
          <p:spPr bwMode="auto">
            <a:xfrm>
              <a:off x="4763" y="3876676"/>
              <a:ext cx="3736976" cy="1544638"/>
            </a:xfrm>
            <a:custGeom>
              <a:avLst/>
              <a:gdLst>
                <a:gd name="T0" fmla="*/ 882 w 995"/>
                <a:gd name="T1" fmla="*/ 185 h 411"/>
                <a:gd name="T2" fmla="*/ 871 w 995"/>
                <a:gd name="T3" fmla="*/ 186 h 411"/>
                <a:gd name="T4" fmla="*/ 714 w 995"/>
                <a:gd name="T5" fmla="*/ 76 h 411"/>
                <a:gd name="T6" fmla="*/ 663 w 995"/>
                <a:gd name="T7" fmla="*/ 84 h 411"/>
                <a:gd name="T8" fmla="*/ 498 w 995"/>
                <a:gd name="T9" fmla="*/ 0 h 411"/>
                <a:gd name="T10" fmla="*/ 307 w 995"/>
                <a:gd name="T11" fmla="*/ 128 h 411"/>
                <a:gd name="T12" fmla="*/ 274 w 995"/>
                <a:gd name="T13" fmla="*/ 124 h 411"/>
                <a:gd name="T14" fmla="*/ 134 w 995"/>
                <a:gd name="T15" fmla="*/ 239 h 411"/>
                <a:gd name="T16" fmla="*/ 92 w 995"/>
                <a:gd name="T17" fmla="*/ 228 h 411"/>
                <a:gd name="T18" fmla="*/ 0 w 995"/>
                <a:gd name="T19" fmla="*/ 320 h 411"/>
                <a:gd name="T20" fmla="*/ 92 w 995"/>
                <a:gd name="T21" fmla="*/ 411 h 411"/>
                <a:gd name="T22" fmla="*/ 882 w 995"/>
                <a:gd name="T23" fmla="*/ 411 h 411"/>
                <a:gd name="T24" fmla="*/ 995 w 995"/>
                <a:gd name="T25" fmla="*/ 298 h 411"/>
                <a:gd name="T26" fmla="*/ 882 w 995"/>
                <a:gd name="T27" fmla="*/ 185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5" h="411">
                  <a:moveTo>
                    <a:pt x="882" y="185"/>
                  </a:moveTo>
                  <a:cubicBezTo>
                    <a:pt x="878" y="185"/>
                    <a:pt x="875" y="185"/>
                    <a:pt x="871" y="186"/>
                  </a:cubicBezTo>
                  <a:cubicBezTo>
                    <a:pt x="848" y="122"/>
                    <a:pt x="786" y="76"/>
                    <a:pt x="714" y="76"/>
                  </a:cubicBezTo>
                  <a:cubicBezTo>
                    <a:pt x="696" y="76"/>
                    <a:pt x="679" y="79"/>
                    <a:pt x="663" y="84"/>
                  </a:cubicBezTo>
                  <a:cubicBezTo>
                    <a:pt x="626" y="33"/>
                    <a:pt x="566" y="0"/>
                    <a:pt x="498" y="0"/>
                  </a:cubicBezTo>
                  <a:cubicBezTo>
                    <a:pt x="412" y="0"/>
                    <a:pt x="338" y="53"/>
                    <a:pt x="307" y="128"/>
                  </a:cubicBezTo>
                  <a:cubicBezTo>
                    <a:pt x="297" y="126"/>
                    <a:pt x="286" y="124"/>
                    <a:pt x="274" y="124"/>
                  </a:cubicBezTo>
                  <a:cubicBezTo>
                    <a:pt x="205" y="124"/>
                    <a:pt x="147" y="173"/>
                    <a:pt x="134" y="239"/>
                  </a:cubicBezTo>
                  <a:cubicBezTo>
                    <a:pt x="121" y="232"/>
                    <a:pt x="107" y="228"/>
                    <a:pt x="92" y="228"/>
                  </a:cubicBezTo>
                  <a:cubicBezTo>
                    <a:pt x="41" y="228"/>
                    <a:pt x="0" y="269"/>
                    <a:pt x="0" y="320"/>
                  </a:cubicBezTo>
                  <a:cubicBezTo>
                    <a:pt x="0" y="370"/>
                    <a:pt x="41" y="411"/>
                    <a:pt x="92" y="411"/>
                  </a:cubicBezTo>
                  <a:cubicBezTo>
                    <a:pt x="125" y="411"/>
                    <a:pt x="853" y="411"/>
                    <a:pt x="882" y="411"/>
                  </a:cubicBezTo>
                  <a:cubicBezTo>
                    <a:pt x="944" y="411"/>
                    <a:pt x="995" y="360"/>
                    <a:pt x="995" y="298"/>
                  </a:cubicBezTo>
                  <a:cubicBezTo>
                    <a:pt x="995" y="236"/>
                    <a:pt x="944" y="185"/>
                    <a:pt x="882" y="185"/>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96">
                <a:solidFill>
                  <a:prstClr val="black"/>
                </a:solidFill>
              </a:endParaRPr>
            </a:p>
          </p:txBody>
        </p:sp>
        <p:sp>
          <p:nvSpPr>
            <p:cNvPr id="27" name="Freeform 84"/>
            <p:cNvSpPr>
              <a:spLocks/>
            </p:cNvSpPr>
            <p:nvPr/>
          </p:nvSpPr>
          <p:spPr bwMode="auto">
            <a:xfrm>
              <a:off x="4763" y="3876676"/>
              <a:ext cx="3736976" cy="1544638"/>
            </a:xfrm>
            <a:custGeom>
              <a:avLst/>
              <a:gdLst>
                <a:gd name="T0" fmla="*/ 882 w 995"/>
                <a:gd name="T1" fmla="*/ 185 h 411"/>
                <a:gd name="T2" fmla="*/ 871 w 995"/>
                <a:gd name="T3" fmla="*/ 186 h 411"/>
                <a:gd name="T4" fmla="*/ 714 w 995"/>
                <a:gd name="T5" fmla="*/ 76 h 411"/>
                <a:gd name="T6" fmla="*/ 663 w 995"/>
                <a:gd name="T7" fmla="*/ 84 h 411"/>
                <a:gd name="T8" fmla="*/ 498 w 995"/>
                <a:gd name="T9" fmla="*/ 0 h 411"/>
                <a:gd name="T10" fmla="*/ 307 w 995"/>
                <a:gd name="T11" fmla="*/ 128 h 411"/>
                <a:gd name="T12" fmla="*/ 274 w 995"/>
                <a:gd name="T13" fmla="*/ 124 h 411"/>
                <a:gd name="T14" fmla="*/ 134 w 995"/>
                <a:gd name="T15" fmla="*/ 239 h 411"/>
                <a:gd name="T16" fmla="*/ 92 w 995"/>
                <a:gd name="T17" fmla="*/ 228 h 411"/>
                <a:gd name="T18" fmla="*/ 0 w 995"/>
                <a:gd name="T19" fmla="*/ 320 h 411"/>
                <a:gd name="T20" fmla="*/ 92 w 995"/>
                <a:gd name="T21" fmla="*/ 411 h 411"/>
                <a:gd name="T22" fmla="*/ 882 w 995"/>
                <a:gd name="T23" fmla="*/ 411 h 411"/>
                <a:gd name="T24" fmla="*/ 995 w 995"/>
                <a:gd name="T25" fmla="*/ 298 h 411"/>
                <a:gd name="T26" fmla="*/ 882 w 995"/>
                <a:gd name="T27" fmla="*/ 185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5" h="411">
                  <a:moveTo>
                    <a:pt x="882" y="185"/>
                  </a:moveTo>
                  <a:cubicBezTo>
                    <a:pt x="878" y="185"/>
                    <a:pt x="875" y="185"/>
                    <a:pt x="871" y="186"/>
                  </a:cubicBezTo>
                  <a:cubicBezTo>
                    <a:pt x="848" y="122"/>
                    <a:pt x="786" y="76"/>
                    <a:pt x="714" y="76"/>
                  </a:cubicBezTo>
                  <a:cubicBezTo>
                    <a:pt x="696" y="76"/>
                    <a:pt x="679" y="79"/>
                    <a:pt x="663" y="84"/>
                  </a:cubicBezTo>
                  <a:cubicBezTo>
                    <a:pt x="626" y="33"/>
                    <a:pt x="566" y="0"/>
                    <a:pt x="498" y="0"/>
                  </a:cubicBezTo>
                  <a:cubicBezTo>
                    <a:pt x="412" y="0"/>
                    <a:pt x="338" y="53"/>
                    <a:pt x="307" y="128"/>
                  </a:cubicBezTo>
                  <a:cubicBezTo>
                    <a:pt x="297" y="126"/>
                    <a:pt x="286" y="124"/>
                    <a:pt x="274" y="124"/>
                  </a:cubicBezTo>
                  <a:cubicBezTo>
                    <a:pt x="205" y="124"/>
                    <a:pt x="147" y="173"/>
                    <a:pt x="134" y="239"/>
                  </a:cubicBezTo>
                  <a:cubicBezTo>
                    <a:pt x="121" y="232"/>
                    <a:pt x="107" y="228"/>
                    <a:pt x="92" y="228"/>
                  </a:cubicBezTo>
                  <a:cubicBezTo>
                    <a:pt x="41" y="228"/>
                    <a:pt x="0" y="269"/>
                    <a:pt x="0" y="320"/>
                  </a:cubicBezTo>
                  <a:cubicBezTo>
                    <a:pt x="0" y="370"/>
                    <a:pt x="41" y="411"/>
                    <a:pt x="92" y="411"/>
                  </a:cubicBezTo>
                  <a:cubicBezTo>
                    <a:pt x="125" y="411"/>
                    <a:pt x="853" y="411"/>
                    <a:pt x="882" y="411"/>
                  </a:cubicBezTo>
                  <a:cubicBezTo>
                    <a:pt x="944" y="411"/>
                    <a:pt x="995" y="360"/>
                    <a:pt x="995" y="298"/>
                  </a:cubicBezTo>
                  <a:cubicBezTo>
                    <a:pt x="995" y="236"/>
                    <a:pt x="944" y="185"/>
                    <a:pt x="882" y="185"/>
                  </a:cubicBezTo>
                  <a:close/>
                </a:path>
              </a:pathLst>
            </a:custGeom>
            <a:solidFill>
              <a:schemeClr val="bg1">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96">
                <a:solidFill>
                  <a:prstClr val="black"/>
                </a:solidFill>
              </a:endParaRPr>
            </a:p>
          </p:txBody>
        </p:sp>
        <p:sp>
          <p:nvSpPr>
            <p:cNvPr id="28" name="Freeform 85"/>
            <p:cNvSpPr>
              <a:spLocks/>
            </p:cNvSpPr>
            <p:nvPr/>
          </p:nvSpPr>
          <p:spPr bwMode="auto">
            <a:xfrm>
              <a:off x="28577" y="4275139"/>
              <a:ext cx="3713162" cy="1146175"/>
            </a:xfrm>
            <a:custGeom>
              <a:avLst/>
              <a:gdLst>
                <a:gd name="T0" fmla="*/ 974 w 989"/>
                <a:gd name="T1" fmla="*/ 137 h 305"/>
                <a:gd name="T2" fmla="*/ 835 w 989"/>
                <a:gd name="T3" fmla="*/ 247 h 305"/>
                <a:gd name="T4" fmla="*/ 876 w 989"/>
                <a:gd name="T5" fmla="*/ 138 h 305"/>
                <a:gd name="T6" fmla="*/ 855 w 989"/>
                <a:gd name="T7" fmla="*/ 57 h 305"/>
                <a:gd name="T8" fmla="*/ 659 w 989"/>
                <a:gd name="T9" fmla="*/ 219 h 305"/>
                <a:gd name="T10" fmla="*/ 697 w 989"/>
                <a:gd name="T11" fmla="*/ 100 h 305"/>
                <a:gd name="T12" fmla="*/ 671 w 989"/>
                <a:gd name="T13" fmla="*/ 0 h 305"/>
                <a:gd name="T14" fmla="*/ 415 w 989"/>
                <a:gd name="T15" fmla="*/ 200 h 305"/>
                <a:gd name="T16" fmla="*/ 406 w 989"/>
                <a:gd name="T17" fmla="*/ 200 h 305"/>
                <a:gd name="T18" fmla="*/ 412 w 989"/>
                <a:gd name="T19" fmla="*/ 162 h 305"/>
                <a:gd name="T20" fmla="*/ 394 w 989"/>
                <a:gd name="T21" fmla="*/ 92 h 305"/>
                <a:gd name="T22" fmla="*/ 215 w 989"/>
                <a:gd name="T23" fmla="*/ 232 h 305"/>
                <a:gd name="T24" fmla="*/ 176 w 989"/>
                <a:gd name="T25" fmla="*/ 228 h 305"/>
                <a:gd name="T26" fmla="*/ 177 w 989"/>
                <a:gd name="T27" fmla="*/ 214 h 305"/>
                <a:gd name="T28" fmla="*/ 166 w 989"/>
                <a:gd name="T29" fmla="*/ 169 h 305"/>
                <a:gd name="T30" fmla="*/ 51 w 989"/>
                <a:gd name="T31" fmla="*/ 258 h 305"/>
                <a:gd name="T32" fmla="*/ 0 w 989"/>
                <a:gd name="T33" fmla="*/ 247 h 305"/>
                <a:gd name="T34" fmla="*/ 86 w 989"/>
                <a:gd name="T35" fmla="*/ 305 h 305"/>
                <a:gd name="T36" fmla="*/ 876 w 989"/>
                <a:gd name="T37" fmla="*/ 305 h 305"/>
                <a:gd name="T38" fmla="*/ 989 w 989"/>
                <a:gd name="T39" fmla="*/ 192 h 305"/>
                <a:gd name="T40" fmla="*/ 974 w 989"/>
                <a:gd name="T41" fmla="*/ 137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9" h="305">
                  <a:moveTo>
                    <a:pt x="974" y="137"/>
                  </a:moveTo>
                  <a:cubicBezTo>
                    <a:pt x="959" y="200"/>
                    <a:pt x="902" y="247"/>
                    <a:pt x="835" y="247"/>
                  </a:cubicBezTo>
                  <a:cubicBezTo>
                    <a:pt x="860" y="218"/>
                    <a:pt x="876" y="180"/>
                    <a:pt x="876" y="138"/>
                  </a:cubicBezTo>
                  <a:cubicBezTo>
                    <a:pt x="876" y="108"/>
                    <a:pt x="868" y="81"/>
                    <a:pt x="855" y="57"/>
                  </a:cubicBezTo>
                  <a:cubicBezTo>
                    <a:pt x="832" y="146"/>
                    <a:pt x="754" y="213"/>
                    <a:pt x="659" y="219"/>
                  </a:cubicBezTo>
                  <a:cubicBezTo>
                    <a:pt x="683" y="185"/>
                    <a:pt x="697" y="144"/>
                    <a:pt x="697" y="100"/>
                  </a:cubicBezTo>
                  <a:cubicBezTo>
                    <a:pt x="697" y="64"/>
                    <a:pt x="688" y="30"/>
                    <a:pt x="671" y="0"/>
                  </a:cubicBezTo>
                  <a:cubicBezTo>
                    <a:pt x="642" y="115"/>
                    <a:pt x="539" y="200"/>
                    <a:pt x="415" y="200"/>
                  </a:cubicBezTo>
                  <a:cubicBezTo>
                    <a:pt x="412" y="200"/>
                    <a:pt x="409" y="200"/>
                    <a:pt x="406" y="200"/>
                  </a:cubicBezTo>
                  <a:cubicBezTo>
                    <a:pt x="410" y="188"/>
                    <a:pt x="412" y="175"/>
                    <a:pt x="412" y="162"/>
                  </a:cubicBezTo>
                  <a:cubicBezTo>
                    <a:pt x="412" y="136"/>
                    <a:pt x="405" y="113"/>
                    <a:pt x="394" y="92"/>
                  </a:cubicBezTo>
                  <a:cubicBezTo>
                    <a:pt x="374" y="172"/>
                    <a:pt x="301" y="232"/>
                    <a:pt x="215" y="232"/>
                  </a:cubicBezTo>
                  <a:cubicBezTo>
                    <a:pt x="201" y="232"/>
                    <a:pt x="188" y="230"/>
                    <a:pt x="176" y="228"/>
                  </a:cubicBezTo>
                  <a:cubicBezTo>
                    <a:pt x="177" y="223"/>
                    <a:pt x="177" y="218"/>
                    <a:pt x="177" y="214"/>
                  </a:cubicBezTo>
                  <a:cubicBezTo>
                    <a:pt x="177" y="198"/>
                    <a:pt x="173" y="182"/>
                    <a:pt x="166" y="169"/>
                  </a:cubicBezTo>
                  <a:cubicBezTo>
                    <a:pt x="153" y="220"/>
                    <a:pt x="107" y="258"/>
                    <a:pt x="51" y="258"/>
                  </a:cubicBezTo>
                  <a:cubicBezTo>
                    <a:pt x="33" y="258"/>
                    <a:pt x="16" y="254"/>
                    <a:pt x="0" y="247"/>
                  </a:cubicBezTo>
                  <a:cubicBezTo>
                    <a:pt x="14" y="281"/>
                    <a:pt x="47" y="305"/>
                    <a:pt x="86" y="305"/>
                  </a:cubicBezTo>
                  <a:cubicBezTo>
                    <a:pt x="136" y="305"/>
                    <a:pt x="813" y="305"/>
                    <a:pt x="876" y="305"/>
                  </a:cubicBezTo>
                  <a:cubicBezTo>
                    <a:pt x="938" y="305"/>
                    <a:pt x="989" y="254"/>
                    <a:pt x="989" y="192"/>
                  </a:cubicBezTo>
                  <a:cubicBezTo>
                    <a:pt x="989" y="172"/>
                    <a:pt x="983" y="154"/>
                    <a:pt x="974" y="137"/>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96">
                <a:solidFill>
                  <a:prstClr val="black"/>
                </a:solidFill>
              </a:endParaRPr>
            </a:p>
          </p:txBody>
        </p:sp>
        <p:sp>
          <p:nvSpPr>
            <p:cNvPr id="29" name="Freeform 6"/>
            <p:cNvSpPr>
              <a:spLocks/>
            </p:cNvSpPr>
            <p:nvPr/>
          </p:nvSpPr>
          <p:spPr bwMode="auto">
            <a:xfrm>
              <a:off x="28577" y="4275139"/>
              <a:ext cx="3713162" cy="1146175"/>
            </a:xfrm>
            <a:custGeom>
              <a:avLst/>
              <a:gdLst>
                <a:gd name="T0" fmla="*/ 974 w 989"/>
                <a:gd name="T1" fmla="*/ 137 h 305"/>
                <a:gd name="T2" fmla="*/ 835 w 989"/>
                <a:gd name="T3" fmla="*/ 247 h 305"/>
                <a:gd name="T4" fmla="*/ 876 w 989"/>
                <a:gd name="T5" fmla="*/ 138 h 305"/>
                <a:gd name="T6" fmla="*/ 855 w 989"/>
                <a:gd name="T7" fmla="*/ 57 h 305"/>
                <a:gd name="T8" fmla="*/ 659 w 989"/>
                <a:gd name="T9" fmla="*/ 219 h 305"/>
                <a:gd name="T10" fmla="*/ 697 w 989"/>
                <a:gd name="T11" fmla="*/ 100 h 305"/>
                <a:gd name="T12" fmla="*/ 671 w 989"/>
                <a:gd name="T13" fmla="*/ 0 h 305"/>
                <a:gd name="T14" fmla="*/ 415 w 989"/>
                <a:gd name="T15" fmla="*/ 200 h 305"/>
                <a:gd name="T16" fmla="*/ 406 w 989"/>
                <a:gd name="T17" fmla="*/ 200 h 305"/>
                <a:gd name="T18" fmla="*/ 412 w 989"/>
                <a:gd name="T19" fmla="*/ 162 h 305"/>
                <a:gd name="T20" fmla="*/ 394 w 989"/>
                <a:gd name="T21" fmla="*/ 92 h 305"/>
                <a:gd name="T22" fmla="*/ 215 w 989"/>
                <a:gd name="T23" fmla="*/ 232 h 305"/>
                <a:gd name="T24" fmla="*/ 176 w 989"/>
                <a:gd name="T25" fmla="*/ 228 h 305"/>
                <a:gd name="T26" fmla="*/ 177 w 989"/>
                <a:gd name="T27" fmla="*/ 214 h 305"/>
                <a:gd name="T28" fmla="*/ 166 w 989"/>
                <a:gd name="T29" fmla="*/ 169 h 305"/>
                <a:gd name="T30" fmla="*/ 51 w 989"/>
                <a:gd name="T31" fmla="*/ 258 h 305"/>
                <a:gd name="T32" fmla="*/ 0 w 989"/>
                <a:gd name="T33" fmla="*/ 247 h 305"/>
                <a:gd name="T34" fmla="*/ 86 w 989"/>
                <a:gd name="T35" fmla="*/ 305 h 305"/>
                <a:gd name="T36" fmla="*/ 876 w 989"/>
                <a:gd name="T37" fmla="*/ 305 h 305"/>
                <a:gd name="T38" fmla="*/ 989 w 989"/>
                <a:gd name="T39" fmla="*/ 192 h 305"/>
                <a:gd name="T40" fmla="*/ 974 w 989"/>
                <a:gd name="T41" fmla="*/ 137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9" h="305">
                  <a:moveTo>
                    <a:pt x="974" y="137"/>
                  </a:moveTo>
                  <a:cubicBezTo>
                    <a:pt x="959" y="200"/>
                    <a:pt x="902" y="247"/>
                    <a:pt x="835" y="247"/>
                  </a:cubicBezTo>
                  <a:cubicBezTo>
                    <a:pt x="860" y="218"/>
                    <a:pt x="876" y="180"/>
                    <a:pt x="876" y="138"/>
                  </a:cubicBezTo>
                  <a:cubicBezTo>
                    <a:pt x="876" y="108"/>
                    <a:pt x="868" y="81"/>
                    <a:pt x="855" y="57"/>
                  </a:cubicBezTo>
                  <a:cubicBezTo>
                    <a:pt x="832" y="146"/>
                    <a:pt x="754" y="213"/>
                    <a:pt x="659" y="219"/>
                  </a:cubicBezTo>
                  <a:cubicBezTo>
                    <a:pt x="683" y="185"/>
                    <a:pt x="697" y="144"/>
                    <a:pt x="697" y="100"/>
                  </a:cubicBezTo>
                  <a:cubicBezTo>
                    <a:pt x="697" y="64"/>
                    <a:pt x="688" y="30"/>
                    <a:pt x="671" y="0"/>
                  </a:cubicBezTo>
                  <a:cubicBezTo>
                    <a:pt x="642" y="115"/>
                    <a:pt x="539" y="200"/>
                    <a:pt x="415" y="200"/>
                  </a:cubicBezTo>
                  <a:cubicBezTo>
                    <a:pt x="412" y="200"/>
                    <a:pt x="409" y="200"/>
                    <a:pt x="406" y="200"/>
                  </a:cubicBezTo>
                  <a:cubicBezTo>
                    <a:pt x="410" y="188"/>
                    <a:pt x="412" y="175"/>
                    <a:pt x="412" y="162"/>
                  </a:cubicBezTo>
                  <a:cubicBezTo>
                    <a:pt x="412" y="136"/>
                    <a:pt x="405" y="113"/>
                    <a:pt x="394" y="92"/>
                  </a:cubicBezTo>
                  <a:cubicBezTo>
                    <a:pt x="374" y="172"/>
                    <a:pt x="301" y="232"/>
                    <a:pt x="215" y="232"/>
                  </a:cubicBezTo>
                  <a:cubicBezTo>
                    <a:pt x="201" y="232"/>
                    <a:pt x="188" y="230"/>
                    <a:pt x="176" y="228"/>
                  </a:cubicBezTo>
                  <a:cubicBezTo>
                    <a:pt x="177" y="223"/>
                    <a:pt x="177" y="218"/>
                    <a:pt x="177" y="214"/>
                  </a:cubicBezTo>
                  <a:cubicBezTo>
                    <a:pt x="177" y="198"/>
                    <a:pt x="173" y="182"/>
                    <a:pt x="166" y="169"/>
                  </a:cubicBezTo>
                  <a:cubicBezTo>
                    <a:pt x="153" y="220"/>
                    <a:pt x="107" y="258"/>
                    <a:pt x="51" y="258"/>
                  </a:cubicBezTo>
                  <a:cubicBezTo>
                    <a:pt x="33" y="258"/>
                    <a:pt x="16" y="254"/>
                    <a:pt x="0" y="247"/>
                  </a:cubicBezTo>
                  <a:cubicBezTo>
                    <a:pt x="14" y="281"/>
                    <a:pt x="47" y="305"/>
                    <a:pt x="86" y="305"/>
                  </a:cubicBezTo>
                  <a:cubicBezTo>
                    <a:pt x="136" y="305"/>
                    <a:pt x="813" y="305"/>
                    <a:pt x="876" y="305"/>
                  </a:cubicBezTo>
                  <a:cubicBezTo>
                    <a:pt x="938" y="305"/>
                    <a:pt x="989" y="254"/>
                    <a:pt x="989" y="192"/>
                  </a:cubicBezTo>
                  <a:cubicBezTo>
                    <a:pt x="989" y="172"/>
                    <a:pt x="983" y="154"/>
                    <a:pt x="974" y="137"/>
                  </a:cubicBezTo>
                  <a:close/>
                </a:path>
              </a:pathLst>
            </a:custGeom>
            <a:solidFill>
              <a:schemeClr val="tx2">
                <a:lumMod val="60000"/>
                <a:lumOff val="40000"/>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96">
                <a:solidFill>
                  <a:prstClr val="black"/>
                </a:solidFill>
              </a:endParaRPr>
            </a:p>
          </p:txBody>
        </p:sp>
      </p:grpSp>
      <p:sp>
        <p:nvSpPr>
          <p:cNvPr id="46" name="Título 1"/>
          <p:cNvSpPr txBox="1">
            <a:spLocks/>
          </p:cNvSpPr>
          <p:nvPr/>
        </p:nvSpPr>
        <p:spPr>
          <a:xfrm>
            <a:off x="838200" y="215963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R" dirty="0">
                <a:solidFill>
                  <a:schemeClr val="bg1"/>
                </a:solidFill>
              </a:rPr>
              <a:t>Conclusiones </a:t>
            </a:r>
          </a:p>
        </p:txBody>
      </p:sp>
      <p:sp>
        <p:nvSpPr>
          <p:cNvPr id="47" name="Marcador de contenido 2"/>
          <p:cNvSpPr txBox="1">
            <a:spLocks/>
          </p:cNvSpPr>
          <p:nvPr/>
        </p:nvSpPr>
        <p:spPr>
          <a:xfrm>
            <a:off x="838200" y="3306458"/>
            <a:ext cx="10852052" cy="260921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400" dirty="0">
                <a:solidFill>
                  <a:schemeClr val="bg1"/>
                </a:solidFill>
                <a:latin typeface="Calibri Light"/>
              </a:rPr>
              <a:t>Se determina que existe un componente espacial para el IDS a nivel cantonal, que internamente se explica a partir de la conjugación  social de las diferentes regiones.</a:t>
            </a:r>
          </a:p>
          <a:p>
            <a:r>
              <a:rPr lang="es-MX" sz="2400" dirty="0">
                <a:solidFill>
                  <a:schemeClr val="bg1"/>
                </a:solidFill>
                <a:latin typeface="Calibri Light"/>
              </a:rPr>
              <a:t>Existe un patrón que puede deberse a un efecto espacial, y no el efecto del tamaño de la población en las áreas.</a:t>
            </a:r>
          </a:p>
          <a:p>
            <a:r>
              <a:rPr lang="es-MX" sz="2400" dirty="0">
                <a:solidFill>
                  <a:schemeClr val="bg1"/>
                </a:solidFill>
                <a:latin typeface="Calibri Light"/>
              </a:rPr>
              <a:t>El modelo SAR, en comparación con los otros modelos, explica en mayor detalle el IDS incorporando el componente espacial</a:t>
            </a:r>
          </a:p>
          <a:p>
            <a:pPr marL="0" indent="0">
              <a:buFont typeface="Arial" panose="020B0604020202020204" pitchFamily="34" charset="0"/>
              <a:buNone/>
            </a:pPr>
            <a:endParaRPr lang="es-CR" sz="2400" dirty="0">
              <a:solidFill>
                <a:schemeClr val="bg1"/>
              </a:solidFill>
              <a:latin typeface="Calibri Light"/>
            </a:endParaRPr>
          </a:p>
        </p:txBody>
      </p:sp>
    </p:spTree>
    <p:extLst>
      <p:ext uri="{BB962C8B-B14F-4D97-AF65-F5344CB8AC3E}">
        <p14:creationId xmlns:p14="http://schemas.microsoft.com/office/powerpoint/2010/main" val="4125526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Justificación del analisis </a:t>
            </a:r>
          </a:p>
        </p:txBody>
      </p:sp>
      <p:grpSp>
        <p:nvGrpSpPr>
          <p:cNvPr id="53" name="Group 18"/>
          <p:cNvGrpSpPr/>
          <p:nvPr/>
        </p:nvGrpSpPr>
        <p:grpSpPr>
          <a:xfrm>
            <a:off x="1020339" y="3369259"/>
            <a:ext cx="1117042" cy="1895624"/>
            <a:chOff x="1020339" y="2194716"/>
            <a:chExt cx="1117042" cy="1895624"/>
          </a:xfrm>
        </p:grpSpPr>
        <p:sp>
          <p:nvSpPr>
            <p:cNvPr id="54" name="Freeform 12"/>
            <p:cNvSpPr>
              <a:spLocks/>
            </p:cNvSpPr>
            <p:nvPr/>
          </p:nvSpPr>
          <p:spPr bwMode="auto">
            <a:xfrm>
              <a:off x="1020339" y="2194716"/>
              <a:ext cx="1117042" cy="1895624"/>
            </a:xfrm>
            <a:custGeom>
              <a:avLst/>
              <a:gdLst>
                <a:gd name="T0" fmla="*/ 178 w 381"/>
                <a:gd name="T1" fmla="*/ 175 h 646"/>
                <a:gd name="T2" fmla="*/ 179 w 381"/>
                <a:gd name="T3" fmla="*/ 172 h 646"/>
                <a:gd name="T4" fmla="*/ 381 w 381"/>
                <a:gd name="T5" fmla="*/ 112 h 646"/>
                <a:gd name="T6" fmla="*/ 381 w 381"/>
                <a:gd name="T7" fmla="*/ 112 h 646"/>
                <a:gd name="T8" fmla="*/ 381 w 381"/>
                <a:gd name="T9" fmla="*/ 112 h 646"/>
                <a:gd name="T10" fmla="*/ 372 w 381"/>
                <a:gd name="T11" fmla="*/ 111 h 646"/>
                <a:gd name="T12" fmla="*/ 368 w 381"/>
                <a:gd name="T13" fmla="*/ 110 h 646"/>
                <a:gd name="T14" fmla="*/ 368 w 381"/>
                <a:gd name="T15" fmla="*/ 110 h 646"/>
                <a:gd name="T16" fmla="*/ 354 w 381"/>
                <a:gd name="T17" fmla="*/ 108 h 646"/>
                <a:gd name="T18" fmla="*/ 173 w 381"/>
                <a:gd name="T19" fmla="*/ 151 h 646"/>
                <a:gd name="T20" fmla="*/ 158 w 381"/>
                <a:gd name="T21" fmla="*/ 145 h 646"/>
                <a:gd name="T22" fmla="*/ 158 w 381"/>
                <a:gd name="T23" fmla="*/ 145 h 646"/>
                <a:gd name="T24" fmla="*/ 158 w 381"/>
                <a:gd name="T25" fmla="*/ 145 h 646"/>
                <a:gd name="T26" fmla="*/ 153 w 381"/>
                <a:gd name="T27" fmla="*/ 145 h 646"/>
                <a:gd name="T28" fmla="*/ 0 w 381"/>
                <a:gd name="T29" fmla="*/ 0 h 646"/>
                <a:gd name="T30" fmla="*/ 0 w 381"/>
                <a:gd name="T31" fmla="*/ 0 h 646"/>
                <a:gd name="T32" fmla="*/ 0 w 381"/>
                <a:gd name="T33" fmla="*/ 0 h 646"/>
                <a:gd name="T34" fmla="*/ 1 w 381"/>
                <a:gd name="T35" fmla="*/ 3 h 646"/>
                <a:gd name="T36" fmla="*/ 5 w 381"/>
                <a:gd name="T37" fmla="*/ 13 h 646"/>
                <a:gd name="T38" fmla="*/ 5 w 381"/>
                <a:gd name="T39" fmla="*/ 13 h 646"/>
                <a:gd name="T40" fmla="*/ 10 w 381"/>
                <a:gd name="T41" fmla="*/ 26 h 646"/>
                <a:gd name="T42" fmla="*/ 137 w 381"/>
                <a:gd name="T43" fmla="*/ 161 h 646"/>
                <a:gd name="T44" fmla="*/ 137 w 381"/>
                <a:gd name="T45" fmla="*/ 166 h 646"/>
                <a:gd name="T46" fmla="*/ 143 w 381"/>
                <a:gd name="T47" fmla="*/ 181 h 646"/>
                <a:gd name="T48" fmla="*/ 94 w 381"/>
                <a:gd name="T49" fmla="*/ 386 h 646"/>
                <a:gd name="T50" fmla="*/ 102 w 381"/>
                <a:gd name="T51" fmla="*/ 376 h 646"/>
                <a:gd name="T52" fmla="*/ 102 w 381"/>
                <a:gd name="T53" fmla="*/ 376 h 646"/>
                <a:gd name="T54" fmla="*/ 111 w 381"/>
                <a:gd name="T55" fmla="*/ 365 h 646"/>
                <a:gd name="T56" fmla="*/ 151 w 381"/>
                <a:gd name="T57" fmla="*/ 230 h 646"/>
                <a:gd name="T58" fmla="*/ 147 w 381"/>
                <a:gd name="T59" fmla="*/ 625 h 646"/>
                <a:gd name="T60" fmla="*/ 139 w 381"/>
                <a:gd name="T61" fmla="*/ 625 h 646"/>
                <a:gd name="T62" fmla="*/ 135 w 381"/>
                <a:gd name="T63" fmla="*/ 646 h 646"/>
                <a:gd name="T64" fmla="*/ 158 w 381"/>
                <a:gd name="T65" fmla="*/ 646 h 646"/>
                <a:gd name="T66" fmla="*/ 158 w 381"/>
                <a:gd name="T67" fmla="*/ 646 h 646"/>
                <a:gd name="T68" fmla="*/ 181 w 381"/>
                <a:gd name="T69" fmla="*/ 646 h 646"/>
                <a:gd name="T70" fmla="*/ 181 w 381"/>
                <a:gd name="T71" fmla="*/ 646 h 646"/>
                <a:gd name="T72" fmla="*/ 181 w 381"/>
                <a:gd name="T73" fmla="*/ 646 h 646"/>
                <a:gd name="T74" fmla="*/ 178 w 381"/>
                <a:gd name="T75" fmla="*/ 625 h 646"/>
                <a:gd name="T76" fmla="*/ 170 w 381"/>
                <a:gd name="T77" fmla="*/ 625 h 646"/>
                <a:gd name="T78" fmla="*/ 165 w 381"/>
                <a:gd name="T79" fmla="*/ 187 h 646"/>
                <a:gd name="T80" fmla="*/ 178 w 381"/>
                <a:gd name="T81" fmla="*/ 17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1" h="646">
                  <a:moveTo>
                    <a:pt x="178" y="175"/>
                  </a:moveTo>
                  <a:cubicBezTo>
                    <a:pt x="178" y="174"/>
                    <a:pt x="179" y="173"/>
                    <a:pt x="179" y="172"/>
                  </a:cubicBezTo>
                  <a:cubicBezTo>
                    <a:pt x="381" y="112"/>
                    <a:pt x="381" y="112"/>
                    <a:pt x="381" y="112"/>
                  </a:cubicBezTo>
                  <a:cubicBezTo>
                    <a:pt x="381" y="112"/>
                    <a:pt x="381" y="112"/>
                    <a:pt x="381" y="112"/>
                  </a:cubicBezTo>
                  <a:cubicBezTo>
                    <a:pt x="381" y="112"/>
                    <a:pt x="381" y="112"/>
                    <a:pt x="381" y="112"/>
                  </a:cubicBezTo>
                  <a:cubicBezTo>
                    <a:pt x="372" y="111"/>
                    <a:pt x="372" y="111"/>
                    <a:pt x="372" y="111"/>
                  </a:cubicBezTo>
                  <a:cubicBezTo>
                    <a:pt x="368" y="110"/>
                    <a:pt x="368" y="110"/>
                    <a:pt x="368" y="110"/>
                  </a:cubicBezTo>
                  <a:cubicBezTo>
                    <a:pt x="368" y="110"/>
                    <a:pt x="368" y="110"/>
                    <a:pt x="368" y="110"/>
                  </a:cubicBezTo>
                  <a:cubicBezTo>
                    <a:pt x="354" y="108"/>
                    <a:pt x="354" y="108"/>
                    <a:pt x="354" y="108"/>
                  </a:cubicBezTo>
                  <a:cubicBezTo>
                    <a:pt x="173" y="151"/>
                    <a:pt x="173" y="151"/>
                    <a:pt x="173" y="151"/>
                  </a:cubicBezTo>
                  <a:cubicBezTo>
                    <a:pt x="169" y="147"/>
                    <a:pt x="164" y="145"/>
                    <a:pt x="158" y="145"/>
                  </a:cubicBezTo>
                  <a:cubicBezTo>
                    <a:pt x="158" y="145"/>
                    <a:pt x="158" y="145"/>
                    <a:pt x="158" y="145"/>
                  </a:cubicBezTo>
                  <a:cubicBezTo>
                    <a:pt x="158" y="145"/>
                    <a:pt x="158" y="145"/>
                    <a:pt x="158" y="145"/>
                  </a:cubicBezTo>
                  <a:cubicBezTo>
                    <a:pt x="156" y="145"/>
                    <a:pt x="155" y="145"/>
                    <a:pt x="153" y="145"/>
                  </a:cubicBezTo>
                  <a:cubicBezTo>
                    <a:pt x="0" y="0"/>
                    <a:pt x="0" y="0"/>
                    <a:pt x="0" y="0"/>
                  </a:cubicBezTo>
                  <a:cubicBezTo>
                    <a:pt x="0" y="0"/>
                    <a:pt x="0" y="0"/>
                    <a:pt x="0" y="0"/>
                  </a:cubicBezTo>
                  <a:cubicBezTo>
                    <a:pt x="0" y="0"/>
                    <a:pt x="0" y="0"/>
                    <a:pt x="0" y="0"/>
                  </a:cubicBezTo>
                  <a:cubicBezTo>
                    <a:pt x="1" y="3"/>
                    <a:pt x="1" y="3"/>
                    <a:pt x="1" y="3"/>
                  </a:cubicBezTo>
                  <a:cubicBezTo>
                    <a:pt x="5" y="13"/>
                    <a:pt x="5" y="13"/>
                    <a:pt x="5" y="13"/>
                  </a:cubicBezTo>
                  <a:cubicBezTo>
                    <a:pt x="5" y="13"/>
                    <a:pt x="5" y="13"/>
                    <a:pt x="5" y="13"/>
                  </a:cubicBezTo>
                  <a:cubicBezTo>
                    <a:pt x="10" y="26"/>
                    <a:pt x="10" y="26"/>
                    <a:pt x="10" y="26"/>
                  </a:cubicBezTo>
                  <a:cubicBezTo>
                    <a:pt x="137" y="161"/>
                    <a:pt x="137" y="161"/>
                    <a:pt x="137" y="161"/>
                  </a:cubicBezTo>
                  <a:cubicBezTo>
                    <a:pt x="137" y="163"/>
                    <a:pt x="137" y="164"/>
                    <a:pt x="137" y="166"/>
                  </a:cubicBezTo>
                  <a:cubicBezTo>
                    <a:pt x="137" y="172"/>
                    <a:pt x="139" y="177"/>
                    <a:pt x="143" y="181"/>
                  </a:cubicBezTo>
                  <a:cubicBezTo>
                    <a:pt x="94" y="386"/>
                    <a:pt x="94" y="386"/>
                    <a:pt x="94" y="386"/>
                  </a:cubicBezTo>
                  <a:cubicBezTo>
                    <a:pt x="102" y="376"/>
                    <a:pt x="102" y="376"/>
                    <a:pt x="102" y="376"/>
                  </a:cubicBezTo>
                  <a:cubicBezTo>
                    <a:pt x="102" y="376"/>
                    <a:pt x="102" y="376"/>
                    <a:pt x="102" y="376"/>
                  </a:cubicBezTo>
                  <a:cubicBezTo>
                    <a:pt x="111" y="365"/>
                    <a:pt x="111" y="365"/>
                    <a:pt x="111" y="365"/>
                  </a:cubicBezTo>
                  <a:cubicBezTo>
                    <a:pt x="151" y="230"/>
                    <a:pt x="151" y="230"/>
                    <a:pt x="151" y="230"/>
                  </a:cubicBezTo>
                  <a:cubicBezTo>
                    <a:pt x="147" y="625"/>
                    <a:pt x="147" y="625"/>
                    <a:pt x="147" y="625"/>
                  </a:cubicBezTo>
                  <a:cubicBezTo>
                    <a:pt x="139" y="625"/>
                    <a:pt x="139" y="625"/>
                    <a:pt x="139" y="625"/>
                  </a:cubicBezTo>
                  <a:cubicBezTo>
                    <a:pt x="135" y="646"/>
                    <a:pt x="135" y="646"/>
                    <a:pt x="135" y="646"/>
                  </a:cubicBezTo>
                  <a:cubicBezTo>
                    <a:pt x="158" y="646"/>
                    <a:pt x="158" y="646"/>
                    <a:pt x="158" y="646"/>
                  </a:cubicBezTo>
                  <a:cubicBezTo>
                    <a:pt x="158" y="646"/>
                    <a:pt x="158" y="646"/>
                    <a:pt x="158" y="646"/>
                  </a:cubicBezTo>
                  <a:cubicBezTo>
                    <a:pt x="181" y="646"/>
                    <a:pt x="181" y="646"/>
                    <a:pt x="181" y="646"/>
                  </a:cubicBezTo>
                  <a:cubicBezTo>
                    <a:pt x="181" y="646"/>
                    <a:pt x="181" y="646"/>
                    <a:pt x="181" y="646"/>
                  </a:cubicBezTo>
                  <a:cubicBezTo>
                    <a:pt x="181" y="646"/>
                    <a:pt x="181" y="646"/>
                    <a:pt x="181" y="646"/>
                  </a:cubicBezTo>
                  <a:cubicBezTo>
                    <a:pt x="178" y="625"/>
                    <a:pt x="178" y="625"/>
                    <a:pt x="178" y="625"/>
                  </a:cubicBezTo>
                  <a:cubicBezTo>
                    <a:pt x="170" y="625"/>
                    <a:pt x="170" y="625"/>
                    <a:pt x="170" y="625"/>
                  </a:cubicBezTo>
                  <a:cubicBezTo>
                    <a:pt x="165" y="187"/>
                    <a:pt x="165" y="187"/>
                    <a:pt x="165" y="187"/>
                  </a:cubicBezTo>
                  <a:cubicBezTo>
                    <a:pt x="171" y="185"/>
                    <a:pt x="176" y="180"/>
                    <a:pt x="178" y="175"/>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7"/>
            <p:cNvSpPr>
              <a:spLocks/>
            </p:cNvSpPr>
            <p:nvPr/>
          </p:nvSpPr>
          <p:spPr bwMode="auto">
            <a:xfrm>
              <a:off x="1020339" y="2194716"/>
              <a:ext cx="1117042" cy="1895624"/>
            </a:xfrm>
            <a:custGeom>
              <a:avLst/>
              <a:gdLst>
                <a:gd name="T0" fmla="*/ 178 w 381"/>
                <a:gd name="T1" fmla="*/ 175 h 646"/>
                <a:gd name="T2" fmla="*/ 179 w 381"/>
                <a:gd name="T3" fmla="*/ 172 h 646"/>
                <a:gd name="T4" fmla="*/ 381 w 381"/>
                <a:gd name="T5" fmla="*/ 112 h 646"/>
                <a:gd name="T6" fmla="*/ 381 w 381"/>
                <a:gd name="T7" fmla="*/ 112 h 646"/>
                <a:gd name="T8" fmla="*/ 381 w 381"/>
                <a:gd name="T9" fmla="*/ 112 h 646"/>
                <a:gd name="T10" fmla="*/ 372 w 381"/>
                <a:gd name="T11" fmla="*/ 111 h 646"/>
                <a:gd name="T12" fmla="*/ 368 w 381"/>
                <a:gd name="T13" fmla="*/ 110 h 646"/>
                <a:gd name="T14" fmla="*/ 368 w 381"/>
                <a:gd name="T15" fmla="*/ 110 h 646"/>
                <a:gd name="T16" fmla="*/ 354 w 381"/>
                <a:gd name="T17" fmla="*/ 108 h 646"/>
                <a:gd name="T18" fmla="*/ 173 w 381"/>
                <a:gd name="T19" fmla="*/ 151 h 646"/>
                <a:gd name="T20" fmla="*/ 158 w 381"/>
                <a:gd name="T21" fmla="*/ 145 h 646"/>
                <a:gd name="T22" fmla="*/ 158 w 381"/>
                <a:gd name="T23" fmla="*/ 145 h 646"/>
                <a:gd name="T24" fmla="*/ 158 w 381"/>
                <a:gd name="T25" fmla="*/ 145 h 646"/>
                <a:gd name="T26" fmla="*/ 153 w 381"/>
                <a:gd name="T27" fmla="*/ 145 h 646"/>
                <a:gd name="T28" fmla="*/ 0 w 381"/>
                <a:gd name="T29" fmla="*/ 0 h 646"/>
                <a:gd name="T30" fmla="*/ 0 w 381"/>
                <a:gd name="T31" fmla="*/ 0 h 646"/>
                <a:gd name="T32" fmla="*/ 0 w 381"/>
                <a:gd name="T33" fmla="*/ 0 h 646"/>
                <a:gd name="T34" fmla="*/ 1 w 381"/>
                <a:gd name="T35" fmla="*/ 3 h 646"/>
                <a:gd name="T36" fmla="*/ 5 w 381"/>
                <a:gd name="T37" fmla="*/ 13 h 646"/>
                <a:gd name="T38" fmla="*/ 5 w 381"/>
                <a:gd name="T39" fmla="*/ 13 h 646"/>
                <a:gd name="T40" fmla="*/ 10 w 381"/>
                <a:gd name="T41" fmla="*/ 26 h 646"/>
                <a:gd name="T42" fmla="*/ 137 w 381"/>
                <a:gd name="T43" fmla="*/ 161 h 646"/>
                <a:gd name="T44" fmla="*/ 137 w 381"/>
                <a:gd name="T45" fmla="*/ 166 h 646"/>
                <a:gd name="T46" fmla="*/ 143 w 381"/>
                <a:gd name="T47" fmla="*/ 181 h 646"/>
                <a:gd name="T48" fmla="*/ 94 w 381"/>
                <a:gd name="T49" fmla="*/ 386 h 646"/>
                <a:gd name="T50" fmla="*/ 102 w 381"/>
                <a:gd name="T51" fmla="*/ 376 h 646"/>
                <a:gd name="T52" fmla="*/ 102 w 381"/>
                <a:gd name="T53" fmla="*/ 376 h 646"/>
                <a:gd name="T54" fmla="*/ 111 w 381"/>
                <a:gd name="T55" fmla="*/ 365 h 646"/>
                <a:gd name="T56" fmla="*/ 151 w 381"/>
                <a:gd name="T57" fmla="*/ 230 h 646"/>
                <a:gd name="T58" fmla="*/ 147 w 381"/>
                <a:gd name="T59" fmla="*/ 625 h 646"/>
                <a:gd name="T60" fmla="*/ 139 w 381"/>
                <a:gd name="T61" fmla="*/ 625 h 646"/>
                <a:gd name="T62" fmla="*/ 135 w 381"/>
                <a:gd name="T63" fmla="*/ 646 h 646"/>
                <a:gd name="T64" fmla="*/ 158 w 381"/>
                <a:gd name="T65" fmla="*/ 646 h 646"/>
                <a:gd name="T66" fmla="*/ 158 w 381"/>
                <a:gd name="T67" fmla="*/ 646 h 646"/>
                <a:gd name="T68" fmla="*/ 181 w 381"/>
                <a:gd name="T69" fmla="*/ 646 h 646"/>
                <a:gd name="T70" fmla="*/ 181 w 381"/>
                <a:gd name="T71" fmla="*/ 646 h 646"/>
                <a:gd name="T72" fmla="*/ 181 w 381"/>
                <a:gd name="T73" fmla="*/ 646 h 646"/>
                <a:gd name="T74" fmla="*/ 178 w 381"/>
                <a:gd name="T75" fmla="*/ 625 h 646"/>
                <a:gd name="T76" fmla="*/ 170 w 381"/>
                <a:gd name="T77" fmla="*/ 625 h 646"/>
                <a:gd name="T78" fmla="*/ 165 w 381"/>
                <a:gd name="T79" fmla="*/ 187 h 646"/>
                <a:gd name="T80" fmla="*/ 178 w 381"/>
                <a:gd name="T81" fmla="*/ 17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1" h="646">
                  <a:moveTo>
                    <a:pt x="178" y="175"/>
                  </a:moveTo>
                  <a:cubicBezTo>
                    <a:pt x="178" y="174"/>
                    <a:pt x="179" y="173"/>
                    <a:pt x="179" y="172"/>
                  </a:cubicBezTo>
                  <a:cubicBezTo>
                    <a:pt x="381" y="112"/>
                    <a:pt x="381" y="112"/>
                    <a:pt x="381" y="112"/>
                  </a:cubicBezTo>
                  <a:cubicBezTo>
                    <a:pt x="381" y="112"/>
                    <a:pt x="381" y="112"/>
                    <a:pt x="381" y="112"/>
                  </a:cubicBezTo>
                  <a:cubicBezTo>
                    <a:pt x="381" y="112"/>
                    <a:pt x="381" y="112"/>
                    <a:pt x="381" y="112"/>
                  </a:cubicBezTo>
                  <a:cubicBezTo>
                    <a:pt x="372" y="111"/>
                    <a:pt x="372" y="111"/>
                    <a:pt x="372" y="111"/>
                  </a:cubicBezTo>
                  <a:cubicBezTo>
                    <a:pt x="368" y="110"/>
                    <a:pt x="368" y="110"/>
                    <a:pt x="368" y="110"/>
                  </a:cubicBezTo>
                  <a:cubicBezTo>
                    <a:pt x="368" y="110"/>
                    <a:pt x="368" y="110"/>
                    <a:pt x="368" y="110"/>
                  </a:cubicBezTo>
                  <a:cubicBezTo>
                    <a:pt x="354" y="108"/>
                    <a:pt x="354" y="108"/>
                    <a:pt x="354" y="108"/>
                  </a:cubicBezTo>
                  <a:cubicBezTo>
                    <a:pt x="173" y="151"/>
                    <a:pt x="173" y="151"/>
                    <a:pt x="173" y="151"/>
                  </a:cubicBezTo>
                  <a:cubicBezTo>
                    <a:pt x="169" y="147"/>
                    <a:pt x="164" y="145"/>
                    <a:pt x="158" y="145"/>
                  </a:cubicBezTo>
                  <a:cubicBezTo>
                    <a:pt x="158" y="145"/>
                    <a:pt x="158" y="145"/>
                    <a:pt x="158" y="145"/>
                  </a:cubicBezTo>
                  <a:cubicBezTo>
                    <a:pt x="158" y="145"/>
                    <a:pt x="158" y="145"/>
                    <a:pt x="158" y="145"/>
                  </a:cubicBezTo>
                  <a:cubicBezTo>
                    <a:pt x="156" y="145"/>
                    <a:pt x="155" y="145"/>
                    <a:pt x="153" y="145"/>
                  </a:cubicBezTo>
                  <a:cubicBezTo>
                    <a:pt x="0" y="0"/>
                    <a:pt x="0" y="0"/>
                    <a:pt x="0" y="0"/>
                  </a:cubicBezTo>
                  <a:cubicBezTo>
                    <a:pt x="0" y="0"/>
                    <a:pt x="0" y="0"/>
                    <a:pt x="0" y="0"/>
                  </a:cubicBezTo>
                  <a:cubicBezTo>
                    <a:pt x="0" y="0"/>
                    <a:pt x="0" y="0"/>
                    <a:pt x="0" y="0"/>
                  </a:cubicBezTo>
                  <a:cubicBezTo>
                    <a:pt x="1" y="3"/>
                    <a:pt x="1" y="3"/>
                    <a:pt x="1" y="3"/>
                  </a:cubicBezTo>
                  <a:cubicBezTo>
                    <a:pt x="5" y="13"/>
                    <a:pt x="5" y="13"/>
                    <a:pt x="5" y="13"/>
                  </a:cubicBezTo>
                  <a:cubicBezTo>
                    <a:pt x="5" y="13"/>
                    <a:pt x="5" y="13"/>
                    <a:pt x="5" y="13"/>
                  </a:cubicBezTo>
                  <a:cubicBezTo>
                    <a:pt x="10" y="26"/>
                    <a:pt x="10" y="26"/>
                    <a:pt x="10" y="26"/>
                  </a:cubicBezTo>
                  <a:cubicBezTo>
                    <a:pt x="137" y="161"/>
                    <a:pt x="137" y="161"/>
                    <a:pt x="137" y="161"/>
                  </a:cubicBezTo>
                  <a:cubicBezTo>
                    <a:pt x="137" y="163"/>
                    <a:pt x="137" y="164"/>
                    <a:pt x="137" y="166"/>
                  </a:cubicBezTo>
                  <a:cubicBezTo>
                    <a:pt x="137" y="172"/>
                    <a:pt x="139" y="177"/>
                    <a:pt x="143" y="181"/>
                  </a:cubicBezTo>
                  <a:cubicBezTo>
                    <a:pt x="94" y="386"/>
                    <a:pt x="94" y="386"/>
                    <a:pt x="94" y="386"/>
                  </a:cubicBezTo>
                  <a:cubicBezTo>
                    <a:pt x="102" y="376"/>
                    <a:pt x="102" y="376"/>
                    <a:pt x="102" y="376"/>
                  </a:cubicBezTo>
                  <a:cubicBezTo>
                    <a:pt x="102" y="376"/>
                    <a:pt x="102" y="376"/>
                    <a:pt x="102" y="376"/>
                  </a:cubicBezTo>
                  <a:cubicBezTo>
                    <a:pt x="111" y="365"/>
                    <a:pt x="111" y="365"/>
                    <a:pt x="111" y="365"/>
                  </a:cubicBezTo>
                  <a:cubicBezTo>
                    <a:pt x="151" y="230"/>
                    <a:pt x="151" y="230"/>
                    <a:pt x="151" y="230"/>
                  </a:cubicBezTo>
                  <a:cubicBezTo>
                    <a:pt x="147" y="625"/>
                    <a:pt x="147" y="625"/>
                    <a:pt x="147" y="625"/>
                  </a:cubicBezTo>
                  <a:cubicBezTo>
                    <a:pt x="139" y="625"/>
                    <a:pt x="139" y="625"/>
                    <a:pt x="139" y="625"/>
                  </a:cubicBezTo>
                  <a:cubicBezTo>
                    <a:pt x="135" y="646"/>
                    <a:pt x="135" y="646"/>
                    <a:pt x="135" y="646"/>
                  </a:cubicBezTo>
                  <a:cubicBezTo>
                    <a:pt x="158" y="646"/>
                    <a:pt x="158" y="646"/>
                    <a:pt x="158" y="646"/>
                  </a:cubicBezTo>
                  <a:cubicBezTo>
                    <a:pt x="158" y="646"/>
                    <a:pt x="158" y="646"/>
                    <a:pt x="158" y="646"/>
                  </a:cubicBezTo>
                  <a:cubicBezTo>
                    <a:pt x="181" y="646"/>
                    <a:pt x="181" y="646"/>
                    <a:pt x="181" y="646"/>
                  </a:cubicBezTo>
                  <a:cubicBezTo>
                    <a:pt x="181" y="646"/>
                    <a:pt x="181" y="646"/>
                    <a:pt x="181" y="646"/>
                  </a:cubicBezTo>
                  <a:cubicBezTo>
                    <a:pt x="181" y="646"/>
                    <a:pt x="181" y="646"/>
                    <a:pt x="181" y="646"/>
                  </a:cubicBezTo>
                  <a:cubicBezTo>
                    <a:pt x="178" y="625"/>
                    <a:pt x="178" y="625"/>
                    <a:pt x="178" y="625"/>
                  </a:cubicBezTo>
                  <a:cubicBezTo>
                    <a:pt x="170" y="625"/>
                    <a:pt x="170" y="625"/>
                    <a:pt x="170" y="625"/>
                  </a:cubicBezTo>
                  <a:cubicBezTo>
                    <a:pt x="165" y="187"/>
                    <a:pt x="165" y="187"/>
                    <a:pt x="165" y="187"/>
                  </a:cubicBezTo>
                  <a:cubicBezTo>
                    <a:pt x="171" y="185"/>
                    <a:pt x="176" y="180"/>
                    <a:pt x="178" y="175"/>
                  </a:cubicBezTo>
                  <a:close/>
                </a:path>
              </a:pathLst>
            </a:custGeom>
            <a:solidFill>
              <a:schemeClr val="tx2">
                <a:lumMod val="75000"/>
                <a:alpha val="1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6" name="Group 21"/>
          <p:cNvGrpSpPr/>
          <p:nvPr/>
        </p:nvGrpSpPr>
        <p:grpSpPr>
          <a:xfrm>
            <a:off x="850489" y="3785825"/>
            <a:ext cx="887683" cy="1660066"/>
            <a:chOff x="850489" y="2611282"/>
            <a:chExt cx="887683" cy="1660066"/>
          </a:xfrm>
        </p:grpSpPr>
        <p:sp>
          <p:nvSpPr>
            <p:cNvPr id="57" name="Freeform 13"/>
            <p:cNvSpPr>
              <a:spLocks/>
            </p:cNvSpPr>
            <p:nvPr/>
          </p:nvSpPr>
          <p:spPr bwMode="auto">
            <a:xfrm>
              <a:off x="850489" y="2611282"/>
              <a:ext cx="887683" cy="1660066"/>
            </a:xfrm>
            <a:custGeom>
              <a:avLst/>
              <a:gdLst>
                <a:gd name="T0" fmla="*/ 128 w 303"/>
                <a:gd name="T1" fmla="*/ 188 h 566"/>
                <a:gd name="T2" fmla="*/ 130 w 303"/>
                <a:gd name="T3" fmla="*/ 187 h 566"/>
                <a:gd name="T4" fmla="*/ 131 w 303"/>
                <a:gd name="T5" fmla="*/ 186 h 566"/>
                <a:gd name="T6" fmla="*/ 303 w 303"/>
                <a:gd name="T7" fmla="*/ 201 h 566"/>
                <a:gd name="T8" fmla="*/ 303 w 303"/>
                <a:gd name="T9" fmla="*/ 201 h 566"/>
                <a:gd name="T10" fmla="*/ 303 w 303"/>
                <a:gd name="T11" fmla="*/ 201 h 566"/>
                <a:gd name="T12" fmla="*/ 299 w 303"/>
                <a:gd name="T13" fmla="*/ 198 h 566"/>
                <a:gd name="T14" fmla="*/ 294 w 303"/>
                <a:gd name="T15" fmla="*/ 195 h 566"/>
                <a:gd name="T16" fmla="*/ 294 w 303"/>
                <a:gd name="T17" fmla="*/ 195 h 566"/>
                <a:gd name="T18" fmla="*/ 284 w 303"/>
                <a:gd name="T19" fmla="*/ 190 h 566"/>
                <a:gd name="T20" fmla="*/ 133 w 303"/>
                <a:gd name="T21" fmla="*/ 168 h 566"/>
                <a:gd name="T22" fmla="*/ 119 w 303"/>
                <a:gd name="T23" fmla="*/ 157 h 566"/>
                <a:gd name="T24" fmla="*/ 46 w 303"/>
                <a:gd name="T25" fmla="*/ 0 h 566"/>
                <a:gd name="T26" fmla="*/ 46 w 303"/>
                <a:gd name="T27" fmla="*/ 0 h 566"/>
                <a:gd name="T28" fmla="*/ 46 w 303"/>
                <a:gd name="T29" fmla="*/ 0 h 566"/>
                <a:gd name="T30" fmla="*/ 46 w 303"/>
                <a:gd name="T31" fmla="*/ 5 h 566"/>
                <a:gd name="T32" fmla="*/ 45 w 303"/>
                <a:gd name="T33" fmla="*/ 11 h 566"/>
                <a:gd name="T34" fmla="*/ 45 w 303"/>
                <a:gd name="T35" fmla="*/ 11 h 566"/>
                <a:gd name="T36" fmla="*/ 45 w 303"/>
                <a:gd name="T37" fmla="*/ 23 h 566"/>
                <a:gd name="T38" fmla="*/ 102 w 303"/>
                <a:gd name="T39" fmla="*/ 164 h 566"/>
                <a:gd name="T40" fmla="*/ 99 w 303"/>
                <a:gd name="T41" fmla="*/ 175 h 566"/>
                <a:gd name="T42" fmla="*/ 100 w 303"/>
                <a:gd name="T43" fmla="*/ 182 h 566"/>
                <a:gd name="T44" fmla="*/ 0 w 303"/>
                <a:gd name="T45" fmla="*/ 324 h 566"/>
                <a:gd name="T46" fmla="*/ 0 w 303"/>
                <a:gd name="T47" fmla="*/ 324 h 566"/>
                <a:gd name="T48" fmla="*/ 0 w 303"/>
                <a:gd name="T49" fmla="*/ 324 h 566"/>
                <a:gd name="T50" fmla="*/ 3 w 303"/>
                <a:gd name="T51" fmla="*/ 322 h 566"/>
                <a:gd name="T52" fmla="*/ 10 w 303"/>
                <a:gd name="T53" fmla="*/ 318 h 566"/>
                <a:gd name="T54" fmla="*/ 10 w 303"/>
                <a:gd name="T55" fmla="*/ 318 h 566"/>
                <a:gd name="T56" fmla="*/ 20 w 303"/>
                <a:gd name="T57" fmla="*/ 313 h 566"/>
                <a:gd name="T58" fmla="*/ 110 w 303"/>
                <a:gd name="T59" fmla="*/ 198 h 566"/>
                <a:gd name="T60" fmla="*/ 106 w 303"/>
                <a:gd name="T61" fmla="*/ 548 h 566"/>
                <a:gd name="T62" fmla="*/ 100 w 303"/>
                <a:gd name="T63" fmla="*/ 548 h 566"/>
                <a:gd name="T64" fmla="*/ 97 w 303"/>
                <a:gd name="T65" fmla="*/ 566 h 566"/>
                <a:gd name="T66" fmla="*/ 116 w 303"/>
                <a:gd name="T67" fmla="*/ 566 h 566"/>
                <a:gd name="T68" fmla="*/ 116 w 303"/>
                <a:gd name="T69" fmla="*/ 566 h 566"/>
                <a:gd name="T70" fmla="*/ 134 w 303"/>
                <a:gd name="T71" fmla="*/ 566 h 566"/>
                <a:gd name="T72" fmla="*/ 134 w 303"/>
                <a:gd name="T73" fmla="*/ 566 h 566"/>
                <a:gd name="T74" fmla="*/ 134 w 303"/>
                <a:gd name="T75" fmla="*/ 566 h 566"/>
                <a:gd name="T76" fmla="*/ 131 w 303"/>
                <a:gd name="T77" fmla="*/ 548 h 566"/>
                <a:gd name="T78" fmla="*/ 131 w 303"/>
                <a:gd name="T79" fmla="*/ 548 h 566"/>
                <a:gd name="T80" fmla="*/ 125 w 303"/>
                <a:gd name="T81" fmla="*/ 548 h 566"/>
                <a:gd name="T82" fmla="*/ 125 w 303"/>
                <a:gd name="T83" fmla="*/ 544 h 566"/>
                <a:gd name="T84" fmla="*/ 121 w 303"/>
                <a:gd name="T85" fmla="*/ 192 h 566"/>
                <a:gd name="T86" fmla="*/ 128 w 303"/>
                <a:gd name="T87" fmla="*/ 188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3" h="566">
                  <a:moveTo>
                    <a:pt x="128" y="188"/>
                  </a:moveTo>
                  <a:cubicBezTo>
                    <a:pt x="129" y="188"/>
                    <a:pt x="129" y="187"/>
                    <a:pt x="130" y="187"/>
                  </a:cubicBezTo>
                  <a:cubicBezTo>
                    <a:pt x="130" y="186"/>
                    <a:pt x="130" y="186"/>
                    <a:pt x="131" y="186"/>
                  </a:cubicBezTo>
                  <a:cubicBezTo>
                    <a:pt x="303" y="201"/>
                    <a:pt x="303" y="201"/>
                    <a:pt x="303" y="201"/>
                  </a:cubicBezTo>
                  <a:cubicBezTo>
                    <a:pt x="303" y="201"/>
                    <a:pt x="303" y="201"/>
                    <a:pt x="303" y="201"/>
                  </a:cubicBezTo>
                  <a:cubicBezTo>
                    <a:pt x="303" y="201"/>
                    <a:pt x="303" y="201"/>
                    <a:pt x="303" y="201"/>
                  </a:cubicBezTo>
                  <a:cubicBezTo>
                    <a:pt x="299" y="198"/>
                    <a:pt x="299" y="198"/>
                    <a:pt x="299" y="198"/>
                  </a:cubicBezTo>
                  <a:cubicBezTo>
                    <a:pt x="294" y="195"/>
                    <a:pt x="294" y="195"/>
                    <a:pt x="294" y="195"/>
                  </a:cubicBezTo>
                  <a:cubicBezTo>
                    <a:pt x="294" y="195"/>
                    <a:pt x="294" y="195"/>
                    <a:pt x="294" y="195"/>
                  </a:cubicBezTo>
                  <a:cubicBezTo>
                    <a:pt x="284" y="190"/>
                    <a:pt x="284" y="190"/>
                    <a:pt x="284" y="190"/>
                  </a:cubicBezTo>
                  <a:cubicBezTo>
                    <a:pt x="133" y="168"/>
                    <a:pt x="133" y="168"/>
                    <a:pt x="133" y="168"/>
                  </a:cubicBezTo>
                  <a:cubicBezTo>
                    <a:pt x="130" y="162"/>
                    <a:pt x="125" y="158"/>
                    <a:pt x="119" y="157"/>
                  </a:cubicBezTo>
                  <a:cubicBezTo>
                    <a:pt x="46" y="0"/>
                    <a:pt x="46" y="0"/>
                    <a:pt x="46" y="0"/>
                  </a:cubicBezTo>
                  <a:cubicBezTo>
                    <a:pt x="46" y="0"/>
                    <a:pt x="46" y="0"/>
                    <a:pt x="46" y="0"/>
                  </a:cubicBezTo>
                  <a:cubicBezTo>
                    <a:pt x="46" y="0"/>
                    <a:pt x="46" y="0"/>
                    <a:pt x="46" y="0"/>
                  </a:cubicBezTo>
                  <a:cubicBezTo>
                    <a:pt x="46" y="5"/>
                    <a:pt x="46" y="5"/>
                    <a:pt x="46" y="5"/>
                  </a:cubicBezTo>
                  <a:cubicBezTo>
                    <a:pt x="45" y="11"/>
                    <a:pt x="45" y="11"/>
                    <a:pt x="45" y="11"/>
                  </a:cubicBezTo>
                  <a:cubicBezTo>
                    <a:pt x="45" y="11"/>
                    <a:pt x="45" y="11"/>
                    <a:pt x="45" y="11"/>
                  </a:cubicBezTo>
                  <a:cubicBezTo>
                    <a:pt x="45" y="23"/>
                    <a:pt x="45" y="23"/>
                    <a:pt x="45" y="23"/>
                  </a:cubicBezTo>
                  <a:cubicBezTo>
                    <a:pt x="102" y="164"/>
                    <a:pt x="102" y="164"/>
                    <a:pt x="102" y="164"/>
                  </a:cubicBezTo>
                  <a:cubicBezTo>
                    <a:pt x="100" y="167"/>
                    <a:pt x="99" y="171"/>
                    <a:pt x="99" y="175"/>
                  </a:cubicBezTo>
                  <a:cubicBezTo>
                    <a:pt x="99" y="177"/>
                    <a:pt x="99" y="180"/>
                    <a:pt x="100" y="182"/>
                  </a:cubicBezTo>
                  <a:cubicBezTo>
                    <a:pt x="0" y="324"/>
                    <a:pt x="0" y="324"/>
                    <a:pt x="0" y="324"/>
                  </a:cubicBezTo>
                  <a:cubicBezTo>
                    <a:pt x="0" y="324"/>
                    <a:pt x="0" y="324"/>
                    <a:pt x="0" y="324"/>
                  </a:cubicBezTo>
                  <a:cubicBezTo>
                    <a:pt x="0" y="324"/>
                    <a:pt x="0" y="324"/>
                    <a:pt x="0" y="324"/>
                  </a:cubicBezTo>
                  <a:cubicBezTo>
                    <a:pt x="3" y="322"/>
                    <a:pt x="3" y="322"/>
                    <a:pt x="3" y="322"/>
                  </a:cubicBezTo>
                  <a:cubicBezTo>
                    <a:pt x="10" y="318"/>
                    <a:pt x="10" y="318"/>
                    <a:pt x="10" y="318"/>
                  </a:cubicBezTo>
                  <a:cubicBezTo>
                    <a:pt x="10" y="318"/>
                    <a:pt x="10" y="318"/>
                    <a:pt x="10" y="318"/>
                  </a:cubicBezTo>
                  <a:cubicBezTo>
                    <a:pt x="20" y="313"/>
                    <a:pt x="20" y="313"/>
                    <a:pt x="20" y="313"/>
                  </a:cubicBezTo>
                  <a:cubicBezTo>
                    <a:pt x="110" y="198"/>
                    <a:pt x="110" y="198"/>
                    <a:pt x="110" y="198"/>
                  </a:cubicBezTo>
                  <a:cubicBezTo>
                    <a:pt x="106" y="548"/>
                    <a:pt x="106" y="548"/>
                    <a:pt x="106" y="548"/>
                  </a:cubicBezTo>
                  <a:cubicBezTo>
                    <a:pt x="100" y="548"/>
                    <a:pt x="100" y="548"/>
                    <a:pt x="100" y="548"/>
                  </a:cubicBezTo>
                  <a:cubicBezTo>
                    <a:pt x="97" y="566"/>
                    <a:pt x="97" y="566"/>
                    <a:pt x="97" y="566"/>
                  </a:cubicBezTo>
                  <a:cubicBezTo>
                    <a:pt x="116" y="566"/>
                    <a:pt x="116" y="566"/>
                    <a:pt x="116" y="566"/>
                  </a:cubicBezTo>
                  <a:cubicBezTo>
                    <a:pt x="116" y="566"/>
                    <a:pt x="116" y="566"/>
                    <a:pt x="116" y="566"/>
                  </a:cubicBezTo>
                  <a:cubicBezTo>
                    <a:pt x="134" y="566"/>
                    <a:pt x="134" y="566"/>
                    <a:pt x="134" y="566"/>
                  </a:cubicBezTo>
                  <a:cubicBezTo>
                    <a:pt x="134" y="566"/>
                    <a:pt x="134" y="566"/>
                    <a:pt x="134" y="566"/>
                  </a:cubicBezTo>
                  <a:cubicBezTo>
                    <a:pt x="134" y="566"/>
                    <a:pt x="134" y="566"/>
                    <a:pt x="134" y="566"/>
                  </a:cubicBezTo>
                  <a:cubicBezTo>
                    <a:pt x="131" y="548"/>
                    <a:pt x="131" y="548"/>
                    <a:pt x="131" y="548"/>
                  </a:cubicBezTo>
                  <a:cubicBezTo>
                    <a:pt x="131" y="548"/>
                    <a:pt x="131" y="548"/>
                    <a:pt x="131" y="548"/>
                  </a:cubicBezTo>
                  <a:cubicBezTo>
                    <a:pt x="125" y="548"/>
                    <a:pt x="125" y="548"/>
                    <a:pt x="125" y="548"/>
                  </a:cubicBezTo>
                  <a:cubicBezTo>
                    <a:pt x="125" y="544"/>
                    <a:pt x="125" y="544"/>
                    <a:pt x="125" y="544"/>
                  </a:cubicBezTo>
                  <a:cubicBezTo>
                    <a:pt x="121" y="192"/>
                    <a:pt x="121" y="192"/>
                    <a:pt x="121" y="192"/>
                  </a:cubicBezTo>
                  <a:cubicBezTo>
                    <a:pt x="124" y="191"/>
                    <a:pt x="126" y="190"/>
                    <a:pt x="128" y="18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8"/>
            <p:cNvSpPr>
              <a:spLocks/>
            </p:cNvSpPr>
            <p:nvPr/>
          </p:nvSpPr>
          <p:spPr bwMode="auto">
            <a:xfrm>
              <a:off x="850489" y="2611282"/>
              <a:ext cx="887683" cy="1660066"/>
            </a:xfrm>
            <a:custGeom>
              <a:avLst/>
              <a:gdLst>
                <a:gd name="T0" fmla="*/ 128 w 303"/>
                <a:gd name="T1" fmla="*/ 188 h 566"/>
                <a:gd name="T2" fmla="*/ 130 w 303"/>
                <a:gd name="T3" fmla="*/ 187 h 566"/>
                <a:gd name="T4" fmla="*/ 131 w 303"/>
                <a:gd name="T5" fmla="*/ 186 h 566"/>
                <a:gd name="T6" fmla="*/ 303 w 303"/>
                <a:gd name="T7" fmla="*/ 201 h 566"/>
                <a:gd name="T8" fmla="*/ 303 w 303"/>
                <a:gd name="T9" fmla="*/ 201 h 566"/>
                <a:gd name="T10" fmla="*/ 303 w 303"/>
                <a:gd name="T11" fmla="*/ 201 h 566"/>
                <a:gd name="T12" fmla="*/ 299 w 303"/>
                <a:gd name="T13" fmla="*/ 198 h 566"/>
                <a:gd name="T14" fmla="*/ 294 w 303"/>
                <a:gd name="T15" fmla="*/ 195 h 566"/>
                <a:gd name="T16" fmla="*/ 294 w 303"/>
                <a:gd name="T17" fmla="*/ 195 h 566"/>
                <a:gd name="T18" fmla="*/ 284 w 303"/>
                <a:gd name="T19" fmla="*/ 190 h 566"/>
                <a:gd name="T20" fmla="*/ 133 w 303"/>
                <a:gd name="T21" fmla="*/ 168 h 566"/>
                <a:gd name="T22" fmla="*/ 119 w 303"/>
                <a:gd name="T23" fmla="*/ 157 h 566"/>
                <a:gd name="T24" fmla="*/ 46 w 303"/>
                <a:gd name="T25" fmla="*/ 0 h 566"/>
                <a:gd name="T26" fmla="*/ 46 w 303"/>
                <a:gd name="T27" fmla="*/ 0 h 566"/>
                <a:gd name="T28" fmla="*/ 46 w 303"/>
                <a:gd name="T29" fmla="*/ 0 h 566"/>
                <a:gd name="T30" fmla="*/ 46 w 303"/>
                <a:gd name="T31" fmla="*/ 5 h 566"/>
                <a:gd name="T32" fmla="*/ 45 w 303"/>
                <a:gd name="T33" fmla="*/ 11 h 566"/>
                <a:gd name="T34" fmla="*/ 45 w 303"/>
                <a:gd name="T35" fmla="*/ 11 h 566"/>
                <a:gd name="T36" fmla="*/ 45 w 303"/>
                <a:gd name="T37" fmla="*/ 23 h 566"/>
                <a:gd name="T38" fmla="*/ 102 w 303"/>
                <a:gd name="T39" fmla="*/ 164 h 566"/>
                <a:gd name="T40" fmla="*/ 99 w 303"/>
                <a:gd name="T41" fmla="*/ 175 h 566"/>
                <a:gd name="T42" fmla="*/ 100 w 303"/>
                <a:gd name="T43" fmla="*/ 182 h 566"/>
                <a:gd name="T44" fmla="*/ 0 w 303"/>
                <a:gd name="T45" fmla="*/ 324 h 566"/>
                <a:gd name="T46" fmla="*/ 0 w 303"/>
                <a:gd name="T47" fmla="*/ 324 h 566"/>
                <a:gd name="T48" fmla="*/ 0 w 303"/>
                <a:gd name="T49" fmla="*/ 324 h 566"/>
                <a:gd name="T50" fmla="*/ 3 w 303"/>
                <a:gd name="T51" fmla="*/ 322 h 566"/>
                <a:gd name="T52" fmla="*/ 10 w 303"/>
                <a:gd name="T53" fmla="*/ 318 h 566"/>
                <a:gd name="T54" fmla="*/ 10 w 303"/>
                <a:gd name="T55" fmla="*/ 318 h 566"/>
                <a:gd name="T56" fmla="*/ 20 w 303"/>
                <a:gd name="T57" fmla="*/ 313 h 566"/>
                <a:gd name="T58" fmla="*/ 110 w 303"/>
                <a:gd name="T59" fmla="*/ 198 h 566"/>
                <a:gd name="T60" fmla="*/ 106 w 303"/>
                <a:gd name="T61" fmla="*/ 548 h 566"/>
                <a:gd name="T62" fmla="*/ 100 w 303"/>
                <a:gd name="T63" fmla="*/ 548 h 566"/>
                <a:gd name="T64" fmla="*/ 97 w 303"/>
                <a:gd name="T65" fmla="*/ 566 h 566"/>
                <a:gd name="T66" fmla="*/ 116 w 303"/>
                <a:gd name="T67" fmla="*/ 566 h 566"/>
                <a:gd name="T68" fmla="*/ 116 w 303"/>
                <a:gd name="T69" fmla="*/ 566 h 566"/>
                <a:gd name="T70" fmla="*/ 134 w 303"/>
                <a:gd name="T71" fmla="*/ 566 h 566"/>
                <a:gd name="T72" fmla="*/ 134 w 303"/>
                <a:gd name="T73" fmla="*/ 566 h 566"/>
                <a:gd name="T74" fmla="*/ 134 w 303"/>
                <a:gd name="T75" fmla="*/ 566 h 566"/>
                <a:gd name="T76" fmla="*/ 131 w 303"/>
                <a:gd name="T77" fmla="*/ 548 h 566"/>
                <a:gd name="T78" fmla="*/ 131 w 303"/>
                <a:gd name="T79" fmla="*/ 548 h 566"/>
                <a:gd name="T80" fmla="*/ 125 w 303"/>
                <a:gd name="T81" fmla="*/ 548 h 566"/>
                <a:gd name="T82" fmla="*/ 125 w 303"/>
                <a:gd name="T83" fmla="*/ 544 h 566"/>
                <a:gd name="T84" fmla="*/ 121 w 303"/>
                <a:gd name="T85" fmla="*/ 192 h 566"/>
                <a:gd name="T86" fmla="*/ 128 w 303"/>
                <a:gd name="T87" fmla="*/ 188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3" h="566">
                  <a:moveTo>
                    <a:pt x="128" y="188"/>
                  </a:moveTo>
                  <a:cubicBezTo>
                    <a:pt x="129" y="188"/>
                    <a:pt x="129" y="187"/>
                    <a:pt x="130" y="187"/>
                  </a:cubicBezTo>
                  <a:cubicBezTo>
                    <a:pt x="130" y="186"/>
                    <a:pt x="130" y="186"/>
                    <a:pt x="131" y="186"/>
                  </a:cubicBezTo>
                  <a:cubicBezTo>
                    <a:pt x="303" y="201"/>
                    <a:pt x="303" y="201"/>
                    <a:pt x="303" y="201"/>
                  </a:cubicBezTo>
                  <a:cubicBezTo>
                    <a:pt x="303" y="201"/>
                    <a:pt x="303" y="201"/>
                    <a:pt x="303" y="201"/>
                  </a:cubicBezTo>
                  <a:cubicBezTo>
                    <a:pt x="303" y="201"/>
                    <a:pt x="303" y="201"/>
                    <a:pt x="303" y="201"/>
                  </a:cubicBezTo>
                  <a:cubicBezTo>
                    <a:pt x="299" y="198"/>
                    <a:pt x="299" y="198"/>
                    <a:pt x="299" y="198"/>
                  </a:cubicBezTo>
                  <a:cubicBezTo>
                    <a:pt x="294" y="195"/>
                    <a:pt x="294" y="195"/>
                    <a:pt x="294" y="195"/>
                  </a:cubicBezTo>
                  <a:cubicBezTo>
                    <a:pt x="294" y="195"/>
                    <a:pt x="294" y="195"/>
                    <a:pt x="294" y="195"/>
                  </a:cubicBezTo>
                  <a:cubicBezTo>
                    <a:pt x="284" y="190"/>
                    <a:pt x="284" y="190"/>
                    <a:pt x="284" y="190"/>
                  </a:cubicBezTo>
                  <a:cubicBezTo>
                    <a:pt x="133" y="168"/>
                    <a:pt x="133" y="168"/>
                    <a:pt x="133" y="168"/>
                  </a:cubicBezTo>
                  <a:cubicBezTo>
                    <a:pt x="130" y="162"/>
                    <a:pt x="125" y="158"/>
                    <a:pt x="119" y="157"/>
                  </a:cubicBezTo>
                  <a:cubicBezTo>
                    <a:pt x="46" y="0"/>
                    <a:pt x="46" y="0"/>
                    <a:pt x="46" y="0"/>
                  </a:cubicBezTo>
                  <a:cubicBezTo>
                    <a:pt x="46" y="0"/>
                    <a:pt x="46" y="0"/>
                    <a:pt x="46" y="0"/>
                  </a:cubicBezTo>
                  <a:cubicBezTo>
                    <a:pt x="46" y="0"/>
                    <a:pt x="46" y="0"/>
                    <a:pt x="46" y="0"/>
                  </a:cubicBezTo>
                  <a:cubicBezTo>
                    <a:pt x="46" y="5"/>
                    <a:pt x="46" y="5"/>
                    <a:pt x="46" y="5"/>
                  </a:cubicBezTo>
                  <a:cubicBezTo>
                    <a:pt x="45" y="11"/>
                    <a:pt x="45" y="11"/>
                    <a:pt x="45" y="11"/>
                  </a:cubicBezTo>
                  <a:cubicBezTo>
                    <a:pt x="45" y="11"/>
                    <a:pt x="45" y="11"/>
                    <a:pt x="45" y="11"/>
                  </a:cubicBezTo>
                  <a:cubicBezTo>
                    <a:pt x="45" y="23"/>
                    <a:pt x="45" y="23"/>
                    <a:pt x="45" y="23"/>
                  </a:cubicBezTo>
                  <a:cubicBezTo>
                    <a:pt x="102" y="164"/>
                    <a:pt x="102" y="164"/>
                    <a:pt x="102" y="164"/>
                  </a:cubicBezTo>
                  <a:cubicBezTo>
                    <a:pt x="100" y="167"/>
                    <a:pt x="99" y="171"/>
                    <a:pt x="99" y="175"/>
                  </a:cubicBezTo>
                  <a:cubicBezTo>
                    <a:pt x="99" y="177"/>
                    <a:pt x="99" y="180"/>
                    <a:pt x="100" y="182"/>
                  </a:cubicBezTo>
                  <a:cubicBezTo>
                    <a:pt x="0" y="324"/>
                    <a:pt x="0" y="324"/>
                    <a:pt x="0" y="324"/>
                  </a:cubicBezTo>
                  <a:cubicBezTo>
                    <a:pt x="0" y="324"/>
                    <a:pt x="0" y="324"/>
                    <a:pt x="0" y="324"/>
                  </a:cubicBezTo>
                  <a:cubicBezTo>
                    <a:pt x="0" y="324"/>
                    <a:pt x="0" y="324"/>
                    <a:pt x="0" y="324"/>
                  </a:cubicBezTo>
                  <a:cubicBezTo>
                    <a:pt x="3" y="322"/>
                    <a:pt x="3" y="322"/>
                    <a:pt x="3" y="322"/>
                  </a:cubicBezTo>
                  <a:cubicBezTo>
                    <a:pt x="10" y="318"/>
                    <a:pt x="10" y="318"/>
                    <a:pt x="10" y="318"/>
                  </a:cubicBezTo>
                  <a:cubicBezTo>
                    <a:pt x="10" y="318"/>
                    <a:pt x="10" y="318"/>
                    <a:pt x="10" y="318"/>
                  </a:cubicBezTo>
                  <a:cubicBezTo>
                    <a:pt x="20" y="313"/>
                    <a:pt x="20" y="313"/>
                    <a:pt x="20" y="313"/>
                  </a:cubicBezTo>
                  <a:cubicBezTo>
                    <a:pt x="110" y="198"/>
                    <a:pt x="110" y="198"/>
                    <a:pt x="110" y="198"/>
                  </a:cubicBezTo>
                  <a:cubicBezTo>
                    <a:pt x="106" y="548"/>
                    <a:pt x="106" y="548"/>
                    <a:pt x="106" y="548"/>
                  </a:cubicBezTo>
                  <a:cubicBezTo>
                    <a:pt x="100" y="548"/>
                    <a:pt x="100" y="548"/>
                    <a:pt x="100" y="548"/>
                  </a:cubicBezTo>
                  <a:cubicBezTo>
                    <a:pt x="97" y="566"/>
                    <a:pt x="97" y="566"/>
                    <a:pt x="97" y="566"/>
                  </a:cubicBezTo>
                  <a:cubicBezTo>
                    <a:pt x="116" y="566"/>
                    <a:pt x="116" y="566"/>
                    <a:pt x="116" y="566"/>
                  </a:cubicBezTo>
                  <a:cubicBezTo>
                    <a:pt x="116" y="566"/>
                    <a:pt x="116" y="566"/>
                    <a:pt x="116" y="566"/>
                  </a:cubicBezTo>
                  <a:cubicBezTo>
                    <a:pt x="134" y="566"/>
                    <a:pt x="134" y="566"/>
                    <a:pt x="134" y="566"/>
                  </a:cubicBezTo>
                  <a:cubicBezTo>
                    <a:pt x="134" y="566"/>
                    <a:pt x="134" y="566"/>
                    <a:pt x="134" y="566"/>
                  </a:cubicBezTo>
                  <a:cubicBezTo>
                    <a:pt x="134" y="566"/>
                    <a:pt x="134" y="566"/>
                    <a:pt x="134" y="566"/>
                  </a:cubicBezTo>
                  <a:cubicBezTo>
                    <a:pt x="131" y="548"/>
                    <a:pt x="131" y="548"/>
                    <a:pt x="131" y="548"/>
                  </a:cubicBezTo>
                  <a:cubicBezTo>
                    <a:pt x="131" y="548"/>
                    <a:pt x="131" y="548"/>
                    <a:pt x="131" y="548"/>
                  </a:cubicBezTo>
                  <a:cubicBezTo>
                    <a:pt x="125" y="548"/>
                    <a:pt x="125" y="548"/>
                    <a:pt x="125" y="548"/>
                  </a:cubicBezTo>
                  <a:cubicBezTo>
                    <a:pt x="125" y="544"/>
                    <a:pt x="125" y="544"/>
                    <a:pt x="125" y="544"/>
                  </a:cubicBezTo>
                  <a:cubicBezTo>
                    <a:pt x="121" y="192"/>
                    <a:pt x="121" y="192"/>
                    <a:pt x="121" y="192"/>
                  </a:cubicBezTo>
                  <a:cubicBezTo>
                    <a:pt x="124" y="191"/>
                    <a:pt x="126" y="190"/>
                    <a:pt x="128" y="188"/>
                  </a:cubicBezTo>
                  <a:close/>
                </a:path>
              </a:pathLst>
            </a:custGeom>
            <a:solidFill>
              <a:schemeClr val="tx2">
                <a:lumMod val="75000"/>
                <a:alpha val="1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9" name="Group 24"/>
          <p:cNvGrpSpPr/>
          <p:nvPr/>
        </p:nvGrpSpPr>
        <p:grpSpPr>
          <a:xfrm>
            <a:off x="9235124" y="3642010"/>
            <a:ext cx="960830" cy="1798921"/>
            <a:chOff x="9235124" y="2467467"/>
            <a:chExt cx="960830" cy="1798921"/>
          </a:xfrm>
        </p:grpSpPr>
        <p:sp>
          <p:nvSpPr>
            <p:cNvPr id="60" name="Freeform 14"/>
            <p:cNvSpPr>
              <a:spLocks/>
            </p:cNvSpPr>
            <p:nvPr/>
          </p:nvSpPr>
          <p:spPr bwMode="auto">
            <a:xfrm>
              <a:off x="9235124" y="2467467"/>
              <a:ext cx="960830" cy="1798921"/>
            </a:xfrm>
            <a:custGeom>
              <a:avLst/>
              <a:gdLst>
                <a:gd name="T0" fmla="*/ 137 w 328"/>
                <a:gd name="T1" fmla="*/ 205 h 613"/>
                <a:gd name="T2" fmla="*/ 141 w 328"/>
                <a:gd name="T3" fmla="*/ 201 h 613"/>
                <a:gd name="T4" fmla="*/ 141 w 328"/>
                <a:gd name="T5" fmla="*/ 201 h 613"/>
                <a:gd name="T6" fmla="*/ 328 w 328"/>
                <a:gd name="T7" fmla="*/ 218 h 613"/>
                <a:gd name="T8" fmla="*/ 328 w 328"/>
                <a:gd name="T9" fmla="*/ 218 h 613"/>
                <a:gd name="T10" fmla="*/ 328 w 328"/>
                <a:gd name="T11" fmla="*/ 218 h 613"/>
                <a:gd name="T12" fmla="*/ 322 w 328"/>
                <a:gd name="T13" fmla="*/ 214 h 613"/>
                <a:gd name="T14" fmla="*/ 318 w 328"/>
                <a:gd name="T15" fmla="*/ 211 h 613"/>
                <a:gd name="T16" fmla="*/ 318 w 328"/>
                <a:gd name="T17" fmla="*/ 211 h 613"/>
                <a:gd name="T18" fmla="*/ 307 w 328"/>
                <a:gd name="T19" fmla="*/ 205 h 613"/>
                <a:gd name="T20" fmla="*/ 143 w 328"/>
                <a:gd name="T21" fmla="*/ 181 h 613"/>
                <a:gd name="T22" fmla="*/ 133 w 328"/>
                <a:gd name="T23" fmla="*/ 171 h 613"/>
                <a:gd name="T24" fmla="*/ 128 w 328"/>
                <a:gd name="T25" fmla="*/ 170 h 613"/>
                <a:gd name="T26" fmla="*/ 49 w 328"/>
                <a:gd name="T27" fmla="*/ 0 h 613"/>
                <a:gd name="T28" fmla="*/ 49 w 328"/>
                <a:gd name="T29" fmla="*/ 0 h 613"/>
                <a:gd name="T30" fmla="*/ 49 w 328"/>
                <a:gd name="T31" fmla="*/ 0 h 613"/>
                <a:gd name="T32" fmla="*/ 49 w 328"/>
                <a:gd name="T33" fmla="*/ 6 h 613"/>
                <a:gd name="T34" fmla="*/ 49 w 328"/>
                <a:gd name="T35" fmla="*/ 12 h 613"/>
                <a:gd name="T36" fmla="*/ 49 w 328"/>
                <a:gd name="T37" fmla="*/ 12 h 613"/>
                <a:gd name="T38" fmla="*/ 49 w 328"/>
                <a:gd name="T39" fmla="*/ 24 h 613"/>
                <a:gd name="T40" fmla="*/ 110 w 328"/>
                <a:gd name="T41" fmla="*/ 178 h 613"/>
                <a:gd name="T42" fmla="*/ 106 w 328"/>
                <a:gd name="T43" fmla="*/ 189 h 613"/>
                <a:gd name="T44" fmla="*/ 108 w 328"/>
                <a:gd name="T45" fmla="*/ 196 h 613"/>
                <a:gd name="T46" fmla="*/ 0 w 328"/>
                <a:gd name="T47" fmla="*/ 350 h 613"/>
                <a:gd name="T48" fmla="*/ 0 w 328"/>
                <a:gd name="T49" fmla="*/ 350 h 613"/>
                <a:gd name="T50" fmla="*/ 0 w 328"/>
                <a:gd name="T51" fmla="*/ 350 h 613"/>
                <a:gd name="T52" fmla="*/ 3 w 328"/>
                <a:gd name="T53" fmla="*/ 348 h 613"/>
                <a:gd name="T54" fmla="*/ 10 w 328"/>
                <a:gd name="T55" fmla="*/ 344 h 613"/>
                <a:gd name="T56" fmla="*/ 10 w 328"/>
                <a:gd name="T57" fmla="*/ 344 h 613"/>
                <a:gd name="T58" fmla="*/ 21 w 328"/>
                <a:gd name="T59" fmla="*/ 338 h 613"/>
                <a:gd name="T60" fmla="*/ 119 w 328"/>
                <a:gd name="T61" fmla="*/ 215 h 613"/>
                <a:gd name="T62" fmla="*/ 115 w 328"/>
                <a:gd name="T63" fmla="*/ 593 h 613"/>
                <a:gd name="T64" fmla="*/ 108 w 328"/>
                <a:gd name="T65" fmla="*/ 593 h 613"/>
                <a:gd name="T66" fmla="*/ 105 w 328"/>
                <a:gd name="T67" fmla="*/ 613 h 613"/>
                <a:gd name="T68" fmla="*/ 125 w 328"/>
                <a:gd name="T69" fmla="*/ 613 h 613"/>
                <a:gd name="T70" fmla="*/ 125 w 328"/>
                <a:gd name="T71" fmla="*/ 613 h 613"/>
                <a:gd name="T72" fmla="*/ 145 w 328"/>
                <a:gd name="T73" fmla="*/ 613 h 613"/>
                <a:gd name="T74" fmla="*/ 145 w 328"/>
                <a:gd name="T75" fmla="*/ 613 h 613"/>
                <a:gd name="T76" fmla="*/ 145 w 328"/>
                <a:gd name="T77" fmla="*/ 613 h 613"/>
                <a:gd name="T78" fmla="*/ 142 w 328"/>
                <a:gd name="T79" fmla="*/ 593 h 613"/>
                <a:gd name="T80" fmla="*/ 135 w 328"/>
                <a:gd name="T81" fmla="*/ 593 h 613"/>
                <a:gd name="T82" fmla="*/ 131 w 328"/>
                <a:gd name="T83" fmla="*/ 208 h 613"/>
                <a:gd name="T84" fmla="*/ 133 w 328"/>
                <a:gd name="T85" fmla="*/ 207 h 613"/>
                <a:gd name="T86" fmla="*/ 137 w 328"/>
                <a:gd name="T87" fmla="*/ 205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8" h="613">
                  <a:moveTo>
                    <a:pt x="137" y="205"/>
                  </a:moveTo>
                  <a:cubicBezTo>
                    <a:pt x="138" y="204"/>
                    <a:pt x="139" y="203"/>
                    <a:pt x="141" y="201"/>
                  </a:cubicBezTo>
                  <a:cubicBezTo>
                    <a:pt x="141" y="201"/>
                    <a:pt x="141" y="201"/>
                    <a:pt x="141" y="201"/>
                  </a:cubicBezTo>
                  <a:cubicBezTo>
                    <a:pt x="328" y="218"/>
                    <a:pt x="328" y="218"/>
                    <a:pt x="328" y="218"/>
                  </a:cubicBezTo>
                  <a:cubicBezTo>
                    <a:pt x="328" y="218"/>
                    <a:pt x="328" y="218"/>
                    <a:pt x="328" y="218"/>
                  </a:cubicBezTo>
                  <a:cubicBezTo>
                    <a:pt x="328" y="218"/>
                    <a:pt x="328" y="218"/>
                    <a:pt x="328" y="218"/>
                  </a:cubicBezTo>
                  <a:cubicBezTo>
                    <a:pt x="322" y="214"/>
                    <a:pt x="322" y="214"/>
                    <a:pt x="322" y="214"/>
                  </a:cubicBezTo>
                  <a:cubicBezTo>
                    <a:pt x="318" y="211"/>
                    <a:pt x="318" y="211"/>
                    <a:pt x="318" y="211"/>
                  </a:cubicBezTo>
                  <a:cubicBezTo>
                    <a:pt x="318" y="211"/>
                    <a:pt x="318" y="211"/>
                    <a:pt x="318" y="211"/>
                  </a:cubicBezTo>
                  <a:cubicBezTo>
                    <a:pt x="307" y="205"/>
                    <a:pt x="307" y="205"/>
                    <a:pt x="307" y="205"/>
                  </a:cubicBezTo>
                  <a:cubicBezTo>
                    <a:pt x="143" y="181"/>
                    <a:pt x="143" y="181"/>
                    <a:pt x="143" y="181"/>
                  </a:cubicBezTo>
                  <a:cubicBezTo>
                    <a:pt x="141" y="177"/>
                    <a:pt x="138" y="173"/>
                    <a:pt x="133" y="171"/>
                  </a:cubicBezTo>
                  <a:cubicBezTo>
                    <a:pt x="132" y="171"/>
                    <a:pt x="130" y="170"/>
                    <a:pt x="128" y="170"/>
                  </a:cubicBezTo>
                  <a:cubicBezTo>
                    <a:pt x="49" y="0"/>
                    <a:pt x="49" y="0"/>
                    <a:pt x="49" y="0"/>
                  </a:cubicBezTo>
                  <a:cubicBezTo>
                    <a:pt x="49" y="0"/>
                    <a:pt x="49" y="0"/>
                    <a:pt x="49" y="0"/>
                  </a:cubicBezTo>
                  <a:cubicBezTo>
                    <a:pt x="49" y="0"/>
                    <a:pt x="49" y="0"/>
                    <a:pt x="49" y="0"/>
                  </a:cubicBezTo>
                  <a:cubicBezTo>
                    <a:pt x="49" y="6"/>
                    <a:pt x="49" y="6"/>
                    <a:pt x="49" y="6"/>
                  </a:cubicBezTo>
                  <a:cubicBezTo>
                    <a:pt x="49" y="12"/>
                    <a:pt x="49" y="12"/>
                    <a:pt x="49" y="12"/>
                  </a:cubicBezTo>
                  <a:cubicBezTo>
                    <a:pt x="49" y="12"/>
                    <a:pt x="49" y="12"/>
                    <a:pt x="49" y="12"/>
                  </a:cubicBezTo>
                  <a:cubicBezTo>
                    <a:pt x="49" y="24"/>
                    <a:pt x="49" y="24"/>
                    <a:pt x="49" y="24"/>
                  </a:cubicBezTo>
                  <a:cubicBezTo>
                    <a:pt x="110" y="178"/>
                    <a:pt x="110" y="178"/>
                    <a:pt x="110" y="178"/>
                  </a:cubicBezTo>
                  <a:cubicBezTo>
                    <a:pt x="108" y="181"/>
                    <a:pt x="106" y="185"/>
                    <a:pt x="106" y="189"/>
                  </a:cubicBezTo>
                  <a:cubicBezTo>
                    <a:pt x="106" y="192"/>
                    <a:pt x="107" y="194"/>
                    <a:pt x="108" y="196"/>
                  </a:cubicBezTo>
                  <a:cubicBezTo>
                    <a:pt x="0" y="350"/>
                    <a:pt x="0" y="350"/>
                    <a:pt x="0" y="350"/>
                  </a:cubicBezTo>
                  <a:cubicBezTo>
                    <a:pt x="0" y="350"/>
                    <a:pt x="0" y="350"/>
                    <a:pt x="0" y="350"/>
                  </a:cubicBezTo>
                  <a:cubicBezTo>
                    <a:pt x="0" y="350"/>
                    <a:pt x="0" y="350"/>
                    <a:pt x="0" y="350"/>
                  </a:cubicBezTo>
                  <a:cubicBezTo>
                    <a:pt x="3" y="348"/>
                    <a:pt x="3" y="348"/>
                    <a:pt x="3" y="348"/>
                  </a:cubicBezTo>
                  <a:cubicBezTo>
                    <a:pt x="10" y="344"/>
                    <a:pt x="10" y="344"/>
                    <a:pt x="10" y="344"/>
                  </a:cubicBezTo>
                  <a:cubicBezTo>
                    <a:pt x="10" y="344"/>
                    <a:pt x="10" y="344"/>
                    <a:pt x="10" y="344"/>
                  </a:cubicBezTo>
                  <a:cubicBezTo>
                    <a:pt x="21" y="338"/>
                    <a:pt x="21" y="338"/>
                    <a:pt x="21" y="338"/>
                  </a:cubicBezTo>
                  <a:cubicBezTo>
                    <a:pt x="119" y="215"/>
                    <a:pt x="119" y="215"/>
                    <a:pt x="119" y="215"/>
                  </a:cubicBezTo>
                  <a:cubicBezTo>
                    <a:pt x="115" y="593"/>
                    <a:pt x="115" y="593"/>
                    <a:pt x="115" y="593"/>
                  </a:cubicBezTo>
                  <a:cubicBezTo>
                    <a:pt x="108" y="593"/>
                    <a:pt x="108" y="593"/>
                    <a:pt x="108" y="593"/>
                  </a:cubicBezTo>
                  <a:cubicBezTo>
                    <a:pt x="105" y="613"/>
                    <a:pt x="105" y="613"/>
                    <a:pt x="105" y="613"/>
                  </a:cubicBezTo>
                  <a:cubicBezTo>
                    <a:pt x="125" y="613"/>
                    <a:pt x="125" y="613"/>
                    <a:pt x="125" y="613"/>
                  </a:cubicBezTo>
                  <a:cubicBezTo>
                    <a:pt x="125" y="613"/>
                    <a:pt x="125" y="613"/>
                    <a:pt x="125" y="613"/>
                  </a:cubicBezTo>
                  <a:cubicBezTo>
                    <a:pt x="145" y="613"/>
                    <a:pt x="145" y="613"/>
                    <a:pt x="145" y="613"/>
                  </a:cubicBezTo>
                  <a:cubicBezTo>
                    <a:pt x="145" y="613"/>
                    <a:pt x="145" y="613"/>
                    <a:pt x="145" y="613"/>
                  </a:cubicBezTo>
                  <a:cubicBezTo>
                    <a:pt x="145" y="613"/>
                    <a:pt x="145" y="613"/>
                    <a:pt x="145" y="613"/>
                  </a:cubicBezTo>
                  <a:cubicBezTo>
                    <a:pt x="142" y="593"/>
                    <a:pt x="142" y="593"/>
                    <a:pt x="142" y="593"/>
                  </a:cubicBezTo>
                  <a:cubicBezTo>
                    <a:pt x="135" y="593"/>
                    <a:pt x="135" y="593"/>
                    <a:pt x="135" y="593"/>
                  </a:cubicBezTo>
                  <a:cubicBezTo>
                    <a:pt x="131" y="208"/>
                    <a:pt x="131" y="208"/>
                    <a:pt x="131" y="208"/>
                  </a:cubicBezTo>
                  <a:cubicBezTo>
                    <a:pt x="132" y="208"/>
                    <a:pt x="132" y="207"/>
                    <a:pt x="133" y="207"/>
                  </a:cubicBezTo>
                  <a:cubicBezTo>
                    <a:pt x="134" y="206"/>
                    <a:pt x="136" y="206"/>
                    <a:pt x="137" y="205"/>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p:cNvSpPr>
            <p:nvPr/>
          </p:nvSpPr>
          <p:spPr bwMode="auto">
            <a:xfrm>
              <a:off x="9235124" y="2467467"/>
              <a:ext cx="960830" cy="1798921"/>
            </a:xfrm>
            <a:custGeom>
              <a:avLst/>
              <a:gdLst>
                <a:gd name="T0" fmla="*/ 137 w 328"/>
                <a:gd name="T1" fmla="*/ 205 h 613"/>
                <a:gd name="T2" fmla="*/ 141 w 328"/>
                <a:gd name="T3" fmla="*/ 201 h 613"/>
                <a:gd name="T4" fmla="*/ 141 w 328"/>
                <a:gd name="T5" fmla="*/ 201 h 613"/>
                <a:gd name="T6" fmla="*/ 328 w 328"/>
                <a:gd name="T7" fmla="*/ 218 h 613"/>
                <a:gd name="T8" fmla="*/ 328 w 328"/>
                <a:gd name="T9" fmla="*/ 218 h 613"/>
                <a:gd name="T10" fmla="*/ 328 w 328"/>
                <a:gd name="T11" fmla="*/ 218 h 613"/>
                <a:gd name="T12" fmla="*/ 322 w 328"/>
                <a:gd name="T13" fmla="*/ 214 h 613"/>
                <a:gd name="T14" fmla="*/ 318 w 328"/>
                <a:gd name="T15" fmla="*/ 211 h 613"/>
                <a:gd name="T16" fmla="*/ 318 w 328"/>
                <a:gd name="T17" fmla="*/ 211 h 613"/>
                <a:gd name="T18" fmla="*/ 307 w 328"/>
                <a:gd name="T19" fmla="*/ 205 h 613"/>
                <a:gd name="T20" fmla="*/ 143 w 328"/>
                <a:gd name="T21" fmla="*/ 181 h 613"/>
                <a:gd name="T22" fmla="*/ 133 w 328"/>
                <a:gd name="T23" fmla="*/ 171 h 613"/>
                <a:gd name="T24" fmla="*/ 128 w 328"/>
                <a:gd name="T25" fmla="*/ 170 h 613"/>
                <a:gd name="T26" fmla="*/ 49 w 328"/>
                <a:gd name="T27" fmla="*/ 0 h 613"/>
                <a:gd name="T28" fmla="*/ 49 w 328"/>
                <a:gd name="T29" fmla="*/ 0 h 613"/>
                <a:gd name="T30" fmla="*/ 49 w 328"/>
                <a:gd name="T31" fmla="*/ 0 h 613"/>
                <a:gd name="T32" fmla="*/ 49 w 328"/>
                <a:gd name="T33" fmla="*/ 6 h 613"/>
                <a:gd name="T34" fmla="*/ 49 w 328"/>
                <a:gd name="T35" fmla="*/ 12 h 613"/>
                <a:gd name="T36" fmla="*/ 49 w 328"/>
                <a:gd name="T37" fmla="*/ 12 h 613"/>
                <a:gd name="T38" fmla="*/ 49 w 328"/>
                <a:gd name="T39" fmla="*/ 24 h 613"/>
                <a:gd name="T40" fmla="*/ 110 w 328"/>
                <a:gd name="T41" fmla="*/ 178 h 613"/>
                <a:gd name="T42" fmla="*/ 106 w 328"/>
                <a:gd name="T43" fmla="*/ 189 h 613"/>
                <a:gd name="T44" fmla="*/ 108 w 328"/>
                <a:gd name="T45" fmla="*/ 196 h 613"/>
                <a:gd name="T46" fmla="*/ 0 w 328"/>
                <a:gd name="T47" fmla="*/ 350 h 613"/>
                <a:gd name="T48" fmla="*/ 0 w 328"/>
                <a:gd name="T49" fmla="*/ 350 h 613"/>
                <a:gd name="T50" fmla="*/ 0 w 328"/>
                <a:gd name="T51" fmla="*/ 350 h 613"/>
                <a:gd name="T52" fmla="*/ 3 w 328"/>
                <a:gd name="T53" fmla="*/ 348 h 613"/>
                <a:gd name="T54" fmla="*/ 10 w 328"/>
                <a:gd name="T55" fmla="*/ 344 h 613"/>
                <a:gd name="T56" fmla="*/ 10 w 328"/>
                <a:gd name="T57" fmla="*/ 344 h 613"/>
                <a:gd name="T58" fmla="*/ 21 w 328"/>
                <a:gd name="T59" fmla="*/ 338 h 613"/>
                <a:gd name="T60" fmla="*/ 119 w 328"/>
                <a:gd name="T61" fmla="*/ 215 h 613"/>
                <a:gd name="T62" fmla="*/ 115 w 328"/>
                <a:gd name="T63" fmla="*/ 593 h 613"/>
                <a:gd name="T64" fmla="*/ 108 w 328"/>
                <a:gd name="T65" fmla="*/ 593 h 613"/>
                <a:gd name="T66" fmla="*/ 105 w 328"/>
                <a:gd name="T67" fmla="*/ 613 h 613"/>
                <a:gd name="T68" fmla="*/ 125 w 328"/>
                <a:gd name="T69" fmla="*/ 613 h 613"/>
                <a:gd name="T70" fmla="*/ 125 w 328"/>
                <a:gd name="T71" fmla="*/ 613 h 613"/>
                <a:gd name="T72" fmla="*/ 145 w 328"/>
                <a:gd name="T73" fmla="*/ 613 h 613"/>
                <a:gd name="T74" fmla="*/ 145 w 328"/>
                <a:gd name="T75" fmla="*/ 613 h 613"/>
                <a:gd name="T76" fmla="*/ 145 w 328"/>
                <a:gd name="T77" fmla="*/ 613 h 613"/>
                <a:gd name="T78" fmla="*/ 142 w 328"/>
                <a:gd name="T79" fmla="*/ 593 h 613"/>
                <a:gd name="T80" fmla="*/ 135 w 328"/>
                <a:gd name="T81" fmla="*/ 593 h 613"/>
                <a:gd name="T82" fmla="*/ 131 w 328"/>
                <a:gd name="T83" fmla="*/ 208 h 613"/>
                <a:gd name="T84" fmla="*/ 133 w 328"/>
                <a:gd name="T85" fmla="*/ 207 h 613"/>
                <a:gd name="T86" fmla="*/ 137 w 328"/>
                <a:gd name="T87" fmla="*/ 205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8" h="613">
                  <a:moveTo>
                    <a:pt x="137" y="205"/>
                  </a:moveTo>
                  <a:cubicBezTo>
                    <a:pt x="138" y="204"/>
                    <a:pt x="139" y="203"/>
                    <a:pt x="141" y="201"/>
                  </a:cubicBezTo>
                  <a:cubicBezTo>
                    <a:pt x="141" y="201"/>
                    <a:pt x="141" y="201"/>
                    <a:pt x="141" y="201"/>
                  </a:cubicBezTo>
                  <a:cubicBezTo>
                    <a:pt x="328" y="218"/>
                    <a:pt x="328" y="218"/>
                    <a:pt x="328" y="218"/>
                  </a:cubicBezTo>
                  <a:cubicBezTo>
                    <a:pt x="328" y="218"/>
                    <a:pt x="328" y="218"/>
                    <a:pt x="328" y="218"/>
                  </a:cubicBezTo>
                  <a:cubicBezTo>
                    <a:pt x="328" y="218"/>
                    <a:pt x="328" y="218"/>
                    <a:pt x="328" y="218"/>
                  </a:cubicBezTo>
                  <a:cubicBezTo>
                    <a:pt x="322" y="214"/>
                    <a:pt x="322" y="214"/>
                    <a:pt x="322" y="214"/>
                  </a:cubicBezTo>
                  <a:cubicBezTo>
                    <a:pt x="318" y="211"/>
                    <a:pt x="318" y="211"/>
                    <a:pt x="318" y="211"/>
                  </a:cubicBezTo>
                  <a:cubicBezTo>
                    <a:pt x="318" y="211"/>
                    <a:pt x="318" y="211"/>
                    <a:pt x="318" y="211"/>
                  </a:cubicBezTo>
                  <a:cubicBezTo>
                    <a:pt x="307" y="205"/>
                    <a:pt x="307" y="205"/>
                    <a:pt x="307" y="205"/>
                  </a:cubicBezTo>
                  <a:cubicBezTo>
                    <a:pt x="143" y="181"/>
                    <a:pt x="143" y="181"/>
                    <a:pt x="143" y="181"/>
                  </a:cubicBezTo>
                  <a:cubicBezTo>
                    <a:pt x="141" y="177"/>
                    <a:pt x="138" y="173"/>
                    <a:pt x="133" y="171"/>
                  </a:cubicBezTo>
                  <a:cubicBezTo>
                    <a:pt x="132" y="171"/>
                    <a:pt x="130" y="170"/>
                    <a:pt x="128" y="170"/>
                  </a:cubicBezTo>
                  <a:cubicBezTo>
                    <a:pt x="49" y="0"/>
                    <a:pt x="49" y="0"/>
                    <a:pt x="49" y="0"/>
                  </a:cubicBezTo>
                  <a:cubicBezTo>
                    <a:pt x="49" y="0"/>
                    <a:pt x="49" y="0"/>
                    <a:pt x="49" y="0"/>
                  </a:cubicBezTo>
                  <a:cubicBezTo>
                    <a:pt x="49" y="0"/>
                    <a:pt x="49" y="0"/>
                    <a:pt x="49" y="0"/>
                  </a:cubicBezTo>
                  <a:cubicBezTo>
                    <a:pt x="49" y="6"/>
                    <a:pt x="49" y="6"/>
                    <a:pt x="49" y="6"/>
                  </a:cubicBezTo>
                  <a:cubicBezTo>
                    <a:pt x="49" y="12"/>
                    <a:pt x="49" y="12"/>
                    <a:pt x="49" y="12"/>
                  </a:cubicBezTo>
                  <a:cubicBezTo>
                    <a:pt x="49" y="12"/>
                    <a:pt x="49" y="12"/>
                    <a:pt x="49" y="12"/>
                  </a:cubicBezTo>
                  <a:cubicBezTo>
                    <a:pt x="49" y="24"/>
                    <a:pt x="49" y="24"/>
                    <a:pt x="49" y="24"/>
                  </a:cubicBezTo>
                  <a:cubicBezTo>
                    <a:pt x="110" y="178"/>
                    <a:pt x="110" y="178"/>
                    <a:pt x="110" y="178"/>
                  </a:cubicBezTo>
                  <a:cubicBezTo>
                    <a:pt x="108" y="181"/>
                    <a:pt x="106" y="185"/>
                    <a:pt x="106" y="189"/>
                  </a:cubicBezTo>
                  <a:cubicBezTo>
                    <a:pt x="106" y="192"/>
                    <a:pt x="107" y="194"/>
                    <a:pt x="108" y="196"/>
                  </a:cubicBezTo>
                  <a:cubicBezTo>
                    <a:pt x="0" y="350"/>
                    <a:pt x="0" y="350"/>
                    <a:pt x="0" y="350"/>
                  </a:cubicBezTo>
                  <a:cubicBezTo>
                    <a:pt x="0" y="350"/>
                    <a:pt x="0" y="350"/>
                    <a:pt x="0" y="350"/>
                  </a:cubicBezTo>
                  <a:cubicBezTo>
                    <a:pt x="0" y="350"/>
                    <a:pt x="0" y="350"/>
                    <a:pt x="0" y="350"/>
                  </a:cubicBezTo>
                  <a:cubicBezTo>
                    <a:pt x="3" y="348"/>
                    <a:pt x="3" y="348"/>
                    <a:pt x="3" y="348"/>
                  </a:cubicBezTo>
                  <a:cubicBezTo>
                    <a:pt x="10" y="344"/>
                    <a:pt x="10" y="344"/>
                    <a:pt x="10" y="344"/>
                  </a:cubicBezTo>
                  <a:cubicBezTo>
                    <a:pt x="10" y="344"/>
                    <a:pt x="10" y="344"/>
                    <a:pt x="10" y="344"/>
                  </a:cubicBezTo>
                  <a:cubicBezTo>
                    <a:pt x="21" y="338"/>
                    <a:pt x="21" y="338"/>
                    <a:pt x="21" y="338"/>
                  </a:cubicBezTo>
                  <a:cubicBezTo>
                    <a:pt x="119" y="215"/>
                    <a:pt x="119" y="215"/>
                    <a:pt x="119" y="215"/>
                  </a:cubicBezTo>
                  <a:cubicBezTo>
                    <a:pt x="115" y="593"/>
                    <a:pt x="115" y="593"/>
                    <a:pt x="115" y="593"/>
                  </a:cubicBezTo>
                  <a:cubicBezTo>
                    <a:pt x="108" y="593"/>
                    <a:pt x="108" y="593"/>
                    <a:pt x="108" y="593"/>
                  </a:cubicBezTo>
                  <a:cubicBezTo>
                    <a:pt x="105" y="613"/>
                    <a:pt x="105" y="613"/>
                    <a:pt x="105" y="613"/>
                  </a:cubicBezTo>
                  <a:cubicBezTo>
                    <a:pt x="125" y="613"/>
                    <a:pt x="125" y="613"/>
                    <a:pt x="125" y="613"/>
                  </a:cubicBezTo>
                  <a:cubicBezTo>
                    <a:pt x="125" y="613"/>
                    <a:pt x="125" y="613"/>
                    <a:pt x="125" y="613"/>
                  </a:cubicBezTo>
                  <a:cubicBezTo>
                    <a:pt x="145" y="613"/>
                    <a:pt x="145" y="613"/>
                    <a:pt x="145" y="613"/>
                  </a:cubicBezTo>
                  <a:cubicBezTo>
                    <a:pt x="145" y="613"/>
                    <a:pt x="145" y="613"/>
                    <a:pt x="145" y="613"/>
                  </a:cubicBezTo>
                  <a:cubicBezTo>
                    <a:pt x="145" y="613"/>
                    <a:pt x="145" y="613"/>
                    <a:pt x="145" y="613"/>
                  </a:cubicBezTo>
                  <a:cubicBezTo>
                    <a:pt x="142" y="593"/>
                    <a:pt x="142" y="593"/>
                    <a:pt x="142" y="593"/>
                  </a:cubicBezTo>
                  <a:cubicBezTo>
                    <a:pt x="135" y="593"/>
                    <a:pt x="135" y="593"/>
                    <a:pt x="135" y="593"/>
                  </a:cubicBezTo>
                  <a:cubicBezTo>
                    <a:pt x="131" y="208"/>
                    <a:pt x="131" y="208"/>
                    <a:pt x="131" y="208"/>
                  </a:cubicBezTo>
                  <a:cubicBezTo>
                    <a:pt x="132" y="208"/>
                    <a:pt x="132" y="207"/>
                    <a:pt x="133" y="207"/>
                  </a:cubicBezTo>
                  <a:cubicBezTo>
                    <a:pt x="134" y="206"/>
                    <a:pt x="136" y="206"/>
                    <a:pt x="137" y="205"/>
                  </a:cubicBezTo>
                  <a:close/>
                </a:path>
              </a:pathLst>
            </a:custGeom>
            <a:solidFill>
              <a:schemeClr val="tx2">
                <a:lumMod val="75000"/>
                <a:alpha val="1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2" name="Group 27"/>
          <p:cNvGrpSpPr/>
          <p:nvPr/>
        </p:nvGrpSpPr>
        <p:grpSpPr>
          <a:xfrm>
            <a:off x="3452788" y="4442908"/>
            <a:ext cx="8739212" cy="2415092"/>
            <a:chOff x="3452788" y="3268365"/>
            <a:chExt cx="8739212" cy="2415092"/>
          </a:xfrm>
          <a:solidFill>
            <a:srgbClr val="F9BE67"/>
          </a:solidFill>
        </p:grpSpPr>
        <p:sp>
          <p:nvSpPr>
            <p:cNvPr id="63" name="Freeform 44"/>
            <p:cNvSpPr>
              <a:spLocks/>
            </p:cNvSpPr>
            <p:nvPr/>
          </p:nvSpPr>
          <p:spPr bwMode="auto">
            <a:xfrm>
              <a:off x="3452788" y="3268365"/>
              <a:ext cx="8739212" cy="2415092"/>
            </a:xfrm>
            <a:custGeom>
              <a:avLst/>
              <a:gdLst>
                <a:gd name="T0" fmla="*/ 0 w 2982"/>
                <a:gd name="T1" fmla="*/ 823 h 823"/>
                <a:gd name="T2" fmla="*/ 1613 w 2982"/>
                <a:gd name="T3" fmla="*/ 407 h 823"/>
                <a:gd name="T4" fmla="*/ 2982 w 2982"/>
                <a:gd name="T5" fmla="*/ 0 h 823"/>
                <a:gd name="T6" fmla="*/ 2982 w 2982"/>
                <a:gd name="T7" fmla="*/ 823 h 823"/>
                <a:gd name="T8" fmla="*/ 0 w 2982"/>
                <a:gd name="T9" fmla="*/ 823 h 823"/>
              </a:gdLst>
              <a:ahLst/>
              <a:cxnLst>
                <a:cxn ang="0">
                  <a:pos x="T0" y="T1"/>
                </a:cxn>
                <a:cxn ang="0">
                  <a:pos x="T2" y="T3"/>
                </a:cxn>
                <a:cxn ang="0">
                  <a:pos x="T4" y="T5"/>
                </a:cxn>
                <a:cxn ang="0">
                  <a:pos x="T6" y="T7"/>
                </a:cxn>
                <a:cxn ang="0">
                  <a:pos x="T8" y="T9"/>
                </a:cxn>
              </a:cxnLst>
              <a:rect l="0" t="0" r="r" b="b"/>
              <a:pathLst>
                <a:path w="2982" h="823">
                  <a:moveTo>
                    <a:pt x="0" y="823"/>
                  </a:moveTo>
                  <a:cubicBezTo>
                    <a:pt x="0" y="823"/>
                    <a:pt x="812" y="707"/>
                    <a:pt x="1613" y="407"/>
                  </a:cubicBezTo>
                  <a:cubicBezTo>
                    <a:pt x="2414" y="108"/>
                    <a:pt x="2982" y="0"/>
                    <a:pt x="2982" y="0"/>
                  </a:cubicBezTo>
                  <a:cubicBezTo>
                    <a:pt x="2982" y="823"/>
                    <a:pt x="2982" y="823"/>
                    <a:pt x="2982" y="823"/>
                  </a:cubicBezTo>
                  <a:lnTo>
                    <a:pt x="0" y="82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5"/>
            <p:cNvSpPr>
              <a:spLocks/>
            </p:cNvSpPr>
            <p:nvPr/>
          </p:nvSpPr>
          <p:spPr bwMode="auto">
            <a:xfrm>
              <a:off x="3452788" y="3268365"/>
              <a:ext cx="8739212" cy="2415092"/>
            </a:xfrm>
            <a:custGeom>
              <a:avLst/>
              <a:gdLst>
                <a:gd name="T0" fmla="*/ 0 w 2982"/>
                <a:gd name="T1" fmla="*/ 823 h 823"/>
                <a:gd name="T2" fmla="*/ 1613 w 2982"/>
                <a:gd name="T3" fmla="*/ 407 h 823"/>
                <a:gd name="T4" fmla="*/ 2982 w 2982"/>
                <a:gd name="T5" fmla="*/ 0 h 823"/>
                <a:gd name="T6" fmla="*/ 2982 w 2982"/>
                <a:gd name="T7" fmla="*/ 823 h 823"/>
                <a:gd name="T8" fmla="*/ 0 w 2982"/>
                <a:gd name="T9" fmla="*/ 823 h 823"/>
              </a:gdLst>
              <a:ahLst/>
              <a:cxnLst>
                <a:cxn ang="0">
                  <a:pos x="T0" y="T1"/>
                </a:cxn>
                <a:cxn ang="0">
                  <a:pos x="T2" y="T3"/>
                </a:cxn>
                <a:cxn ang="0">
                  <a:pos x="T4" y="T5"/>
                </a:cxn>
                <a:cxn ang="0">
                  <a:pos x="T6" y="T7"/>
                </a:cxn>
                <a:cxn ang="0">
                  <a:pos x="T8" y="T9"/>
                </a:cxn>
              </a:cxnLst>
              <a:rect l="0" t="0" r="r" b="b"/>
              <a:pathLst>
                <a:path w="2982" h="823">
                  <a:moveTo>
                    <a:pt x="0" y="823"/>
                  </a:moveTo>
                  <a:cubicBezTo>
                    <a:pt x="0" y="823"/>
                    <a:pt x="812" y="707"/>
                    <a:pt x="1613" y="407"/>
                  </a:cubicBezTo>
                  <a:cubicBezTo>
                    <a:pt x="2414" y="108"/>
                    <a:pt x="2982" y="0"/>
                    <a:pt x="2982" y="0"/>
                  </a:cubicBezTo>
                  <a:cubicBezTo>
                    <a:pt x="2982" y="823"/>
                    <a:pt x="2982" y="823"/>
                    <a:pt x="2982" y="823"/>
                  </a:cubicBezTo>
                  <a:lnTo>
                    <a:pt x="0" y="82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5" name="Group 30"/>
          <p:cNvGrpSpPr/>
          <p:nvPr/>
        </p:nvGrpSpPr>
        <p:grpSpPr>
          <a:xfrm>
            <a:off x="0" y="5179338"/>
            <a:ext cx="12192000" cy="1678662"/>
            <a:chOff x="0" y="4004795"/>
            <a:chExt cx="12192000" cy="1678662"/>
          </a:xfrm>
        </p:grpSpPr>
        <p:sp>
          <p:nvSpPr>
            <p:cNvPr id="66" name="Freeform 45"/>
            <p:cNvSpPr>
              <a:spLocks/>
            </p:cNvSpPr>
            <p:nvPr/>
          </p:nvSpPr>
          <p:spPr bwMode="auto">
            <a:xfrm>
              <a:off x="0" y="4004795"/>
              <a:ext cx="12192000" cy="1678662"/>
            </a:xfrm>
            <a:custGeom>
              <a:avLst/>
              <a:gdLst>
                <a:gd name="T0" fmla="*/ 365 w 4160"/>
                <a:gd name="T1" fmla="*/ 0 h 572"/>
                <a:gd name="T2" fmla="*/ 0 w 4160"/>
                <a:gd name="T3" fmla="*/ 26 h 572"/>
                <a:gd name="T4" fmla="*/ 0 w 4160"/>
                <a:gd name="T5" fmla="*/ 572 h 572"/>
                <a:gd name="T6" fmla="*/ 4160 w 4160"/>
                <a:gd name="T7" fmla="*/ 572 h 572"/>
                <a:gd name="T8" fmla="*/ 4160 w 4160"/>
                <a:gd name="T9" fmla="*/ 156 h 572"/>
                <a:gd name="T10" fmla="*/ 2642 w 4160"/>
                <a:gd name="T11" fmla="*/ 371 h 572"/>
                <a:gd name="T12" fmla="*/ 365 w 4160"/>
                <a:gd name="T13" fmla="*/ 0 h 572"/>
              </a:gdLst>
              <a:ahLst/>
              <a:cxnLst>
                <a:cxn ang="0">
                  <a:pos x="T0" y="T1"/>
                </a:cxn>
                <a:cxn ang="0">
                  <a:pos x="T2" y="T3"/>
                </a:cxn>
                <a:cxn ang="0">
                  <a:pos x="T4" y="T5"/>
                </a:cxn>
                <a:cxn ang="0">
                  <a:pos x="T6" y="T7"/>
                </a:cxn>
                <a:cxn ang="0">
                  <a:pos x="T8" y="T9"/>
                </a:cxn>
                <a:cxn ang="0">
                  <a:pos x="T10" y="T11"/>
                </a:cxn>
                <a:cxn ang="0">
                  <a:pos x="T12" y="T13"/>
                </a:cxn>
              </a:cxnLst>
              <a:rect l="0" t="0" r="r" b="b"/>
              <a:pathLst>
                <a:path w="4160" h="572">
                  <a:moveTo>
                    <a:pt x="365" y="0"/>
                  </a:moveTo>
                  <a:cubicBezTo>
                    <a:pt x="246" y="0"/>
                    <a:pt x="124" y="10"/>
                    <a:pt x="0" y="26"/>
                  </a:cubicBezTo>
                  <a:cubicBezTo>
                    <a:pt x="0" y="572"/>
                    <a:pt x="0" y="572"/>
                    <a:pt x="0" y="572"/>
                  </a:cubicBezTo>
                  <a:cubicBezTo>
                    <a:pt x="4160" y="572"/>
                    <a:pt x="4160" y="572"/>
                    <a:pt x="4160" y="572"/>
                  </a:cubicBezTo>
                  <a:cubicBezTo>
                    <a:pt x="4160" y="156"/>
                    <a:pt x="4160" y="156"/>
                    <a:pt x="4160" y="156"/>
                  </a:cubicBezTo>
                  <a:cubicBezTo>
                    <a:pt x="4160" y="156"/>
                    <a:pt x="3485" y="371"/>
                    <a:pt x="2642" y="371"/>
                  </a:cubicBezTo>
                  <a:cubicBezTo>
                    <a:pt x="1799" y="371"/>
                    <a:pt x="1124" y="0"/>
                    <a:pt x="365" y="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
            <p:cNvSpPr>
              <a:spLocks/>
            </p:cNvSpPr>
            <p:nvPr/>
          </p:nvSpPr>
          <p:spPr bwMode="auto">
            <a:xfrm>
              <a:off x="0" y="4004795"/>
              <a:ext cx="12192000" cy="1678662"/>
            </a:xfrm>
            <a:custGeom>
              <a:avLst/>
              <a:gdLst>
                <a:gd name="T0" fmla="*/ 365 w 4160"/>
                <a:gd name="T1" fmla="*/ 0 h 572"/>
                <a:gd name="T2" fmla="*/ 0 w 4160"/>
                <a:gd name="T3" fmla="*/ 26 h 572"/>
                <a:gd name="T4" fmla="*/ 0 w 4160"/>
                <a:gd name="T5" fmla="*/ 572 h 572"/>
                <a:gd name="T6" fmla="*/ 4160 w 4160"/>
                <a:gd name="T7" fmla="*/ 572 h 572"/>
                <a:gd name="T8" fmla="*/ 4160 w 4160"/>
                <a:gd name="T9" fmla="*/ 156 h 572"/>
                <a:gd name="T10" fmla="*/ 2642 w 4160"/>
                <a:gd name="T11" fmla="*/ 371 h 572"/>
                <a:gd name="T12" fmla="*/ 365 w 4160"/>
                <a:gd name="T13" fmla="*/ 0 h 572"/>
              </a:gdLst>
              <a:ahLst/>
              <a:cxnLst>
                <a:cxn ang="0">
                  <a:pos x="T0" y="T1"/>
                </a:cxn>
                <a:cxn ang="0">
                  <a:pos x="T2" y="T3"/>
                </a:cxn>
                <a:cxn ang="0">
                  <a:pos x="T4" y="T5"/>
                </a:cxn>
                <a:cxn ang="0">
                  <a:pos x="T6" y="T7"/>
                </a:cxn>
                <a:cxn ang="0">
                  <a:pos x="T8" y="T9"/>
                </a:cxn>
                <a:cxn ang="0">
                  <a:pos x="T10" y="T11"/>
                </a:cxn>
                <a:cxn ang="0">
                  <a:pos x="T12" y="T13"/>
                </a:cxn>
              </a:cxnLst>
              <a:rect l="0" t="0" r="r" b="b"/>
              <a:pathLst>
                <a:path w="4160" h="572">
                  <a:moveTo>
                    <a:pt x="365" y="0"/>
                  </a:moveTo>
                  <a:cubicBezTo>
                    <a:pt x="246" y="0"/>
                    <a:pt x="124" y="10"/>
                    <a:pt x="0" y="26"/>
                  </a:cubicBezTo>
                  <a:cubicBezTo>
                    <a:pt x="0" y="572"/>
                    <a:pt x="0" y="572"/>
                    <a:pt x="0" y="572"/>
                  </a:cubicBezTo>
                  <a:cubicBezTo>
                    <a:pt x="4160" y="572"/>
                    <a:pt x="4160" y="572"/>
                    <a:pt x="4160" y="572"/>
                  </a:cubicBezTo>
                  <a:cubicBezTo>
                    <a:pt x="4160" y="156"/>
                    <a:pt x="4160" y="156"/>
                    <a:pt x="4160" y="156"/>
                  </a:cubicBezTo>
                  <a:cubicBezTo>
                    <a:pt x="4160" y="156"/>
                    <a:pt x="3485" y="371"/>
                    <a:pt x="2642" y="371"/>
                  </a:cubicBezTo>
                  <a:cubicBezTo>
                    <a:pt x="1799" y="371"/>
                    <a:pt x="1124" y="0"/>
                    <a:pt x="365" y="0"/>
                  </a:cubicBez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8" name="Group 33"/>
          <p:cNvGrpSpPr/>
          <p:nvPr/>
        </p:nvGrpSpPr>
        <p:grpSpPr>
          <a:xfrm>
            <a:off x="8833435" y="4305293"/>
            <a:ext cx="702955" cy="1067451"/>
            <a:chOff x="8833435" y="3130750"/>
            <a:chExt cx="702955" cy="1067451"/>
          </a:xfrm>
        </p:grpSpPr>
        <p:sp>
          <p:nvSpPr>
            <p:cNvPr id="69" name="Freeform 17"/>
            <p:cNvSpPr>
              <a:spLocks/>
            </p:cNvSpPr>
            <p:nvPr/>
          </p:nvSpPr>
          <p:spPr bwMode="auto">
            <a:xfrm>
              <a:off x="8833435" y="3130750"/>
              <a:ext cx="702955" cy="1067451"/>
            </a:xfrm>
            <a:custGeom>
              <a:avLst/>
              <a:gdLst>
                <a:gd name="T0" fmla="*/ 239 w 240"/>
                <a:gd name="T1" fmla="*/ 127 h 364"/>
                <a:gd name="T2" fmla="*/ 237 w 240"/>
                <a:gd name="T3" fmla="*/ 121 h 364"/>
                <a:gd name="T4" fmla="*/ 235 w 240"/>
                <a:gd name="T5" fmla="*/ 118 h 364"/>
                <a:gd name="T6" fmla="*/ 232 w 240"/>
                <a:gd name="T7" fmla="*/ 112 h 364"/>
                <a:gd name="T8" fmla="*/ 230 w 240"/>
                <a:gd name="T9" fmla="*/ 109 h 364"/>
                <a:gd name="T10" fmla="*/ 228 w 240"/>
                <a:gd name="T11" fmla="*/ 107 h 364"/>
                <a:gd name="T12" fmla="*/ 226 w 240"/>
                <a:gd name="T13" fmla="*/ 105 h 364"/>
                <a:gd name="T14" fmla="*/ 223 w 240"/>
                <a:gd name="T15" fmla="*/ 102 h 364"/>
                <a:gd name="T16" fmla="*/ 220 w 240"/>
                <a:gd name="T17" fmla="*/ 100 h 364"/>
                <a:gd name="T18" fmla="*/ 217 w 240"/>
                <a:gd name="T19" fmla="*/ 99 h 364"/>
                <a:gd name="T20" fmla="*/ 215 w 240"/>
                <a:gd name="T21" fmla="*/ 97 h 364"/>
                <a:gd name="T22" fmla="*/ 211 w 240"/>
                <a:gd name="T23" fmla="*/ 96 h 364"/>
                <a:gd name="T24" fmla="*/ 213 w 240"/>
                <a:gd name="T25" fmla="*/ 84 h 364"/>
                <a:gd name="T26" fmla="*/ 212 w 240"/>
                <a:gd name="T27" fmla="*/ 78 h 364"/>
                <a:gd name="T28" fmla="*/ 210 w 240"/>
                <a:gd name="T29" fmla="*/ 74 h 364"/>
                <a:gd name="T30" fmla="*/ 198 w 240"/>
                <a:gd name="T31" fmla="*/ 63 h 364"/>
                <a:gd name="T32" fmla="*/ 196 w 240"/>
                <a:gd name="T33" fmla="*/ 62 h 364"/>
                <a:gd name="T34" fmla="*/ 195 w 240"/>
                <a:gd name="T35" fmla="*/ 61 h 364"/>
                <a:gd name="T36" fmla="*/ 196 w 240"/>
                <a:gd name="T37" fmla="*/ 51 h 364"/>
                <a:gd name="T38" fmla="*/ 152 w 240"/>
                <a:gd name="T39" fmla="*/ 11 h 364"/>
                <a:gd name="T40" fmla="*/ 148 w 240"/>
                <a:gd name="T41" fmla="*/ 11 h 364"/>
                <a:gd name="T42" fmla="*/ 144 w 240"/>
                <a:gd name="T43" fmla="*/ 12 h 364"/>
                <a:gd name="T44" fmla="*/ 140 w 240"/>
                <a:gd name="T45" fmla="*/ 13 h 364"/>
                <a:gd name="T46" fmla="*/ 137 w 240"/>
                <a:gd name="T47" fmla="*/ 15 h 364"/>
                <a:gd name="T48" fmla="*/ 133 w 240"/>
                <a:gd name="T49" fmla="*/ 17 h 364"/>
                <a:gd name="T50" fmla="*/ 133 w 240"/>
                <a:gd name="T51" fmla="*/ 18 h 364"/>
                <a:gd name="T52" fmla="*/ 39 w 240"/>
                <a:gd name="T53" fmla="*/ 53 h 364"/>
                <a:gd name="T54" fmla="*/ 0 w 240"/>
                <a:gd name="T55" fmla="*/ 107 h 364"/>
                <a:gd name="T56" fmla="*/ 10 w 240"/>
                <a:gd name="T57" fmla="*/ 155 h 364"/>
                <a:gd name="T58" fmla="*/ 10 w 240"/>
                <a:gd name="T59" fmla="*/ 155 h 364"/>
                <a:gd name="T60" fmla="*/ 10 w 240"/>
                <a:gd name="T61" fmla="*/ 159 h 364"/>
                <a:gd name="T62" fmla="*/ 65 w 240"/>
                <a:gd name="T63" fmla="*/ 219 h 364"/>
                <a:gd name="T64" fmla="*/ 109 w 240"/>
                <a:gd name="T65" fmla="*/ 236 h 364"/>
                <a:gd name="T66" fmla="*/ 114 w 240"/>
                <a:gd name="T67" fmla="*/ 236 h 364"/>
                <a:gd name="T68" fmla="*/ 126 w 240"/>
                <a:gd name="T69" fmla="*/ 364 h 364"/>
                <a:gd name="T70" fmla="*/ 132 w 240"/>
                <a:gd name="T71" fmla="*/ 234 h 364"/>
                <a:gd name="T72" fmla="*/ 134 w 240"/>
                <a:gd name="T73" fmla="*/ 234 h 364"/>
                <a:gd name="T74" fmla="*/ 137 w 240"/>
                <a:gd name="T75" fmla="*/ 233 h 364"/>
                <a:gd name="T76" fmla="*/ 140 w 240"/>
                <a:gd name="T77" fmla="*/ 231 h 364"/>
                <a:gd name="T78" fmla="*/ 142 w 240"/>
                <a:gd name="T79" fmla="*/ 230 h 364"/>
                <a:gd name="T80" fmla="*/ 145 w 240"/>
                <a:gd name="T81" fmla="*/ 228 h 364"/>
                <a:gd name="T82" fmla="*/ 147 w 240"/>
                <a:gd name="T83" fmla="*/ 226 h 364"/>
                <a:gd name="T84" fmla="*/ 150 w 240"/>
                <a:gd name="T85" fmla="*/ 224 h 364"/>
                <a:gd name="T86" fmla="*/ 152 w 240"/>
                <a:gd name="T87" fmla="*/ 222 h 364"/>
                <a:gd name="T88" fmla="*/ 154 w 240"/>
                <a:gd name="T89" fmla="*/ 220 h 364"/>
                <a:gd name="T90" fmla="*/ 155 w 240"/>
                <a:gd name="T91" fmla="*/ 217 h 364"/>
                <a:gd name="T92" fmla="*/ 157 w 240"/>
                <a:gd name="T93" fmla="*/ 215 h 364"/>
                <a:gd name="T94" fmla="*/ 159 w 240"/>
                <a:gd name="T95" fmla="*/ 212 h 364"/>
                <a:gd name="T96" fmla="*/ 219 w 240"/>
                <a:gd name="T97" fmla="*/ 183 h 364"/>
                <a:gd name="T98" fmla="*/ 240 w 240"/>
                <a:gd name="T99" fmla="*/ 13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0" h="364">
                  <a:moveTo>
                    <a:pt x="240" y="138"/>
                  </a:moveTo>
                  <a:cubicBezTo>
                    <a:pt x="240" y="134"/>
                    <a:pt x="240" y="131"/>
                    <a:pt x="239" y="127"/>
                  </a:cubicBezTo>
                  <a:cubicBezTo>
                    <a:pt x="239" y="127"/>
                    <a:pt x="239" y="127"/>
                    <a:pt x="239" y="127"/>
                  </a:cubicBezTo>
                  <a:cubicBezTo>
                    <a:pt x="238" y="125"/>
                    <a:pt x="238" y="123"/>
                    <a:pt x="237" y="121"/>
                  </a:cubicBezTo>
                  <a:cubicBezTo>
                    <a:pt x="237" y="121"/>
                    <a:pt x="237" y="120"/>
                    <a:pt x="236" y="120"/>
                  </a:cubicBezTo>
                  <a:cubicBezTo>
                    <a:pt x="236" y="119"/>
                    <a:pt x="236" y="119"/>
                    <a:pt x="235" y="118"/>
                  </a:cubicBezTo>
                  <a:cubicBezTo>
                    <a:pt x="235" y="118"/>
                    <a:pt x="235" y="118"/>
                    <a:pt x="235" y="117"/>
                  </a:cubicBezTo>
                  <a:cubicBezTo>
                    <a:pt x="234" y="116"/>
                    <a:pt x="233" y="114"/>
                    <a:pt x="232" y="112"/>
                  </a:cubicBezTo>
                  <a:cubicBezTo>
                    <a:pt x="232" y="112"/>
                    <a:pt x="232" y="112"/>
                    <a:pt x="232" y="112"/>
                  </a:cubicBezTo>
                  <a:cubicBezTo>
                    <a:pt x="231" y="111"/>
                    <a:pt x="231" y="110"/>
                    <a:pt x="230" y="109"/>
                  </a:cubicBezTo>
                  <a:cubicBezTo>
                    <a:pt x="230" y="109"/>
                    <a:pt x="230" y="109"/>
                    <a:pt x="230" y="109"/>
                  </a:cubicBezTo>
                  <a:cubicBezTo>
                    <a:pt x="229" y="108"/>
                    <a:pt x="229" y="108"/>
                    <a:pt x="228" y="107"/>
                  </a:cubicBezTo>
                  <a:cubicBezTo>
                    <a:pt x="228" y="107"/>
                    <a:pt x="228" y="107"/>
                    <a:pt x="227" y="106"/>
                  </a:cubicBezTo>
                  <a:cubicBezTo>
                    <a:pt x="227" y="106"/>
                    <a:pt x="226" y="105"/>
                    <a:pt x="226" y="105"/>
                  </a:cubicBezTo>
                  <a:cubicBezTo>
                    <a:pt x="225" y="104"/>
                    <a:pt x="225" y="104"/>
                    <a:pt x="225" y="104"/>
                  </a:cubicBezTo>
                  <a:cubicBezTo>
                    <a:pt x="224" y="103"/>
                    <a:pt x="224" y="103"/>
                    <a:pt x="223" y="102"/>
                  </a:cubicBezTo>
                  <a:cubicBezTo>
                    <a:pt x="223" y="102"/>
                    <a:pt x="222" y="102"/>
                    <a:pt x="222" y="102"/>
                  </a:cubicBezTo>
                  <a:cubicBezTo>
                    <a:pt x="222" y="101"/>
                    <a:pt x="221" y="101"/>
                    <a:pt x="220" y="100"/>
                  </a:cubicBezTo>
                  <a:cubicBezTo>
                    <a:pt x="220" y="100"/>
                    <a:pt x="220" y="100"/>
                    <a:pt x="220" y="100"/>
                  </a:cubicBezTo>
                  <a:cubicBezTo>
                    <a:pt x="219" y="99"/>
                    <a:pt x="218" y="99"/>
                    <a:pt x="217" y="99"/>
                  </a:cubicBezTo>
                  <a:cubicBezTo>
                    <a:pt x="217" y="98"/>
                    <a:pt x="217" y="98"/>
                    <a:pt x="217" y="98"/>
                  </a:cubicBezTo>
                  <a:cubicBezTo>
                    <a:pt x="216" y="98"/>
                    <a:pt x="215" y="97"/>
                    <a:pt x="215" y="97"/>
                  </a:cubicBezTo>
                  <a:cubicBezTo>
                    <a:pt x="214" y="97"/>
                    <a:pt x="214" y="97"/>
                    <a:pt x="214" y="97"/>
                  </a:cubicBezTo>
                  <a:cubicBezTo>
                    <a:pt x="213" y="96"/>
                    <a:pt x="212" y="96"/>
                    <a:pt x="211" y="96"/>
                  </a:cubicBezTo>
                  <a:cubicBezTo>
                    <a:pt x="212" y="93"/>
                    <a:pt x="213" y="90"/>
                    <a:pt x="213" y="87"/>
                  </a:cubicBezTo>
                  <a:cubicBezTo>
                    <a:pt x="213" y="86"/>
                    <a:pt x="213" y="85"/>
                    <a:pt x="213" y="84"/>
                  </a:cubicBezTo>
                  <a:cubicBezTo>
                    <a:pt x="213" y="83"/>
                    <a:pt x="213" y="83"/>
                    <a:pt x="213" y="82"/>
                  </a:cubicBezTo>
                  <a:cubicBezTo>
                    <a:pt x="212" y="80"/>
                    <a:pt x="212" y="79"/>
                    <a:pt x="212" y="78"/>
                  </a:cubicBezTo>
                  <a:cubicBezTo>
                    <a:pt x="211" y="77"/>
                    <a:pt x="211" y="76"/>
                    <a:pt x="210" y="75"/>
                  </a:cubicBezTo>
                  <a:cubicBezTo>
                    <a:pt x="210" y="74"/>
                    <a:pt x="210" y="74"/>
                    <a:pt x="210" y="74"/>
                  </a:cubicBezTo>
                  <a:cubicBezTo>
                    <a:pt x="208" y="69"/>
                    <a:pt x="204" y="66"/>
                    <a:pt x="199" y="63"/>
                  </a:cubicBezTo>
                  <a:cubicBezTo>
                    <a:pt x="199" y="63"/>
                    <a:pt x="199" y="63"/>
                    <a:pt x="198" y="63"/>
                  </a:cubicBezTo>
                  <a:cubicBezTo>
                    <a:pt x="198" y="63"/>
                    <a:pt x="198" y="63"/>
                    <a:pt x="198" y="62"/>
                  </a:cubicBezTo>
                  <a:cubicBezTo>
                    <a:pt x="197" y="62"/>
                    <a:pt x="197" y="62"/>
                    <a:pt x="196" y="62"/>
                  </a:cubicBezTo>
                  <a:cubicBezTo>
                    <a:pt x="196" y="62"/>
                    <a:pt x="196" y="62"/>
                    <a:pt x="196" y="62"/>
                  </a:cubicBezTo>
                  <a:cubicBezTo>
                    <a:pt x="195" y="62"/>
                    <a:pt x="195" y="61"/>
                    <a:pt x="195" y="61"/>
                  </a:cubicBezTo>
                  <a:cubicBezTo>
                    <a:pt x="195" y="61"/>
                    <a:pt x="195" y="61"/>
                    <a:pt x="195" y="61"/>
                  </a:cubicBezTo>
                  <a:cubicBezTo>
                    <a:pt x="195" y="57"/>
                    <a:pt x="196" y="54"/>
                    <a:pt x="196" y="51"/>
                  </a:cubicBezTo>
                  <a:cubicBezTo>
                    <a:pt x="196" y="28"/>
                    <a:pt x="178" y="10"/>
                    <a:pt x="156" y="10"/>
                  </a:cubicBezTo>
                  <a:cubicBezTo>
                    <a:pt x="154" y="10"/>
                    <a:pt x="153" y="10"/>
                    <a:pt x="152" y="11"/>
                  </a:cubicBezTo>
                  <a:cubicBezTo>
                    <a:pt x="151" y="11"/>
                    <a:pt x="151" y="11"/>
                    <a:pt x="151" y="11"/>
                  </a:cubicBezTo>
                  <a:cubicBezTo>
                    <a:pt x="150" y="11"/>
                    <a:pt x="149" y="11"/>
                    <a:pt x="148" y="11"/>
                  </a:cubicBezTo>
                  <a:cubicBezTo>
                    <a:pt x="148" y="11"/>
                    <a:pt x="147" y="11"/>
                    <a:pt x="147" y="11"/>
                  </a:cubicBezTo>
                  <a:cubicBezTo>
                    <a:pt x="146" y="12"/>
                    <a:pt x="145" y="12"/>
                    <a:pt x="144" y="12"/>
                  </a:cubicBezTo>
                  <a:cubicBezTo>
                    <a:pt x="144" y="12"/>
                    <a:pt x="143" y="12"/>
                    <a:pt x="143" y="12"/>
                  </a:cubicBezTo>
                  <a:cubicBezTo>
                    <a:pt x="142" y="13"/>
                    <a:pt x="141" y="13"/>
                    <a:pt x="140" y="13"/>
                  </a:cubicBezTo>
                  <a:cubicBezTo>
                    <a:pt x="140" y="14"/>
                    <a:pt x="139" y="14"/>
                    <a:pt x="139" y="14"/>
                  </a:cubicBezTo>
                  <a:cubicBezTo>
                    <a:pt x="138" y="14"/>
                    <a:pt x="137" y="15"/>
                    <a:pt x="137" y="15"/>
                  </a:cubicBezTo>
                  <a:cubicBezTo>
                    <a:pt x="136" y="15"/>
                    <a:pt x="136" y="15"/>
                    <a:pt x="136" y="16"/>
                  </a:cubicBezTo>
                  <a:cubicBezTo>
                    <a:pt x="135" y="16"/>
                    <a:pt x="134" y="17"/>
                    <a:pt x="133" y="17"/>
                  </a:cubicBezTo>
                  <a:cubicBezTo>
                    <a:pt x="133" y="17"/>
                    <a:pt x="133" y="18"/>
                    <a:pt x="133" y="18"/>
                  </a:cubicBezTo>
                  <a:cubicBezTo>
                    <a:pt x="133" y="18"/>
                    <a:pt x="133" y="18"/>
                    <a:pt x="133" y="18"/>
                  </a:cubicBezTo>
                  <a:cubicBezTo>
                    <a:pt x="123" y="7"/>
                    <a:pt x="109" y="0"/>
                    <a:pt x="93" y="0"/>
                  </a:cubicBezTo>
                  <a:cubicBezTo>
                    <a:pt x="63" y="0"/>
                    <a:pt x="39" y="24"/>
                    <a:pt x="39" y="53"/>
                  </a:cubicBezTo>
                  <a:cubicBezTo>
                    <a:pt x="39" y="56"/>
                    <a:pt x="40" y="58"/>
                    <a:pt x="40" y="60"/>
                  </a:cubicBezTo>
                  <a:cubicBezTo>
                    <a:pt x="17" y="64"/>
                    <a:pt x="0" y="83"/>
                    <a:pt x="0" y="107"/>
                  </a:cubicBezTo>
                  <a:cubicBezTo>
                    <a:pt x="0" y="120"/>
                    <a:pt x="5" y="132"/>
                    <a:pt x="14" y="140"/>
                  </a:cubicBezTo>
                  <a:cubicBezTo>
                    <a:pt x="12" y="145"/>
                    <a:pt x="11" y="150"/>
                    <a:pt x="10" y="155"/>
                  </a:cubicBezTo>
                  <a:cubicBezTo>
                    <a:pt x="10" y="155"/>
                    <a:pt x="10" y="155"/>
                    <a:pt x="10" y="155"/>
                  </a:cubicBezTo>
                  <a:cubicBezTo>
                    <a:pt x="10" y="155"/>
                    <a:pt x="10" y="155"/>
                    <a:pt x="10" y="155"/>
                  </a:cubicBezTo>
                  <a:cubicBezTo>
                    <a:pt x="10" y="156"/>
                    <a:pt x="10" y="157"/>
                    <a:pt x="10" y="158"/>
                  </a:cubicBezTo>
                  <a:cubicBezTo>
                    <a:pt x="10" y="158"/>
                    <a:pt x="10" y="159"/>
                    <a:pt x="10" y="159"/>
                  </a:cubicBezTo>
                  <a:cubicBezTo>
                    <a:pt x="10" y="160"/>
                    <a:pt x="10" y="161"/>
                    <a:pt x="10" y="163"/>
                  </a:cubicBezTo>
                  <a:cubicBezTo>
                    <a:pt x="10" y="194"/>
                    <a:pt x="35" y="219"/>
                    <a:pt x="65" y="219"/>
                  </a:cubicBezTo>
                  <a:cubicBezTo>
                    <a:pt x="71" y="219"/>
                    <a:pt x="76" y="218"/>
                    <a:pt x="81" y="216"/>
                  </a:cubicBezTo>
                  <a:cubicBezTo>
                    <a:pt x="87" y="226"/>
                    <a:pt x="97" y="233"/>
                    <a:pt x="109" y="236"/>
                  </a:cubicBezTo>
                  <a:cubicBezTo>
                    <a:pt x="109" y="236"/>
                    <a:pt x="110" y="236"/>
                    <a:pt x="111" y="236"/>
                  </a:cubicBezTo>
                  <a:cubicBezTo>
                    <a:pt x="112" y="236"/>
                    <a:pt x="113" y="236"/>
                    <a:pt x="114" y="236"/>
                  </a:cubicBezTo>
                  <a:cubicBezTo>
                    <a:pt x="114" y="364"/>
                    <a:pt x="114" y="364"/>
                    <a:pt x="114" y="364"/>
                  </a:cubicBezTo>
                  <a:cubicBezTo>
                    <a:pt x="126" y="364"/>
                    <a:pt x="126" y="364"/>
                    <a:pt x="126" y="364"/>
                  </a:cubicBezTo>
                  <a:cubicBezTo>
                    <a:pt x="132" y="364"/>
                    <a:pt x="132" y="364"/>
                    <a:pt x="132" y="364"/>
                  </a:cubicBezTo>
                  <a:cubicBezTo>
                    <a:pt x="132" y="234"/>
                    <a:pt x="132" y="234"/>
                    <a:pt x="132" y="234"/>
                  </a:cubicBezTo>
                  <a:cubicBezTo>
                    <a:pt x="133" y="234"/>
                    <a:pt x="133" y="234"/>
                    <a:pt x="133" y="234"/>
                  </a:cubicBezTo>
                  <a:cubicBezTo>
                    <a:pt x="133" y="234"/>
                    <a:pt x="134" y="234"/>
                    <a:pt x="134" y="234"/>
                  </a:cubicBezTo>
                  <a:cubicBezTo>
                    <a:pt x="135" y="234"/>
                    <a:pt x="135" y="233"/>
                    <a:pt x="136" y="233"/>
                  </a:cubicBezTo>
                  <a:cubicBezTo>
                    <a:pt x="136" y="233"/>
                    <a:pt x="136" y="233"/>
                    <a:pt x="137" y="233"/>
                  </a:cubicBezTo>
                  <a:cubicBezTo>
                    <a:pt x="137" y="232"/>
                    <a:pt x="138" y="232"/>
                    <a:pt x="139" y="232"/>
                  </a:cubicBezTo>
                  <a:cubicBezTo>
                    <a:pt x="139" y="232"/>
                    <a:pt x="139" y="232"/>
                    <a:pt x="140" y="231"/>
                  </a:cubicBezTo>
                  <a:cubicBezTo>
                    <a:pt x="140" y="231"/>
                    <a:pt x="141" y="231"/>
                    <a:pt x="141" y="230"/>
                  </a:cubicBezTo>
                  <a:cubicBezTo>
                    <a:pt x="142" y="230"/>
                    <a:pt x="142" y="230"/>
                    <a:pt x="142" y="230"/>
                  </a:cubicBezTo>
                  <a:cubicBezTo>
                    <a:pt x="143" y="230"/>
                    <a:pt x="143" y="229"/>
                    <a:pt x="144" y="229"/>
                  </a:cubicBezTo>
                  <a:cubicBezTo>
                    <a:pt x="144" y="229"/>
                    <a:pt x="144" y="228"/>
                    <a:pt x="145" y="228"/>
                  </a:cubicBezTo>
                  <a:cubicBezTo>
                    <a:pt x="145" y="228"/>
                    <a:pt x="146" y="227"/>
                    <a:pt x="146" y="227"/>
                  </a:cubicBezTo>
                  <a:cubicBezTo>
                    <a:pt x="147" y="227"/>
                    <a:pt x="147" y="226"/>
                    <a:pt x="147" y="226"/>
                  </a:cubicBezTo>
                  <a:cubicBezTo>
                    <a:pt x="148" y="226"/>
                    <a:pt x="148" y="225"/>
                    <a:pt x="149" y="225"/>
                  </a:cubicBezTo>
                  <a:cubicBezTo>
                    <a:pt x="149" y="225"/>
                    <a:pt x="149" y="224"/>
                    <a:pt x="150" y="224"/>
                  </a:cubicBezTo>
                  <a:cubicBezTo>
                    <a:pt x="150" y="224"/>
                    <a:pt x="150" y="223"/>
                    <a:pt x="151" y="223"/>
                  </a:cubicBezTo>
                  <a:cubicBezTo>
                    <a:pt x="151" y="222"/>
                    <a:pt x="151" y="222"/>
                    <a:pt x="152" y="222"/>
                  </a:cubicBezTo>
                  <a:cubicBezTo>
                    <a:pt x="152" y="222"/>
                    <a:pt x="152" y="221"/>
                    <a:pt x="153" y="221"/>
                  </a:cubicBezTo>
                  <a:cubicBezTo>
                    <a:pt x="153" y="220"/>
                    <a:pt x="153" y="220"/>
                    <a:pt x="154" y="220"/>
                  </a:cubicBezTo>
                  <a:cubicBezTo>
                    <a:pt x="154" y="219"/>
                    <a:pt x="154" y="219"/>
                    <a:pt x="155" y="218"/>
                  </a:cubicBezTo>
                  <a:cubicBezTo>
                    <a:pt x="155" y="218"/>
                    <a:pt x="155" y="218"/>
                    <a:pt x="155" y="217"/>
                  </a:cubicBezTo>
                  <a:cubicBezTo>
                    <a:pt x="156" y="217"/>
                    <a:pt x="156" y="216"/>
                    <a:pt x="156" y="216"/>
                  </a:cubicBezTo>
                  <a:cubicBezTo>
                    <a:pt x="157" y="215"/>
                    <a:pt x="157" y="215"/>
                    <a:pt x="157" y="215"/>
                  </a:cubicBezTo>
                  <a:cubicBezTo>
                    <a:pt x="157" y="214"/>
                    <a:pt x="158" y="214"/>
                    <a:pt x="158" y="213"/>
                  </a:cubicBezTo>
                  <a:cubicBezTo>
                    <a:pt x="158" y="213"/>
                    <a:pt x="158" y="212"/>
                    <a:pt x="159" y="212"/>
                  </a:cubicBezTo>
                  <a:cubicBezTo>
                    <a:pt x="165" y="217"/>
                    <a:pt x="173" y="220"/>
                    <a:pt x="182" y="220"/>
                  </a:cubicBezTo>
                  <a:cubicBezTo>
                    <a:pt x="203" y="220"/>
                    <a:pt x="219" y="204"/>
                    <a:pt x="219" y="183"/>
                  </a:cubicBezTo>
                  <a:cubicBezTo>
                    <a:pt x="219" y="181"/>
                    <a:pt x="219" y="179"/>
                    <a:pt x="218" y="177"/>
                  </a:cubicBezTo>
                  <a:cubicBezTo>
                    <a:pt x="231" y="169"/>
                    <a:pt x="240" y="154"/>
                    <a:pt x="240" y="13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47"/>
            <p:cNvSpPr>
              <a:spLocks/>
            </p:cNvSpPr>
            <p:nvPr/>
          </p:nvSpPr>
          <p:spPr bwMode="auto">
            <a:xfrm>
              <a:off x="8833435" y="3130750"/>
              <a:ext cx="702955" cy="1067451"/>
            </a:xfrm>
            <a:custGeom>
              <a:avLst/>
              <a:gdLst>
                <a:gd name="T0" fmla="*/ 239 w 240"/>
                <a:gd name="T1" fmla="*/ 127 h 364"/>
                <a:gd name="T2" fmla="*/ 237 w 240"/>
                <a:gd name="T3" fmla="*/ 121 h 364"/>
                <a:gd name="T4" fmla="*/ 235 w 240"/>
                <a:gd name="T5" fmla="*/ 118 h 364"/>
                <a:gd name="T6" fmla="*/ 232 w 240"/>
                <a:gd name="T7" fmla="*/ 112 h 364"/>
                <a:gd name="T8" fmla="*/ 230 w 240"/>
                <a:gd name="T9" fmla="*/ 109 h 364"/>
                <a:gd name="T10" fmla="*/ 228 w 240"/>
                <a:gd name="T11" fmla="*/ 107 h 364"/>
                <a:gd name="T12" fmla="*/ 226 w 240"/>
                <a:gd name="T13" fmla="*/ 105 h 364"/>
                <a:gd name="T14" fmla="*/ 223 w 240"/>
                <a:gd name="T15" fmla="*/ 102 h 364"/>
                <a:gd name="T16" fmla="*/ 220 w 240"/>
                <a:gd name="T17" fmla="*/ 100 h 364"/>
                <a:gd name="T18" fmla="*/ 217 w 240"/>
                <a:gd name="T19" fmla="*/ 99 h 364"/>
                <a:gd name="T20" fmla="*/ 215 w 240"/>
                <a:gd name="T21" fmla="*/ 97 h 364"/>
                <a:gd name="T22" fmla="*/ 211 w 240"/>
                <a:gd name="T23" fmla="*/ 96 h 364"/>
                <a:gd name="T24" fmla="*/ 213 w 240"/>
                <a:gd name="T25" fmla="*/ 84 h 364"/>
                <a:gd name="T26" fmla="*/ 212 w 240"/>
                <a:gd name="T27" fmla="*/ 78 h 364"/>
                <a:gd name="T28" fmla="*/ 210 w 240"/>
                <a:gd name="T29" fmla="*/ 74 h 364"/>
                <a:gd name="T30" fmla="*/ 198 w 240"/>
                <a:gd name="T31" fmla="*/ 63 h 364"/>
                <a:gd name="T32" fmla="*/ 196 w 240"/>
                <a:gd name="T33" fmla="*/ 62 h 364"/>
                <a:gd name="T34" fmla="*/ 195 w 240"/>
                <a:gd name="T35" fmla="*/ 61 h 364"/>
                <a:gd name="T36" fmla="*/ 196 w 240"/>
                <a:gd name="T37" fmla="*/ 51 h 364"/>
                <a:gd name="T38" fmla="*/ 152 w 240"/>
                <a:gd name="T39" fmla="*/ 11 h 364"/>
                <a:gd name="T40" fmla="*/ 148 w 240"/>
                <a:gd name="T41" fmla="*/ 11 h 364"/>
                <a:gd name="T42" fmla="*/ 144 w 240"/>
                <a:gd name="T43" fmla="*/ 12 h 364"/>
                <a:gd name="T44" fmla="*/ 140 w 240"/>
                <a:gd name="T45" fmla="*/ 13 h 364"/>
                <a:gd name="T46" fmla="*/ 137 w 240"/>
                <a:gd name="T47" fmla="*/ 15 h 364"/>
                <a:gd name="T48" fmla="*/ 133 w 240"/>
                <a:gd name="T49" fmla="*/ 17 h 364"/>
                <a:gd name="T50" fmla="*/ 133 w 240"/>
                <a:gd name="T51" fmla="*/ 18 h 364"/>
                <a:gd name="T52" fmla="*/ 39 w 240"/>
                <a:gd name="T53" fmla="*/ 53 h 364"/>
                <a:gd name="T54" fmla="*/ 0 w 240"/>
                <a:gd name="T55" fmla="*/ 107 h 364"/>
                <a:gd name="T56" fmla="*/ 10 w 240"/>
                <a:gd name="T57" fmla="*/ 155 h 364"/>
                <a:gd name="T58" fmla="*/ 10 w 240"/>
                <a:gd name="T59" fmla="*/ 155 h 364"/>
                <a:gd name="T60" fmla="*/ 10 w 240"/>
                <a:gd name="T61" fmla="*/ 159 h 364"/>
                <a:gd name="T62" fmla="*/ 65 w 240"/>
                <a:gd name="T63" fmla="*/ 219 h 364"/>
                <a:gd name="T64" fmla="*/ 109 w 240"/>
                <a:gd name="T65" fmla="*/ 236 h 364"/>
                <a:gd name="T66" fmla="*/ 114 w 240"/>
                <a:gd name="T67" fmla="*/ 236 h 364"/>
                <a:gd name="T68" fmla="*/ 126 w 240"/>
                <a:gd name="T69" fmla="*/ 364 h 364"/>
                <a:gd name="T70" fmla="*/ 132 w 240"/>
                <a:gd name="T71" fmla="*/ 234 h 364"/>
                <a:gd name="T72" fmla="*/ 134 w 240"/>
                <a:gd name="T73" fmla="*/ 234 h 364"/>
                <a:gd name="T74" fmla="*/ 137 w 240"/>
                <a:gd name="T75" fmla="*/ 233 h 364"/>
                <a:gd name="T76" fmla="*/ 140 w 240"/>
                <a:gd name="T77" fmla="*/ 231 h 364"/>
                <a:gd name="T78" fmla="*/ 142 w 240"/>
                <a:gd name="T79" fmla="*/ 230 h 364"/>
                <a:gd name="T80" fmla="*/ 145 w 240"/>
                <a:gd name="T81" fmla="*/ 228 h 364"/>
                <a:gd name="T82" fmla="*/ 147 w 240"/>
                <a:gd name="T83" fmla="*/ 226 h 364"/>
                <a:gd name="T84" fmla="*/ 150 w 240"/>
                <a:gd name="T85" fmla="*/ 224 h 364"/>
                <a:gd name="T86" fmla="*/ 152 w 240"/>
                <a:gd name="T87" fmla="*/ 222 h 364"/>
                <a:gd name="T88" fmla="*/ 154 w 240"/>
                <a:gd name="T89" fmla="*/ 220 h 364"/>
                <a:gd name="T90" fmla="*/ 155 w 240"/>
                <a:gd name="T91" fmla="*/ 217 h 364"/>
                <a:gd name="T92" fmla="*/ 157 w 240"/>
                <a:gd name="T93" fmla="*/ 215 h 364"/>
                <a:gd name="T94" fmla="*/ 159 w 240"/>
                <a:gd name="T95" fmla="*/ 212 h 364"/>
                <a:gd name="T96" fmla="*/ 219 w 240"/>
                <a:gd name="T97" fmla="*/ 183 h 364"/>
                <a:gd name="T98" fmla="*/ 240 w 240"/>
                <a:gd name="T99" fmla="*/ 13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0" h="364">
                  <a:moveTo>
                    <a:pt x="240" y="138"/>
                  </a:moveTo>
                  <a:cubicBezTo>
                    <a:pt x="240" y="134"/>
                    <a:pt x="240" y="131"/>
                    <a:pt x="239" y="127"/>
                  </a:cubicBezTo>
                  <a:cubicBezTo>
                    <a:pt x="239" y="127"/>
                    <a:pt x="239" y="127"/>
                    <a:pt x="239" y="127"/>
                  </a:cubicBezTo>
                  <a:cubicBezTo>
                    <a:pt x="238" y="125"/>
                    <a:pt x="238" y="123"/>
                    <a:pt x="237" y="121"/>
                  </a:cubicBezTo>
                  <a:cubicBezTo>
                    <a:pt x="237" y="121"/>
                    <a:pt x="237" y="120"/>
                    <a:pt x="236" y="120"/>
                  </a:cubicBezTo>
                  <a:cubicBezTo>
                    <a:pt x="236" y="119"/>
                    <a:pt x="236" y="119"/>
                    <a:pt x="235" y="118"/>
                  </a:cubicBezTo>
                  <a:cubicBezTo>
                    <a:pt x="235" y="118"/>
                    <a:pt x="235" y="118"/>
                    <a:pt x="235" y="117"/>
                  </a:cubicBezTo>
                  <a:cubicBezTo>
                    <a:pt x="234" y="116"/>
                    <a:pt x="233" y="114"/>
                    <a:pt x="232" y="112"/>
                  </a:cubicBezTo>
                  <a:cubicBezTo>
                    <a:pt x="232" y="112"/>
                    <a:pt x="232" y="112"/>
                    <a:pt x="232" y="112"/>
                  </a:cubicBezTo>
                  <a:cubicBezTo>
                    <a:pt x="231" y="111"/>
                    <a:pt x="231" y="110"/>
                    <a:pt x="230" y="109"/>
                  </a:cubicBezTo>
                  <a:cubicBezTo>
                    <a:pt x="230" y="109"/>
                    <a:pt x="230" y="109"/>
                    <a:pt x="230" y="109"/>
                  </a:cubicBezTo>
                  <a:cubicBezTo>
                    <a:pt x="229" y="108"/>
                    <a:pt x="229" y="108"/>
                    <a:pt x="228" y="107"/>
                  </a:cubicBezTo>
                  <a:cubicBezTo>
                    <a:pt x="228" y="107"/>
                    <a:pt x="228" y="107"/>
                    <a:pt x="227" y="106"/>
                  </a:cubicBezTo>
                  <a:cubicBezTo>
                    <a:pt x="227" y="106"/>
                    <a:pt x="226" y="105"/>
                    <a:pt x="226" y="105"/>
                  </a:cubicBezTo>
                  <a:cubicBezTo>
                    <a:pt x="225" y="104"/>
                    <a:pt x="225" y="104"/>
                    <a:pt x="225" y="104"/>
                  </a:cubicBezTo>
                  <a:cubicBezTo>
                    <a:pt x="224" y="103"/>
                    <a:pt x="224" y="103"/>
                    <a:pt x="223" y="102"/>
                  </a:cubicBezTo>
                  <a:cubicBezTo>
                    <a:pt x="223" y="102"/>
                    <a:pt x="222" y="102"/>
                    <a:pt x="222" y="102"/>
                  </a:cubicBezTo>
                  <a:cubicBezTo>
                    <a:pt x="222" y="101"/>
                    <a:pt x="221" y="101"/>
                    <a:pt x="220" y="100"/>
                  </a:cubicBezTo>
                  <a:cubicBezTo>
                    <a:pt x="220" y="100"/>
                    <a:pt x="220" y="100"/>
                    <a:pt x="220" y="100"/>
                  </a:cubicBezTo>
                  <a:cubicBezTo>
                    <a:pt x="219" y="99"/>
                    <a:pt x="218" y="99"/>
                    <a:pt x="217" y="99"/>
                  </a:cubicBezTo>
                  <a:cubicBezTo>
                    <a:pt x="217" y="98"/>
                    <a:pt x="217" y="98"/>
                    <a:pt x="217" y="98"/>
                  </a:cubicBezTo>
                  <a:cubicBezTo>
                    <a:pt x="216" y="98"/>
                    <a:pt x="215" y="97"/>
                    <a:pt x="215" y="97"/>
                  </a:cubicBezTo>
                  <a:cubicBezTo>
                    <a:pt x="214" y="97"/>
                    <a:pt x="214" y="97"/>
                    <a:pt x="214" y="97"/>
                  </a:cubicBezTo>
                  <a:cubicBezTo>
                    <a:pt x="213" y="96"/>
                    <a:pt x="212" y="96"/>
                    <a:pt x="211" y="96"/>
                  </a:cubicBezTo>
                  <a:cubicBezTo>
                    <a:pt x="212" y="93"/>
                    <a:pt x="213" y="90"/>
                    <a:pt x="213" y="87"/>
                  </a:cubicBezTo>
                  <a:cubicBezTo>
                    <a:pt x="213" y="86"/>
                    <a:pt x="213" y="85"/>
                    <a:pt x="213" y="84"/>
                  </a:cubicBezTo>
                  <a:cubicBezTo>
                    <a:pt x="213" y="83"/>
                    <a:pt x="213" y="83"/>
                    <a:pt x="213" y="82"/>
                  </a:cubicBezTo>
                  <a:cubicBezTo>
                    <a:pt x="212" y="80"/>
                    <a:pt x="212" y="79"/>
                    <a:pt x="212" y="78"/>
                  </a:cubicBezTo>
                  <a:cubicBezTo>
                    <a:pt x="211" y="77"/>
                    <a:pt x="211" y="76"/>
                    <a:pt x="210" y="75"/>
                  </a:cubicBezTo>
                  <a:cubicBezTo>
                    <a:pt x="210" y="74"/>
                    <a:pt x="210" y="74"/>
                    <a:pt x="210" y="74"/>
                  </a:cubicBezTo>
                  <a:cubicBezTo>
                    <a:pt x="208" y="69"/>
                    <a:pt x="204" y="66"/>
                    <a:pt x="199" y="63"/>
                  </a:cubicBezTo>
                  <a:cubicBezTo>
                    <a:pt x="199" y="63"/>
                    <a:pt x="199" y="63"/>
                    <a:pt x="198" y="63"/>
                  </a:cubicBezTo>
                  <a:cubicBezTo>
                    <a:pt x="198" y="63"/>
                    <a:pt x="198" y="63"/>
                    <a:pt x="198" y="62"/>
                  </a:cubicBezTo>
                  <a:cubicBezTo>
                    <a:pt x="197" y="62"/>
                    <a:pt x="197" y="62"/>
                    <a:pt x="196" y="62"/>
                  </a:cubicBezTo>
                  <a:cubicBezTo>
                    <a:pt x="196" y="62"/>
                    <a:pt x="196" y="62"/>
                    <a:pt x="196" y="62"/>
                  </a:cubicBezTo>
                  <a:cubicBezTo>
                    <a:pt x="195" y="62"/>
                    <a:pt x="195" y="61"/>
                    <a:pt x="195" y="61"/>
                  </a:cubicBezTo>
                  <a:cubicBezTo>
                    <a:pt x="195" y="61"/>
                    <a:pt x="195" y="61"/>
                    <a:pt x="195" y="61"/>
                  </a:cubicBezTo>
                  <a:cubicBezTo>
                    <a:pt x="195" y="57"/>
                    <a:pt x="196" y="54"/>
                    <a:pt x="196" y="51"/>
                  </a:cubicBezTo>
                  <a:cubicBezTo>
                    <a:pt x="196" y="28"/>
                    <a:pt x="178" y="10"/>
                    <a:pt x="156" y="10"/>
                  </a:cubicBezTo>
                  <a:cubicBezTo>
                    <a:pt x="154" y="10"/>
                    <a:pt x="153" y="10"/>
                    <a:pt x="152" y="11"/>
                  </a:cubicBezTo>
                  <a:cubicBezTo>
                    <a:pt x="151" y="11"/>
                    <a:pt x="151" y="11"/>
                    <a:pt x="151" y="11"/>
                  </a:cubicBezTo>
                  <a:cubicBezTo>
                    <a:pt x="150" y="11"/>
                    <a:pt x="149" y="11"/>
                    <a:pt x="148" y="11"/>
                  </a:cubicBezTo>
                  <a:cubicBezTo>
                    <a:pt x="148" y="11"/>
                    <a:pt x="147" y="11"/>
                    <a:pt x="147" y="11"/>
                  </a:cubicBezTo>
                  <a:cubicBezTo>
                    <a:pt x="146" y="12"/>
                    <a:pt x="145" y="12"/>
                    <a:pt x="144" y="12"/>
                  </a:cubicBezTo>
                  <a:cubicBezTo>
                    <a:pt x="144" y="12"/>
                    <a:pt x="143" y="12"/>
                    <a:pt x="143" y="12"/>
                  </a:cubicBezTo>
                  <a:cubicBezTo>
                    <a:pt x="142" y="13"/>
                    <a:pt x="141" y="13"/>
                    <a:pt x="140" y="13"/>
                  </a:cubicBezTo>
                  <a:cubicBezTo>
                    <a:pt x="140" y="14"/>
                    <a:pt x="139" y="14"/>
                    <a:pt x="139" y="14"/>
                  </a:cubicBezTo>
                  <a:cubicBezTo>
                    <a:pt x="138" y="14"/>
                    <a:pt x="137" y="15"/>
                    <a:pt x="137" y="15"/>
                  </a:cubicBezTo>
                  <a:cubicBezTo>
                    <a:pt x="136" y="15"/>
                    <a:pt x="136" y="15"/>
                    <a:pt x="136" y="16"/>
                  </a:cubicBezTo>
                  <a:cubicBezTo>
                    <a:pt x="135" y="16"/>
                    <a:pt x="134" y="17"/>
                    <a:pt x="133" y="17"/>
                  </a:cubicBezTo>
                  <a:cubicBezTo>
                    <a:pt x="133" y="17"/>
                    <a:pt x="133" y="18"/>
                    <a:pt x="133" y="18"/>
                  </a:cubicBezTo>
                  <a:cubicBezTo>
                    <a:pt x="133" y="18"/>
                    <a:pt x="133" y="18"/>
                    <a:pt x="133" y="18"/>
                  </a:cubicBezTo>
                  <a:cubicBezTo>
                    <a:pt x="123" y="7"/>
                    <a:pt x="109" y="0"/>
                    <a:pt x="93" y="0"/>
                  </a:cubicBezTo>
                  <a:cubicBezTo>
                    <a:pt x="63" y="0"/>
                    <a:pt x="39" y="24"/>
                    <a:pt x="39" y="53"/>
                  </a:cubicBezTo>
                  <a:cubicBezTo>
                    <a:pt x="39" y="56"/>
                    <a:pt x="40" y="58"/>
                    <a:pt x="40" y="60"/>
                  </a:cubicBezTo>
                  <a:cubicBezTo>
                    <a:pt x="17" y="64"/>
                    <a:pt x="0" y="83"/>
                    <a:pt x="0" y="107"/>
                  </a:cubicBezTo>
                  <a:cubicBezTo>
                    <a:pt x="0" y="120"/>
                    <a:pt x="5" y="132"/>
                    <a:pt x="14" y="140"/>
                  </a:cubicBezTo>
                  <a:cubicBezTo>
                    <a:pt x="12" y="145"/>
                    <a:pt x="11" y="150"/>
                    <a:pt x="10" y="155"/>
                  </a:cubicBezTo>
                  <a:cubicBezTo>
                    <a:pt x="10" y="155"/>
                    <a:pt x="10" y="155"/>
                    <a:pt x="10" y="155"/>
                  </a:cubicBezTo>
                  <a:cubicBezTo>
                    <a:pt x="10" y="155"/>
                    <a:pt x="10" y="155"/>
                    <a:pt x="10" y="155"/>
                  </a:cubicBezTo>
                  <a:cubicBezTo>
                    <a:pt x="10" y="156"/>
                    <a:pt x="10" y="157"/>
                    <a:pt x="10" y="158"/>
                  </a:cubicBezTo>
                  <a:cubicBezTo>
                    <a:pt x="10" y="158"/>
                    <a:pt x="10" y="159"/>
                    <a:pt x="10" y="159"/>
                  </a:cubicBezTo>
                  <a:cubicBezTo>
                    <a:pt x="10" y="160"/>
                    <a:pt x="10" y="161"/>
                    <a:pt x="10" y="163"/>
                  </a:cubicBezTo>
                  <a:cubicBezTo>
                    <a:pt x="10" y="194"/>
                    <a:pt x="35" y="219"/>
                    <a:pt x="65" y="219"/>
                  </a:cubicBezTo>
                  <a:cubicBezTo>
                    <a:pt x="71" y="219"/>
                    <a:pt x="76" y="218"/>
                    <a:pt x="81" y="216"/>
                  </a:cubicBezTo>
                  <a:cubicBezTo>
                    <a:pt x="87" y="226"/>
                    <a:pt x="97" y="233"/>
                    <a:pt x="109" y="236"/>
                  </a:cubicBezTo>
                  <a:cubicBezTo>
                    <a:pt x="109" y="236"/>
                    <a:pt x="110" y="236"/>
                    <a:pt x="111" y="236"/>
                  </a:cubicBezTo>
                  <a:cubicBezTo>
                    <a:pt x="112" y="236"/>
                    <a:pt x="113" y="236"/>
                    <a:pt x="114" y="236"/>
                  </a:cubicBezTo>
                  <a:cubicBezTo>
                    <a:pt x="114" y="364"/>
                    <a:pt x="114" y="364"/>
                    <a:pt x="114" y="364"/>
                  </a:cubicBezTo>
                  <a:cubicBezTo>
                    <a:pt x="126" y="364"/>
                    <a:pt x="126" y="364"/>
                    <a:pt x="126" y="364"/>
                  </a:cubicBezTo>
                  <a:cubicBezTo>
                    <a:pt x="132" y="364"/>
                    <a:pt x="132" y="364"/>
                    <a:pt x="132" y="364"/>
                  </a:cubicBezTo>
                  <a:cubicBezTo>
                    <a:pt x="132" y="234"/>
                    <a:pt x="132" y="234"/>
                    <a:pt x="132" y="234"/>
                  </a:cubicBezTo>
                  <a:cubicBezTo>
                    <a:pt x="133" y="234"/>
                    <a:pt x="133" y="234"/>
                    <a:pt x="133" y="234"/>
                  </a:cubicBezTo>
                  <a:cubicBezTo>
                    <a:pt x="133" y="234"/>
                    <a:pt x="134" y="234"/>
                    <a:pt x="134" y="234"/>
                  </a:cubicBezTo>
                  <a:cubicBezTo>
                    <a:pt x="135" y="234"/>
                    <a:pt x="135" y="233"/>
                    <a:pt x="136" y="233"/>
                  </a:cubicBezTo>
                  <a:cubicBezTo>
                    <a:pt x="136" y="233"/>
                    <a:pt x="136" y="233"/>
                    <a:pt x="137" y="233"/>
                  </a:cubicBezTo>
                  <a:cubicBezTo>
                    <a:pt x="137" y="232"/>
                    <a:pt x="138" y="232"/>
                    <a:pt x="139" y="232"/>
                  </a:cubicBezTo>
                  <a:cubicBezTo>
                    <a:pt x="139" y="232"/>
                    <a:pt x="139" y="232"/>
                    <a:pt x="140" y="231"/>
                  </a:cubicBezTo>
                  <a:cubicBezTo>
                    <a:pt x="140" y="231"/>
                    <a:pt x="141" y="231"/>
                    <a:pt x="141" y="230"/>
                  </a:cubicBezTo>
                  <a:cubicBezTo>
                    <a:pt x="142" y="230"/>
                    <a:pt x="142" y="230"/>
                    <a:pt x="142" y="230"/>
                  </a:cubicBezTo>
                  <a:cubicBezTo>
                    <a:pt x="143" y="230"/>
                    <a:pt x="143" y="229"/>
                    <a:pt x="144" y="229"/>
                  </a:cubicBezTo>
                  <a:cubicBezTo>
                    <a:pt x="144" y="229"/>
                    <a:pt x="144" y="228"/>
                    <a:pt x="145" y="228"/>
                  </a:cubicBezTo>
                  <a:cubicBezTo>
                    <a:pt x="145" y="228"/>
                    <a:pt x="146" y="227"/>
                    <a:pt x="146" y="227"/>
                  </a:cubicBezTo>
                  <a:cubicBezTo>
                    <a:pt x="147" y="227"/>
                    <a:pt x="147" y="226"/>
                    <a:pt x="147" y="226"/>
                  </a:cubicBezTo>
                  <a:cubicBezTo>
                    <a:pt x="148" y="226"/>
                    <a:pt x="148" y="225"/>
                    <a:pt x="149" y="225"/>
                  </a:cubicBezTo>
                  <a:cubicBezTo>
                    <a:pt x="149" y="225"/>
                    <a:pt x="149" y="224"/>
                    <a:pt x="150" y="224"/>
                  </a:cubicBezTo>
                  <a:cubicBezTo>
                    <a:pt x="150" y="224"/>
                    <a:pt x="150" y="223"/>
                    <a:pt x="151" y="223"/>
                  </a:cubicBezTo>
                  <a:cubicBezTo>
                    <a:pt x="151" y="222"/>
                    <a:pt x="151" y="222"/>
                    <a:pt x="152" y="222"/>
                  </a:cubicBezTo>
                  <a:cubicBezTo>
                    <a:pt x="152" y="222"/>
                    <a:pt x="152" y="221"/>
                    <a:pt x="153" y="221"/>
                  </a:cubicBezTo>
                  <a:cubicBezTo>
                    <a:pt x="153" y="220"/>
                    <a:pt x="153" y="220"/>
                    <a:pt x="154" y="220"/>
                  </a:cubicBezTo>
                  <a:cubicBezTo>
                    <a:pt x="154" y="219"/>
                    <a:pt x="154" y="219"/>
                    <a:pt x="155" y="218"/>
                  </a:cubicBezTo>
                  <a:cubicBezTo>
                    <a:pt x="155" y="218"/>
                    <a:pt x="155" y="218"/>
                    <a:pt x="155" y="217"/>
                  </a:cubicBezTo>
                  <a:cubicBezTo>
                    <a:pt x="156" y="217"/>
                    <a:pt x="156" y="216"/>
                    <a:pt x="156" y="216"/>
                  </a:cubicBezTo>
                  <a:cubicBezTo>
                    <a:pt x="157" y="215"/>
                    <a:pt x="157" y="215"/>
                    <a:pt x="157" y="215"/>
                  </a:cubicBezTo>
                  <a:cubicBezTo>
                    <a:pt x="157" y="214"/>
                    <a:pt x="158" y="214"/>
                    <a:pt x="158" y="213"/>
                  </a:cubicBezTo>
                  <a:cubicBezTo>
                    <a:pt x="158" y="213"/>
                    <a:pt x="158" y="212"/>
                    <a:pt x="159" y="212"/>
                  </a:cubicBezTo>
                  <a:cubicBezTo>
                    <a:pt x="165" y="217"/>
                    <a:pt x="173" y="220"/>
                    <a:pt x="182" y="220"/>
                  </a:cubicBezTo>
                  <a:cubicBezTo>
                    <a:pt x="203" y="220"/>
                    <a:pt x="219" y="204"/>
                    <a:pt x="219" y="183"/>
                  </a:cubicBezTo>
                  <a:cubicBezTo>
                    <a:pt x="219" y="181"/>
                    <a:pt x="219" y="179"/>
                    <a:pt x="218" y="177"/>
                  </a:cubicBezTo>
                  <a:cubicBezTo>
                    <a:pt x="231" y="169"/>
                    <a:pt x="240" y="154"/>
                    <a:pt x="240" y="138"/>
                  </a:cubicBez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1" name="Group 36"/>
          <p:cNvGrpSpPr/>
          <p:nvPr/>
        </p:nvGrpSpPr>
        <p:grpSpPr>
          <a:xfrm>
            <a:off x="1501374" y="4421832"/>
            <a:ext cx="603773" cy="916198"/>
            <a:chOff x="1501374" y="3247289"/>
            <a:chExt cx="603773" cy="916198"/>
          </a:xfrm>
        </p:grpSpPr>
        <p:sp>
          <p:nvSpPr>
            <p:cNvPr id="72" name="Freeform 16"/>
            <p:cNvSpPr>
              <a:spLocks/>
            </p:cNvSpPr>
            <p:nvPr/>
          </p:nvSpPr>
          <p:spPr bwMode="auto">
            <a:xfrm>
              <a:off x="1501374" y="3247289"/>
              <a:ext cx="603773" cy="916198"/>
            </a:xfrm>
            <a:custGeom>
              <a:avLst/>
              <a:gdLst>
                <a:gd name="T0" fmla="*/ 205 w 206"/>
                <a:gd name="T1" fmla="*/ 109 h 312"/>
                <a:gd name="T2" fmla="*/ 203 w 206"/>
                <a:gd name="T3" fmla="*/ 104 h 312"/>
                <a:gd name="T4" fmla="*/ 202 w 206"/>
                <a:gd name="T5" fmla="*/ 101 h 312"/>
                <a:gd name="T6" fmla="*/ 199 w 206"/>
                <a:gd name="T7" fmla="*/ 96 h 312"/>
                <a:gd name="T8" fmla="*/ 197 w 206"/>
                <a:gd name="T9" fmla="*/ 94 h 312"/>
                <a:gd name="T10" fmla="*/ 195 w 206"/>
                <a:gd name="T11" fmla="*/ 91 h 312"/>
                <a:gd name="T12" fmla="*/ 193 w 206"/>
                <a:gd name="T13" fmla="*/ 89 h 312"/>
                <a:gd name="T14" fmla="*/ 191 w 206"/>
                <a:gd name="T15" fmla="*/ 88 h 312"/>
                <a:gd name="T16" fmla="*/ 189 w 206"/>
                <a:gd name="T17" fmla="*/ 86 h 312"/>
                <a:gd name="T18" fmla="*/ 187 w 206"/>
                <a:gd name="T19" fmla="*/ 84 h 312"/>
                <a:gd name="T20" fmla="*/ 184 w 206"/>
                <a:gd name="T21" fmla="*/ 83 h 312"/>
                <a:gd name="T22" fmla="*/ 181 w 206"/>
                <a:gd name="T23" fmla="*/ 82 h 312"/>
                <a:gd name="T24" fmla="*/ 183 w 206"/>
                <a:gd name="T25" fmla="*/ 72 h 312"/>
                <a:gd name="T26" fmla="*/ 182 w 206"/>
                <a:gd name="T27" fmla="*/ 67 h 312"/>
                <a:gd name="T28" fmla="*/ 180 w 206"/>
                <a:gd name="T29" fmla="*/ 63 h 312"/>
                <a:gd name="T30" fmla="*/ 170 w 206"/>
                <a:gd name="T31" fmla="*/ 54 h 312"/>
                <a:gd name="T32" fmla="*/ 169 w 206"/>
                <a:gd name="T33" fmla="*/ 53 h 312"/>
                <a:gd name="T34" fmla="*/ 167 w 206"/>
                <a:gd name="T35" fmla="*/ 52 h 312"/>
                <a:gd name="T36" fmla="*/ 168 w 206"/>
                <a:gd name="T37" fmla="*/ 43 h 312"/>
                <a:gd name="T38" fmla="*/ 130 w 206"/>
                <a:gd name="T39" fmla="*/ 9 h 312"/>
                <a:gd name="T40" fmla="*/ 127 w 206"/>
                <a:gd name="T41" fmla="*/ 9 h 312"/>
                <a:gd name="T42" fmla="*/ 123 w 206"/>
                <a:gd name="T43" fmla="*/ 10 h 312"/>
                <a:gd name="T44" fmla="*/ 120 w 206"/>
                <a:gd name="T45" fmla="*/ 11 h 312"/>
                <a:gd name="T46" fmla="*/ 117 w 206"/>
                <a:gd name="T47" fmla="*/ 13 h 312"/>
                <a:gd name="T48" fmla="*/ 114 w 206"/>
                <a:gd name="T49" fmla="*/ 15 h 312"/>
                <a:gd name="T50" fmla="*/ 114 w 206"/>
                <a:gd name="T51" fmla="*/ 15 h 312"/>
                <a:gd name="T52" fmla="*/ 34 w 206"/>
                <a:gd name="T53" fmla="*/ 46 h 312"/>
                <a:gd name="T54" fmla="*/ 0 w 206"/>
                <a:gd name="T55" fmla="*/ 91 h 312"/>
                <a:gd name="T56" fmla="*/ 9 w 206"/>
                <a:gd name="T57" fmla="*/ 132 h 312"/>
                <a:gd name="T58" fmla="*/ 9 w 206"/>
                <a:gd name="T59" fmla="*/ 133 h 312"/>
                <a:gd name="T60" fmla="*/ 8 w 206"/>
                <a:gd name="T61" fmla="*/ 136 h 312"/>
                <a:gd name="T62" fmla="*/ 56 w 206"/>
                <a:gd name="T63" fmla="*/ 187 h 312"/>
                <a:gd name="T64" fmla="*/ 93 w 206"/>
                <a:gd name="T65" fmla="*/ 202 h 312"/>
                <a:gd name="T66" fmla="*/ 98 w 206"/>
                <a:gd name="T67" fmla="*/ 203 h 312"/>
                <a:gd name="T68" fmla="*/ 108 w 206"/>
                <a:gd name="T69" fmla="*/ 312 h 312"/>
                <a:gd name="T70" fmla="*/ 114 w 206"/>
                <a:gd name="T71" fmla="*/ 201 h 312"/>
                <a:gd name="T72" fmla="*/ 115 w 206"/>
                <a:gd name="T73" fmla="*/ 200 h 312"/>
                <a:gd name="T74" fmla="*/ 117 w 206"/>
                <a:gd name="T75" fmla="*/ 199 h 312"/>
                <a:gd name="T76" fmla="*/ 120 w 206"/>
                <a:gd name="T77" fmla="*/ 198 h 312"/>
                <a:gd name="T78" fmla="*/ 122 w 206"/>
                <a:gd name="T79" fmla="*/ 197 h 312"/>
                <a:gd name="T80" fmla="*/ 124 w 206"/>
                <a:gd name="T81" fmla="*/ 195 h 312"/>
                <a:gd name="T82" fmla="*/ 126 w 206"/>
                <a:gd name="T83" fmla="*/ 194 h 312"/>
                <a:gd name="T84" fmla="*/ 128 w 206"/>
                <a:gd name="T85" fmla="*/ 192 h 312"/>
                <a:gd name="T86" fmla="*/ 130 w 206"/>
                <a:gd name="T87" fmla="*/ 190 h 312"/>
                <a:gd name="T88" fmla="*/ 132 w 206"/>
                <a:gd name="T89" fmla="*/ 188 h 312"/>
                <a:gd name="T90" fmla="*/ 133 w 206"/>
                <a:gd name="T91" fmla="*/ 186 h 312"/>
                <a:gd name="T92" fmla="*/ 135 w 206"/>
                <a:gd name="T93" fmla="*/ 184 h 312"/>
                <a:gd name="T94" fmla="*/ 136 w 206"/>
                <a:gd name="T95" fmla="*/ 181 h 312"/>
                <a:gd name="T96" fmla="*/ 188 w 206"/>
                <a:gd name="T97" fmla="*/ 157 h 312"/>
                <a:gd name="T98" fmla="*/ 206 w 206"/>
                <a:gd name="T99" fmla="*/ 11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6" h="312">
                  <a:moveTo>
                    <a:pt x="206" y="118"/>
                  </a:moveTo>
                  <a:cubicBezTo>
                    <a:pt x="206" y="115"/>
                    <a:pt x="206" y="112"/>
                    <a:pt x="205" y="109"/>
                  </a:cubicBezTo>
                  <a:cubicBezTo>
                    <a:pt x="205" y="109"/>
                    <a:pt x="205" y="109"/>
                    <a:pt x="205" y="109"/>
                  </a:cubicBezTo>
                  <a:cubicBezTo>
                    <a:pt x="204" y="107"/>
                    <a:pt x="204" y="105"/>
                    <a:pt x="203" y="104"/>
                  </a:cubicBezTo>
                  <a:cubicBezTo>
                    <a:pt x="203" y="103"/>
                    <a:pt x="203" y="103"/>
                    <a:pt x="203" y="103"/>
                  </a:cubicBezTo>
                  <a:cubicBezTo>
                    <a:pt x="203" y="102"/>
                    <a:pt x="202" y="102"/>
                    <a:pt x="202" y="101"/>
                  </a:cubicBezTo>
                  <a:cubicBezTo>
                    <a:pt x="202" y="101"/>
                    <a:pt x="202" y="101"/>
                    <a:pt x="202" y="100"/>
                  </a:cubicBezTo>
                  <a:cubicBezTo>
                    <a:pt x="201" y="99"/>
                    <a:pt x="200" y="97"/>
                    <a:pt x="199" y="96"/>
                  </a:cubicBezTo>
                  <a:cubicBezTo>
                    <a:pt x="199" y="96"/>
                    <a:pt x="199" y="96"/>
                    <a:pt x="199" y="96"/>
                  </a:cubicBezTo>
                  <a:cubicBezTo>
                    <a:pt x="198" y="95"/>
                    <a:pt x="198" y="94"/>
                    <a:pt x="197" y="94"/>
                  </a:cubicBezTo>
                  <a:cubicBezTo>
                    <a:pt x="197" y="94"/>
                    <a:pt x="197" y="93"/>
                    <a:pt x="197" y="93"/>
                  </a:cubicBezTo>
                  <a:cubicBezTo>
                    <a:pt x="197" y="93"/>
                    <a:pt x="196" y="92"/>
                    <a:pt x="195" y="91"/>
                  </a:cubicBezTo>
                  <a:cubicBezTo>
                    <a:pt x="195" y="91"/>
                    <a:pt x="195" y="91"/>
                    <a:pt x="195" y="91"/>
                  </a:cubicBezTo>
                  <a:cubicBezTo>
                    <a:pt x="195" y="91"/>
                    <a:pt x="194" y="90"/>
                    <a:pt x="193" y="89"/>
                  </a:cubicBezTo>
                  <a:cubicBezTo>
                    <a:pt x="193" y="89"/>
                    <a:pt x="193" y="89"/>
                    <a:pt x="193" y="89"/>
                  </a:cubicBezTo>
                  <a:cubicBezTo>
                    <a:pt x="192" y="88"/>
                    <a:pt x="192" y="88"/>
                    <a:pt x="191" y="88"/>
                  </a:cubicBezTo>
                  <a:cubicBezTo>
                    <a:pt x="191" y="87"/>
                    <a:pt x="191" y="87"/>
                    <a:pt x="191" y="87"/>
                  </a:cubicBezTo>
                  <a:cubicBezTo>
                    <a:pt x="190" y="87"/>
                    <a:pt x="190" y="86"/>
                    <a:pt x="189" y="86"/>
                  </a:cubicBezTo>
                  <a:cubicBezTo>
                    <a:pt x="189" y="86"/>
                    <a:pt x="189" y="86"/>
                    <a:pt x="188" y="85"/>
                  </a:cubicBezTo>
                  <a:cubicBezTo>
                    <a:pt x="188" y="85"/>
                    <a:pt x="187" y="85"/>
                    <a:pt x="187" y="84"/>
                  </a:cubicBezTo>
                  <a:cubicBezTo>
                    <a:pt x="186" y="84"/>
                    <a:pt x="186" y="84"/>
                    <a:pt x="186" y="84"/>
                  </a:cubicBezTo>
                  <a:cubicBezTo>
                    <a:pt x="185" y="84"/>
                    <a:pt x="185" y="83"/>
                    <a:pt x="184" y="83"/>
                  </a:cubicBezTo>
                  <a:cubicBezTo>
                    <a:pt x="184" y="83"/>
                    <a:pt x="184" y="83"/>
                    <a:pt x="183" y="83"/>
                  </a:cubicBezTo>
                  <a:cubicBezTo>
                    <a:pt x="183" y="82"/>
                    <a:pt x="182" y="82"/>
                    <a:pt x="181" y="82"/>
                  </a:cubicBezTo>
                  <a:cubicBezTo>
                    <a:pt x="182" y="79"/>
                    <a:pt x="183" y="77"/>
                    <a:pt x="183" y="74"/>
                  </a:cubicBezTo>
                  <a:cubicBezTo>
                    <a:pt x="183" y="73"/>
                    <a:pt x="183" y="73"/>
                    <a:pt x="183" y="72"/>
                  </a:cubicBezTo>
                  <a:cubicBezTo>
                    <a:pt x="183" y="71"/>
                    <a:pt x="183" y="71"/>
                    <a:pt x="182" y="70"/>
                  </a:cubicBezTo>
                  <a:cubicBezTo>
                    <a:pt x="182" y="69"/>
                    <a:pt x="182" y="68"/>
                    <a:pt x="182" y="67"/>
                  </a:cubicBezTo>
                  <a:cubicBezTo>
                    <a:pt x="181" y="66"/>
                    <a:pt x="181" y="65"/>
                    <a:pt x="180" y="64"/>
                  </a:cubicBezTo>
                  <a:cubicBezTo>
                    <a:pt x="180" y="64"/>
                    <a:pt x="180" y="63"/>
                    <a:pt x="180" y="63"/>
                  </a:cubicBezTo>
                  <a:cubicBezTo>
                    <a:pt x="178" y="59"/>
                    <a:pt x="175" y="56"/>
                    <a:pt x="171" y="54"/>
                  </a:cubicBezTo>
                  <a:cubicBezTo>
                    <a:pt x="170" y="54"/>
                    <a:pt x="170" y="54"/>
                    <a:pt x="170" y="54"/>
                  </a:cubicBezTo>
                  <a:cubicBezTo>
                    <a:pt x="170" y="54"/>
                    <a:pt x="170" y="53"/>
                    <a:pt x="170" y="53"/>
                  </a:cubicBezTo>
                  <a:cubicBezTo>
                    <a:pt x="169" y="53"/>
                    <a:pt x="169" y="53"/>
                    <a:pt x="169" y="53"/>
                  </a:cubicBezTo>
                  <a:cubicBezTo>
                    <a:pt x="168" y="53"/>
                    <a:pt x="168" y="53"/>
                    <a:pt x="168" y="53"/>
                  </a:cubicBezTo>
                  <a:cubicBezTo>
                    <a:pt x="168" y="53"/>
                    <a:pt x="167" y="52"/>
                    <a:pt x="167" y="52"/>
                  </a:cubicBezTo>
                  <a:cubicBezTo>
                    <a:pt x="167" y="52"/>
                    <a:pt x="167" y="52"/>
                    <a:pt x="167" y="52"/>
                  </a:cubicBezTo>
                  <a:cubicBezTo>
                    <a:pt x="168" y="49"/>
                    <a:pt x="168" y="46"/>
                    <a:pt x="168" y="43"/>
                  </a:cubicBezTo>
                  <a:cubicBezTo>
                    <a:pt x="168" y="24"/>
                    <a:pt x="153" y="9"/>
                    <a:pt x="133" y="9"/>
                  </a:cubicBezTo>
                  <a:cubicBezTo>
                    <a:pt x="132" y="9"/>
                    <a:pt x="131" y="9"/>
                    <a:pt x="130" y="9"/>
                  </a:cubicBezTo>
                  <a:cubicBezTo>
                    <a:pt x="130" y="9"/>
                    <a:pt x="130" y="9"/>
                    <a:pt x="129" y="9"/>
                  </a:cubicBezTo>
                  <a:cubicBezTo>
                    <a:pt x="128" y="9"/>
                    <a:pt x="128" y="9"/>
                    <a:pt x="127" y="9"/>
                  </a:cubicBezTo>
                  <a:cubicBezTo>
                    <a:pt x="127" y="9"/>
                    <a:pt x="126" y="9"/>
                    <a:pt x="126" y="9"/>
                  </a:cubicBezTo>
                  <a:cubicBezTo>
                    <a:pt x="125" y="10"/>
                    <a:pt x="124" y="10"/>
                    <a:pt x="123" y="10"/>
                  </a:cubicBezTo>
                  <a:cubicBezTo>
                    <a:pt x="123" y="10"/>
                    <a:pt x="123" y="10"/>
                    <a:pt x="123" y="10"/>
                  </a:cubicBezTo>
                  <a:cubicBezTo>
                    <a:pt x="122" y="11"/>
                    <a:pt x="121" y="11"/>
                    <a:pt x="120" y="11"/>
                  </a:cubicBezTo>
                  <a:cubicBezTo>
                    <a:pt x="120" y="11"/>
                    <a:pt x="119" y="12"/>
                    <a:pt x="119" y="12"/>
                  </a:cubicBezTo>
                  <a:cubicBezTo>
                    <a:pt x="118" y="12"/>
                    <a:pt x="118" y="12"/>
                    <a:pt x="117" y="13"/>
                  </a:cubicBezTo>
                  <a:cubicBezTo>
                    <a:pt x="117" y="13"/>
                    <a:pt x="117" y="13"/>
                    <a:pt x="116" y="13"/>
                  </a:cubicBezTo>
                  <a:cubicBezTo>
                    <a:pt x="116" y="14"/>
                    <a:pt x="115" y="14"/>
                    <a:pt x="114" y="15"/>
                  </a:cubicBezTo>
                  <a:cubicBezTo>
                    <a:pt x="114" y="15"/>
                    <a:pt x="114" y="15"/>
                    <a:pt x="114" y="15"/>
                  </a:cubicBezTo>
                  <a:cubicBezTo>
                    <a:pt x="114" y="15"/>
                    <a:pt x="114" y="15"/>
                    <a:pt x="114" y="15"/>
                  </a:cubicBezTo>
                  <a:cubicBezTo>
                    <a:pt x="105" y="6"/>
                    <a:pt x="93" y="0"/>
                    <a:pt x="80" y="0"/>
                  </a:cubicBezTo>
                  <a:cubicBezTo>
                    <a:pt x="54" y="0"/>
                    <a:pt x="34" y="20"/>
                    <a:pt x="34" y="46"/>
                  </a:cubicBezTo>
                  <a:cubicBezTo>
                    <a:pt x="34" y="48"/>
                    <a:pt x="34" y="50"/>
                    <a:pt x="34" y="52"/>
                  </a:cubicBezTo>
                  <a:cubicBezTo>
                    <a:pt x="15" y="54"/>
                    <a:pt x="0" y="71"/>
                    <a:pt x="0" y="91"/>
                  </a:cubicBezTo>
                  <a:cubicBezTo>
                    <a:pt x="0" y="103"/>
                    <a:pt x="5" y="113"/>
                    <a:pt x="12" y="120"/>
                  </a:cubicBezTo>
                  <a:cubicBezTo>
                    <a:pt x="11" y="124"/>
                    <a:pt x="9" y="128"/>
                    <a:pt x="9" y="132"/>
                  </a:cubicBezTo>
                  <a:cubicBezTo>
                    <a:pt x="9" y="132"/>
                    <a:pt x="9" y="132"/>
                    <a:pt x="9" y="132"/>
                  </a:cubicBezTo>
                  <a:cubicBezTo>
                    <a:pt x="9" y="133"/>
                    <a:pt x="9" y="133"/>
                    <a:pt x="9" y="133"/>
                  </a:cubicBezTo>
                  <a:cubicBezTo>
                    <a:pt x="9" y="134"/>
                    <a:pt x="8" y="135"/>
                    <a:pt x="8" y="135"/>
                  </a:cubicBezTo>
                  <a:cubicBezTo>
                    <a:pt x="8" y="136"/>
                    <a:pt x="8" y="136"/>
                    <a:pt x="8" y="136"/>
                  </a:cubicBezTo>
                  <a:cubicBezTo>
                    <a:pt x="8" y="137"/>
                    <a:pt x="8" y="138"/>
                    <a:pt x="8" y="139"/>
                  </a:cubicBezTo>
                  <a:cubicBezTo>
                    <a:pt x="8" y="166"/>
                    <a:pt x="30" y="187"/>
                    <a:pt x="56" y="187"/>
                  </a:cubicBezTo>
                  <a:cubicBezTo>
                    <a:pt x="61" y="187"/>
                    <a:pt x="65" y="187"/>
                    <a:pt x="69" y="185"/>
                  </a:cubicBezTo>
                  <a:cubicBezTo>
                    <a:pt x="75" y="194"/>
                    <a:pt x="83" y="200"/>
                    <a:pt x="93" y="202"/>
                  </a:cubicBezTo>
                  <a:cubicBezTo>
                    <a:pt x="94" y="202"/>
                    <a:pt x="94" y="202"/>
                    <a:pt x="95" y="202"/>
                  </a:cubicBezTo>
                  <a:cubicBezTo>
                    <a:pt x="96" y="202"/>
                    <a:pt x="97" y="203"/>
                    <a:pt x="98" y="203"/>
                  </a:cubicBezTo>
                  <a:cubicBezTo>
                    <a:pt x="98" y="312"/>
                    <a:pt x="98" y="312"/>
                    <a:pt x="98" y="312"/>
                  </a:cubicBezTo>
                  <a:cubicBezTo>
                    <a:pt x="108" y="312"/>
                    <a:pt x="108" y="312"/>
                    <a:pt x="108" y="312"/>
                  </a:cubicBezTo>
                  <a:cubicBezTo>
                    <a:pt x="114" y="312"/>
                    <a:pt x="114" y="312"/>
                    <a:pt x="114" y="312"/>
                  </a:cubicBezTo>
                  <a:cubicBezTo>
                    <a:pt x="114" y="201"/>
                    <a:pt x="114" y="201"/>
                    <a:pt x="114" y="201"/>
                  </a:cubicBezTo>
                  <a:cubicBezTo>
                    <a:pt x="114" y="201"/>
                    <a:pt x="114" y="201"/>
                    <a:pt x="114" y="201"/>
                  </a:cubicBezTo>
                  <a:cubicBezTo>
                    <a:pt x="114" y="201"/>
                    <a:pt x="115" y="201"/>
                    <a:pt x="115" y="200"/>
                  </a:cubicBezTo>
                  <a:cubicBezTo>
                    <a:pt x="115" y="200"/>
                    <a:pt x="116" y="200"/>
                    <a:pt x="116" y="200"/>
                  </a:cubicBezTo>
                  <a:cubicBezTo>
                    <a:pt x="117" y="200"/>
                    <a:pt x="117" y="200"/>
                    <a:pt x="117" y="199"/>
                  </a:cubicBezTo>
                  <a:cubicBezTo>
                    <a:pt x="118" y="199"/>
                    <a:pt x="118" y="199"/>
                    <a:pt x="119" y="199"/>
                  </a:cubicBezTo>
                  <a:cubicBezTo>
                    <a:pt x="119" y="199"/>
                    <a:pt x="119" y="198"/>
                    <a:pt x="120" y="198"/>
                  </a:cubicBezTo>
                  <a:cubicBezTo>
                    <a:pt x="120" y="198"/>
                    <a:pt x="121" y="198"/>
                    <a:pt x="121" y="197"/>
                  </a:cubicBezTo>
                  <a:cubicBezTo>
                    <a:pt x="122" y="197"/>
                    <a:pt x="122" y="197"/>
                    <a:pt x="122" y="197"/>
                  </a:cubicBezTo>
                  <a:cubicBezTo>
                    <a:pt x="123" y="197"/>
                    <a:pt x="123" y="196"/>
                    <a:pt x="123" y="196"/>
                  </a:cubicBezTo>
                  <a:cubicBezTo>
                    <a:pt x="124" y="196"/>
                    <a:pt x="124" y="196"/>
                    <a:pt x="124" y="195"/>
                  </a:cubicBezTo>
                  <a:cubicBezTo>
                    <a:pt x="125" y="195"/>
                    <a:pt x="125" y="195"/>
                    <a:pt x="125" y="194"/>
                  </a:cubicBezTo>
                  <a:cubicBezTo>
                    <a:pt x="126" y="194"/>
                    <a:pt x="126" y="194"/>
                    <a:pt x="126" y="194"/>
                  </a:cubicBezTo>
                  <a:cubicBezTo>
                    <a:pt x="127" y="193"/>
                    <a:pt x="127" y="193"/>
                    <a:pt x="128" y="193"/>
                  </a:cubicBezTo>
                  <a:cubicBezTo>
                    <a:pt x="128" y="192"/>
                    <a:pt x="128" y="192"/>
                    <a:pt x="128" y="192"/>
                  </a:cubicBezTo>
                  <a:cubicBezTo>
                    <a:pt x="129" y="192"/>
                    <a:pt x="129" y="191"/>
                    <a:pt x="129" y="191"/>
                  </a:cubicBezTo>
                  <a:cubicBezTo>
                    <a:pt x="130" y="191"/>
                    <a:pt x="130" y="190"/>
                    <a:pt x="130" y="190"/>
                  </a:cubicBezTo>
                  <a:cubicBezTo>
                    <a:pt x="130" y="190"/>
                    <a:pt x="131" y="189"/>
                    <a:pt x="131" y="189"/>
                  </a:cubicBezTo>
                  <a:cubicBezTo>
                    <a:pt x="131" y="189"/>
                    <a:pt x="132" y="188"/>
                    <a:pt x="132" y="188"/>
                  </a:cubicBezTo>
                  <a:cubicBezTo>
                    <a:pt x="132" y="188"/>
                    <a:pt x="132" y="187"/>
                    <a:pt x="133" y="187"/>
                  </a:cubicBezTo>
                  <a:cubicBezTo>
                    <a:pt x="133" y="187"/>
                    <a:pt x="133" y="186"/>
                    <a:pt x="133" y="186"/>
                  </a:cubicBezTo>
                  <a:cubicBezTo>
                    <a:pt x="134" y="186"/>
                    <a:pt x="134" y="185"/>
                    <a:pt x="134" y="185"/>
                  </a:cubicBezTo>
                  <a:cubicBezTo>
                    <a:pt x="134" y="185"/>
                    <a:pt x="135" y="184"/>
                    <a:pt x="135" y="184"/>
                  </a:cubicBezTo>
                  <a:cubicBezTo>
                    <a:pt x="135" y="183"/>
                    <a:pt x="135" y="183"/>
                    <a:pt x="135" y="183"/>
                  </a:cubicBezTo>
                  <a:cubicBezTo>
                    <a:pt x="136" y="182"/>
                    <a:pt x="136" y="182"/>
                    <a:pt x="136" y="181"/>
                  </a:cubicBezTo>
                  <a:cubicBezTo>
                    <a:pt x="142" y="186"/>
                    <a:pt x="149" y="189"/>
                    <a:pt x="156" y="189"/>
                  </a:cubicBezTo>
                  <a:cubicBezTo>
                    <a:pt x="174" y="189"/>
                    <a:pt x="188" y="175"/>
                    <a:pt x="188" y="157"/>
                  </a:cubicBezTo>
                  <a:cubicBezTo>
                    <a:pt x="188" y="155"/>
                    <a:pt x="188" y="153"/>
                    <a:pt x="187" y="151"/>
                  </a:cubicBezTo>
                  <a:cubicBezTo>
                    <a:pt x="199" y="144"/>
                    <a:pt x="206" y="132"/>
                    <a:pt x="206" y="11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9"/>
            <p:cNvSpPr>
              <a:spLocks/>
            </p:cNvSpPr>
            <p:nvPr/>
          </p:nvSpPr>
          <p:spPr bwMode="auto">
            <a:xfrm>
              <a:off x="1501374" y="3247289"/>
              <a:ext cx="603773" cy="916198"/>
            </a:xfrm>
            <a:custGeom>
              <a:avLst/>
              <a:gdLst>
                <a:gd name="T0" fmla="*/ 205 w 206"/>
                <a:gd name="T1" fmla="*/ 109 h 312"/>
                <a:gd name="T2" fmla="*/ 203 w 206"/>
                <a:gd name="T3" fmla="*/ 104 h 312"/>
                <a:gd name="T4" fmla="*/ 202 w 206"/>
                <a:gd name="T5" fmla="*/ 101 h 312"/>
                <a:gd name="T6" fmla="*/ 199 w 206"/>
                <a:gd name="T7" fmla="*/ 96 h 312"/>
                <a:gd name="T8" fmla="*/ 197 w 206"/>
                <a:gd name="T9" fmla="*/ 94 h 312"/>
                <a:gd name="T10" fmla="*/ 195 w 206"/>
                <a:gd name="T11" fmla="*/ 91 h 312"/>
                <a:gd name="T12" fmla="*/ 193 w 206"/>
                <a:gd name="T13" fmla="*/ 89 h 312"/>
                <a:gd name="T14" fmla="*/ 191 w 206"/>
                <a:gd name="T15" fmla="*/ 88 h 312"/>
                <a:gd name="T16" fmla="*/ 189 w 206"/>
                <a:gd name="T17" fmla="*/ 86 h 312"/>
                <a:gd name="T18" fmla="*/ 187 w 206"/>
                <a:gd name="T19" fmla="*/ 84 h 312"/>
                <a:gd name="T20" fmla="*/ 184 w 206"/>
                <a:gd name="T21" fmla="*/ 83 h 312"/>
                <a:gd name="T22" fmla="*/ 181 w 206"/>
                <a:gd name="T23" fmla="*/ 82 h 312"/>
                <a:gd name="T24" fmla="*/ 183 w 206"/>
                <a:gd name="T25" fmla="*/ 72 h 312"/>
                <a:gd name="T26" fmla="*/ 182 w 206"/>
                <a:gd name="T27" fmla="*/ 67 h 312"/>
                <a:gd name="T28" fmla="*/ 180 w 206"/>
                <a:gd name="T29" fmla="*/ 63 h 312"/>
                <a:gd name="T30" fmla="*/ 170 w 206"/>
                <a:gd name="T31" fmla="*/ 54 h 312"/>
                <a:gd name="T32" fmla="*/ 169 w 206"/>
                <a:gd name="T33" fmla="*/ 53 h 312"/>
                <a:gd name="T34" fmla="*/ 167 w 206"/>
                <a:gd name="T35" fmla="*/ 52 h 312"/>
                <a:gd name="T36" fmla="*/ 168 w 206"/>
                <a:gd name="T37" fmla="*/ 43 h 312"/>
                <a:gd name="T38" fmla="*/ 130 w 206"/>
                <a:gd name="T39" fmla="*/ 9 h 312"/>
                <a:gd name="T40" fmla="*/ 127 w 206"/>
                <a:gd name="T41" fmla="*/ 9 h 312"/>
                <a:gd name="T42" fmla="*/ 123 w 206"/>
                <a:gd name="T43" fmla="*/ 10 h 312"/>
                <a:gd name="T44" fmla="*/ 120 w 206"/>
                <a:gd name="T45" fmla="*/ 11 h 312"/>
                <a:gd name="T46" fmla="*/ 117 w 206"/>
                <a:gd name="T47" fmla="*/ 13 h 312"/>
                <a:gd name="T48" fmla="*/ 114 w 206"/>
                <a:gd name="T49" fmla="*/ 15 h 312"/>
                <a:gd name="T50" fmla="*/ 114 w 206"/>
                <a:gd name="T51" fmla="*/ 15 h 312"/>
                <a:gd name="T52" fmla="*/ 34 w 206"/>
                <a:gd name="T53" fmla="*/ 46 h 312"/>
                <a:gd name="T54" fmla="*/ 0 w 206"/>
                <a:gd name="T55" fmla="*/ 91 h 312"/>
                <a:gd name="T56" fmla="*/ 9 w 206"/>
                <a:gd name="T57" fmla="*/ 132 h 312"/>
                <a:gd name="T58" fmla="*/ 9 w 206"/>
                <a:gd name="T59" fmla="*/ 133 h 312"/>
                <a:gd name="T60" fmla="*/ 8 w 206"/>
                <a:gd name="T61" fmla="*/ 136 h 312"/>
                <a:gd name="T62" fmla="*/ 56 w 206"/>
                <a:gd name="T63" fmla="*/ 187 h 312"/>
                <a:gd name="T64" fmla="*/ 93 w 206"/>
                <a:gd name="T65" fmla="*/ 202 h 312"/>
                <a:gd name="T66" fmla="*/ 98 w 206"/>
                <a:gd name="T67" fmla="*/ 203 h 312"/>
                <a:gd name="T68" fmla="*/ 108 w 206"/>
                <a:gd name="T69" fmla="*/ 312 h 312"/>
                <a:gd name="T70" fmla="*/ 114 w 206"/>
                <a:gd name="T71" fmla="*/ 201 h 312"/>
                <a:gd name="T72" fmla="*/ 115 w 206"/>
                <a:gd name="T73" fmla="*/ 200 h 312"/>
                <a:gd name="T74" fmla="*/ 117 w 206"/>
                <a:gd name="T75" fmla="*/ 199 h 312"/>
                <a:gd name="T76" fmla="*/ 120 w 206"/>
                <a:gd name="T77" fmla="*/ 198 h 312"/>
                <a:gd name="T78" fmla="*/ 122 w 206"/>
                <a:gd name="T79" fmla="*/ 197 h 312"/>
                <a:gd name="T80" fmla="*/ 124 w 206"/>
                <a:gd name="T81" fmla="*/ 195 h 312"/>
                <a:gd name="T82" fmla="*/ 126 w 206"/>
                <a:gd name="T83" fmla="*/ 194 h 312"/>
                <a:gd name="T84" fmla="*/ 128 w 206"/>
                <a:gd name="T85" fmla="*/ 192 h 312"/>
                <a:gd name="T86" fmla="*/ 130 w 206"/>
                <a:gd name="T87" fmla="*/ 190 h 312"/>
                <a:gd name="T88" fmla="*/ 132 w 206"/>
                <a:gd name="T89" fmla="*/ 188 h 312"/>
                <a:gd name="T90" fmla="*/ 133 w 206"/>
                <a:gd name="T91" fmla="*/ 186 h 312"/>
                <a:gd name="T92" fmla="*/ 135 w 206"/>
                <a:gd name="T93" fmla="*/ 184 h 312"/>
                <a:gd name="T94" fmla="*/ 136 w 206"/>
                <a:gd name="T95" fmla="*/ 181 h 312"/>
                <a:gd name="T96" fmla="*/ 188 w 206"/>
                <a:gd name="T97" fmla="*/ 157 h 312"/>
                <a:gd name="T98" fmla="*/ 206 w 206"/>
                <a:gd name="T99" fmla="*/ 11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6" h="312">
                  <a:moveTo>
                    <a:pt x="206" y="118"/>
                  </a:moveTo>
                  <a:cubicBezTo>
                    <a:pt x="206" y="115"/>
                    <a:pt x="206" y="112"/>
                    <a:pt x="205" y="109"/>
                  </a:cubicBezTo>
                  <a:cubicBezTo>
                    <a:pt x="205" y="109"/>
                    <a:pt x="205" y="109"/>
                    <a:pt x="205" y="109"/>
                  </a:cubicBezTo>
                  <a:cubicBezTo>
                    <a:pt x="204" y="107"/>
                    <a:pt x="204" y="105"/>
                    <a:pt x="203" y="104"/>
                  </a:cubicBezTo>
                  <a:cubicBezTo>
                    <a:pt x="203" y="103"/>
                    <a:pt x="203" y="103"/>
                    <a:pt x="203" y="103"/>
                  </a:cubicBezTo>
                  <a:cubicBezTo>
                    <a:pt x="203" y="102"/>
                    <a:pt x="202" y="102"/>
                    <a:pt x="202" y="101"/>
                  </a:cubicBezTo>
                  <a:cubicBezTo>
                    <a:pt x="202" y="101"/>
                    <a:pt x="202" y="101"/>
                    <a:pt x="202" y="100"/>
                  </a:cubicBezTo>
                  <a:cubicBezTo>
                    <a:pt x="201" y="99"/>
                    <a:pt x="200" y="97"/>
                    <a:pt x="199" y="96"/>
                  </a:cubicBezTo>
                  <a:cubicBezTo>
                    <a:pt x="199" y="96"/>
                    <a:pt x="199" y="96"/>
                    <a:pt x="199" y="96"/>
                  </a:cubicBezTo>
                  <a:cubicBezTo>
                    <a:pt x="198" y="95"/>
                    <a:pt x="198" y="94"/>
                    <a:pt x="197" y="94"/>
                  </a:cubicBezTo>
                  <a:cubicBezTo>
                    <a:pt x="197" y="94"/>
                    <a:pt x="197" y="93"/>
                    <a:pt x="197" y="93"/>
                  </a:cubicBezTo>
                  <a:cubicBezTo>
                    <a:pt x="197" y="93"/>
                    <a:pt x="196" y="92"/>
                    <a:pt x="195" y="91"/>
                  </a:cubicBezTo>
                  <a:cubicBezTo>
                    <a:pt x="195" y="91"/>
                    <a:pt x="195" y="91"/>
                    <a:pt x="195" y="91"/>
                  </a:cubicBezTo>
                  <a:cubicBezTo>
                    <a:pt x="195" y="91"/>
                    <a:pt x="194" y="90"/>
                    <a:pt x="193" y="89"/>
                  </a:cubicBezTo>
                  <a:cubicBezTo>
                    <a:pt x="193" y="89"/>
                    <a:pt x="193" y="89"/>
                    <a:pt x="193" y="89"/>
                  </a:cubicBezTo>
                  <a:cubicBezTo>
                    <a:pt x="192" y="88"/>
                    <a:pt x="192" y="88"/>
                    <a:pt x="191" y="88"/>
                  </a:cubicBezTo>
                  <a:cubicBezTo>
                    <a:pt x="191" y="87"/>
                    <a:pt x="191" y="87"/>
                    <a:pt x="191" y="87"/>
                  </a:cubicBezTo>
                  <a:cubicBezTo>
                    <a:pt x="190" y="87"/>
                    <a:pt x="190" y="86"/>
                    <a:pt x="189" y="86"/>
                  </a:cubicBezTo>
                  <a:cubicBezTo>
                    <a:pt x="189" y="86"/>
                    <a:pt x="189" y="86"/>
                    <a:pt x="188" y="85"/>
                  </a:cubicBezTo>
                  <a:cubicBezTo>
                    <a:pt x="188" y="85"/>
                    <a:pt x="187" y="85"/>
                    <a:pt x="187" y="84"/>
                  </a:cubicBezTo>
                  <a:cubicBezTo>
                    <a:pt x="186" y="84"/>
                    <a:pt x="186" y="84"/>
                    <a:pt x="186" y="84"/>
                  </a:cubicBezTo>
                  <a:cubicBezTo>
                    <a:pt x="185" y="84"/>
                    <a:pt x="185" y="83"/>
                    <a:pt x="184" y="83"/>
                  </a:cubicBezTo>
                  <a:cubicBezTo>
                    <a:pt x="184" y="83"/>
                    <a:pt x="184" y="83"/>
                    <a:pt x="183" y="83"/>
                  </a:cubicBezTo>
                  <a:cubicBezTo>
                    <a:pt x="183" y="82"/>
                    <a:pt x="182" y="82"/>
                    <a:pt x="181" y="82"/>
                  </a:cubicBezTo>
                  <a:cubicBezTo>
                    <a:pt x="182" y="79"/>
                    <a:pt x="183" y="77"/>
                    <a:pt x="183" y="74"/>
                  </a:cubicBezTo>
                  <a:cubicBezTo>
                    <a:pt x="183" y="73"/>
                    <a:pt x="183" y="73"/>
                    <a:pt x="183" y="72"/>
                  </a:cubicBezTo>
                  <a:cubicBezTo>
                    <a:pt x="183" y="71"/>
                    <a:pt x="183" y="71"/>
                    <a:pt x="182" y="70"/>
                  </a:cubicBezTo>
                  <a:cubicBezTo>
                    <a:pt x="182" y="69"/>
                    <a:pt x="182" y="68"/>
                    <a:pt x="182" y="67"/>
                  </a:cubicBezTo>
                  <a:cubicBezTo>
                    <a:pt x="181" y="66"/>
                    <a:pt x="181" y="65"/>
                    <a:pt x="180" y="64"/>
                  </a:cubicBezTo>
                  <a:cubicBezTo>
                    <a:pt x="180" y="64"/>
                    <a:pt x="180" y="63"/>
                    <a:pt x="180" y="63"/>
                  </a:cubicBezTo>
                  <a:cubicBezTo>
                    <a:pt x="178" y="59"/>
                    <a:pt x="175" y="56"/>
                    <a:pt x="171" y="54"/>
                  </a:cubicBezTo>
                  <a:cubicBezTo>
                    <a:pt x="170" y="54"/>
                    <a:pt x="170" y="54"/>
                    <a:pt x="170" y="54"/>
                  </a:cubicBezTo>
                  <a:cubicBezTo>
                    <a:pt x="170" y="54"/>
                    <a:pt x="170" y="53"/>
                    <a:pt x="170" y="53"/>
                  </a:cubicBezTo>
                  <a:cubicBezTo>
                    <a:pt x="169" y="53"/>
                    <a:pt x="169" y="53"/>
                    <a:pt x="169" y="53"/>
                  </a:cubicBezTo>
                  <a:cubicBezTo>
                    <a:pt x="168" y="53"/>
                    <a:pt x="168" y="53"/>
                    <a:pt x="168" y="53"/>
                  </a:cubicBezTo>
                  <a:cubicBezTo>
                    <a:pt x="168" y="53"/>
                    <a:pt x="167" y="52"/>
                    <a:pt x="167" y="52"/>
                  </a:cubicBezTo>
                  <a:cubicBezTo>
                    <a:pt x="167" y="52"/>
                    <a:pt x="167" y="52"/>
                    <a:pt x="167" y="52"/>
                  </a:cubicBezTo>
                  <a:cubicBezTo>
                    <a:pt x="168" y="49"/>
                    <a:pt x="168" y="46"/>
                    <a:pt x="168" y="43"/>
                  </a:cubicBezTo>
                  <a:cubicBezTo>
                    <a:pt x="168" y="24"/>
                    <a:pt x="153" y="9"/>
                    <a:pt x="133" y="9"/>
                  </a:cubicBezTo>
                  <a:cubicBezTo>
                    <a:pt x="132" y="9"/>
                    <a:pt x="131" y="9"/>
                    <a:pt x="130" y="9"/>
                  </a:cubicBezTo>
                  <a:cubicBezTo>
                    <a:pt x="130" y="9"/>
                    <a:pt x="130" y="9"/>
                    <a:pt x="129" y="9"/>
                  </a:cubicBezTo>
                  <a:cubicBezTo>
                    <a:pt x="128" y="9"/>
                    <a:pt x="128" y="9"/>
                    <a:pt x="127" y="9"/>
                  </a:cubicBezTo>
                  <a:cubicBezTo>
                    <a:pt x="127" y="9"/>
                    <a:pt x="126" y="9"/>
                    <a:pt x="126" y="9"/>
                  </a:cubicBezTo>
                  <a:cubicBezTo>
                    <a:pt x="125" y="10"/>
                    <a:pt x="124" y="10"/>
                    <a:pt x="123" y="10"/>
                  </a:cubicBezTo>
                  <a:cubicBezTo>
                    <a:pt x="123" y="10"/>
                    <a:pt x="123" y="10"/>
                    <a:pt x="123" y="10"/>
                  </a:cubicBezTo>
                  <a:cubicBezTo>
                    <a:pt x="122" y="11"/>
                    <a:pt x="121" y="11"/>
                    <a:pt x="120" y="11"/>
                  </a:cubicBezTo>
                  <a:cubicBezTo>
                    <a:pt x="120" y="11"/>
                    <a:pt x="119" y="12"/>
                    <a:pt x="119" y="12"/>
                  </a:cubicBezTo>
                  <a:cubicBezTo>
                    <a:pt x="118" y="12"/>
                    <a:pt x="118" y="12"/>
                    <a:pt x="117" y="13"/>
                  </a:cubicBezTo>
                  <a:cubicBezTo>
                    <a:pt x="117" y="13"/>
                    <a:pt x="117" y="13"/>
                    <a:pt x="116" y="13"/>
                  </a:cubicBezTo>
                  <a:cubicBezTo>
                    <a:pt x="116" y="14"/>
                    <a:pt x="115" y="14"/>
                    <a:pt x="114" y="15"/>
                  </a:cubicBezTo>
                  <a:cubicBezTo>
                    <a:pt x="114" y="15"/>
                    <a:pt x="114" y="15"/>
                    <a:pt x="114" y="15"/>
                  </a:cubicBezTo>
                  <a:cubicBezTo>
                    <a:pt x="114" y="15"/>
                    <a:pt x="114" y="15"/>
                    <a:pt x="114" y="15"/>
                  </a:cubicBezTo>
                  <a:cubicBezTo>
                    <a:pt x="105" y="6"/>
                    <a:pt x="93" y="0"/>
                    <a:pt x="80" y="0"/>
                  </a:cubicBezTo>
                  <a:cubicBezTo>
                    <a:pt x="54" y="0"/>
                    <a:pt x="34" y="20"/>
                    <a:pt x="34" y="46"/>
                  </a:cubicBezTo>
                  <a:cubicBezTo>
                    <a:pt x="34" y="48"/>
                    <a:pt x="34" y="50"/>
                    <a:pt x="34" y="52"/>
                  </a:cubicBezTo>
                  <a:cubicBezTo>
                    <a:pt x="15" y="54"/>
                    <a:pt x="0" y="71"/>
                    <a:pt x="0" y="91"/>
                  </a:cubicBezTo>
                  <a:cubicBezTo>
                    <a:pt x="0" y="103"/>
                    <a:pt x="5" y="113"/>
                    <a:pt x="12" y="120"/>
                  </a:cubicBezTo>
                  <a:cubicBezTo>
                    <a:pt x="11" y="124"/>
                    <a:pt x="9" y="128"/>
                    <a:pt x="9" y="132"/>
                  </a:cubicBezTo>
                  <a:cubicBezTo>
                    <a:pt x="9" y="132"/>
                    <a:pt x="9" y="132"/>
                    <a:pt x="9" y="132"/>
                  </a:cubicBezTo>
                  <a:cubicBezTo>
                    <a:pt x="9" y="133"/>
                    <a:pt x="9" y="133"/>
                    <a:pt x="9" y="133"/>
                  </a:cubicBezTo>
                  <a:cubicBezTo>
                    <a:pt x="9" y="134"/>
                    <a:pt x="8" y="135"/>
                    <a:pt x="8" y="135"/>
                  </a:cubicBezTo>
                  <a:cubicBezTo>
                    <a:pt x="8" y="136"/>
                    <a:pt x="8" y="136"/>
                    <a:pt x="8" y="136"/>
                  </a:cubicBezTo>
                  <a:cubicBezTo>
                    <a:pt x="8" y="137"/>
                    <a:pt x="8" y="138"/>
                    <a:pt x="8" y="139"/>
                  </a:cubicBezTo>
                  <a:cubicBezTo>
                    <a:pt x="8" y="166"/>
                    <a:pt x="30" y="187"/>
                    <a:pt x="56" y="187"/>
                  </a:cubicBezTo>
                  <a:cubicBezTo>
                    <a:pt x="61" y="187"/>
                    <a:pt x="65" y="187"/>
                    <a:pt x="69" y="185"/>
                  </a:cubicBezTo>
                  <a:cubicBezTo>
                    <a:pt x="75" y="194"/>
                    <a:pt x="83" y="200"/>
                    <a:pt x="93" y="202"/>
                  </a:cubicBezTo>
                  <a:cubicBezTo>
                    <a:pt x="94" y="202"/>
                    <a:pt x="94" y="202"/>
                    <a:pt x="95" y="202"/>
                  </a:cubicBezTo>
                  <a:cubicBezTo>
                    <a:pt x="96" y="202"/>
                    <a:pt x="97" y="203"/>
                    <a:pt x="98" y="203"/>
                  </a:cubicBezTo>
                  <a:cubicBezTo>
                    <a:pt x="98" y="312"/>
                    <a:pt x="98" y="312"/>
                    <a:pt x="98" y="312"/>
                  </a:cubicBezTo>
                  <a:cubicBezTo>
                    <a:pt x="108" y="312"/>
                    <a:pt x="108" y="312"/>
                    <a:pt x="108" y="312"/>
                  </a:cubicBezTo>
                  <a:cubicBezTo>
                    <a:pt x="114" y="312"/>
                    <a:pt x="114" y="312"/>
                    <a:pt x="114" y="312"/>
                  </a:cubicBezTo>
                  <a:cubicBezTo>
                    <a:pt x="114" y="201"/>
                    <a:pt x="114" y="201"/>
                    <a:pt x="114" y="201"/>
                  </a:cubicBezTo>
                  <a:cubicBezTo>
                    <a:pt x="114" y="201"/>
                    <a:pt x="114" y="201"/>
                    <a:pt x="114" y="201"/>
                  </a:cubicBezTo>
                  <a:cubicBezTo>
                    <a:pt x="114" y="201"/>
                    <a:pt x="115" y="201"/>
                    <a:pt x="115" y="200"/>
                  </a:cubicBezTo>
                  <a:cubicBezTo>
                    <a:pt x="115" y="200"/>
                    <a:pt x="116" y="200"/>
                    <a:pt x="116" y="200"/>
                  </a:cubicBezTo>
                  <a:cubicBezTo>
                    <a:pt x="117" y="200"/>
                    <a:pt x="117" y="200"/>
                    <a:pt x="117" y="199"/>
                  </a:cubicBezTo>
                  <a:cubicBezTo>
                    <a:pt x="118" y="199"/>
                    <a:pt x="118" y="199"/>
                    <a:pt x="119" y="199"/>
                  </a:cubicBezTo>
                  <a:cubicBezTo>
                    <a:pt x="119" y="199"/>
                    <a:pt x="119" y="198"/>
                    <a:pt x="120" y="198"/>
                  </a:cubicBezTo>
                  <a:cubicBezTo>
                    <a:pt x="120" y="198"/>
                    <a:pt x="121" y="198"/>
                    <a:pt x="121" y="197"/>
                  </a:cubicBezTo>
                  <a:cubicBezTo>
                    <a:pt x="122" y="197"/>
                    <a:pt x="122" y="197"/>
                    <a:pt x="122" y="197"/>
                  </a:cubicBezTo>
                  <a:cubicBezTo>
                    <a:pt x="123" y="197"/>
                    <a:pt x="123" y="196"/>
                    <a:pt x="123" y="196"/>
                  </a:cubicBezTo>
                  <a:cubicBezTo>
                    <a:pt x="124" y="196"/>
                    <a:pt x="124" y="196"/>
                    <a:pt x="124" y="195"/>
                  </a:cubicBezTo>
                  <a:cubicBezTo>
                    <a:pt x="125" y="195"/>
                    <a:pt x="125" y="195"/>
                    <a:pt x="125" y="194"/>
                  </a:cubicBezTo>
                  <a:cubicBezTo>
                    <a:pt x="126" y="194"/>
                    <a:pt x="126" y="194"/>
                    <a:pt x="126" y="194"/>
                  </a:cubicBezTo>
                  <a:cubicBezTo>
                    <a:pt x="127" y="193"/>
                    <a:pt x="127" y="193"/>
                    <a:pt x="128" y="193"/>
                  </a:cubicBezTo>
                  <a:cubicBezTo>
                    <a:pt x="128" y="192"/>
                    <a:pt x="128" y="192"/>
                    <a:pt x="128" y="192"/>
                  </a:cubicBezTo>
                  <a:cubicBezTo>
                    <a:pt x="129" y="192"/>
                    <a:pt x="129" y="191"/>
                    <a:pt x="129" y="191"/>
                  </a:cubicBezTo>
                  <a:cubicBezTo>
                    <a:pt x="130" y="191"/>
                    <a:pt x="130" y="190"/>
                    <a:pt x="130" y="190"/>
                  </a:cubicBezTo>
                  <a:cubicBezTo>
                    <a:pt x="130" y="190"/>
                    <a:pt x="131" y="189"/>
                    <a:pt x="131" y="189"/>
                  </a:cubicBezTo>
                  <a:cubicBezTo>
                    <a:pt x="131" y="189"/>
                    <a:pt x="132" y="188"/>
                    <a:pt x="132" y="188"/>
                  </a:cubicBezTo>
                  <a:cubicBezTo>
                    <a:pt x="132" y="188"/>
                    <a:pt x="132" y="187"/>
                    <a:pt x="133" y="187"/>
                  </a:cubicBezTo>
                  <a:cubicBezTo>
                    <a:pt x="133" y="187"/>
                    <a:pt x="133" y="186"/>
                    <a:pt x="133" y="186"/>
                  </a:cubicBezTo>
                  <a:cubicBezTo>
                    <a:pt x="134" y="186"/>
                    <a:pt x="134" y="185"/>
                    <a:pt x="134" y="185"/>
                  </a:cubicBezTo>
                  <a:cubicBezTo>
                    <a:pt x="134" y="185"/>
                    <a:pt x="135" y="184"/>
                    <a:pt x="135" y="184"/>
                  </a:cubicBezTo>
                  <a:cubicBezTo>
                    <a:pt x="135" y="183"/>
                    <a:pt x="135" y="183"/>
                    <a:pt x="135" y="183"/>
                  </a:cubicBezTo>
                  <a:cubicBezTo>
                    <a:pt x="136" y="182"/>
                    <a:pt x="136" y="182"/>
                    <a:pt x="136" y="181"/>
                  </a:cubicBezTo>
                  <a:cubicBezTo>
                    <a:pt x="142" y="186"/>
                    <a:pt x="149" y="189"/>
                    <a:pt x="156" y="189"/>
                  </a:cubicBezTo>
                  <a:cubicBezTo>
                    <a:pt x="174" y="189"/>
                    <a:pt x="188" y="175"/>
                    <a:pt x="188" y="157"/>
                  </a:cubicBezTo>
                  <a:cubicBezTo>
                    <a:pt x="188" y="155"/>
                    <a:pt x="188" y="153"/>
                    <a:pt x="187" y="151"/>
                  </a:cubicBezTo>
                  <a:cubicBezTo>
                    <a:pt x="199" y="144"/>
                    <a:pt x="206" y="132"/>
                    <a:pt x="206" y="118"/>
                  </a:cubicBez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4" name="Group 39"/>
          <p:cNvGrpSpPr/>
          <p:nvPr/>
        </p:nvGrpSpPr>
        <p:grpSpPr>
          <a:xfrm>
            <a:off x="64469" y="4189993"/>
            <a:ext cx="871566" cy="1092246"/>
            <a:chOff x="64469" y="3015450"/>
            <a:chExt cx="871566" cy="1092246"/>
          </a:xfrm>
        </p:grpSpPr>
        <p:sp>
          <p:nvSpPr>
            <p:cNvPr id="75" name="Freeform 15"/>
            <p:cNvSpPr>
              <a:spLocks/>
            </p:cNvSpPr>
            <p:nvPr/>
          </p:nvSpPr>
          <p:spPr bwMode="auto">
            <a:xfrm>
              <a:off x="64469" y="3015450"/>
              <a:ext cx="871566" cy="1092246"/>
            </a:xfrm>
            <a:custGeom>
              <a:avLst/>
              <a:gdLst>
                <a:gd name="T0" fmla="*/ 262 w 297"/>
                <a:gd name="T1" fmla="*/ 74 h 372"/>
                <a:gd name="T2" fmla="*/ 245 w 297"/>
                <a:gd name="T3" fmla="*/ 73 h 372"/>
                <a:gd name="T4" fmla="*/ 228 w 297"/>
                <a:gd name="T5" fmla="*/ 36 h 372"/>
                <a:gd name="T6" fmla="*/ 204 w 297"/>
                <a:gd name="T7" fmla="*/ 25 h 372"/>
                <a:gd name="T8" fmla="*/ 184 w 297"/>
                <a:gd name="T9" fmla="*/ 24 h 372"/>
                <a:gd name="T10" fmla="*/ 184 w 297"/>
                <a:gd name="T11" fmla="*/ 18 h 372"/>
                <a:gd name="T12" fmla="*/ 177 w 297"/>
                <a:gd name="T13" fmla="*/ 6 h 372"/>
                <a:gd name="T14" fmla="*/ 172 w 297"/>
                <a:gd name="T15" fmla="*/ 2 h 372"/>
                <a:gd name="T16" fmla="*/ 163 w 297"/>
                <a:gd name="T17" fmla="*/ 0 h 372"/>
                <a:gd name="T18" fmla="*/ 160 w 297"/>
                <a:gd name="T19" fmla="*/ 0 h 372"/>
                <a:gd name="T20" fmla="*/ 157 w 297"/>
                <a:gd name="T21" fmla="*/ 1 h 372"/>
                <a:gd name="T22" fmla="*/ 156 w 297"/>
                <a:gd name="T23" fmla="*/ 2 h 372"/>
                <a:gd name="T24" fmla="*/ 145 w 297"/>
                <a:gd name="T25" fmla="*/ 11 h 372"/>
                <a:gd name="T26" fmla="*/ 93 w 297"/>
                <a:gd name="T27" fmla="*/ 21 h 372"/>
                <a:gd name="T28" fmla="*/ 51 w 297"/>
                <a:gd name="T29" fmla="*/ 66 h 372"/>
                <a:gd name="T30" fmla="*/ 20 w 297"/>
                <a:gd name="T31" fmla="*/ 143 h 372"/>
                <a:gd name="T32" fmla="*/ 23 w 297"/>
                <a:gd name="T33" fmla="*/ 210 h 372"/>
                <a:gd name="T34" fmla="*/ 25 w 297"/>
                <a:gd name="T35" fmla="*/ 217 h 372"/>
                <a:gd name="T36" fmla="*/ 26 w 297"/>
                <a:gd name="T37" fmla="*/ 220 h 372"/>
                <a:gd name="T38" fmla="*/ 27 w 297"/>
                <a:gd name="T39" fmla="*/ 223 h 372"/>
                <a:gd name="T40" fmla="*/ 29 w 297"/>
                <a:gd name="T41" fmla="*/ 227 h 372"/>
                <a:gd name="T42" fmla="*/ 31 w 297"/>
                <a:gd name="T43" fmla="*/ 230 h 372"/>
                <a:gd name="T44" fmla="*/ 33 w 297"/>
                <a:gd name="T45" fmla="*/ 234 h 372"/>
                <a:gd name="T46" fmla="*/ 36 w 297"/>
                <a:gd name="T47" fmla="*/ 237 h 372"/>
                <a:gd name="T48" fmla="*/ 39 w 297"/>
                <a:gd name="T49" fmla="*/ 240 h 372"/>
                <a:gd name="T50" fmla="*/ 42 w 297"/>
                <a:gd name="T51" fmla="*/ 243 h 372"/>
                <a:gd name="T52" fmla="*/ 46 w 297"/>
                <a:gd name="T53" fmla="*/ 246 h 372"/>
                <a:gd name="T54" fmla="*/ 49 w 297"/>
                <a:gd name="T55" fmla="*/ 248 h 372"/>
                <a:gd name="T56" fmla="*/ 53 w 297"/>
                <a:gd name="T57" fmla="*/ 250 h 372"/>
                <a:gd name="T58" fmla="*/ 56 w 297"/>
                <a:gd name="T59" fmla="*/ 252 h 372"/>
                <a:gd name="T60" fmla="*/ 60 w 297"/>
                <a:gd name="T61" fmla="*/ 253 h 372"/>
                <a:gd name="T62" fmla="*/ 64 w 297"/>
                <a:gd name="T63" fmla="*/ 254 h 372"/>
                <a:gd name="T64" fmla="*/ 68 w 297"/>
                <a:gd name="T65" fmla="*/ 255 h 372"/>
                <a:gd name="T66" fmla="*/ 137 w 297"/>
                <a:gd name="T67" fmla="*/ 258 h 372"/>
                <a:gd name="T68" fmla="*/ 144 w 297"/>
                <a:gd name="T69" fmla="*/ 259 h 372"/>
                <a:gd name="T70" fmla="*/ 157 w 297"/>
                <a:gd name="T71" fmla="*/ 372 h 372"/>
                <a:gd name="T72" fmla="*/ 163 w 297"/>
                <a:gd name="T73" fmla="*/ 255 h 372"/>
                <a:gd name="T74" fmla="*/ 165 w 297"/>
                <a:gd name="T75" fmla="*/ 254 h 372"/>
                <a:gd name="T76" fmla="*/ 170 w 297"/>
                <a:gd name="T77" fmla="*/ 252 h 372"/>
                <a:gd name="T78" fmla="*/ 174 w 297"/>
                <a:gd name="T79" fmla="*/ 250 h 372"/>
                <a:gd name="T80" fmla="*/ 200 w 297"/>
                <a:gd name="T81" fmla="*/ 256 h 372"/>
                <a:gd name="T82" fmla="*/ 219 w 297"/>
                <a:gd name="T83" fmla="*/ 252 h 372"/>
                <a:gd name="T84" fmla="*/ 243 w 297"/>
                <a:gd name="T85" fmla="*/ 232 h 372"/>
                <a:gd name="T86" fmla="*/ 253 w 297"/>
                <a:gd name="T87" fmla="*/ 218 h 372"/>
                <a:gd name="T88" fmla="*/ 267 w 297"/>
                <a:gd name="T89" fmla="*/ 213 h 372"/>
                <a:gd name="T90" fmla="*/ 290 w 297"/>
                <a:gd name="T91" fmla="*/ 176 h 372"/>
                <a:gd name="T92" fmla="*/ 290 w 297"/>
                <a:gd name="T93" fmla="*/ 172 h 372"/>
                <a:gd name="T94" fmla="*/ 290 w 297"/>
                <a:gd name="T95" fmla="*/ 168 h 372"/>
                <a:gd name="T96" fmla="*/ 289 w 297"/>
                <a:gd name="T97" fmla="*/ 165 h 372"/>
                <a:gd name="T98" fmla="*/ 288 w 297"/>
                <a:gd name="T99" fmla="*/ 161 h 372"/>
                <a:gd name="T100" fmla="*/ 287 w 297"/>
                <a:gd name="T101" fmla="*/ 158 h 372"/>
                <a:gd name="T102" fmla="*/ 286 w 297"/>
                <a:gd name="T103" fmla="*/ 155 h 372"/>
                <a:gd name="T104" fmla="*/ 285 w 297"/>
                <a:gd name="T105" fmla="*/ 152 h 372"/>
                <a:gd name="T106" fmla="*/ 297 w 297"/>
                <a:gd name="T107" fmla="*/ 12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7" h="372">
                  <a:moveTo>
                    <a:pt x="297" y="112"/>
                  </a:moveTo>
                  <a:cubicBezTo>
                    <a:pt x="294" y="94"/>
                    <a:pt x="280" y="79"/>
                    <a:pt x="262" y="74"/>
                  </a:cubicBezTo>
                  <a:cubicBezTo>
                    <a:pt x="260" y="74"/>
                    <a:pt x="259" y="74"/>
                    <a:pt x="257" y="74"/>
                  </a:cubicBezTo>
                  <a:cubicBezTo>
                    <a:pt x="253" y="73"/>
                    <a:pt x="249" y="73"/>
                    <a:pt x="245" y="73"/>
                  </a:cubicBezTo>
                  <a:cubicBezTo>
                    <a:pt x="245" y="59"/>
                    <a:pt x="239" y="45"/>
                    <a:pt x="228" y="36"/>
                  </a:cubicBezTo>
                  <a:cubicBezTo>
                    <a:pt x="228" y="36"/>
                    <a:pt x="228" y="36"/>
                    <a:pt x="228" y="36"/>
                  </a:cubicBezTo>
                  <a:cubicBezTo>
                    <a:pt x="221" y="30"/>
                    <a:pt x="214" y="27"/>
                    <a:pt x="205" y="25"/>
                  </a:cubicBezTo>
                  <a:cubicBezTo>
                    <a:pt x="204" y="25"/>
                    <a:pt x="204" y="25"/>
                    <a:pt x="204" y="25"/>
                  </a:cubicBezTo>
                  <a:cubicBezTo>
                    <a:pt x="196" y="24"/>
                    <a:pt x="189" y="25"/>
                    <a:pt x="183" y="27"/>
                  </a:cubicBezTo>
                  <a:cubicBezTo>
                    <a:pt x="183" y="26"/>
                    <a:pt x="183" y="25"/>
                    <a:pt x="184" y="24"/>
                  </a:cubicBezTo>
                  <a:cubicBezTo>
                    <a:pt x="184" y="24"/>
                    <a:pt x="184" y="24"/>
                    <a:pt x="184" y="24"/>
                  </a:cubicBezTo>
                  <a:cubicBezTo>
                    <a:pt x="184" y="22"/>
                    <a:pt x="184" y="20"/>
                    <a:pt x="184" y="18"/>
                  </a:cubicBezTo>
                  <a:cubicBezTo>
                    <a:pt x="183" y="14"/>
                    <a:pt x="181" y="10"/>
                    <a:pt x="179" y="7"/>
                  </a:cubicBezTo>
                  <a:cubicBezTo>
                    <a:pt x="178" y="6"/>
                    <a:pt x="178" y="6"/>
                    <a:pt x="177" y="6"/>
                  </a:cubicBezTo>
                  <a:cubicBezTo>
                    <a:pt x="176" y="5"/>
                    <a:pt x="175" y="4"/>
                    <a:pt x="174" y="3"/>
                  </a:cubicBezTo>
                  <a:cubicBezTo>
                    <a:pt x="173" y="3"/>
                    <a:pt x="173" y="3"/>
                    <a:pt x="172" y="2"/>
                  </a:cubicBezTo>
                  <a:cubicBezTo>
                    <a:pt x="170" y="1"/>
                    <a:pt x="168" y="1"/>
                    <a:pt x="166" y="0"/>
                  </a:cubicBezTo>
                  <a:cubicBezTo>
                    <a:pt x="165" y="0"/>
                    <a:pt x="164" y="0"/>
                    <a:pt x="163" y="0"/>
                  </a:cubicBezTo>
                  <a:cubicBezTo>
                    <a:pt x="163" y="0"/>
                    <a:pt x="163" y="0"/>
                    <a:pt x="162" y="0"/>
                  </a:cubicBezTo>
                  <a:cubicBezTo>
                    <a:pt x="162" y="0"/>
                    <a:pt x="161" y="0"/>
                    <a:pt x="160" y="0"/>
                  </a:cubicBezTo>
                  <a:cubicBezTo>
                    <a:pt x="160" y="1"/>
                    <a:pt x="160" y="1"/>
                    <a:pt x="159" y="1"/>
                  </a:cubicBezTo>
                  <a:cubicBezTo>
                    <a:pt x="159" y="1"/>
                    <a:pt x="158" y="1"/>
                    <a:pt x="157" y="1"/>
                  </a:cubicBezTo>
                  <a:cubicBezTo>
                    <a:pt x="157" y="1"/>
                    <a:pt x="157" y="1"/>
                    <a:pt x="156" y="1"/>
                  </a:cubicBezTo>
                  <a:cubicBezTo>
                    <a:pt x="156" y="1"/>
                    <a:pt x="156" y="2"/>
                    <a:pt x="156" y="2"/>
                  </a:cubicBezTo>
                  <a:cubicBezTo>
                    <a:pt x="156" y="2"/>
                    <a:pt x="156" y="2"/>
                    <a:pt x="156" y="2"/>
                  </a:cubicBezTo>
                  <a:cubicBezTo>
                    <a:pt x="151" y="3"/>
                    <a:pt x="147" y="7"/>
                    <a:pt x="145" y="11"/>
                  </a:cubicBezTo>
                  <a:cubicBezTo>
                    <a:pt x="141" y="9"/>
                    <a:pt x="136" y="8"/>
                    <a:pt x="131" y="7"/>
                  </a:cubicBezTo>
                  <a:cubicBezTo>
                    <a:pt x="116" y="5"/>
                    <a:pt x="102" y="11"/>
                    <a:pt x="93" y="21"/>
                  </a:cubicBezTo>
                  <a:cubicBezTo>
                    <a:pt x="72" y="19"/>
                    <a:pt x="54" y="33"/>
                    <a:pt x="51" y="54"/>
                  </a:cubicBezTo>
                  <a:cubicBezTo>
                    <a:pt x="50" y="58"/>
                    <a:pt x="50" y="62"/>
                    <a:pt x="51" y="66"/>
                  </a:cubicBezTo>
                  <a:cubicBezTo>
                    <a:pt x="33" y="75"/>
                    <a:pt x="20" y="92"/>
                    <a:pt x="17" y="113"/>
                  </a:cubicBezTo>
                  <a:cubicBezTo>
                    <a:pt x="16" y="123"/>
                    <a:pt x="17" y="134"/>
                    <a:pt x="20" y="143"/>
                  </a:cubicBezTo>
                  <a:cubicBezTo>
                    <a:pt x="11" y="149"/>
                    <a:pt x="4" y="158"/>
                    <a:pt x="3" y="170"/>
                  </a:cubicBezTo>
                  <a:cubicBezTo>
                    <a:pt x="0" y="187"/>
                    <a:pt x="9" y="203"/>
                    <a:pt x="23" y="210"/>
                  </a:cubicBezTo>
                  <a:cubicBezTo>
                    <a:pt x="24" y="213"/>
                    <a:pt x="24" y="215"/>
                    <a:pt x="25" y="218"/>
                  </a:cubicBezTo>
                  <a:cubicBezTo>
                    <a:pt x="25" y="218"/>
                    <a:pt x="25" y="217"/>
                    <a:pt x="25" y="217"/>
                  </a:cubicBezTo>
                  <a:cubicBezTo>
                    <a:pt x="25" y="218"/>
                    <a:pt x="25" y="218"/>
                    <a:pt x="25" y="218"/>
                  </a:cubicBezTo>
                  <a:cubicBezTo>
                    <a:pt x="25" y="218"/>
                    <a:pt x="26" y="219"/>
                    <a:pt x="26" y="220"/>
                  </a:cubicBezTo>
                  <a:cubicBezTo>
                    <a:pt x="26" y="220"/>
                    <a:pt x="26" y="221"/>
                    <a:pt x="27" y="222"/>
                  </a:cubicBezTo>
                  <a:cubicBezTo>
                    <a:pt x="27" y="222"/>
                    <a:pt x="27" y="223"/>
                    <a:pt x="27" y="223"/>
                  </a:cubicBezTo>
                  <a:cubicBezTo>
                    <a:pt x="28" y="224"/>
                    <a:pt x="28" y="225"/>
                    <a:pt x="28" y="225"/>
                  </a:cubicBezTo>
                  <a:cubicBezTo>
                    <a:pt x="28" y="226"/>
                    <a:pt x="29" y="226"/>
                    <a:pt x="29" y="227"/>
                  </a:cubicBezTo>
                  <a:cubicBezTo>
                    <a:pt x="29" y="228"/>
                    <a:pt x="30" y="228"/>
                    <a:pt x="30" y="229"/>
                  </a:cubicBezTo>
                  <a:cubicBezTo>
                    <a:pt x="30" y="229"/>
                    <a:pt x="31" y="230"/>
                    <a:pt x="31" y="230"/>
                  </a:cubicBezTo>
                  <a:cubicBezTo>
                    <a:pt x="31" y="231"/>
                    <a:pt x="32" y="232"/>
                    <a:pt x="32" y="232"/>
                  </a:cubicBezTo>
                  <a:cubicBezTo>
                    <a:pt x="33" y="233"/>
                    <a:pt x="33" y="233"/>
                    <a:pt x="33" y="234"/>
                  </a:cubicBezTo>
                  <a:cubicBezTo>
                    <a:pt x="34" y="234"/>
                    <a:pt x="34" y="235"/>
                    <a:pt x="35" y="236"/>
                  </a:cubicBezTo>
                  <a:cubicBezTo>
                    <a:pt x="35" y="236"/>
                    <a:pt x="35" y="236"/>
                    <a:pt x="36" y="237"/>
                  </a:cubicBezTo>
                  <a:cubicBezTo>
                    <a:pt x="36" y="238"/>
                    <a:pt x="37" y="238"/>
                    <a:pt x="38" y="239"/>
                  </a:cubicBezTo>
                  <a:cubicBezTo>
                    <a:pt x="38" y="239"/>
                    <a:pt x="38" y="240"/>
                    <a:pt x="39" y="240"/>
                  </a:cubicBezTo>
                  <a:cubicBezTo>
                    <a:pt x="39" y="241"/>
                    <a:pt x="40" y="242"/>
                    <a:pt x="41" y="242"/>
                  </a:cubicBezTo>
                  <a:cubicBezTo>
                    <a:pt x="42" y="243"/>
                    <a:pt x="42" y="243"/>
                    <a:pt x="42" y="243"/>
                  </a:cubicBezTo>
                  <a:cubicBezTo>
                    <a:pt x="43" y="244"/>
                    <a:pt x="44" y="244"/>
                    <a:pt x="44" y="245"/>
                  </a:cubicBezTo>
                  <a:cubicBezTo>
                    <a:pt x="45" y="245"/>
                    <a:pt x="45" y="246"/>
                    <a:pt x="46" y="246"/>
                  </a:cubicBezTo>
                  <a:cubicBezTo>
                    <a:pt x="46" y="246"/>
                    <a:pt x="47" y="247"/>
                    <a:pt x="48" y="247"/>
                  </a:cubicBezTo>
                  <a:cubicBezTo>
                    <a:pt x="48" y="247"/>
                    <a:pt x="49" y="248"/>
                    <a:pt x="49" y="248"/>
                  </a:cubicBezTo>
                  <a:cubicBezTo>
                    <a:pt x="50" y="248"/>
                    <a:pt x="50" y="249"/>
                    <a:pt x="51" y="249"/>
                  </a:cubicBezTo>
                  <a:cubicBezTo>
                    <a:pt x="52" y="249"/>
                    <a:pt x="52" y="250"/>
                    <a:pt x="53" y="250"/>
                  </a:cubicBezTo>
                  <a:cubicBezTo>
                    <a:pt x="53" y="250"/>
                    <a:pt x="54" y="251"/>
                    <a:pt x="55" y="251"/>
                  </a:cubicBezTo>
                  <a:cubicBezTo>
                    <a:pt x="55" y="251"/>
                    <a:pt x="56" y="251"/>
                    <a:pt x="56" y="252"/>
                  </a:cubicBezTo>
                  <a:cubicBezTo>
                    <a:pt x="57" y="252"/>
                    <a:pt x="58" y="252"/>
                    <a:pt x="59" y="252"/>
                  </a:cubicBezTo>
                  <a:cubicBezTo>
                    <a:pt x="59" y="253"/>
                    <a:pt x="60" y="253"/>
                    <a:pt x="60" y="253"/>
                  </a:cubicBezTo>
                  <a:cubicBezTo>
                    <a:pt x="61" y="253"/>
                    <a:pt x="62" y="254"/>
                    <a:pt x="63" y="254"/>
                  </a:cubicBezTo>
                  <a:cubicBezTo>
                    <a:pt x="63" y="254"/>
                    <a:pt x="64" y="254"/>
                    <a:pt x="64" y="254"/>
                  </a:cubicBezTo>
                  <a:cubicBezTo>
                    <a:pt x="66" y="254"/>
                    <a:pt x="67" y="255"/>
                    <a:pt x="68" y="255"/>
                  </a:cubicBezTo>
                  <a:cubicBezTo>
                    <a:pt x="68" y="255"/>
                    <a:pt x="68" y="255"/>
                    <a:pt x="68" y="255"/>
                  </a:cubicBezTo>
                  <a:cubicBezTo>
                    <a:pt x="83" y="257"/>
                    <a:pt x="97" y="253"/>
                    <a:pt x="108" y="245"/>
                  </a:cubicBezTo>
                  <a:cubicBezTo>
                    <a:pt x="116" y="252"/>
                    <a:pt x="126" y="257"/>
                    <a:pt x="137" y="258"/>
                  </a:cubicBezTo>
                  <a:cubicBezTo>
                    <a:pt x="138" y="258"/>
                    <a:pt x="140" y="259"/>
                    <a:pt x="142" y="259"/>
                  </a:cubicBezTo>
                  <a:cubicBezTo>
                    <a:pt x="142" y="259"/>
                    <a:pt x="143" y="259"/>
                    <a:pt x="144" y="259"/>
                  </a:cubicBezTo>
                  <a:cubicBezTo>
                    <a:pt x="144" y="372"/>
                    <a:pt x="144" y="372"/>
                    <a:pt x="144" y="372"/>
                  </a:cubicBezTo>
                  <a:cubicBezTo>
                    <a:pt x="157" y="372"/>
                    <a:pt x="157" y="372"/>
                    <a:pt x="157" y="372"/>
                  </a:cubicBezTo>
                  <a:cubicBezTo>
                    <a:pt x="163" y="372"/>
                    <a:pt x="163" y="372"/>
                    <a:pt x="163" y="372"/>
                  </a:cubicBezTo>
                  <a:cubicBezTo>
                    <a:pt x="163" y="255"/>
                    <a:pt x="163" y="255"/>
                    <a:pt x="163" y="255"/>
                  </a:cubicBezTo>
                  <a:cubicBezTo>
                    <a:pt x="163" y="255"/>
                    <a:pt x="163" y="255"/>
                    <a:pt x="164" y="255"/>
                  </a:cubicBezTo>
                  <a:cubicBezTo>
                    <a:pt x="164" y="255"/>
                    <a:pt x="165" y="255"/>
                    <a:pt x="165" y="254"/>
                  </a:cubicBezTo>
                  <a:cubicBezTo>
                    <a:pt x="166" y="254"/>
                    <a:pt x="167" y="254"/>
                    <a:pt x="168" y="253"/>
                  </a:cubicBezTo>
                  <a:cubicBezTo>
                    <a:pt x="168" y="253"/>
                    <a:pt x="169" y="253"/>
                    <a:pt x="170" y="252"/>
                  </a:cubicBezTo>
                  <a:cubicBezTo>
                    <a:pt x="170" y="252"/>
                    <a:pt x="171" y="252"/>
                    <a:pt x="171" y="251"/>
                  </a:cubicBezTo>
                  <a:cubicBezTo>
                    <a:pt x="172" y="251"/>
                    <a:pt x="173" y="250"/>
                    <a:pt x="174" y="250"/>
                  </a:cubicBezTo>
                  <a:cubicBezTo>
                    <a:pt x="179" y="253"/>
                    <a:pt x="185" y="255"/>
                    <a:pt x="191" y="256"/>
                  </a:cubicBezTo>
                  <a:cubicBezTo>
                    <a:pt x="194" y="256"/>
                    <a:pt x="197" y="256"/>
                    <a:pt x="200" y="256"/>
                  </a:cubicBezTo>
                  <a:cubicBezTo>
                    <a:pt x="205" y="256"/>
                    <a:pt x="210" y="255"/>
                    <a:pt x="214" y="254"/>
                  </a:cubicBezTo>
                  <a:cubicBezTo>
                    <a:pt x="216" y="253"/>
                    <a:pt x="217" y="253"/>
                    <a:pt x="219" y="252"/>
                  </a:cubicBezTo>
                  <a:cubicBezTo>
                    <a:pt x="225" y="249"/>
                    <a:pt x="231" y="245"/>
                    <a:pt x="236" y="241"/>
                  </a:cubicBezTo>
                  <a:cubicBezTo>
                    <a:pt x="239" y="238"/>
                    <a:pt x="241" y="235"/>
                    <a:pt x="243" y="232"/>
                  </a:cubicBezTo>
                  <a:cubicBezTo>
                    <a:pt x="246" y="228"/>
                    <a:pt x="248" y="223"/>
                    <a:pt x="249" y="219"/>
                  </a:cubicBezTo>
                  <a:cubicBezTo>
                    <a:pt x="250" y="219"/>
                    <a:pt x="252" y="218"/>
                    <a:pt x="253" y="218"/>
                  </a:cubicBezTo>
                  <a:cubicBezTo>
                    <a:pt x="257" y="217"/>
                    <a:pt x="260" y="216"/>
                    <a:pt x="264" y="215"/>
                  </a:cubicBezTo>
                  <a:cubicBezTo>
                    <a:pt x="265" y="214"/>
                    <a:pt x="266" y="213"/>
                    <a:pt x="267" y="213"/>
                  </a:cubicBezTo>
                  <a:cubicBezTo>
                    <a:pt x="279" y="206"/>
                    <a:pt x="287" y="194"/>
                    <a:pt x="289" y="179"/>
                  </a:cubicBezTo>
                  <a:cubicBezTo>
                    <a:pt x="289" y="178"/>
                    <a:pt x="290" y="177"/>
                    <a:pt x="290" y="176"/>
                  </a:cubicBezTo>
                  <a:cubicBezTo>
                    <a:pt x="290" y="175"/>
                    <a:pt x="290" y="175"/>
                    <a:pt x="290" y="175"/>
                  </a:cubicBezTo>
                  <a:cubicBezTo>
                    <a:pt x="290" y="174"/>
                    <a:pt x="290" y="173"/>
                    <a:pt x="290" y="172"/>
                  </a:cubicBezTo>
                  <a:cubicBezTo>
                    <a:pt x="290" y="172"/>
                    <a:pt x="290" y="172"/>
                    <a:pt x="290" y="172"/>
                  </a:cubicBezTo>
                  <a:cubicBezTo>
                    <a:pt x="290" y="171"/>
                    <a:pt x="290" y="169"/>
                    <a:pt x="290" y="168"/>
                  </a:cubicBezTo>
                  <a:cubicBezTo>
                    <a:pt x="289" y="168"/>
                    <a:pt x="289" y="168"/>
                    <a:pt x="289" y="168"/>
                  </a:cubicBezTo>
                  <a:cubicBezTo>
                    <a:pt x="289" y="167"/>
                    <a:pt x="289" y="166"/>
                    <a:pt x="289" y="165"/>
                  </a:cubicBezTo>
                  <a:cubicBezTo>
                    <a:pt x="289" y="165"/>
                    <a:pt x="289" y="165"/>
                    <a:pt x="289" y="164"/>
                  </a:cubicBezTo>
                  <a:cubicBezTo>
                    <a:pt x="289" y="163"/>
                    <a:pt x="289" y="162"/>
                    <a:pt x="288" y="161"/>
                  </a:cubicBezTo>
                  <a:cubicBezTo>
                    <a:pt x="288" y="161"/>
                    <a:pt x="288" y="161"/>
                    <a:pt x="288" y="161"/>
                  </a:cubicBezTo>
                  <a:cubicBezTo>
                    <a:pt x="288" y="160"/>
                    <a:pt x="288" y="159"/>
                    <a:pt x="287" y="158"/>
                  </a:cubicBezTo>
                  <a:cubicBezTo>
                    <a:pt x="287" y="158"/>
                    <a:pt x="287" y="158"/>
                    <a:pt x="287" y="158"/>
                  </a:cubicBezTo>
                  <a:cubicBezTo>
                    <a:pt x="287" y="157"/>
                    <a:pt x="287" y="156"/>
                    <a:pt x="286" y="155"/>
                  </a:cubicBezTo>
                  <a:cubicBezTo>
                    <a:pt x="286" y="155"/>
                    <a:pt x="286" y="155"/>
                    <a:pt x="286" y="155"/>
                  </a:cubicBezTo>
                  <a:cubicBezTo>
                    <a:pt x="286" y="154"/>
                    <a:pt x="285" y="153"/>
                    <a:pt x="285" y="152"/>
                  </a:cubicBezTo>
                  <a:cubicBezTo>
                    <a:pt x="291" y="145"/>
                    <a:pt x="295" y="136"/>
                    <a:pt x="297" y="127"/>
                  </a:cubicBezTo>
                  <a:cubicBezTo>
                    <a:pt x="297" y="125"/>
                    <a:pt x="297" y="123"/>
                    <a:pt x="297" y="122"/>
                  </a:cubicBezTo>
                  <a:cubicBezTo>
                    <a:pt x="297" y="119"/>
                    <a:pt x="297" y="115"/>
                    <a:pt x="297" y="11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64469" y="3015450"/>
              <a:ext cx="871566" cy="1092246"/>
            </a:xfrm>
            <a:custGeom>
              <a:avLst/>
              <a:gdLst>
                <a:gd name="T0" fmla="*/ 262 w 297"/>
                <a:gd name="T1" fmla="*/ 74 h 372"/>
                <a:gd name="T2" fmla="*/ 245 w 297"/>
                <a:gd name="T3" fmla="*/ 73 h 372"/>
                <a:gd name="T4" fmla="*/ 228 w 297"/>
                <a:gd name="T5" fmla="*/ 36 h 372"/>
                <a:gd name="T6" fmla="*/ 204 w 297"/>
                <a:gd name="T7" fmla="*/ 25 h 372"/>
                <a:gd name="T8" fmla="*/ 184 w 297"/>
                <a:gd name="T9" fmla="*/ 24 h 372"/>
                <a:gd name="T10" fmla="*/ 184 w 297"/>
                <a:gd name="T11" fmla="*/ 18 h 372"/>
                <a:gd name="T12" fmla="*/ 177 w 297"/>
                <a:gd name="T13" fmla="*/ 6 h 372"/>
                <a:gd name="T14" fmla="*/ 172 w 297"/>
                <a:gd name="T15" fmla="*/ 2 h 372"/>
                <a:gd name="T16" fmla="*/ 163 w 297"/>
                <a:gd name="T17" fmla="*/ 0 h 372"/>
                <a:gd name="T18" fmla="*/ 160 w 297"/>
                <a:gd name="T19" fmla="*/ 0 h 372"/>
                <a:gd name="T20" fmla="*/ 157 w 297"/>
                <a:gd name="T21" fmla="*/ 1 h 372"/>
                <a:gd name="T22" fmla="*/ 156 w 297"/>
                <a:gd name="T23" fmla="*/ 2 h 372"/>
                <a:gd name="T24" fmla="*/ 145 w 297"/>
                <a:gd name="T25" fmla="*/ 11 h 372"/>
                <a:gd name="T26" fmla="*/ 93 w 297"/>
                <a:gd name="T27" fmla="*/ 21 h 372"/>
                <a:gd name="T28" fmla="*/ 51 w 297"/>
                <a:gd name="T29" fmla="*/ 66 h 372"/>
                <a:gd name="T30" fmla="*/ 20 w 297"/>
                <a:gd name="T31" fmla="*/ 143 h 372"/>
                <a:gd name="T32" fmla="*/ 23 w 297"/>
                <a:gd name="T33" fmla="*/ 210 h 372"/>
                <a:gd name="T34" fmla="*/ 25 w 297"/>
                <a:gd name="T35" fmla="*/ 217 h 372"/>
                <a:gd name="T36" fmla="*/ 26 w 297"/>
                <a:gd name="T37" fmla="*/ 220 h 372"/>
                <a:gd name="T38" fmla="*/ 27 w 297"/>
                <a:gd name="T39" fmla="*/ 223 h 372"/>
                <a:gd name="T40" fmla="*/ 29 w 297"/>
                <a:gd name="T41" fmla="*/ 227 h 372"/>
                <a:gd name="T42" fmla="*/ 31 w 297"/>
                <a:gd name="T43" fmla="*/ 230 h 372"/>
                <a:gd name="T44" fmla="*/ 33 w 297"/>
                <a:gd name="T45" fmla="*/ 234 h 372"/>
                <a:gd name="T46" fmla="*/ 36 w 297"/>
                <a:gd name="T47" fmla="*/ 237 h 372"/>
                <a:gd name="T48" fmla="*/ 39 w 297"/>
                <a:gd name="T49" fmla="*/ 240 h 372"/>
                <a:gd name="T50" fmla="*/ 42 w 297"/>
                <a:gd name="T51" fmla="*/ 243 h 372"/>
                <a:gd name="T52" fmla="*/ 46 w 297"/>
                <a:gd name="T53" fmla="*/ 246 h 372"/>
                <a:gd name="T54" fmla="*/ 49 w 297"/>
                <a:gd name="T55" fmla="*/ 248 h 372"/>
                <a:gd name="T56" fmla="*/ 53 w 297"/>
                <a:gd name="T57" fmla="*/ 250 h 372"/>
                <a:gd name="T58" fmla="*/ 56 w 297"/>
                <a:gd name="T59" fmla="*/ 252 h 372"/>
                <a:gd name="T60" fmla="*/ 60 w 297"/>
                <a:gd name="T61" fmla="*/ 253 h 372"/>
                <a:gd name="T62" fmla="*/ 64 w 297"/>
                <a:gd name="T63" fmla="*/ 254 h 372"/>
                <a:gd name="T64" fmla="*/ 68 w 297"/>
                <a:gd name="T65" fmla="*/ 255 h 372"/>
                <a:gd name="T66" fmla="*/ 137 w 297"/>
                <a:gd name="T67" fmla="*/ 258 h 372"/>
                <a:gd name="T68" fmla="*/ 144 w 297"/>
                <a:gd name="T69" fmla="*/ 259 h 372"/>
                <a:gd name="T70" fmla="*/ 157 w 297"/>
                <a:gd name="T71" fmla="*/ 372 h 372"/>
                <a:gd name="T72" fmla="*/ 163 w 297"/>
                <a:gd name="T73" fmla="*/ 255 h 372"/>
                <a:gd name="T74" fmla="*/ 165 w 297"/>
                <a:gd name="T75" fmla="*/ 254 h 372"/>
                <a:gd name="T76" fmla="*/ 170 w 297"/>
                <a:gd name="T77" fmla="*/ 252 h 372"/>
                <a:gd name="T78" fmla="*/ 174 w 297"/>
                <a:gd name="T79" fmla="*/ 250 h 372"/>
                <a:gd name="T80" fmla="*/ 200 w 297"/>
                <a:gd name="T81" fmla="*/ 256 h 372"/>
                <a:gd name="T82" fmla="*/ 219 w 297"/>
                <a:gd name="T83" fmla="*/ 252 h 372"/>
                <a:gd name="T84" fmla="*/ 243 w 297"/>
                <a:gd name="T85" fmla="*/ 232 h 372"/>
                <a:gd name="T86" fmla="*/ 253 w 297"/>
                <a:gd name="T87" fmla="*/ 218 h 372"/>
                <a:gd name="T88" fmla="*/ 267 w 297"/>
                <a:gd name="T89" fmla="*/ 213 h 372"/>
                <a:gd name="T90" fmla="*/ 290 w 297"/>
                <a:gd name="T91" fmla="*/ 176 h 372"/>
                <a:gd name="T92" fmla="*/ 290 w 297"/>
                <a:gd name="T93" fmla="*/ 172 h 372"/>
                <a:gd name="T94" fmla="*/ 290 w 297"/>
                <a:gd name="T95" fmla="*/ 168 h 372"/>
                <a:gd name="T96" fmla="*/ 289 w 297"/>
                <a:gd name="T97" fmla="*/ 165 h 372"/>
                <a:gd name="T98" fmla="*/ 288 w 297"/>
                <a:gd name="T99" fmla="*/ 161 h 372"/>
                <a:gd name="T100" fmla="*/ 287 w 297"/>
                <a:gd name="T101" fmla="*/ 158 h 372"/>
                <a:gd name="T102" fmla="*/ 286 w 297"/>
                <a:gd name="T103" fmla="*/ 155 h 372"/>
                <a:gd name="T104" fmla="*/ 285 w 297"/>
                <a:gd name="T105" fmla="*/ 152 h 372"/>
                <a:gd name="T106" fmla="*/ 297 w 297"/>
                <a:gd name="T107" fmla="*/ 12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7" h="372">
                  <a:moveTo>
                    <a:pt x="297" y="112"/>
                  </a:moveTo>
                  <a:cubicBezTo>
                    <a:pt x="294" y="94"/>
                    <a:pt x="280" y="79"/>
                    <a:pt x="262" y="74"/>
                  </a:cubicBezTo>
                  <a:cubicBezTo>
                    <a:pt x="260" y="74"/>
                    <a:pt x="259" y="74"/>
                    <a:pt x="257" y="74"/>
                  </a:cubicBezTo>
                  <a:cubicBezTo>
                    <a:pt x="253" y="73"/>
                    <a:pt x="249" y="73"/>
                    <a:pt x="245" y="73"/>
                  </a:cubicBezTo>
                  <a:cubicBezTo>
                    <a:pt x="245" y="59"/>
                    <a:pt x="239" y="45"/>
                    <a:pt x="228" y="36"/>
                  </a:cubicBezTo>
                  <a:cubicBezTo>
                    <a:pt x="228" y="36"/>
                    <a:pt x="228" y="36"/>
                    <a:pt x="228" y="36"/>
                  </a:cubicBezTo>
                  <a:cubicBezTo>
                    <a:pt x="221" y="30"/>
                    <a:pt x="214" y="27"/>
                    <a:pt x="205" y="25"/>
                  </a:cubicBezTo>
                  <a:cubicBezTo>
                    <a:pt x="204" y="25"/>
                    <a:pt x="204" y="25"/>
                    <a:pt x="204" y="25"/>
                  </a:cubicBezTo>
                  <a:cubicBezTo>
                    <a:pt x="196" y="24"/>
                    <a:pt x="189" y="25"/>
                    <a:pt x="183" y="27"/>
                  </a:cubicBezTo>
                  <a:cubicBezTo>
                    <a:pt x="183" y="26"/>
                    <a:pt x="183" y="25"/>
                    <a:pt x="184" y="24"/>
                  </a:cubicBezTo>
                  <a:cubicBezTo>
                    <a:pt x="184" y="24"/>
                    <a:pt x="184" y="24"/>
                    <a:pt x="184" y="24"/>
                  </a:cubicBezTo>
                  <a:cubicBezTo>
                    <a:pt x="184" y="22"/>
                    <a:pt x="184" y="20"/>
                    <a:pt x="184" y="18"/>
                  </a:cubicBezTo>
                  <a:cubicBezTo>
                    <a:pt x="183" y="14"/>
                    <a:pt x="181" y="10"/>
                    <a:pt x="179" y="7"/>
                  </a:cubicBezTo>
                  <a:cubicBezTo>
                    <a:pt x="178" y="6"/>
                    <a:pt x="178" y="6"/>
                    <a:pt x="177" y="6"/>
                  </a:cubicBezTo>
                  <a:cubicBezTo>
                    <a:pt x="176" y="5"/>
                    <a:pt x="175" y="4"/>
                    <a:pt x="174" y="3"/>
                  </a:cubicBezTo>
                  <a:cubicBezTo>
                    <a:pt x="173" y="3"/>
                    <a:pt x="173" y="3"/>
                    <a:pt x="172" y="2"/>
                  </a:cubicBezTo>
                  <a:cubicBezTo>
                    <a:pt x="170" y="1"/>
                    <a:pt x="168" y="1"/>
                    <a:pt x="166" y="0"/>
                  </a:cubicBezTo>
                  <a:cubicBezTo>
                    <a:pt x="165" y="0"/>
                    <a:pt x="164" y="0"/>
                    <a:pt x="163" y="0"/>
                  </a:cubicBezTo>
                  <a:cubicBezTo>
                    <a:pt x="163" y="0"/>
                    <a:pt x="163" y="0"/>
                    <a:pt x="162" y="0"/>
                  </a:cubicBezTo>
                  <a:cubicBezTo>
                    <a:pt x="162" y="0"/>
                    <a:pt x="161" y="0"/>
                    <a:pt x="160" y="0"/>
                  </a:cubicBezTo>
                  <a:cubicBezTo>
                    <a:pt x="160" y="1"/>
                    <a:pt x="160" y="1"/>
                    <a:pt x="159" y="1"/>
                  </a:cubicBezTo>
                  <a:cubicBezTo>
                    <a:pt x="159" y="1"/>
                    <a:pt x="158" y="1"/>
                    <a:pt x="157" y="1"/>
                  </a:cubicBezTo>
                  <a:cubicBezTo>
                    <a:pt x="157" y="1"/>
                    <a:pt x="157" y="1"/>
                    <a:pt x="156" y="1"/>
                  </a:cubicBezTo>
                  <a:cubicBezTo>
                    <a:pt x="156" y="1"/>
                    <a:pt x="156" y="2"/>
                    <a:pt x="156" y="2"/>
                  </a:cubicBezTo>
                  <a:cubicBezTo>
                    <a:pt x="156" y="2"/>
                    <a:pt x="156" y="2"/>
                    <a:pt x="156" y="2"/>
                  </a:cubicBezTo>
                  <a:cubicBezTo>
                    <a:pt x="151" y="3"/>
                    <a:pt x="147" y="7"/>
                    <a:pt x="145" y="11"/>
                  </a:cubicBezTo>
                  <a:cubicBezTo>
                    <a:pt x="141" y="9"/>
                    <a:pt x="136" y="8"/>
                    <a:pt x="131" y="7"/>
                  </a:cubicBezTo>
                  <a:cubicBezTo>
                    <a:pt x="116" y="5"/>
                    <a:pt x="102" y="11"/>
                    <a:pt x="93" y="21"/>
                  </a:cubicBezTo>
                  <a:cubicBezTo>
                    <a:pt x="72" y="19"/>
                    <a:pt x="54" y="33"/>
                    <a:pt x="51" y="54"/>
                  </a:cubicBezTo>
                  <a:cubicBezTo>
                    <a:pt x="50" y="58"/>
                    <a:pt x="50" y="62"/>
                    <a:pt x="51" y="66"/>
                  </a:cubicBezTo>
                  <a:cubicBezTo>
                    <a:pt x="33" y="75"/>
                    <a:pt x="20" y="92"/>
                    <a:pt x="17" y="113"/>
                  </a:cubicBezTo>
                  <a:cubicBezTo>
                    <a:pt x="16" y="123"/>
                    <a:pt x="17" y="134"/>
                    <a:pt x="20" y="143"/>
                  </a:cubicBezTo>
                  <a:cubicBezTo>
                    <a:pt x="11" y="149"/>
                    <a:pt x="4" y="158"/>
                    <a:pt x="3" y="170"/>
                  </a:cubicBezTo>
                  <a:cubicBezTo>
                    <a:pt x="0" y="187"/>
                    <a:pt x="9" y="203"/>
                    <a:pt x="23" y="210"/>
                  </a:cubicBezTo>
                  <a:cubicBezTo>
                    <a:pt x="24" y="213"/>
                    <a:pt x="24" y="215"/>
                    <a:pt x="25" y="218"/>
                  </a:cubicBezTo>
                  <a:cubicBezTo>
                    <a:pt x="25" y="218"/>
                    <a:pt x="25" y="217"/>
                    <a:pt x="25" y="217"/>
                  </a:cubicBezTo>
                  <a:cubicBezTo>
                    <a:pt x="25" y="218"/>
                    <a:pt x="25" y="218"/>
                    <a:pt x="25" y="218"/>
                  </a:cubicBezTo>
                  <a:cubicBezTo>
                    <a:pt x="25" y="218"/>
                    <a:pt x="26" y="219"/>
                    <a:pt x="26" y="220"/>
                  </a:cubicBezTo>
                  <a:cubicBezTo>
                    <a:pt x="26" y="220"/>
                    <a:pt x="26" y="221"/>
                    <a:pt x="27" y="222"/>
                  </a:cubicBezTo>
                  <a:cubicBezTo>
                    <a:pt x="27" y="222"/>
                    <a:pt x="27" y="223"/>
                    <a:pt x="27" y="223"/>
                  </a:cubicBezTo>
                  <a:cubicBezTo>
                    <a:pt x="28" y="224"/>
                    <a:pt x="28" y="225"/>
                    <a:pt x="28" y="225"/>
                  </a:cubicBezTo>
                  <a:cubicBezTo>
                    <a:pt x="28" y="226"/>
                    <a:pt x="29" y="226"/>
                    <a:pt x="29" y="227"/>
                  </a:cubicBezTo>
                  <a:cubicBezTo>
                    <a:pt x="29" y="228"/>
                    <a:pt x="30" y="228"/>
                    <a:pt x="30" y="229"/>
                  </a:cubicBezTo>
                  <a:cubicBezTo>
                    <a:pt x="30" y="229"/>
                    <a:pt x="31" y="230"/>
                    <a:pt x="31" y="230"/>
                  </a:cubicBezTo>
                  <a:cubicBezTo>
                    <a:pt x="31" y="231"/>
                    <a:pt x="32" y="232"/>
                    <a:pt x="32" y="232"/>
                  </a:cubicBezTo>
                  <a:cubicBezTo>
                    <a:pt x="33" y="233"/>
                    <a:pt x="33" y="233"/>
                    <a:pt x="33" y="234"/>
                  </a:cubicBezTo>
                  <a:cubicBezTo>
                    <a:pt x="34" y="234"/>
                    <a:pt x="34" y="235"/>
                    <a:pt x="35" y="236"/>
                  </a:cubicBezTo>
                  <a:cubicBezTo>
                    <a:pt x="35" y="236"/>
                    <a:pt x="35" y="236"/>
                    <a:pt x="36" y="237"/>
                  </a:cubicBezTo>
                  <a:cubicBezTo>
                    <a:pt x="36" y="238"/>
                    <a:pt x="37" y="238"/>
                    <a:pt x="38" y="239"/>
                  </a:cubicBezTo>
                  <a:cubicBezTo>
                    <a:pt x="38" y="239"/>
                    <a:pt x="38" y="240"/>
                    <a:pt x="39" y="240"/>
                  </a:cubicBezTo>
                  <a:cubicBezTo>
                    <a:pt x="39" y="241"/>
                    <a:pt x="40" y="242"/>
                    <a:pt x="41" y="242"/>
                  </a:cubicBezTo>
                  <a:cubicBezTo>
                    <a:pt x="42" y="243"/>
                    <a:pt x="42" y="243"/>
                    <a:pt x="42" y="243"/>
                  </a:cubicBezTo>
                  <a:cubicBezTo>
                    <a:pt x="43" y="244"/>
                    <a:pt x="44" y="244"/>
                    <a:pt x="44" y="245"/>
                  </a:cubicBezTo>
                  <a:cubicBezTo>
                    <a:pt x="45" y="245"/>
                    <a:pt x="45" y="246"/>
                    <a:pt x="46" y="246"/>
                  </a:cubicBezTo>
                  <a:cubicBezTo>
                    <a:pt x="46" y="246"/>
                    <a:pt x="47" y="247"/>
                    <a:pt x="48" y="247"/>
                  </a:cubicBezTo>
                  <a:cubicBezTo>
                    <a:pt x="48" y="247"/>
                    <a:pt x="49" y="248"/>
                    <a:pt x="49" y="248"/>
                  </a:cubicBezTo>
                  <a:cubicBezTo>
                    <a:pt x="50" y="248"/>
                    <a:pt x="50" y="249"/>
                    <a:pt x="51" y="249"/>
                  </a:cubicBezTo>
                  <a:cubicBezTo>
                    <a:pt x="52" y="249"/>
                    <a:pt x="52" y="250"/>
                    <a:pt x="53" y="250"/>
                  </a:cubicBezTo>
                  <a:cubicBezTo>
                    <a:pt x="53" y="250"/>
                    <a:pt x="54" y="251"/>
                    <a:pt x="55" y="251"/>
                  </a:cubicBezTo>
                  <a:cubicBezTo>
                    <a:pt x="55" y="251"/>
                    <a:pt x="56" y="251"/>
                    <a:pt x="56" y="252"/>
                  </a:cubicBezTo>
                  <a:cubicBezTo>
                    <a:pt x="57" y="252"/>
                    <a:pt x="58" y="252"/>
                    <a:pt x="59" y="252"/>
                  </a:cubicBezTo>
                  <a:cubicBezTo>
                    <a:pt x="59" y="253"/>
                    <a:pt x="60" y="253"/>
                    <a:pt x="60" y="253"/>
                  </a:cubicBezTo>
                  <a:cubicBezTo>
                    <a:pt x="61" y="253"/>
                    <a:pt x="62" y="254"/>
                    <a:pt x="63" y="254"/>
                  </a:cubicBezTo>
                  <a:cubicBezTo>
                    <a:pt x="63" y="254"/>
                    <a:pt x="64" y="254"/>
                    <a:pt x="64" y="254"/>
                  </a:cubicBezTo>
                  <a:cubicBezTo>
                    <a:pt x="66" y="254"/>
                    <a:pt x="67" y="255"/>
                    <a:pt x="68" y="255"/>
                  </a:cubicBezTo>
                  <a:cubicBezTo>
                    <a:pt x="68" y="255"/>
                    <a:pt x="68" y="255"/>
                    <a:pt x="68" y="255"/>
                  </a:cubicBezTo>
                  <a:cubicBezTo>
                    <a:pt x="83" y="257"/>
                    <a:pt x="97" y="253"/>
                    <a:pt x="108" y="245"/>
                  </a:cubicBezTo>
                  <a:cubicBezTo>
                    <a:pt x="116" y="252"/>
                    <a:pt x="126" y="257"/>
                    <a:pt x="137" y="258"/>
                  </a:cubicBezTo>
                  <a:cubicBezTo>
                    <a:pt x="138" y="258"/>
                    <a:pt x="140" y="259"/>
                    <a:pt x="142" y="259"/>
                  </a:cubicBezTo>
                  <a:cubicBezTo>
                    <a:pt x="142" y="259"/>
                    <a:pt x="143" y="259"/>
                    <a:pt x="144" y="259"/>
                  </a:cubicBezTo>
                  <a:cubicBezTo>
                    <a:pt x="144" y="372"/>
                    <a:pt x="144" y="372"/>
                    <a:pt x="144" y="372"/>
                  </a:cubicBezTo>
                  <a:cubicBezTo>
                    <a:pt x="157" y="372"/>
                    <a:pt x="157" y="372"/>
                    <a:pt x="157" y="372"/>
                  </a:cubicBezTo>
                  <a:cubicBezTo>
                    <a:pt x="163" y="372"/>
                    <a:pt x="163" y="372"/>
                    <a:pt x="163" y="372"/>
                  </a:cubicBezTo>
                  <a:cubicBezTo>
                    <a:pt x="163" y="255"/>
                    <a:pt x="163" y="255"/>
                    <a:pt x="163" y="255"/>
                  </a:cubicBezTo>
                  <a:cubicBezTo>
                    <a:pt x="163" y="255"/>
                    <a:pt x="163" y="255"/>
                    <a:pt x="164" y="255"/>
                  </a:cubicBezTo>
                  <a:cubicBezTo>
                    <a:pt x="164" y="255"/>
                    <a:pt x="165" y="255"/>
                    <a:pt x="165" y="254"/>
                  </a:cubicBezTo>
                  <a:cubicBezTo>
                    <a:pt x="166" y="254"/>
                    <a:pt x="167" y="254"/>
                    <a:pt x="168" y="253"/>
                  </a:cubicBezTo>
                  <a:cubicBezTo>
                    <a:pt x="168" y="253"/>
                    <a:pt x="169" y="253"/>
                    <a:pt x="170" y="252"/>
                  </a:cubicBezTo>
                  <a:cubicBezTo>
                    <a:pt x="170" y="252"/>
                    <a:pt x="171" y="252"/>
                    <a:pt x="171" y="251"/>
                  </a:cubicBezTo>
                  <a:cubicBezTo>
                    <a:pt x="172" y="251"/>
                    <a:pt x="173" y="250"/>
                    <a:pt x="174" y="250"/>
                  </a:cubicBezTo>
                  <a:cubicBezTo>
                    <a:pt x="179" y="253"/>
                    <a:pt x="185" y="255"/>
                    <a:pt x="191" y="256"/>
                  </a:cubicBezTo>
                  <a:cubicBezTo>
                    <a:pt x="194" y="256"/>
                    <a:pt x="197" y="256"/>
                    <a:pt x="200" y="256"/>
                  </a:cubicBezTo>
                  <a:cubicBezTo>
                    <a:pt x="205" y="256"/>
                    <a:pt x="210" y="255"/>
                    <a:pt x="214" y="254"/>
                  </a:cubicBezTo>
                  <a:cubicBezTo>
                    <a:pt x="216" y="253"/>
                    <a:pt x="217" y="253"/>
                    <a:pt x="219" y="252"/>
                  </a:cubicBezTo>
                  <a:cubicBezTo>
                    <a:pt x="225" y="249"/>
                    <a:pt x="231" y="245"/>
                    <a:pt x="236" y="241"/>
                  </a:cubicBezTo>
                  <a:cubicBezTo>
                    <a:pt x="239" y="238"/>
                    <a:pt x="241" y="235"/>
                    <a:pt x="243" y="232"/>
                  </a:cubicBezTo>
                  <a:cubicBezTo>
                    <a:pt x="246" y="228"/>
                    <a:pt x="248" y="223"/>
                    <a:pt x="249" y="219"/>
                  </a:cubicBezTo>
                  <a:cubicBezTo>
                    <a:pt x="250" y="219"/>
                    <a:pt x="252" y="218"/>
                    <a:pt x="253" y="218"/>
                  </a:cubicBezTo>
                  <a:cubicBezTo>
                    <a:pt x="257" y="217"/>
                    <a:pt x="260" y="216"/>
                    <a:pt x="264" y="215"/>
                  </a:cubicBezTo>
                  <a:cubicBezTo>
                    <a:pt x="265" y="214"/>
                    <a:pt x="266" y="213"/>
                    <a:pt x="267" y="213"/>
                  </a:cubicBezTo>
                  <a:cubicBezTo>
                    <a:pt x="279" y="206"/>
                    <a:pt x="287" y="194"/>
                    <a:pt x="289" y="179"/>
                  </a:cubicBezTo>
                  <a:cubicBezTo>
                    <a:pt x="289" y="178"/>
                    <a:pt x="290" y="177"/>
                    <a:pt x="290" y="176"/>
                  </a:cubicBezTo>
                  <a:cubicBezTo>
                    <a:pt x="290" y="175"/>
                    <a:pt x="290" y="175"/>
                    <a:pt x="290" y="175"/>
                  </a:cubicBezTo>
                  <a:cubicBezTo>
                    <a:pt x="290" y="174"/>
                    <a:pt x="290" y="173"/>
                    <a:pt x="290" y="172"/>
                  </a:cubicBezTo>
                  <a:cubicBezTo>
                    <a:pt x="290" y="172"/>
                    <a:pt x="290" y="172"/>
                    <a:pt x="290" y="172"/>
                  </a:cubicBezTo>
                  <a:cubicBezTo>
                    <a:pt x="290" y="171"/>
                    <a:pt x="290" y="169"/>
                    <a:pt x="290" y="168"/>
                  </a:cubicBezTo>
                  <a:cubicBezTo>
                    <a:pt x="289" y="168"/>
                    <a:pt x="289" y="168"/>
                    <a:pt x="289" y="168"/>
                  </a:cubicBezTo>
                  <a:cubicBezTo>
                    <a:pt x="289" y="167"/>
                    <a:pt x="289" y="166"/>
                    <a:pt x="289" y="165"/>
                  </a:cubicBezTo>
                  <a:cubicBezTo>
                    <a:pt x="289" y="165"/>
                    <a:pt x="289" y="165"/>
                    <a:pt x="289" y="164"/>
                  </a:cubicBezTo>
                  <a:cubicBezTo>
                    <a:pt x="289" y="163"/>
                    <a:pt x="289" y="162"/>
                    <a:pt x="288" y="161"/>
                  </a:cubicBezTo>
                  <a:cubicBezTo>
                    <a:pt x="288" y="161"/>
                    <a:pt x="288" y="161"/>
                    <a:pt x="288" y="161"/>
                  </a:cubicBezTo>
                  <a:cubicBezTo>
                    <a:pt x="288" y="160"/>
                    <a:pt x="288" y="159"/>
                    <a:pt x="287" y="158"/>
                  </a:cubicBezTo>
                  <a:cubicBezTo>
                    <a:pt x="287" y="158"/>
                    <a:pt x="287" y="158"/>
                    <a:pt x="287" y="158"/>
                  </a:cubicBezTo>
                  <a:cubicBezTo>
                    <a:pt x="287" y="157"/>
                    <a:pt x="287" y="156"/>
                    <a:pt x="286" y="155"/>
                  </a:cubicBezTo>
                  <a:cubicBezTo>
                    <a:pt x="286" y="155"/>
                    <a:pt x="286" y="155"/>
                    <a:pt x="286" y="155"/>
                  </a:cubicBezTo>
                  <a:cubicBezTo>
                    <a:pt x="286" y="154"/>
                    <a:pt x="285" y="153"/>
                    <a:pt x="285" y="152"/>
                  </a:cubicBezTo>
                  <a:cubicBezTo>
                    <a:pt x="291" y="145"/>
                    <a:pt x="295" y="136"/>
                    <a:pt x="297" y="127"/>
                  </a:cubicBezTo>
                  <a:cubicBezTo>
                    <a:pt x="297" y="125"/>
                    <a:pt x="297" y="123"/>
                    <a:pt x="297" y="122"/>
                  </a:cubicBezTo>
                  <a:cubicBezTo>
                    <a:pt x="297" y="119"/>
                    <a:pt x="297" y="115"/>
                    <a:pt x="297" y="112"/>
                  </a:cubicBez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CuadroTexto 3"/>
          <p:cNvSpPr txBox="1"/>
          <p:nvPr/>
        </p:nvSpPr>
        <p:spPr>
          <a:xfrm>
            <a:off x="960120" y="1690688"/>
            <a:ext cx="10536249" cy="4509654"/>
          </a:xfrm>
          <a:prstGeom prst="rect">
            <a:avLst/>
          </a:prstGeom>
          <a:noFill/>
        </p:spPr>
        <p:txBody>
          <a:bodyPr wrap="square" lIns="0" tIns="0" rIns="0" bIns="0" rtlCol="0">
            <a:noAutofit/>
          </a:bodyPr>
          <a:lstStyle/>
          <a:p>
            <a:pPr algn="just">
              <a:lnSpc>
                <a:spcPct val="90000"/>
              </a:lnSpc>
            </a:pPr>
            <a:r>
              <a:rPr lang="es-CR" sz="2400" dirty="0">
                <a:solidFill>
                  <a:prstClr val="black">
                    <a:lumMod val="75000"/>
                    <a:lumOff val="25000"/>
                  </a:prstClr>
                </a:solidFill>
                <a:latin typeface="Calibri Light"/>
              </a:rPr>
              <a:t>El índice de desarrollo social cantonal aborda condiciones esenciales para el desarrollo social en dimensiones como educación, salud, participación ciudadana, económicas y seguridad según lo indica la Declaración Universal de los Derechos Humanos</a:t>
            </a:r>
          </a:p>
          <a:p>
            <a:pPr algn="just">
              <a:lnSpc>
                <a:spcPct val="90000"/>
              </a:lnSpc>
            </a:pPr>
            <a:endParaRPr lang="es-CR" sz="2400" dirty="0">
              <a:solidFill>
                <a:prstClr val="black">
                  <a:lumMod val="75000"/>
                  <a:lumOff val="25000"/>
                </a:prstClr>
              </a:solidFill>
              <a:latin typeface="Calibri Light"/>
            </a:endParaRPr>
          </a:p>
          <a:p>
            <a:pPr algn="just">
              <a:lnSpc>
                <a:spcPct val="90000"/>
              </a:lnSpc>
            </a:pPr>
            <a:r>
              <a:rPr lang="es-CR" sz="2400" dirty="0">
                <a:solidFill>
                  <a:prstClr val="black">
                    <a:lumMod val="75000"/>
                    <a:lumOff val="25000"/>
                  </a:prstClr>
                </a:solidFill>
                <a:latin typeface="Calibri Light"/>
              </a:rPr>
              <a:t>En este contexto el índice es una herramienta del Estado para canalizar recursos hacia los distintos cantones que tienen un acceso más limitados, por lo que analizar y conocer el componente espacial asociado contribuye a canalizar las acciones con el fin de reducir las brechas económicas y sociales que aquejan a nuestra población. </a:t>
            </a:r>
          </a:p>
          <a:p>
            <a:pPr algn="l"/>
            <a:endParaRPr lang="es-CR" sz="1200" dirty="0"/>
          </a:p>
        </p:txBody>
      </p:sp>
    </p:spTree>
    <p:extLst>
      <p:ext uri="{BB962C8B-B14F-4D97-AF65-F5344CB8AC3E}">
        <p14:creationId xmlns:p14="http://schemas.microsoft.com/office/powerpoint/2010/main" val="53050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Objetivo</a:t>
            </a:r>
          </a:p>
        </p:txBody>
      </p:sp>
      <p:sp>
        <p:nvSpPr>
          <p:cNvPr id="3" name="Marcador de contenido 2"/>
          <p:cNvSpPr>
            <a:spLocks noGrp="1"/>
          </p:cNvSpPr>
          <p:nvPr>
            <p:ph idx="1"/>
          </p:nvPr>
        </p:nvSpPr>
        <p:spPr>
          <a:xfrm>
            <a:off x="838200" y="1825625"/>
            <a:ext cx="10637520" cy="4351338"/>
          </a:xfrm>
        </p:spPr>
        <p:txBody>
          <a:bodyPr/>
          <a:lstStyle/>
          <a:p>
            <a:pPr marL="0" indent="0">
              <a:buNone/>
            </a:pPr>
            <a:r>
              <a:rPr lang="es-CR" sz="2400" dirty="0">
                <a:solidFill>
                  <a:prstClr val="black">
                    <a:lumMod val="75000"/>
                    <a:lumOff val="25000"/>
                  </a:prstClr>
                </a:solidFill>
                <a:latin typeface="Calibri Light"/>
              </a:rPr>
              <a:t>Determinar la existencia de un componente espacial en el índice de desarrollo social cantonal (IDS) de Costa Rica, de acuerdo a variables de medición del bienestar social para el año 2017.</a:t>
            </a:r>
            <a:endParaRPr lang="es-CR" dirty="0"/>
          </a:p>
        </p:txBody>
      </p:sp>
      <p:grpSp>
        <p:nvGrpSpPr>
          <p:cNvPr id="143" name="Group 105"/>
          <p:cNvGrpSpPr/>
          <p:nvPr/>
        </p:nvGrpSpPr>
        <p:grpSpPr>
          <a:xfrm>
            <a:off x="8913737" y="4126945"/>
            <a:ext cx="1052574" cy="1972491"/>
            <a:chOff x="8912162" y="2946022"/>
            <a:chExt cx="1052574" cy="1972491"/>
          </a:xfrm>
        </p:grpSpPr>
        <p:sp>
          <p:nvSpPr>
            <p:cNvPr id="144" name="Freeform 21"/>
            <p:cNvSpPr>
              <a:spLocks/>
            </p:cNvSpPr>
            <p:nvPr/>
          </p:nvSpPr>
          <p:spPr bwMode="auto">
            <a:xfrm>
              <a:off x="8912162" y="2946022"/>
              <a:ext cx="1052574" cy="1972491"/>
            </a:xfrm>
            <a:custGeom>
              <a:avLst/>
              <a:gdLst>
                <a:gd name="T0" fmla="*/ 155 w 359"/>
                <a:gd name="T1" fmla="*/ 651 h 672"/>
                <a:gd name="T2" fmla="*/ 155 w 359"/>
                <a:gd name="T3" fmla="*/ 651 h 672"/>
                <a:gd name="T4" fmla="*/ 148 w 359"/>
                <a:gd name="T5" fmla="*/ 651 h 672"/>
                <a:gd name="T6" fmla="*/ 148 w 359"/>
                <a:gd name="T7" fmla="*/ 646 h 672"/>
                <a:gd name="T8" fmla="*/ 143 w 359"/>
                <a:gd name="T9" fmla="*/ 228 h 672"/>
                <a:gd name="T10" fmla="*/ 145 w 359"/>
                <a:gd name="T11" fmla="*/ 227 h 672"/>
                <a:gd name="T12" fmla="*/ 148 w 359"/>
                <a:gd name="T13" fmla="*/ 226 h 672"/>
                <a:gd name="T14" fmla="*/ 149 w 359"/>
                <a:gd name="T15" fmla="*/ 225 h 672"/>
                <a:gd name="T16" fmla="*/ 154 w 359"/>
                <a:gd name="T17" fmla="*/ 221 h 672"/>
                <a:gd name="T18" fmla="*/ 154 w 359"/>
                <a:gd name="T19" fmla="*/ 220 h 672"/>
                <a:gd name="T20" fmla="*/ 359 w 359"/>
                <a:gd name="T21" fmla="*/ 239 h 672"/>
                <a:gd name="T22" fmla="*/ 348 w 359"/>
                <a:gd name="T23" fmla="*/ 232 h 672"/>
                <a:gd name="T24" fmla="*/ 348 w 359"/>
                <a:gd name="T25" fmla="*/ 232 h 672"/>
                <a:gd name="T26" fmla="*/ 336 w 359"/>
                <a:gd name="T27" fmla="*/ 225 h 672"/>
                <a:gd name="T28" fmla="*/ 157 w 359"/>
                <a:gd name="T29" fmla="*/ 199 h 672"/>
                <a:gd name="T30" fmla="*/ 148 w 359"/>
                <a:gd name="T31" fmla="*/ 189 h 672"/>
                <a:gd name="T32" fmla="*/ 140 w 359"/>
                <a:gd name="T33" fmla="*/ 187 h 672"/>
                <a:gd name="T34" fmla="*/ 54 w 359"/>
                <a:gd name="T35" fmla="*/ 0 h 672"/>
                <a:gd name="T36" fmla="*/ 54 w 359"/>
                <a:gd name="T37" fmla="*/ 0 h 672"/>
                <a:gd name="T38" fmla="*/ 54 w 359"/>
                <a:gd name="T39" fmla="*/ 0 h 672"/>
                <a:gd name="T40" fmla="*/ 53 w 359"/>
                <a:gd name="T41" fmla="*/ 7 h 672"/>
                <a:gd name="T42" fmla="*/ 53 w 359"/>
                <a:gd name="T43" fmla="*/ 13 h 672"/>
                <a:gd name="T44" fmla="*/ 53 w 359"/>
                <a:gd name="T45" fmla="*/ 13 h 672"/>
                <a:gd name="T46" fmla="*/ 53 w 359"/>
                <a:gd name="T47" fmla="*/ 27 h 672"/>
                <a:gd name="T48" fmla="*/ 120 w 359"/>
                <a:gd name="T49" fmla="*/ 195 h 672"/>
                <a:gd name="T50" fmla="*/ 116 w 359"/>
                <a:gd name="T51" fmla="*/ 208 h 672"/>
                <a:gd name="T52" fmla="*/ 118 w 359"/>
                <a:gd name="T53" fmla="*/ 216 h 672"/>
                <a:gd name="T54" fmla="*/ 0 w 359"/>
                <a:gd name="T55" fmla="*/ 384 h 672"/>
                <a:gd name="T56" fmla="*/ 0 w 359"/>
                <a:gd name="T57" fmla="*/ 384 h 672"/>
                <a:gd name="T58" fmla="*/ 0 w 359"/>
                <a:gd name="T59" fmla="*/ 384 h 672"/>
                <a:gd name="T60" fmla="*/ 6 w 359"/>
                <a:gd name="T61" fmla="*/ 381 h 672"/>
                <a:gd name="T62" fmla="*/ 11 w 359"/>
                <a:gd name="T63" fmla="*/ 378 h 672"/>
                <a:gd name="T64" fmla="*/ 11 w 359"/>
                <a:gd name="T65" fmla="*/ 378 h 672"/>
                <a:gd name="T66" fmla="*/ 23 w 359"/>
                <a:gd name="T67" fmla="*/ 371 h 672"/>
                <a:gd name="T68" fmla="*/ 130 w 359"/>
                <a:gd name="T69" fmla="*/ 236 h 672"/>
                <a:gd name="T70" fmla="*/ 125 w 359"/>
                <a:gd name="T71" fmla="*/ 651 h 672"/>
                <a:gd name="T72" fmla="*/ 118 w 359"/>
                <a:gd name="T73" fmla="*/ 651 h 672"/>
                <a:gd name="T74" fmla="*/ 114 w 359"/>
                <a:gd name="T75" fmla="*/ 672 h 672"/>
                <a:gd name="T76" fmla="*/ 137 w 359"/>
                <a:gd name="T77" fmla="*/ 672 h 672"/>
                <a:gd name="T78" fmla="*/ 137 w 359"/>
                <a:gd name="T79" fmla="*/ 672 h 672"/>
                <a:gd name="T80" fmla="*/ 159 w 359"/>
                <a:gd name="T81" fmla="*/ 672 h 672"/>
                <a:gd name="T82" fmla="*/ 159 w 359"/>
                <a:gd name="T83" fmla="*/ 672 h 672"/>
                <a:gd name="T84" fmla="*/ 159 w 359"/>
                <a:gd name="T85" fmla="*/ 672 h 672"/>
                <a:gd name="T86" fmla="*/ 155 w 359"/>
                <a:gd name="T87" fmla="*/ 651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9" h="672">
                  <a:moveTo>
                    <a:pt x="155" y="651"/>
                  </a:moveTo>
                  <a:cubicBezTo>
                    <a:pt x="155" y="651"/>
                    <a:pt x="155" y="651"/>
                    <a:pt x="155" y="651"/>
                  </a:cubicBezTo>
                  <a:cubicBezTo>
                    <a:pt x="148" y="651"/>
                    <a:pt x="148" y="651"/>
                    <a:pt x="148" y="651"/>
                  </a:cubicBezTo>
                  <a:cubicBezTo>
                    <a:pt x="148" y="646"/>
                    <a:pt x="148" y="646"/>
                    <a:pt x="148" y="646"/>
                  </a:cubicBezTo>
                  <a:cubicBezTo>
                    <a:pt x="143" y="228"/>
                    <a:pt x="143" y="228"/>
                    <a:pt x="143" y="228"/>
                  </a:cubicBezTo>
                  <a:cubicBezTo>
                    <a:pt x="144" y="228"/>
                    <a:pt x="144" y="228"/>
                    <a:pt x="145" y="227"/>
                  </a:cubicBezTo>
                  <a:cubicBezTo>
                    <a:pt x="146" y="227"/>
                    <a:pt x="147" y="227"/>
                    <a:pt x="148" y="226"/>
                  </a:cubicBezTo>
                  <a:cubicBezTo>
                    <a:pt x="148" y="226"/>
                    <a:pt x="149" y="226"/>
                    <a:pt x="149" y="225"/>
                  </a:cubicBezTo>
                  <a:cubicBezTo>
                    <a:pt x="151" y="224"/>
                    <a:pt x="153" y="223"/>
                    <a:pt x="154" y="221"/>
                  </a:cubicBezTo>
                  <a:cubicBezTo>
                    <a:pt x="154" y="221"/>
                    <a:pt x="154" y="221"/>
                    <a:pt x="154" y="220"/>
                  </a:cubicBezTo>
                  <a:cubicBezTo>
                    <a:pt x="359" y="239"/>
                    <a:pt x="359" y="239"/>
                    <a:pt x="359" y="239"/>
                  </a:cubicBezTo>
                  <a:cubicBezTo>
                    <a:pt x="348" y="232"/>
                    <a:pt x="348" y="232"/>
                    <a:pt x="348" y="232"/>
                  </a:cubicBezTo>
                  <a:cubicBezTo>
                    <a:pt x="348" y="232"/>
                    <a:pt x="348" y="232"/>
                    <a:pt x="348" y="232"/>
                  </a:cubicBezTo>
                  <a:cubicBezTo>
                    <a:pt x="336" y="225"/>
                    <a:pt x="336" y="225"/>
                    <a:pt x="336" y="225"/>
                  </a:cubicBezTo>
                  <a:cubicBezTo>
                    <a:pt x="157" y="199"/>
                    <a:pt x="157" y="199"/>
                    <a:pt x="157" y="199"/>
                  </a:cubicBezTo>
                  <a:cubicBezTo>
                    <a:pt x="155" y="195"/>
                    <a:pt x="152" y="191"/>
                    <a:pt x="148" y="189"/>
                  </a:cubicBezTo>
                  <a:cubicBezTo>
                    <a:pt x="145" y="188"/>
                    <a:pt x="143" y="187"/>
                    <a:pt x="140" y="187"/>
                  </a:cubicBezTo>
                  <a:cubicBezTo>
                    <a:pt x="54" y="0"/>
                    <a:pt x="54" y="0"/>
                    <a:pt x="54" y="0"/>
                  </a:cubicBezTo>
                  <a:cubicBezTo>
                    <a:pt x="54" y="0"/>
                    <a:pt x="54" y="0"/>
                    <a:pt x="54" y="0"/>
                  </a:cubicBezTo>
                  <a:cubicBezTo>
                    <a:pt x="54" y="0"/>
                    <a:pt x="54" y="0"/>
                    <a:pt x="54" y="0"/>
                  </a:cubicBezTo>
                  <a:cubicBezTo>
                    <a:pt x="53" y="7"/>
                    <a:pt x="53" y="7"/>
                    <a:pt x="53" y="7"/>
                  </a:cubicBezTo>
                  <a:cubicBezTo>
                    <a:pt x="53" y="13"/>
                    <a:pt x="53" y="13"/>
                    <a:pt x="53" y="13"/>
                  </a:cubicBezTo>
                  <a:cubicBezTo>
                    <a:pt x="53" y="13"/>
                    <a:pt x="53" y="13"/>
                    <a:pt x="53" y="13"/>
                  </a:cubicBezTo>
                  <a:cubicBezTo>
                    <a:pt x="53" y="27"/>
                    <a:pt x="53" y="27"/>
                    <a:pt x="53" y="27"/>
                  </a:cubicBezTo>
                  <a:cubicBezTo>
                    <a:pt x="120" y="195"/>
                    <a:pt x="120" y="195"/>
                    <a:pt x="120" y="195"/>
                  </a:cubicBezTo>
                  <a:cubicBezTo>
                    <a:pt x="118" y="199"/>
                    <a:pt x="116" y="203"/>
                    <a:pt x="116" y="208"/>
                  </a:cubicBezTo>
                  <a:cubicBezTo>
                    <a:pt x="116" y="210"/>
                    <a:pt x="117" y="213"/>
                    <a:pt x="118" y="216"/>
                  </a:cubicBezTo>
                  <a:cubicBezTo>
                    <a:pt x="0" y="384"/>
                    <a:pt x="0" y="384"/>
                    <a:pt x="0" y="384"/>
                  </a:cubicBezTo>
                  <a:cubicBezTo>
                    <a:pt x="0" y="384"/>
                    <a:pt x="0" y="384"/>
                    <a:pt x="0" y="384"/>
                  </a:cubicBezTo>
                  <a:cubicBezTo>
                    <a:pt x="0" y="384"/>
                    <a:pt x="0" y="384"/>
                    <a:pt x="0" y="384"/>
                  </a:cubicBezTo>
                  <a:cubicBezTo>
                    <a:pt x="6" y="381"/>
                    <a:pt x="6" y="381"/>
                    <a:pt x="6" y="381"/>
                  </a:cubicBezTo>
                  <a:cubicBezTo>
                    <a:pt x="11" y="378"/>
                    <a:pt x="11" y="378"/>
                    <a:pt x="11" y="378"/>
                  </a:cubicBezTo>
                  <a:cubicBezTo>
                    <a:pt x="11" y="378"/>
                    <a:pt x="11" y="378"/>
                    <a:pt x="11" y="378"/>
                  </a:cubicBezTo>
                  <a:cubicBezTo>
                    <a:pt x="23" y="371"/>
                    <a:pt x="23" y="371"/>
                    <a:pt x="23" y="371"/>
                  </a:cubicBezTo>
                  <a:cubicBezTo>
                    <a:pt x="130" y="236"/>
                    <a:pt x="130" y="236"/>
                    <a:pt x="130" y="236"/>
                  </a:cubicBezTo>
                  <a:cubicBezTo>
                    <a:pt x="125" y="651"/>
                    <a:pt x="125" y="651"/>
                    <a:pt x="125" y="651"/>
                  </a:cubicBezTo>
                  <a:cubicBezTo>
                    <a:pt x="118" y="651"/>
                    <a:pt x="118" y="651"/>
                    <a:pt x="118" y="651"/>
                  </a:cubicBezTo>
                  <a:cubicBezTo>
                    <a:pt x="114" y="672"/>
                    <a:pt x="114" y="672"/>
                    <a:pt x="114" y="672"/>
                  </a:cubicBezTo>
                  <a:cubicBezTo>
                    <a:pt x="137" y="672"/>
                    <a:pt x="137" y="672"/>
                    <a:pt x="137" y="672"/>
                  </a:cubicBezTo>
                  <a:cubicBezTo>
                    <a:pt x="137" y="672"/>
                    <a:pt x="137" y="672"/>
                    <a:pt x="137" y="672"/>
                  </a:cubicBezTo>
                  <a:cubicBezTo>
                    <a:pt x="159" y="672"/>
                    <a:pt x="159" y="672"/>
                    <a:pt x="159" y="672"/>
                  </a:cubicBezTo>
                  <a:cubicBezTo>
                    <a:pt x="159" y="672"/>
                    <a:pt x="159" y="672"/>
                    <a:pt x="159" y="672"/>
                  </a:cubicBezTo>
                  <a:cubicBezTo>
                    <a:pt x="159" y="672"/>
                    <a:pt x="159" y="672"/>
                    <a:pt x="159" y="672"/>
                  </a:cubicBezTo>
                  <a:lnTo>
                    <a:pt x="155" y="65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82"/>
            <p:cNvSpPr>
              <a:spLocks/>
            </p:cNvSpPr>
            <p:nvPr/>
          </p:nvSpPr>
          <p:spPr bwMode="auto">
            <a:xfrm>
              <a:off x="8912162" y="2946022"/>
              <a:ext cx="1052574" cy="1972491"/>
            </a:xfrm>
            <a:custGeom>
              <a:avLst/>
              <a:gdLst>
                <a:gd name="T0" fmla="*/ 155 w 359"/>
                <a:gd name="T1" fmla="*/ 651 h 672"/>
                <a:gd name="T2" fmla="*/ 155 w 359"/>
                <a:gd name="T3" fmla="*/ 651 h 672"/>
                <a:gd name="T4" fmla="*/ 148 w 359"/>
                <a:gd name="T5" fmla="*/ 651 h 672"/>
                <a:gd name="T6" fmla="*/ 148 w 359"/>
                <a:gd name="T7" fmla="*/ 646 h 672"/>
                <a:gd name="T8" fmla="*/ 143 w 359"/>
                <a:gd name="T9" fmla="*/ 228 h 672"/>
                <a:gd name="T10" fmla="*/ 145 w 359"/>
                <a:gd name="T11" fmla="*/ 227 h 672"/>
                <a:gd name="T12" fmla="*/ 148 w 359"/>
                <a:gd name="T13" fmla="*/ 226 h 672"/>
                <a:gd name="T14" fmla="*/ 149 w 359"/>
                <a:gd name="T15" fmla="*/ 225 h 672"/>
                <a:gd name="T16" fmla="*/ 154 w 359"/>
                <a:gd name="T17" fmla="*/ 221 h 672"/>
                <a:gd name="T18" fmla="*/ 154 w 359"/>
                <a:gd name="T19" fmla="*/ 220 h 672"/>
                <a:gd name="T20" fmla="*/ 359 w 359"/>
                <a:gd name="T21" fmla="*/ 239 h 672"/>
                <a:gd name="T22" fmla="*/ 348 w 359"/>
                <a:gd name="T23" fmla="*/ 232 h 672"/>
                <a:gd name="T24" fmla="*/ 348 w 359"/>
                <a:gd name="T25" fmla="*/ 232 h 672"/>
                <a:gd name="T26" fmla="*/ 336 w 359"/>
                <a:gd name="T27" fmla="*/ 225 h 672"/>
                <a:gd name="T28" fmla="*/ 157 w 359"/>
                <a:gd name="T29" fmla="*/ 199 h 672"/>
                <a:gd name="T30" fmla="*/ 148 w 359"/>
                <a:gd name="T31" fmla="*/ 189 h 672"/>
                <a:gd name="T32" fmla="*/ 140 w 359"/>
                <a:gd name="T33" fmla="*/ 187 h 672"/>
                <a:gd name="T34" fmla="*/ 54 w 359"/>
                <a:gd name="T35" fmla="*/ 0 h 672"/>
                <a:gd name="T36" fmla="*/ 54 w 359"/>
                <a:gd name="T37" fmla="*/ 0 h 672"/>
                <a:gd name="T38" fmla="*/ 54 w 359"/>
                <a:gd name="T39" fmla="*/ 0 h 672"/>
                <a:gd name="T40" fmla="*/ 53 w 359"/>
                <a:gd name="T41" fmla="*/ 7 h 672"/>
                <a:gd name="T42" fmla="*/ 53 w 359"/>
                <a:gd name="T43" fmla="*/ 13 h 672"/>
                <a:gd name="T44" fmla="*/ 53 w 359"/>
                <a:gd name="T45" fmla="*/ 13 h 672"/>
                <a:gd name="T46" fmla="*/ 53 w 359"/>
                <a:gd name="T47" fmla="*/ 27 h 672"/>
                <a:gd name="T48" fmla="*/ 120 w 359"/>
                <a:gd name="T49" fmla="*/ 195 h 672"/>
                <a:gd name="T50" fmla="*/ 116 w 359"/>
                <a:gd name="T51" fmla="*/ 208 h 672"/>
                <a:gd name="T52" fmla="*/ 118 w 359"/>
                <a:gd name="T53" fmla="*/ 216 h 672"/>
                <a:gd name="T54" fmla="*/ 0 w 359"/>
                <a:gd name="T55" fmla="*/ 384 h 672"/>
                <a:gd name="T56" fmla="*/ 0 w 359"/>
                <a:gd name="T57" fmla="*/ 384 h 672"/>
                <a:gd name="T58" fmla="*/ 0 w 359"/>
                <a:gd name="T59" fmla="*/ 384 h 672"/>
                <a:gd name="T60" fmla="*/ 6 w 359"/>
                <a:gd name="T61" fmla="*/ 381 h 672"/>
                <a:gd name="T62" fmla="*/ 11 w 359"/>
                <a:gd name="T63" fmla="*/ 378 h 672"/>
                <a:gd name="T64" fmla="*/ 11 w 359"/>
                <a:gd name="T65" fmla="*/ 378 h 672"/>
                <a:gd name="T66" fmla="*/ 23 w 359"/>
                <a:gd name="T67" fmla="*/ 371 h 672"/>
                <a:gd name="T68" fmla="*/ 130 w 359"/>
                <a:gd name="T69" fmla="*/ 236 h 672"/>
                <a:gd name="T70" fmla="*/ 125 w 359"/>
                <a:gd name="T71" fmla="*/ 651 h 672"/>
                <a:gd name="T72" fmla="*/ 118 w 359"/>
                <a:gd name="T73" fmla="*/ 651 h 672"/>
                <a:gd name="T74" fmla="*/ 114 w 359"/>
                <a:gd name="T75" fmla="*/ 672 h 672"/>
                <a:gd name="T76" fmla="*/ 137 w 359"/>
                <a:gd name="T77" fmla="*/ 672 h 672"/>
                <a:gd name="T78" fmla="*/ 137 w 359"/>
                <a:gd name="T79" fmla="*/ 672 h 672"/>
                <a:gd name="T80" fmla="*/ 159 w 359"/>
                <a:gd name="T81" fmla="*/ 672 h 672"/>
                <a:gd name="T82" fmla="*/ 159 w 359"/>
                <a:gd name="T83" fmla="*/ 672 h 672"/>
                <a:gd name="T84" fmla="*/ 159 w 359"/>
                <a:gd name="T85" fmla="*/ 672 h 672"/>
                <a:gd name="T86" fmla="*/ 155 w 359"/>
                <a:gd name="T87" fmla="*/ 651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9" h="672">
                  <a:moveTo>
                    <a:pt x="155" y="651"/>
                  </a:moveTo>
                  <a:cubicBezTo>
                    <a:pt x="155" y="651"/>
                    <a:pt x="155" y="651"/>
                    <a:pt x="155" y="651"/>
                  </a:cubicBezTo>
                  <a:cubicBezTo>
                    <a:pt x="148" y="651"/>
                    <a:pt x="148" y="651"/>
                    <a:pt x="148" y="651"/>
                  </a:cubicBezTo>
                  <a:cubicBezTo>
                    <a:pt x="148" y="646"/>
                    <a:pt x="148" y="646"/>
                    <a:pt x="148" y="646"/>
                  </a:cubicBezTo>
                  <a:cubicBezTo>
                    <a:pt x="143" y="228"/>
                    <a:pt x="143" y="228"/>
                    <a:pt x="143" y="228"/>
                  </a:cubicBezTo>
                  <a:cubicBezTo>
                    <a:pt x="144" y="228"/>
                    <a:pt x="144" y="228"/>
                    <a:pt x="145" y="227"/>
                  </a:cubicBezTo>
                  <a:cubicBezTo>
                    <a:pt x="146" y="227"/>
                    <a:pt x="147" y="227"/>
                    <a:pt x="148" y="226"/>
                  </a:cubicBezTo>
                  <a:cubicBezTo>
                    <a:pt x="148" y="226"/>
                    <a:pt x="149" y="226"/>
                    <a:pt x="149" y="225"/>
                  </a:cubicBezTo>
                  <a:cubicBezTo>
                    <a:pt x="151" y="224"/>
                    <a:pt x="153" y="223"/>
                    <a:pt x="154" y="221"/>
                  </a:cubicBezTo>
                  <a:cubicBezTo>
                    <a:pt x="154" y="221"/>
                    <a:pt x="154" y="221"/>
                    <a:pt x="154" y="220"/>
                  </a:cubicBezTo>
                  <a:cubicBezTo>
                    <a:pt x="359" y="239"/>
                    <a:pt x="359" y="239"/>
                    <a:pt x="359" y="239"/>
                  </a:cubicBezTo>
                  <a:cubicBezTo>
                    <a:pt x="348" y="232"/>
                    <a:pt x="348" y="232"/>
                    <a:pt x="348" y="232"/>
                  </a:cubicBezTo>
                  <a:cubicBezTo>
                    <a:pt x="348" y="232"/>
                    <a:pt x="348" y="232"/>
                    <a:pt x="348" y="232"/>
                  </a:cubicBezTo>
                  <a:cubicBezTo>
                    <a:pt x="336" y="225"/>
                    <a:pt x="336" y="225"/>
                    <a:pt x="336" y="225"/>
                  </a:cubicBezTo>
                  <a:cubicBezTo>
                    <a:pt x="157" y="199"/>
                    <a:pt x="157" y="199"/>
                    <a:pt x="157" y="199"/>
                  </a:cubicBezTo>
                  <a:cubicBezTo>
                    <a:pt x="155" y="195"/>
                    <a:pt x="152" y="191"/>
                    <a:pt x="148" y="189"/>
                  </a:cubicBezTo>
                  <a:cubicBezTo>
                    <a:pt x="145" y="188"/>
                    <a:pt x="143" y="187"/>
                    <a:pt x="140" y="187"/>
                  </a:cubicBezTo>
                  <a:cubicBezTo>
                    <a:pt x="54" y="0"/>
                    <a:pt x="54" y="0"/>
                    <a:pt x="54" y="0"/>
                  </a:cubicBezTo>
                  <a:cubicBezTo>
                    <a:pt x="54" y="0"/>
                    <a:pt x="54" y="0"/>
                    <a:pt x="54" y="0"/>
                  </a:cubicBezTo>
                  <a:cubicBezTo>
                    <a:pt x="54" y="0"/>
                    <a:pt x="54" y="0"/>
                    <a:pt x="54" y="0"/>
                  </a:cubicBezTo>
                  <a:cubicBezTo>
                    <a:pt x="53" y="7"/>
                    <a:pt x="53" y="7"/>
                    <a:pt x="53" y="7"/>
                  </a:cubicBezTo>
                  <a:cubicBezTo>
                    <a:pt x="53" y="13"/>
                    <a:pt x="53" y="13"/>
                    <a:pt x="53" y="13"/>
                  </a:cubicBezTo>
                  <a:cubicBezTo>
                    <a:pt x="53" y="13"/>
                    <a:pt x="53" y="13"/>
                    <a:pt x="53" y="13"/>
                  </a:cubicBezTo>
                  <a:cubicBezTo>
                    <a:pt x="53" y="27"/>
                    <a:pt x="53" y="27"/>
                    <a:pt x="53" y="27"/>
                  </a:cubicBezTo>
                  <a:cubicBezTo>
                    <a:pt x="120" y="195"/>
                    <a:pt x="120" y="195"/>
                    <a:pt x="120" y="195"/>
                  </a:cubicBezTo>
                  <a:cubicBezTo>
                    <a:pt x="118" y="199"/>
                    <a:pt x="116" y="203"/>
                    <a:pt x="116" y="208"/>
                  </a:cubicBezTo>
                  <a:cubicBezTo>
                    <a:pt x="116" y="210"/>
                    <a:pt x="117" y="213"/>
                    <a:pt x="118" y="216"/>
                  </a:cubicBezTo>
                  <a:cubicBezTo>
                    <a:pt x="0" y="384"/>
                    <a:pt x="0" y="384"/>
                    <a:pt x="0" y="384"/>
                  </a:cubicBezTo>
                  <a:cubicBezTo>
                    <a:pt x="0" y="384"/>
                    <a:pt x="0" y="384"/>
                    <a:pt x="0" y="384"/>
                  </a:cubicBezTo>
                  <a:cubicBezTo>
                    <a:pt x="0" y="384"/>
                    <a:pt x="0" y="384"/>
                    <a:pt x="0" y="384"/>
                  </a:cubicBezTo>
                  <a:cubicBezTo>
                    <a:pt x="6" y="381"/>
                    <a:pt x="6" y="381"/>
                    <a:pt x="6" y="381"/>
                  </a:cubicBezTo>
                  <a:cubicBezTo>
                    <a:pt x="11" y="378"/>
                    <a:pt x="11" y="378"/>
                    <a:pt x="11" y="378"/>
                  </a:cubicBezTo>
                  <a:cubicBezTo>
                    <a:pt x="11" y="378"/>
                    <a:pt x="11" y="378"/>
                    <a:pt x="11" y="378"/>
                  </a:cubicBezTo>
                  <a:cubicBezTo>
                    <a:pt x="23" y="371"/>
                    <a:pt x="23" y="371"/>
                    <a:pt x="23" y="371"/>
                  </a:cubicBezTo>
                  <a:cubicBezTo>
                    <a:pt x="130" y="236"/>
                    <a:pt x="130" y="236"/>
                    <a:pt x="130" y="236"/>
                  </a:cubicBezTo>
                  <a:cubicBezTo>
                    <a:pt x="125" y="651"/>
                    <a:pt x="125" y="651"/>
                    <a:pt x="125" y="651"/>
                  </a:cubicBezTo>
                  <a:cubicBezTo>
                    <a:pt x="118" y="651"/>
                    <a:pt x="118" y="651"/>
                    <a:pt x="118" y="651"/>
                  </a:cubicBezTo>
                  <a:cubicBezTo>
                    <a:pt x="114" y="672"/>
                    <a:pt x="114" y="672"/>
                    <a:pt x="114" y="672"/>
                  </a:cubicBezTo>
                  <a:cubicBezTo>
                    <a:pt x="137" y="672"/>
                    <a:pt x="137" y="672"/>
                    <a:pt x="137" y="672"/>
                  </a:cubicBezTo>
                  <a:cubicBezTo>
                    <a:pt x="137" y="672"/>
                    <a:pt x="137" y="672"/>
                    <a:pt x="137" y="672"/>
                  </a:cubicBezTo>
                  <a:cubicBezTo>
                    <a:pt x="159" y="672"/>
                    <a:pt x="159" y="672"/>
                    <a:pt x="159" y="672"/>
                  </a:cubicBezTo>
                  <a:cubicBezTo>
                    <a:pt x="159" y="672"/>
                    <a:pt x="159" y="672"/>
                    <a:pt x="159" y="672"/>
                  </a:cubicBezTo>
                  <a:cubicBezTo>
                    <a:pt x="159" y="672"/>
                    <a:pt x="159" y="672"/>
                    <a:pt x="159" y="672"/>
                  </a:cubicBezTo>
                  <a:lnTo>
                    <a:pt x="155" y="651"/>
                  </a:lnTo>
                  <a:close/>
                </a:path>
              </a:pathLst>
            </a:custGeom>
            <a:solidFill>
              <a:schemeClr val="tx2">
                <a:lumMod val="75000"/>
                <a:alpha val="1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46" name="Group 108"/>
          <p:cNvGrpSpPr/>
          <p:nvPr/>
        </p:nvGrpSpPr>
        <p:grpSpPr>
          <a:xfrm>
            <a:off x="8337239" y="4255882"/>
            <a:ext cx="1136879" cy="1931578"/>
            <a:chOff x="8335664" y="3074959"/>
            <a:chExt cx="1136879" cy="1931578"/>
          </a:xfrm>
        </p:grpSpPr>
        <p:sp>
          <p:nvSpPr>
            <p:cNvPr id="147" name="Freeform 22"/>
            <p:cNvSpPr>
              <a:spLocks/>
            </p:cNvSpPr>
            <p:nvPr/>
          </p:nvSpPr>
          <p:spPr bwMode="auto">
            <a:xfrm>
              <a:off x="8335664" y="3074959"/>
              <a:ext cx="1136879" cy="1931578"/>
            </a:xfrm>
            <a:custGeom>
              <a:avLst/>
              <a:gdLst>
                <a:gd name="T0" fmla="*/ 177 w 388"/>
                <a:gd name="T1" fmla="*/ 185 h 658"/>
                <a:gd name="T2" fmla="*/ 183 w 388"/>
                <a:gd name="T3" fmla="*/ 175 h 658"/>
                <a:gd name="T4" fmla="*/ 388 w 388"/>
                <a:gd name="T5" fmla="*/ 114 h 658"/>
                <a:gd name="T6" fmla="*/ 388 w 388"/>
                <a:gd name="T7" fmla="*/ 114 h 658"/>
                <a:gd name="T8" fmla="*/ 388 w 388"/>
                <a:gd name="T9" fmla="*/ 114 h 658"/>
                <a:gd name="T10" fmla="*/ 382 w 388"/>
                <a:gd name="T11" fmla="*/ 113 h 658"/>
                <a:gd name="T12" fmla="*/ 375 w 388"/>
                <a:gd name="T13" fmla="*/ 112 h 658"/>
                <a:gd name="T14" fmla="*/ 375 w 388"/>
                <a:gd name="T15" fmla="*/ 112 h 658"/>
                <a:gd name="T16" fmla="*/ 361 w 388"/>
                <a:gd name="T17" fmla="*/ 110 h 658"/>
                <a:gd name="T18" fmla="*/ 177 w 388"/>
                <a:gd name="T19" fmla="*/ 153 h 658"/>
                <a:gd name="T20" fmla="*/ 175 w 388"/>
                <a:gd name="T21" fmla="*/ 152 h 658"/>
                <a:gd name="T22" fmla="*/ 172 w 388"/>
                <a:gd name="T23" fmla="*/ 150 h 658"/>
                <a:gd name="T24" fmla="*/ 161 w 388"/>
                <a:gd name="T25" fmla="*/ 147 h 658"/>
                <a:gd name="T26" fmla="*/ 161 w 388"/>
                <a:gd name="T27" fmla="*/ 147 h 658"/>
                <a:gd name="T28" fmla="*/ 161 w 388"/>
                <a:gd name="T29" fmla="*/ 147 h 658"/>
                <a:gd name="T30" fmla="*/ 156 w 388"/>
                <a:gd name="T31" fmla="*/ 148 h 658"/>
                <a:gd name="T32" fmla="*/ 0 w 388"/>
                <a:gd name="T33" fmla="*/ 0 h 658"/>
                <a:gd name="T34" fmla="*/ 5 w 388"/>
                <a:gd name="T35" fmla="*/ 13 h 658"/>
                <a:gd name="T36" fmla="*/ 5 w 388"/>
                <a:gd name="T37" fmla="*/ 13 h 658"/>
                <a:gd name="T38" fmla="*/ 10 w 388"/>
                <a:gd name="T39" fmla="*/ 26 h 658"/>
                <a:gd name="T40" fmla="*/ 140 w 388"/>
                <a:gd name="T41" fmla="*/ 164 h 658"/>
                <a:gd name="T42" fmla="*/ 139 w 388"/>
                <a:gd name="T43" fmla="*/ 169 h 658"/>
                <a:gd name="T44" fmla="*/ 146 w 388"/>
                <a:gd name="T45" fmla="*/ 185 h 658"/>
                <a:gd name="T46" fmla="*/ 96 w 388"/>
                <a:gd name="T47" fmla="*/ 393 h 658"/>
                <a:gd name="T48" fmla="*/ 104 w 388"/>
                <a:gd name="T49" fmla="*/ 383 h 658"/>
                <a:gd name="T50" fmla="*/ 104 w 388"/>
                <a:gd name="T51" fmla="*/ 383 h 658"/>
                <a:gd name="T52" fmla="*/ 113 w 388"/>
                <a:gd name="T53" fmla="*/ 372 h 658"/>
                <a:gd name="T54" fmla="*/ 154 w 388"/>
                <a:gd name="T55" fmla="*/ 234 h 658"/>
                <a:gd name="T56" fmla="*/ 150 w 388"/>
                <a:gd name="T57" fmla="*/ 636 h 658"/>
                <a:gd name="T58" fmla="*/ 142 w 388"/>
                <a:gd name="T59" fmla="*/ 636 h 658"/>
                <a:gd name="T60" fmla="*/ 138 w 388"/>
                <a:gd name="T61" fmla="*/ 658 h 658"/>
                <a:gd name="T62" fmla="*/ 161 w 388"/>
                <a:gd name="T63" fmla="*/ 658 h 658"/>
                <a:gd name="T64" fmla="*/ 161 w 388"/>
                <a:gd name="T65" fmla="*/ 658 h 658"/>
                <a:gd name="T66" fmla="*/ 185 w 388"/>
                <a:gd name="T67" fmla="*/ 658 h 658"/>
                <a:gd name="T68" fmla="*/ 185 w 388"/>
                <a:gd name="T69" fmla="*/ 658 h 658"/>
                <a:gd name="T70" fmla="*/ 185 w 388"/>
                <a:gd name="T71" fmla="*/ 658 h 658"/>
                <a:gd name="T72" fmla="*/ 181 w 388"/>
                <a:gd name="T73" fmla="*/ 636 h 658"/>
                <a:gd name="T74" fmla="*/ 173 w 388"/>
                <a:gd name="T75" fmla="*/ 636 h 658"/>
                <a:gd name="T76" fmla="*/ 173 w 388"/>
                <a:gd name="T77" fmla="*/ 630 h 658"/>
                <a:gd name="T78" fmla="*/ 168 w 388"/>
                <a:gd name="T79" fmla="*/ 190 h 658"/>
                <a:gd name="T80" fmla="*/ 177 w 388"/>
                <a:gd name="T81" fmla="*/ 185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8" h="658">
                  <a:moveTo>
                    <a:pt x="177" y="185"/>
                  </a:moveTo>
                  <a:cubicBezTo>
                    <a:pt x="180" y="182"/>
                    <a:pt x="182" y="179"/>
                    <a:pt x="183" y="175"/>
                  </a:cubicBezTo>
                  <a:cubicBezTo>
                    <a:pt x="388" y="114"/>
                    <a:pt x="388" y="114"/>
                    <a:pt x="388" y="114"/>
                  </a:cubicBezTo>
                  <a:cubicBezTo>
                    <a:pt x="388" y="114"/>
                    <a:pt x="388" y="114"/>
                    <a:pt x="388" y="114"/>
                  </a:cubicBezTo>
                  <a:cubicBezTo>
                    <a:pt x="388" y="114"/>
                    <a:pt x="388" y="114"/>
                    <a:pt x="388" y="114"/>
                  </a:cubicBezTo>
                  <a:cubicBezTo>
                    <a:pt x="382" y="113"/>
                    <a:pt x="382" y="113"/>
                    <a:pt x="382" y="113"/>
                  </a:cubicBezTo>
                  <a:cubicBezTo>
                    <a:pt x="375" y="112"/>
                    <a:pt x="375" y="112"/>
                    <a:pt x="375" y="112"/>
                  </a:cubicBezTo>
                  <a:cubicBezTo>
                    <a:pt x="375" y="112"/>
                    <a:pt x="375" y="112"/>
                    <a:pt x="375" y="112"/>
                  </a:cubicBezTo>
                  <a:cubicBezTo>
                    <a:pt x="361" y="110"/>
                    <a:pt x="361" y="110"/>
                    <a:pt x="361" y="110"/>
                  </a:cubicBezTo>
                  <a:cubicBezTo>
                    <a:pt x="177" y="153"/>
                    <a:pt x="177" y="153"/>
                    <a:pt x="177" y="153"/>
                  </a:cubicBezTo>
                  <a:cubicBezTo>
                    <a:pt x="176" y="153"/>
                    <a:pt x="176" y="153"/>
                    <a:pt x="175" y="152"/>
                  </a:cubicBezTo>
                  <a:cubicBezTo>
                    <a:pt x="174" y="151"/>
                    <a:pt x="173" y="151"/>
                    <a:pt x="172" y="150"/>
                  </a:cubicBezTo>
                  <a:cubicBezTo>
                    <a:pt x="169" y="148"/>
                    <a:pt x="165" y="147"/>
                    <a:pt x="161" y="147"/>
                  </a:cubicBezTo>
                  <a:cubicBezTo>
                    <a:pt x="161" y="147"/>
                    <a:pt x="161" y="147"/>
                    <a:pt x="161" y="147"/>
                  </a:cubicBezTo>
                  <a:cubicBezTo>
                    <a:pt x="161" y="147"/>
                    <a:pt x="161" y="147"/>
                    <a:pt x="161" y="147"/>
                  </a:cubicBezTo>
                  <a:cubicBezTo>
                    <a:pt x="160" y="147"/>
                    <a:pt x="158" y="147"/>
                    <a:pt x="156" y="148"/>
                  </a:cubicBezTo>
                  <a:cubicBezTo>
                    <a:pt x="0" y="0"/>
                    <a:pt x="0" y="0"/>
                    <a:pt x="0" y="0"/>
                  </a:cubicBezTo>
                  <a:cubicBezTo>
                    <a:pt x="5" y="13"/>
                    <a:pt x="5" y="13"/>
                    <a:pt x="5" y="13"/>
                  </a:cubicBezTo>
                  <a:cubicBezTo>
                    <a:pt x="5" y="13"/>
                    <a:pt x="5" y="13"/>
                    <a:pt x="5" y="13"/>
                  </a:cubicBezTo>
                  <a:cubicBezTo>
                    <a:pt x="10" y="26"/>
                    <a:pt x="10" y="26"/>
                    <a:pt x="10" y="26"/>
                  </a:cubicBezTo>
                  <a:cubicBezTo>
                    <a:pt x="140" y="164"/>
                    <a:pt x="140" y="164"/>
                    <a:pt x="140" y="164"/>
                  </a:cubicBezTo>
                  <a:cubicBezTo>
                    <a:pt x="140" y="166"/>
                    <a:pt x="139" y="167"/>
                    <a:pt x="139" y="169"/>
                  </a:cubicBezTo>
                  <a:cubicBezTo>
                    <a:pt x="139" y="175"/>
                    <a:pt x="142" y="181"/>
                    <a:pt x="146" y="185"/>
                  </a:cubicBezTo>
                  <a:cubicBezTo>
                    <a:pt x="96" y="393"/>
                    <a:pt x="96" y="393"/>
                    <a:pt x="96" y="393"/>
                  </a:cubicBezTo>
                  <a:cubicBezTo>
                    <a:pt x="104" y="383"/>
                    <a:pt x="104" y="383"/>
                    <a:pt x="104" y="383"/>
                  </a:cubicBezTo>
                  <a:cubicBezTo>
                    <a:pt x="104" y="383"/>
                    <a:pt x="104" y="383"/>
                    <a:pt x="104" y="383"/>
                  </a:cubicBezTo>
                  <a:cubicBezTo>
                    <a:pt x="113" y="372"/>
                    <a:pt x="113" y="372"/>
                    <a:pt x="113" y="372"/>
                  </a:cubicBezTo>
                  <a:cubicBezTo>
                    <a:pt x="154" y="234"/>
                    <a:pt x="154" y="234"/>
                    <a:pt x="154" y="234"/>
                  </a:cubicBezTo>
                  <a:cubicBezTo>
                    <a:pt x="150" y="636"/>
                    <a:pt x="150" y="636"/>
                    <a:pt x="150" y="636"/>
                  </a:cubicBezTo>
                  <a:cubicBezTo>
                    <a:pt x="142" y="636"/>
                    <a:pt x="142" y="636"/>
                    <a:pt x="142" y="636"/>
                  </a:cubicBezTo>
                  <a:cubicBezTo>
                    <a:pt x="138" y="658"/>
                    <a:pt x="138" y="658"/>
                    <a:pt x="138" y="658"/>
                  </a:cubicBezTo>
                  <a:cubicBezTo>
                    <a:pt x="161" y="658"/>
                    <a:pt x="161" y="658"/>
                    <a:pt x="161" y="658"/>
                  </a:cubicBezTo>
                  <a:cubicBezTo>
                    <a:pt x="161" y="658"/>
                    <a:pt x="161" y="658"/>
                    <a:pt x="161" y="658"/>
                  </a:cubicBezTo>
                  <a:cubicBezTo>
                    <a:pt x="185" y="658"/>
                    <a:pt x="185" y="658"/>
                    <a:pt x="185" y="658"/>
                  </a:cubicBezTo>
                  <a:cubicBezTo>
                    <a:pt x="185" y="658"/>
                    <a:pt x="185" y="658"/>
                    <a:pt x="185" y="658"/>
                  </a:cubicBezTo>
                  <a:cubicBezTo>
                    <a:pt x="185" y="658"/>
                    <a:pt x="185" y="658"/>
                    <a:pt x="185" y="658"/>
                  </a:cubicBezTo>
                  <a:cubicBezTo>
                    <a:pt x="181" y="636"/>
                    <a:pt x="181" y="636"/>
                    <a:pt x="181" y="636"/>
                  </a:cubicBezTo>
                  <a:cubicBezTo>
                    <a:pt x="173" y="636"/>
                    <a:pt x="173" y="636"/>
                    <a:pt x="173" y="636"/>
                  </a:cubicBezTo>
                  <a:cubicBezTo>
                    <a:pt x="173" y="630"/>
                    <a:pt x="173" y="630"/>
                    <a:pt x="173" y="630"/>
                  </a:cubicBezTo>
                  <a:cubicBezTo>
                    <a:pt x="168" y="190"/>
                    <a:pt x="168" y="190"/>
                    <a:pt x="168" y="190"/>
                  </a:cubicBezTo>
                  <a:cubicBezTo>
                    <a:pt x="171" y="189"/>
                    <a:pt x="174" y="187"/>
                    <a:pt x="177" y="185"/>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1"/>
            <p:cNvSpPr>
              <a:spLocks/>
            </p:cNvSpPr>
            <p:nvPr/>
          </p:nvSpPr>
          <p:spPr bwMode="auto">
            <a:xfrm>
              <a:off x="8335664" y="3074959"/>
              <a:ext cx="1136879" cy="1931578"/>
            </a:xfrm>
            <a:custGeom>
              <a:avLst/>
              <a:gdLst>
                <a:gd name="T0" fmla="*/ 177 w 388"/>
                <a:gd name="T1" fmla="*/ 185 h 658"/>
                <a:gd name="T2" fmla="*/ 183 w 388"/>
                <a:gd name="T3" fmla="*/ 175 h 658"/>
                <a:gd name="T4" fmla="*/ 388 w 388"/>
                <a:gd name="T5" fmla="*/ 114 h 658"/>
                <a:gd name="T6" fmla="*/ 388 w 388"/>
                <a:gd name="T7" fmla="*/ 114 h 658"/>
                <a:gd name="T8" fmla="*/ 388 w 388"/>
                <a:gd name="T9" fmla="*/ 114 h 658"/>
                <a:gd name="T10" fmla="*/ 382 w 388"/>
                <a:gd name="T11" fmla="*/ 113 h 658"/>
                <a:gd name="T12" fmla="*/ 375 w 388"/>
                <a:gd name="T13" fmla="*/ 112 h 658"/>
                <a:gd name="T14" fmla="*/ 375 w 388"/>
                <a:gd name="T15" fmla="*/ 112 h 658"/>
                <a:gd name="T16" fmla="*/ 361 w 388"/>
                <a:gd name="T17" fmla="*/ 110 h 658"/>
                <a:gd name="T18" fmla="*/ 177 w 388"/>
                <a:gd name="T19" fmla="*/ 153 h 658"/>
                <a:gd name="T20" fmla="*/ 175 w 388"/>
                <a:gd name="T21" fmla="*/ 152 h 658"/>
                <a:gd name="T22" fmla="*/ 172 w 388"/>
                <a:gd name="T23" fmla="*/ 150 h 658"/>
                <a:gd name="T24" fmla="*/ 161 w 388"/>
                <a:gd name="T25" fmla="*/ 147 h 658"/>
                <a:gd name="T26" fmla="*/ 161 w 388"/>
                <a:gd name="T27" fmla="*/ 147 h 658"/>
                <a:gd name="T28" fmla="*/ 161 w 388"/>
                <a:gd name="T29" fmla="*/ 147 h 658"/>
                <a:gd name="T30" fmla="*/ 156 w 388"/>
                <a:gd name="T31" fmla="*/ 148 h 658"/>
                <a:gd name="T32" fmla="*/ 0 w 388"/>
                <a:gd name="T33" fmla="*/ 0 h 658"/>
                <a:gd name="T34" fmla="*/ 5 w 388"/>
                <a:gd name="T35" fmla="*/ 13 h 658"/>
                <a:gd name="T36" fmla="*/ 5 w 388"/>
                <a:gd name="T37" fmla="*/ 13 h 658"/>
                <a:gd name="T38" fmla="*/ 10 w 388"/>
                <a:gd name="T39" fmla="*/ 26 h 658"/>
                <a:gd name="T40" fmla="*/ 140 w 388"/>
                <a:gd name="T41" fmla="*/ 164 h 658"/>
                <a:gd name="T42" fmla="*/ 139 w 388"/>
                <a:gd name="T43" fmla="*/ 169 h 658"/>
                <a:gd name="T44" fmla="*/ 146 w 388"/>
                <a:gd name="T45" fmla="*/ 185 h 658"/>
                <a:gd name="T46" fmla="*/ 96 w 388"/>
                <a:gd name="T47" fmla="*/ 393 h 658"/>
                <a:gd name="T48" fmla="*/ 104 w 388"/>
                <a:gd name="T49" fmla="*/ 383 h 658"/>
                <a:gd name="T50" fmla="*/ 104 w 388"/>
                <a:gd name="T51" fmla="*/ 383 h 658"/>
                <a:gd name="T52" fmla="*/ 113 w 388"/>
                <a:gd name="T53" fmla="*/ 372 h 658"/>
                <a:gd name="T54" fmla="*/ 154 w 388"/>
                <a:gd name="T55" fmla="*/ 234 h 658"/>
                <a:gd name="T56" fmla="*/ 150 w 388"/>
                <a:gd name="T57" fmla="*/ 636 h 658"/>
                <a:gd name="T58" fmla="*/ 142 w 388"/>
                <a:gd name="T59" fmla="*/ 636 h 658"/>
                <a:gd name="T60" fmla="*/ 138 w 388"/>
                <a:gd name="T61" fmla="*/ 658 h 658"/>
                <a:gd name="T62" fmla="*/ 161 w 388"/>
                <a:gd name="T63" fmla="*/ 658 h 658"/>
                <a:gd name="T64" fmla="*/ 161 w 388"/>
                <a:gd name="T65" fmla="*/ 658 h 658"/>
                <a:gd name="T66" fmla="*/ 185 w 388"/>
                <a:gd name="T67" fmla="*/ 658 h 658"/>
                <a:gd name="T68" fmla="*/ 185 w 388"/>
                <a:gd name="T69" fmla="*/ 658 h 658"/>
                <a:gd name="T70" fmla="*/ 185 w 388"/>
                <a:gd name="T71" fmla="*/ 658 h 658"/>
                <a:gd name="T72" fmla="*/ 181 w 388"/>
                <a:gd name="T73" fmla="*/ 636 h 658"/>
                <a:gd name="T74" fmla="*/ 173 w 388"/>
                <a:gd name="T75" fmla="*/ 636 h 658"/>
                <a:gd name="T76" fmla="*/ 173 w 388"/>
                <a:gd name="T77" fmla="*/ 630 h 658"/>
                <a:gd name="T78" fmla="*/ 168 w 388"/>
                <a:gd name="T79" fmla="*/ 190 h 658"/>
                <a:gd name="T80" fmla="*/ 177 w 388"/>
                <a:gd name="T81" fmla="*/ 185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8" h="658">
                  <a:moveTo>
                    <a:pt x="177" y="185"/>
                  </a:moveTo>
                  <a:cubicBezTo>
                    <a:pt x="180" y="182"/>
                    <a:pt x="182" y="179"/>
                    <a:pt x="183" y="175"/>
                  </a:cubicBezTo>
                  <a:cubicBezTo>
                    <a:pt x="388" y="114"/>
                    <a:pt x="388" y="114"/>
                    <a:pt x="388" y="114"/>
                  </a:cubicBezTo>
                  <a:cubicBezTo>
                    <a:pt x="388" y="114"/>
                    <a:pt x="388" y="114"/>
                    <a:pt x="388" y="114"/>
                  </a:cubicBezTo>
                  <a:cubicBezTo>
                    <a:pt x="388" y="114"/>
                    <a:pt x="388" y="114"/>
                    <a:pt x="388" y="114"/>
                  </a:cubicBezTo>
                  <a:cubicBezTo>
                    <a:pt x="382" y="113"/>
                    <a:pt x="382" y="113"/>
                    <a:pt x="382" y="113"/>
                  </a:cubicBezTo>
                  <a:cubicBezTo>
                    <a:pt x="375" y="112"/>
                    <a:pt x="375" y="112"/>
                    <a:pt x="375" y="112"/>
                  </a:cubicBezTo>
                  <a:cubicBezTo>
                    <a:pt x="375" y="112"/>
                    <a:pt x="375" y="112"/>
                    <a:pt x="375" y="112"/>
                  </a:cubicBezTo>
                  <a:cubicBezTo>
                    <a:pt x="361" y="110"/>
                    <a:pt x="361" y="110"/>
                    <a:pt x="361" y="110"/>
                  </a:cubicBezTo>
                  <a:cubicBezTo>
                    <a:pt x="177" y="153"/>
                    <a:pt x="177" y="153"/>
                    <a:pt x="177" y="153"/>
                  </a:cubicBezTo>
                  <a:cubicBezTo>
                    <a:pt x="176" y="153"/>
                    <a:pt x="176" y="153"/>
                    <a:pt x="175" y="152"/>
                  </a:cubicBezTo>
                  <a:cubicBezTo>
                    <a:pt x="174" y="151"/>
                    <a:pt x="173" y="151"/>
                    <a:pt x="172" y="150"/>
                  </a:cubicBezTo>
                  <a:cubicBezTo>
                    <a:pt x="169" y="148"/>
                    <a:pt x="165" y="147"/>
                    <a:pt x="161" y="147"/>
                  </a:cubicBezTo>
                  <a:cubicBezTo>
                    <a:pt x="161" y="147"/>
                    <a:pt x="161" y="147"/>
                    <a:pt x="161" y="147"/>
                  </a:cubicBezTo>
                  <a:cubicBezTo>
                    <a:pt x="161" y="147"/>
                    <a:pt x="161" y="147"/>
                    <a:pt x="161" y="147"/>
                  </a:cubicBezTo>
                  <a:cubicBezTo>
                    <a:pt x="160" y="147"/>
                    <a:pt x="158" y="147"/>
                    <a:pt x="156" y="148"/>
                  </a:cubicBezTo>
                  <a:cubicBezTo>
                    <a:pt x="0" y="0"/>
                    <a:pt x="0" y="0"/>
                    <a:pt x="0" y="0"/>
                  </a:cubicBezTo>
                  <a:cubicBezTo>
                    <a:pt x="5" y="13"/>
                    <a:pt x="5" y="13"/>
                    <a:pt x="5" y="13"/>
                  </a:cubicBezTo>
                  <a:cubicBezTo>
                    <a:pt x="5" y="13"/>
                    <a:pt x="5" y="13"/>
                    <a:pt x="5" y="13"/>
                  </a:cubicBezTo>
                  <a:cubicBezTo>
                    <a:pt x="10" y="26"/>
                    <a:pt x="10" y="26"/>
                    <a:pt x="10" y="26"/>
                  </a:cubicBezTo>
                  <a:cubicBezTo>
                    <a:pt x="140" y="164"/>
                    <a:pt x="140" y="164"/>
                    <a:pt x="140" y="164"/>
                  </a:cubicBezTo>
                  <a:cubicBezTo>
                    <a:pt x="140" y="166"/>
                    <a:pt x="139" y="167"/>
                    <a:pt x="139" y="169"/>
                  </a:cubicBezTo>
                  <a:cubicBezTo>
                    <a:pt x="139" y="175"/>
                    <a:pt x="142" y="181"/>
                    <a:pt x="146" y="185"/>
                  </a:cubicBezTo>
                  <a:cubicBezTo>
                    <a:pt x="96" y="393"/>
                    <a:pt x="96" y="393"/>
                    <a:pt x="96" y="393"/>
                  </a:cubicBezTo>
                  <a:cubicBezTo>
                    <a:pt x="104" y="383"/>
                    <a:pt x="104" y="383"/>
                    <a:pt x="104" y="383"/>
                  </a:cubicBezTo>
                  <a:cubicBezTo>
                    <a:pt x="104" y="383"/>
                    <a:pt x="104" y="383"/>
                    <a:pt x="104" y="383"/>
                  </a:cubicBezTo>
                  <a:cubicBezTo>
                    <a:pt x="113" y="372"/>
                    <a:pt x="113" y="372"/>
                    <a:pt x="113" y="372"/>
                  </a:cubicBezTo>
                  <a:cubicBezTo>
                    <a:pt x="154" y="234"/>
                    <a:pt x="154" y="234"/>
                    <a:pt x="154" y="234"/>
                  </a:cubicBezTo>
                  <a:cubicBezTo>
                    <a:pt x="150" y="636"/>
                    <a:pt x="150" y="636"/>
                    <a:pt x="150" y="636"/>
                  </a:cubicBezTo>
                  <a:cubicBezTo>
                    <a:pt x="142" y="636"/>
                    <a:pt x="142" y="636"/>
                    <a:pt x="142" y="636"/>
                  </a:cubicBezTo>
                  <a:cubicBezTo>
                    <a:pt x="138" y="658"/>
                    <a:pt x="138" y="658"/>
                    <a:pt x="138" y="658"/>
                  </a:cubicBezTo>
                  <a:cubicBezTo>
                    <a:pt x="161" y="658"/>
                    <a:pt x="161" y="658"/>
                    <a:pt x="161" y="658"/>
                  </a:cubicBezTo>
                  <a:cubicBezTo>
                    <a:pt x="161" y="658"/>
                    <a:pt x="161" y="658"/>
                    <a:pt x="161" y="658"/>
                  </a:cubicBezTo>
                  <a:cubicBezTo>
                    <a:pt x="185" y="658"/>
                    <a:pt x="185" y="658"/>
                    <a:pt x="185" y="658"/>
                  </a:cubicBezTo>
                  <a:cubicBezTo>
                    <a:pt x="185" y="658"/>
                    <a:pt x="185" y="658"/>
                    <a:pt x="185" y="658"/>
                  </a:cubicBezTo>
                  <a:cubicBezTo>
                    <a:pt x="185" y="658"/>
                    <a:pt x="185" y="658"/>
                    <a:pt x="185" y="658"/>
                  </a:cubicBezTo>
                  <a:cubicBezTo>
                    <a:pt x="181" y="636"/>
                    <a:pt x="181" y="636"/>
                    <a:pt x="181" y="636"/>
                  </a:cubicBezTo>
                  <a:cubicBezTo>
                    <a:pt x="173" y="636"/>
                    <a:pt x="173" y="636"/>
                    <a:pt x="173" y="636"/>
                  </a:cubicBezTo>
                  <a:cubicBezTo>
                    <a:pt x="173" y="630"/>
                    <a:pt x="173" y="630"/>
                    <a:pt x="173" y="630"/>
                  </a:cubicBezTo>
                  <a:cubicBezTo>
                    <a:pt x="168" y="190"/>
                    <a:pt x="168" y="190"/>
                    <a:pt x="168" y="190"/>
                  </a:cubicBezTo>
                  <a:cubicBezTo>
                    <a:pt x="171" y="189"/>
                    <a:pt x="174" y="187"/>
                    <a:pt x="177" y="185"/>
                  </a:cubicBezTo>
                  <a:close/>
                </a:path>
              </a:pathLst>
            </a:custGeom>
            <a:solidFill>
              <a:schemeClr val="tx2">
                <a:lumMod val="75000"/>
                <a:alpha val="1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49" name="Group 111"/>
          <p:cNvGrpSpPr/>
          <p:nvPr/>
        </p:nvGrpSpPr>
        <p:grpSpPr>
          <a:xfrm>
            <a:off x="9371216" y="4749315"/>
            <a:ext cx="753787" cy="1279454"/>
            <a:chOff x="9369641" y="3568392"/>
            <a:chExt cx="753787" cy="1279454"/>
          </a:xfrm>
        </p:grpSpPr>
        <p:sp>
          <p:nvSpPr>
            <p:cNvPr id="150" name="Freeform 23"/>
            <p:cNvSpPr>
              <a:spLocks/>
            </p:cNvSpPr>
            <p:nvPr/>
          </p:nvSpPr>
          <p:spPr bwMode="auto">
            <a:xfrm>
              <a:off x="9369641" y="3568392"/>
              <a:ext cx="753787" cy="1279454"/>
            </a:xfrm>
            <a:custGeom>
              <a:avLst/>
              <a:gdLst>
                <a:gd name="T0" fmla="*/ 114 w 257"/>
                <a:gd name="T1" fmla="*/ 124 h 436"/>
                <a:gd name="T2" fmla="*/ 116 w 257"/>
                <a:gd name="T3" fmla="*/ 123 h 436"/>
                <a:gd name="T4" fmla="*/ 118 w 257"/>
                <a:gd name="T5" fmla="*/ 121 h 436"/>
                <a:gd name="T6" fmla="*/ 120 w 257"/>
                <a:gd name="T7" fmla="*/ 116 h 436"/>
                <a:gd name="T8" fmla="*/ 257 w 257"/>
                <a:gd name="T9" fmla="*/ 75 h 436"/>
                <a:gd name="T10" fmla="*/ 257 w 257"/>
                <a:gd name="T11" fmla="*/ 75 h 436"/>
                <a:gd name="T12" fmla="*/ 257 w 257"/>
                <a:gd name="T13" fmla="*/ 75 h 436"/>
                <a:gd name="T14" fmla="*/ 251 w 257"/>
                <a:gd name="T15" fmla="*/ 75 h 436"/>
                <a:gd name="T16" fmla="*/ 248 w 257"/>
                <a:gd name="T17" fmla="*/ 74 h 436"/>
                <a:gd name="T18" fmla="*/ 248 w 257"/>
                <a:gd name="T19" fmla="*/ 74 h 436"/>
                <a:gd name="T20" fmla="*/ 239 w 257"/>
                <a:gd name="T21" fmla="*/ 72 h 436"/>
                <a:gd name="T22" fmla="*/ 117 w 257"/>
                <a:gd name="T23" fmla="*/ 101 h 436"/>
                <a:gd name="T24" fmla="*/ 106 w 257"/>
                <a:gd name="T25" fmla="*/ 97 h 436"/>
                <a:gd name="T26" fmla="*/ 106 w 257"/>
                <a:gd name="T27" fmla="*/ 97 h 436"/>
                <a:gd name="T28" fmla="*/ 106 w 257"/>
                <a:gd name="T29" fmla="*/ 97 h 436"/>
                <a:gd name="T30" fmla="*/ 103 w 257"/>
                <a:gd name="T31" fmla="*/ 98 h 436"/>
                <a:gd name="T32" fmla="*/ 0 w 257"/>
                <a:gd name="T33" fmla="*/ 0 h 436"/>
                <a:gd name="T34" fmla="*/ 0 w 257"/>
                <a:gd name="T35" fmla="*/ 0 h 436"/>
                <a:gd name="T36" fmla="*/ 0 w 257"/>
                <a:gd name="T37" fmla="*/ 0 h 436"/>
                <a:gd name="T38" fmla="*/ 2 w 257"/>
                <a:gd name="T39" fmla="*/ 5 h 436"/>
                <a:gd name="T40" fmla="*/ 3 w 257"/>
                <a:gd name="T41" fmla="*/ 8 h 436"/>
                <a:gd name="T42" fmla="*/ 3 w 257"/>
                <a:gd name="T43" fmla="*/ 8 h 436"/>
                <a:gd name="T44" fmla="*/ 6 w 257"/>
                <a:gd name="T45" fmla="*/ 17 h 436"/>
                <a:gd name="T46" fmla="*/ 92 w 257"/>
                <a:gd name="T47" fmla="*/ 108 h 436"/>
                <a:gd name="T48" fmla="*/ 92 w 257"/>
                <a:gd name="T49" fmla="*/ 112 h 436"/>
                <a:gd name="T50" fmla="*/ 96 w 257"/>
                <a:gd name="T51" fmla="*/ 122 h 436"/>
                <a:gd name="T52" fmla="*/ 63 w 257"/>
                <a:gd name="T53" fmla="*/ 260 h 436"/>
                <a:gd name="T54" fmla="*/ 69 w 257"/>
                <a:gd name="T55" fmla="*/ 253 h 436"/>
                <a:gd name="T56" fmla="*/ 69 w 257"/>
                <a:gd name="T57" fmla="*/ 253 h 436"/>
                <a:gd name="T58" fmla="*/ 75 w 257"/>
                <a:gd name="T59" fmla="*/ 246 h 436"/>
                <a:gd name="T60" fmla="*/ 102 w 257"/>
                <a:gd name="T61" fmla="*/ 155 h 436"/>
                <a:gd name="T62" fmla="*/ 99 w 257"/>
                <a:gd name="T63" fmla="*/ 421 h 436"/>
                <a:gd name="T64" fmla="*/ 93 w 257"/>
                <a:gd name="T65" fmla="*/ 421 h 436"/>
                <a:gd name="T66" fmla="*/ 91 w 257"/>
                <a:gd name="T67" fmla="*/ 435 h 436"/>
                <a:gd name="T68" fmla="*/ 106 w 257"/>
                <a:gd name="T69" fmla="*/ 435 h 436"/>
                <a:gd name="T70" fmla="*/ 106 w 257"/>
                <a:gd name="T71" fmla="*/ 436 h 436"/>
                <a:gd name="T72" fmla="*/ 122 w 257"/>
                <a:gd name="T73" fmla="*/ 436 h 436"/>
                <a:gd name="T74" fmla="*/ 122 w 257"/>
                <a:gd name="T75" fmla="*/ 435 h 436"/>
                <a:gd name="T76" fmla="*/ 122 w 257"/>
                <a:gd name="T77" fmla="*/ 435 h 436"/>
                <a:gd name="T78" fmla="*/ 119 w 257"/>
                <a:gd name="T79" fmla="*/ 421 h 436"/>
                <a:gd name="T80" fmla="*/ 119 w 257"/>
                <a:gd name="T81" fmla="*/ 421 h 436"/>
                <a:gd name="T82" fmla="*/ 114 w 257"/>
                <a:gd name="T83" fmla="*/ 421 h 436"/>
                <a:gd name="T84" fmla="*/ 111 w 257"/>
                <a:gd name="T85" fmla="*/ 126 h 436"/>
                <a:gd name="T86" fmla="*/ 114 w 257"/>
                <a:gd name="T87" fmla="*/ 12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7" h="436">
                  <a:moveTo>
                    <a:pt x="114" y="124"/>
                  </a:moveTo>
                  <a:cubicBezTo>
                    <a:pt x="114" y="124"/>
                    <a:pt x="115" y="124"/>
                    <a:pt x="116" y="123"/>
                  </a:cubicBezTo>
                  <a:cubicBezTo>
                    <a:pt x="116" y="123"/>
                    <a:pt x="117" y="122"/>
                    <a:pt x="118" y="121"/>
                  </a:cubicBezTo>
                  <a:cubicBezTo>
                    <a:pt x="119" y="120"/>
                    <a:pt x="120" y="118"/>
                    <a:pt x="120" y="116"/>
                  </a:cubicBezTo>
                  <a:cubicBezTo>
                    <a:pt x="257" y="75"/>
                    <a:pt x="257" y="75"/>
                    <a:pt x="257" y="75"/>
                  </a:cubicBezTo>
                  <a:cubicBezTo>
                    <a:pt x="257" y="75"/>
                    <a:pt x="257" y="75"/>
                    <a:pt x="257" y="75"/>
                  </a:cubicBezTo>
                  <a:cubicBezTo>
                    <a:pt x="257" y="75"/>
                    <a:pt x="257" y="75"/>
                    <a:pt x="257" y="75"/>
                  </a:cubicBezTo>
                  <a:cubicBezTo>
                    <a:pt x="251" y="75"/>
                    <a:pt x="251" y="75"/>
                    <a:pt x="251" y="75"/>
                  </a:cubicBezTo>
                  <a:cubicBezTo>
                    <a:pt x="248" y="74"/>
                    <a:pt x="248" y="74"/>
                    <a:pt x="248" y="74"/>
                  </a:cubicBezTo>
                  <a:cubicBezTo>
                    <a:pt x="248" y="74"/>
                    <a:pt x="248" y="74"/>
                    <a:pt x="248" y="74"/>
                  </a:cubicBezTo>
                  <a:cubicBezTo>
                    <a:pt x="239" y="72"/>
                    <a:pt x="239" y="72"/>
                    <a:pt x="239" y="72"/>
                  </a:cubicBezTo>
                  <a:cubicBezTo>
                    <a:pt x="117" y="101"/>
                    <a:pt x="117" y="101"/>
                    <a:pt x="117" y="101"/>
                  </a:cubicBezTo>
                  <a:cubicBezTo>
                    <a:pt x="114" y="99"/>
                    <a:pt x="110" y="97"/>
                    <a:pt x="106" y="97"/>
                  </a:cubicBezTo>
                  <a:cubicBezTo>
                    <a:pt x="106" y="97"/>
                    <a:pt x="106" y="97"/>
                    <a:pt x="106" y="97"/>
                  </a:cubicBezTo>
                  <a:cubicBezTo>
                    <a:pt x="106" y="97"/>
                    <a:pt x="106" y="97"/>
                    <a:pt x="106" y="97"/>
                  </a:cubicBezTo>
                  <a:cubicBezTo>
                    <a:pt x="105" y="97"/>
                    <a:pt x="104" y="97"/>
                    <a:pt x="103" y="98"/>
                  </a:cubicBezTo>
                  <a:cubicBezTo>
                    <a:pt x="0" y="0"/>
                    <a:pt x="0" y="0"/>
                    <a:pt x="0" y="0"/>
                  </a:cubicBezTo>
                  <a:cubicBezTo>
                    <a:pt x="0" y="0"/>
                    <a:pt x="0" y="0"/>
                    <a:pt x="0" y="0"/>
                  </a:cubicBezTo>
                  <a:cubicBezTo>
                    <a:pt x="0" y="0"/>
                    <a:pt x="0" y="0"/>
                    <a:pt x="0" y="0"/>
                  </a:cubicBezTo>
                  <a:cubicBezTo>
                    <a:pt x="2" y="5"/>
                    <a:pt x="2" y="5"/>
                    <a:pt x="2" y="5"/>
                  </a:cubicBezTo>
                  <a:cubicBezTo>
                    <a:pt x="3" y="8"/>
                    <a:pt x="3" y="8"/>
                    <a:pt x="3" y="8"/>
                  </a:cubicBezTo>
                  <a:cubicBezTo>
                    <a:pt x="3" y="8"/>
                    <a:pt x="3" y="8"/>
                    <a:pt x="3" y="8"/>
                  </a:cubicBezTo>
                  <a:cubicBezTo>
                    <a:pt x="6" y="17"/>
                    <a:pt x="6" y="17"/>
                    <a:pt x="6" y="17"/>
                  </a:cubicBezTo>
                  <a:cubicBezTo>
                    <a:pt x="92" y="108"/>
                    <a:pt x="92" y="108"/>
                    <a:pt x="92" y="108"/>
                  </a:cubicBezTo>
                  <a:cubicBezTo>
                    <a:pt x="92" y="109"/>
                    <a:pt x="92" y="111"/>
                    <a:pt x="92" y="112"/>
                  </a:cubicBezTo>
                  <a:cubicBezTo>
                    <a:pt x="92" y="116"/>
                    <a:pt x="93" y="119"/>
                    <a:pt x="96" y="122"/>
                  </a:cubicBezTo>
                  <a:cubicBezTo>
                    <a:pt x="63" y="260"/>
                    <a:pt x="63" y="260"/>
                    <a:pt x="63" y="260"/>
                  </a:cubicBezTo>
                  <a:cubicBezTo>
                    <a:pt x="69" y="253"/>
                    <a:pt x="69" y="253"/>
                    <a:pt x="69" y="253"/>
                  </a:cubicBezTo>
                  <a:cubicBezTo>
                    <a:pt x="69" y="253"/>
                    <a:pt x="69" y="253"/>
                    <a:pt x="69" y="253"/>
                  </a:cubicBezTo>
                  <a:cubicBezTo>
                    <a:pt x="75" y="246"/>
                    <a:pt x="75" y="246"/>
                    <a:pt x="75" y="246"/>
                  </a:cubicBezTo>
                  <a:cubicBezTo>
                    <a:pt x="102" y="155"/>
                    <a:pt x="102" y="155"/>
                    <a:pt x="102" y="155"/>
                  </a:cubicBezTo>
                  <a:cubicBezTo>
                    <a:pt x="99" y="421"/>
                    <a:pt x="99" y="421"/>
                    <a:pt x="99" y="421"/>
                  </a:cubicBezTo>
                  <a:cubicBezTo>
                    <a:pt x="93" y="421"/>
                    <a:pt x="93" y="421"/>
                    <a:pt x="93" y="421"/>
                  </a:cubicBezTo>
                  <a:cubicBezTo>
                    <a:pt x="91" y="435"/>
                    <a:pt x="91" y="435"/>
                    <a:pt x="91" y="435"/>
                  </a:cubicBezTo>
                  <a:cubicBezTo>
                    <a:pt x="106" y="435"/>
                    <a:pt x="106" y="435"/>
                    <a:pt x="106" y="435"/>
                  </a:cubicBezTo>
                  <a:cubicBezTo>
                    <a:pt x="106" y="436"/>
                    <a:pt x="106" y="436"/>
                    <a:pt x="106" y="436"/>
                  </a:cubicBezTo>
                  <a:cubicBezTo>
                    <a:pt x="122" y="436"/>
                    <a:pt x="122" y="436"/>
                    <a:pt x="122" y="436"/>
                  </a:cubicBezTo>
                  <a:cubicBezTo>
                    <a:pt x="122" y="435"/>
                    <a:pt x="122" y="435"/>
                    <a:pt x="122" y="435"/>
                  </a:cubicBezTo>
                  <a:cubicBezTo>
                    <a:pt x="122" y="435"/>
                    <a:pt x="122" y="435"/>
                    <a:pt x="122" y="435"/>
                  </a:cubicBezTo>
                  <a:cubicBezTo>
                    <a:pt x="119" y="421"/>
                    <a:pt x="119" y="421"/>
                    <a:pt x="119" y="421"/>
                  </a:cubicBezTo>
                  <a:cubicBezTo>
                    <a:pt x="119" y="421"/>
                    <a:pt x="119" y="421"/>
                    <a:pt x="119" y="421"/>
                  </a:cubicBezTo>
                  <a:cubicBezTo>
                    <a:pt x="114" y="421"/>
                    <a:pt x="114" y="421"/>
                    <a:pt x="114" y="421"/>
                  </a:cubicBezTo>
                  <a:cubicBezTo>
                    <a:pt x="111" y="126"/>
                    <a:pt x="111" y="126"/>
                    <a:pt x="111" y="126"/>
                  </a:cubicBezTo>
                  <a:cubicBezTo>
                    <a:pt x="112" y="125"/>
                    <a:pt x="113" y="125"/>
                    <a:pt x="114" y="12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3"/>
            <p:cNvSpPr>
              <a:spLocks/>
            </p:cNvSpPr>
            <p:nvPr/>
          </p:nvSpPr>
          <p:spPr bwMode="auto">
            <a:xfrm>
              <a:off x="9369641" y="3568392"/>
              <a:ext cx="753787" cy="1279454"/>
            </a:xfrm>
            <a:custGeom>
              <a:avLst/>
              <a:gdLst>
                <a:gd name="T0" fmla="*/ 114 w 257"/>
                <a:gd name="T1" fmla="*/ 124 h 436"/>
                <a:gd name="T2" fmla="*/ 116 w 257"/>
                <a:gd name="T3" fmla="*/ 123 h 436"/>
                <a:gd name="T4" fmla="*/ 118 w 257"/>
                <a:gd name="T5" fmla="*/ 121 h 436"/>
                <a:gd name="T6" fmla="*/ 120 w 257"/>
                <a:gd name="T7" fmla="*/ 116 h 436"/>
                <a:gd name="T8" fmla="*/ 257 w 257"/>
                <a:gd name="T9" fmla="*/ 75 h 436"/>
                <a:gd name="T10" fmla="*/ 257 w 257"/>
                <a:gd name="T11" fmla="*/ 75 h 436"/>
                <a:gd name="T12" fmla="*/ 257 w 257"/>
                <a:gd name="T13" fmla="*/ 75 h 436"/>
                <a:gd name="T14" fmla="*/ 251 w 257"/>
                <a:gd name="T15" fmla="*/ 75 h 436"/>
                <a:gd name="T16" fmla="*/ 248 w 257"/>
                <a:gd name="T17" fmla="*/ 74 h 436"/>
                <a:gd name="T18" fmla="*/ 248 w 257"/>
                <a:gd name="T19" fmla="*/ 74 h 436"/>
                <a:gd name="T20" fmla="*/ 239 w 257"/>
                <a:gd name="T21" fmla="*/ 72 h 436"/>
                <a:gd name="T22" fmla="*/ 117 w 257"/>
                <a:gd name="T23" fmla="*/ 101 h 436"/>
                <a:gd name="T24" fmla="*/ 106 w 257"/>
                <a:gd name="T25" fmla="*/ 97 h 436"/>
                <a:gd name="T26" fmla="*/ 106 w 257"/>
                <a:gd name="T27" fmla="*/ 97 h 436"/>
                <a:gd name="T28" fmla="*/ 106 w 257"/>
                <a:gd name="T29" fmla="*/ 97 h 436"/>
                <a:gd name="T30" fmla="*/ 103 w 257"/>
                <a:gd name="T31" fmla="*/ 98 h 436"/>
                <a:gd name="T32" fmla="*/ 0 w 257"/>
                <a:gd name="T33" fmla="*/ 0 h 436"/>
                <a:gd name="T34" fmla="*/ 0 w 257"/>
                <a:gd name="T35" fmla="*/ 0 h 436"/>
                <a:gd name="T36" fmla="*/ 0 w 257"/>
                <a:gd name="T37" fmla="*/ 0 h 436"/>
                <a:gd name="T38" fmla="*/ 2 w 257"/>
                <a:gd name="T39" fmla="*/ 5 h 436"/>
                <a:gd name="T40" fmla="*/ 3 w 257"/>
                <a:gd name="T41" fmla="*/ 8 h 436"/>
                <a:gd name="T42" fmla="*/ 3 w 257"/>
                <a:gd name="T43" fmla="*/ 8 h 436"/>
                <a:gd name="T44" fmla="*/ 6 w 257"/>
                <a:gd name="T45" fmla="*/ 17 h 436"/>
                <a:gd name="T46" fmla="*/ 92 w 257"/>
                <a:gd name="T47" fmla="*/ 108 h 436"/>
                <a:gd name="T48" fmla="*/ 92 w 257"/>
                <a:gd name="T49" fmla="*/ 112 h 436"/>
                <a:gd name="T50" fmla="*/ 96 w 257"/>
                <a:gd name="T51" fmla="*/ 122 h 436"/>
                <a:gd name="T52" fmla="*/ 63 w 257"/>
                <a:gd name="T53" fmla="*/ 260 h 436"/>
                <a:gd name="T54" fmla="*/ 69 w 257"/>
                <a:gd name="T55" fmla="*/ 253 h 436"/>
                <a:gd name="T56" fmla="*/ 69 w 257"/>
                <a:gd name="T57" fmla="*/ 253 h 436"/>
                <a:gd name="T58" fmla="*/ 75 w 257"/>
                <a:gd name="T59" fmla="*/ 246 h 436"/>
                <a:gd name="T60" fmla="*/ 102 w 257"/>
                <a:gd name="T61" fmla="*/ 155 h 436"/>
                <a:gd name="T62" fmla="*/ 99 w 257"/>
                <a:gd name="T63" fmla="*/ 421 h 436"/>
                <a:gd name="T64" fmla="*/ 93 w 257"/>
                <a:gd name="T65" fmla="*/ 421 h 436"/>
                <a:gd name="T66" fmla="*/ 91 w 257"/>
                <a:gd name="T67" fmla="*/ 435 h 436"/>
                <a:gd name="T68" fmla="*/ 106 w 257"/>
                <a:gd name="T69" fmla="*/ 435 h 436"/>
                <a:gd name="T70" fmla="*/ 106 w 257"/>
                <a:gd name="T71" fmla="*/ 436 h 436"/>
                <a:gd name="T72" fmla="*/ 122 w 257"/>
                <a:gd name="T73" fmla="*/ 436 h 436"/>
                <a:gd name="T74" fmla="*/ 122 w 257"/>
                <a:gd name="T75" fmla="*/ 435 h 436"/>
                <a:gd name="T76" fmla="*/ 122 w 257"/>
                <a:gd name="T77" fmla="*/ 435 h 436"/>
                <a:gd name="T78" fmla="*/ 119 w 257"/>
                <a:gd name="T79" fmla="*/ 421 h 436"/>
                <a:gd name="T80" fmla="*/ 119 w 257"/>
                <a:gd name="T81" fmla="*/ 421 h 436"/>
                <a:gd name="T82" fmla="*/ 114 w 257"/>
                <a:gd name="T83" fmla="*/ 421 h 436"/>
                <a:gd name="T84" fmla="*/ 111 w 257"/>
                <a:gd name="T85" fmla="*/ 126 h 436"/>
                <a:gd name="T86" fmla="*/ 114 w 257"/>
                <a:gd name="T87" fmla="*/ 12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7" h="436">
                  <a:moveTo>
                    <a:pt x="114" y="124"/>
                  </a:moveTo>
                  <a:cubicBezTo>
                    <a:pt x="114" y="124"/>
                    <a:pt x="115" y="124"/>
                    <a:pt x="116" y="123"/>
                  </a:cubicBezTo>
                  <a:cubicBezTo>
                    <a:pt x="116" y="123"/>
                    <a:pt x="117" y="122"/>
                    <a:pt x="118" y="121"/>
                  </a:cubicBezTo>
                  <a:cubicBezTo>
                    <a:pt x="119" y="120"/>
                    <a:pt x="120" y="118"/>
                    <a:pt x="120" y="116"/>
                  </a:cubicBezTo>
                  <a:cubicBezTo>
                    <a:pt x="257" y="75"/>
                    <a:pt x="257" y="75"/>
                    <a:pt x="257" y="75"/>
                  </a:cubicBezTo>
                  <a:cubicBezTo>
                    <a:pt x="257" y="75"/>
                    <a:pt x="257" y="75"/>
                    <a:pt x="257" y="75"/>
                  </a:cubicBezTo>
                  <a:cubicBezTo>
                    <a:pt x="257" y="75"/>
                    <a:pt x="257" y="75"/>
                    <a:pt x="257" y="75"/>
                  </a:cubicBezTo>
                  <a:cubicBezTo>
                    <a:pt x="251" y="75"/>
                    <a:pt x="251" y="75"/>
                    <a:pt x="251" y="75"/>
                  </a:cubicBezTo>
                  <a:cubicBezTo>
                    <a:pt x="248" y="74"/>
                    <a:pt x="248" y="74"/>
                    <a:pt x="248" y="74"/>
                  </a:cubicBezTo>
                  <a:cubicBezTo>
                    <a:pt x="248" y="74"/>
                    <a:pt x="248" y="74"/>
                    <a:pt x="248" y="74"/>
                  </a:cubicBezTo>
                  <a:cubicBezTo>
                    <a:pt x="239" y="72"/>
                    <a:pt x="239" y="72"/>
                    <a:pt x="239" y="72"/>
                  </a:cubicBezTo>
                  <a:cubicBezTo>
                    <a:pt x="117" y="101"/>
                    <a:pt x="117" y="101"/>
                    <a:pt x="117" y="101"/>
                  </a:cubicBezTo>
                  <a:cubicBezTo>
                    <a:pt x="114" y="99"/>
                    <a:pt x="110" y="97"/>
                    <a:pt x="106" y="97"/>
                  </a:cubicBezTo>
                  <a:cubicBezTo>
                    <a:pt x="106" y="97"/>
                    <a:pt x="106" y="97"/>
                    <a:pt x="106" y="97"/>
                  </a:cubicBezTo>
                  <a:cubicBezTo>
                    <a:pt x="106" y="97"/>
                    <a:pt x="106" y="97"/>
                    <a:pt x="106" y="97"/>
                  </a:cubicBezTo>
                  <a:cubicBezTo>
                    <a:pt x="105" y="97"/>
                    <a:pt x="104" y="97"/>
                    <a:pt x="103" y="98"/>
                  </a:cubicBezTo>
                  <a:cubicBezTo>
                    <a:pt x="0" y="0"/>
                    <a:pt x="0" y="0"/>
                    <a:pt x="0" y="0"/>
                  </a:cubicBezTo>
                  <a:cubicBezTo>
                    <a:pt x="0" y="0"/>
                    <a:pt x="0" y="0"/>
                    <a:pt x="0" y="0"/>
                  </a:cubicBezTo>
                  <a:cubicBezTo>
                    <a:pt x="0" y="0"/>
                    <a:pt x="0" y="0"/>
                    <a:pt x="0" y="0"/>
                  </a:cubicBezTo>
                  <a:cubicBezTo>
                    <a:pt x="2" y="5"/>
                    <a:pt x="2" y="5"/>
                    <a:pt x="2" y="5"/>
                  </a:cubicBezTo>
                  <a:cubicBezTo>
                    <a:pt x="3" y="8"/>
                    <a:pt x="3" y="8"/>
                    <a:pt x="3" y="8"/>
                  </a:cubicBezTo>
                  <a:cubicBezTo>
                    <a:pt x="3" y="8"/>
                    <a:pt x="3" y="8"/>
                    <a:pt x="3" y="8"/>
                  </a:cubicBezTo>
                  <a:cubicBezTo>
                    <a:pt x="6" y="17"/>
                    <a:pt x="6" y="17"/>
                    <a:pt x="6" y="17"/>
                  </a:cubicBezTo>
                  <a:cubicBezTo>
                    <a:pt x="92" y="108"/>
                    <a:pt x="92" y="108"/>
                    <a:pt x="92" y="108"/>
                  </a:cubicBezTo>
                  <a:cubicBezTo>
                    <a:pt x="92" y="109"/>
                    <a:pt x="92" y="111"/>
                    <a:pt x="92" y="112"/>
                  </a:cubicBezTo>
                  <a:cubicBezTo>
                    <a:pt x="92" y="116"/>
                    <a:pt x="93" y="119"/>
                    <a:pt x="96" y="122"/>
                  </a:cubicBezTo>
                  <a:cubicBezTo>
                    <a:pt x="63" y="260"/>
                    <a:pt x="63" y="260"/>
                    <a:pt x="63" y="260"/>
                  </a:cubicBezTo>
                  <a:cubicBezTo>
                    <a:pt x="69" y="253"/>
                    <a:pt x="69" y="253"/>
                    <a:pt x="69" y="253"/>
                  </a:cubicBezTo>
                  <a:cubicBezTo>
                    <a:pt x="69" y="253"/>
                    <a:pt x="69" y="253"/>
                    <a:pt x="69" y="253"/>
                  </a:cubicBezTo>
                  <a:cubicBezTo>
                    <a:pt x="75" y="246"/>
                    <a:pt x="75" y="246"/>
                    <a:pt x="75" y="246"/>
                  </a:cubicBezTo>
                  <a:cubicBezTo>
                    <a:pt x="102" y="155"/>
                    <a:pt x="102" y="155"/>
                    <a:pt x="102" y="155"/>
                  </a:cubicBezTo>
                  <a:cubicBezTo>
                    <a:pt x="99" y="421"/>
                    <a:pt x="99" y="421"/>
                    <a:pt x="99" y="421"/>
                  </a:cubicBezTo>
                  <a:cubicBezTo>
                    <a:pt x="93" y="421"/>
                    <a:pt x="93" y="421"/>
                    <a:pt x="93" y="421"/>
                  </a:cubicBezTo>
                  <a:cubicBezTo>
                    <a:pt x="91" y="435"/>
                    <a:pt x="91" y="435"/>
                    <a:pt x="91" y="435"/>
                  </a:cubicBezTo>
                  <a:cubicBezTo>
                    <a:pt x="106" y="435"/>
                    <a:pt x="106" y="435"/>
                    <a:pt x="106" y="435"/>
                  </a:cubicBezTo>
                  <a:cubicBezTo>
                    <a:pt x="106" y="436"/>
                    <a:pt x="106" y="436"/>
                    <a:pt x="106" y="436"/>
                  </a:cubicBezTo>
                  <a:cubicBezTo>
                    <a:pt x="122" y="436"/>
                    <a:pt x="122" y="436"/>
                    <a:pt x="122" y="436"/>
                  </a:cubicBezTo>
                  <a:cubicBezTo>
                    <a:pt x="122" y="435"/>
                    <a:pt x="122" y="435"/>
                    <a:pt x="122" y="435"/>
                  </a:cubicBezTo>
                  <a:cubicBezTo>
                    <a:pt x="122" y="435"/>
                    <a:pt x="122" y="435"/>
                    <a:pt x="122" y="435"/>
                  </a:cubicBezTo>
                  <a:cubicBezTo>
                    <a:pt x="119" y="421"/>
                    <a:pt x="119" y="421"/>
                    <a:pt x="119" y="421"/>
                  </a:cubicBezTo>
                  <a:cubicBezTo>
                    <a:pt x="119" y="421"/>
                    <a:pt x="119" y="421"/>
                    <a:pt x="119" y="421"/>
                  </a:cubicBezTo>
                  <a:cubicBezTo>
                    <a:pt x="114" y="421"/>
                    <a:pt x="114" y="421"/>
                    <a:pt x="114" y="421"/>
                  </a:cubicBezTo>
                  <a:cubicBezTo>
                    <a:pt x="111" y="126"/>
                    <a:pt x="111" y="126"/>
                    <a:pt x="111" y="126"/>
                  </a:cubicBezTo>
                  <a:cubicBezTo>
                    <a:pt x="112" y="125"/>
                    <a:pt x="113" y="125"/>
                    <a:pt x="114" y="124"/>
                  </a:cubicBezTo>
                  <a:close/>
                </a:path>
              </a:pathLst>
            </a:custGeom>
            <a:solidFill>
              <a:schemeClr val="tx2">
                <a:lumMod val="75000"/>
                <a:alpha val="1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52" name="Group 114"/>
          <p:cNvGrpSpPr/>
          <p:nvPr/>
        </p:nvGrpSpPr>
        <p:grpSpPr>
          <a:xfrm>
            <a:off x="1865585" y="5726262"/>
            <a:ext cx="9802944" cy="1136879"/>
            <a:chOff x="1864010" y="4545339"/>
            <a:chExt cx="9802944" cy="1136879"/>
          </a:xfrm>
          <a:solidFill>
            <a:srgbClr val="F9BE67"/>
          </a:solidFill>
        </p:grpSpPr>
        <p:sp>
          <p:nvSpPr>
            <p:cNvPr id="153" name="Freeform 26"/>
            <p:cNvSpPr>
              <a:spLocks/>
            </p:cNvSpPr>
            <p:nvPr/>
          </p:nvSpPr>
          <p:spPr bwMode="auto">
            <a:xfrm>
              <a:off x="1864010" y="4545339"/>
              <a:ext cx="9802944" cy="1136879"/>
            </a:xfrm>
            <a:custGeom>
              <a:avLst/>
              <a:gdLst>
                <a:gd name="T0" fmla="*/ 0 w 3345"/>
                <a:gd name="T1" fmla="*/ 387 h 387"/>
                <a:gd name="T2" fmla="*/ 1486 w 3345"/>
                <a:gd name="T3" fmla="*/ 0 h 387"/>
                <a:gd name="T4" fmla="*/ 3345 w 3345"/>
                <a:gd name="T5" fmla="*/ 387 h 387"/>
                <a:gd name="T6" fmla="*/ 0 w 3345"/>
                <a:gd name="T7" fmla="*/ 387 h 387"/>
              </a:gdLst>
              <a:ahLst/>
              <a:cxnLst>
                <a:cxn ang="0">
                  <a:pos x="T0" y="T1"/>
                </a:cxn>
                <a:cxn ang="0">
                  <a:pos x="T2" y="T3"/>
                </a:cxn>
                <a:cxn ang="0">
                  <a:pos x="T4" y="T5"/>
                </a:cxn>
                <a:cxn ang="0">
                  <a:pos x="T6" y="T7"/>
                </a:cxn>
              </a:cxnLst>
              <a:rect l="0" t="0" r="r" b="b"/>
              <a:pathLst>
                <a:path w="3345" h="387">
                  <a:moveTo>
                    <a:pt x="0" y="387"/>
                  </a:moveTo>
                  <a:cubicBezTo>
                    <a:pt x="0" y="387"/>
                    <a:pt x="816" y="0"/>
                    <a:pt x="1486" y="0"/>
                  </a:cubicBezTo>
                  <a:cubicBezTo>
                    <a:pt x="2155" y="0"/>
                    <a:pt x="3345" y="387"/>
                    <a:pt x="3345" y="387"/>
                  </a:cubicBezTo>
                  <a:lnTo>
                    <a:pt x="0" y="38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5"/>
            <p:cNvSpPr>
              <a:spLocks/>
            </p:cNvSpPr>
            <p:nvPr/>
          </p:nvSpPr>
          <p:spPr bwMode="auto">
            <a:xfrm>
              <a:off x="1864010" y="4545339"/>
              <a:ext cx="9802944" cy="1136879"/>
            </a:xfrm>
            <a:custGeom>
              <a:avLst/>
              <a:gdLst>
                <a:gd name="T0" fmla="*/ 0 w 3345"/>
                <a:gd name="T1" fmla="*/ 387 h 387"/>
                <a:gd name="T2" fmla="*/ 1486 w 3345"/>
                <a:gd name="T3" fmla="*/ 0 h 387"/>
                <a:gd name="T4" fmla="*/ 3345 w 3345"/>
                <a:gd name="T5" fmla="*/ 387 h 387"/>
                <a:gd name="T6" fmla="*/ 0 w 3345"/>
                <a:gd name="T7" fmla="*/ 387 h 387"/>
              </a:gdLst>
              <a:ahLst/>
              <a:cxnLst>
                <a:cxn ang="0">
                  <a:pos x="T0" y="T1"/>
                </a:cxn>
                <a:cxn ang="0">
                  <a:pos x="T2" y="T3"/>
                </a:cxn>
                <a:cxn ang="0">
                  <a:pos x="T4" y="T5"/>
                </a:cxn>
                <a:cxn ang="0">
                  <a:pos x="T6" y="T7"/>
                </a:cxn>
              </a:cxnLst>
              <a:rect l="0" t="0" r="r" b="b"/>
              <a:pathLst>
                <a:path w="3345" h="387">
                  <a:moveTo>
                    <a:pt x="0" y="387"/>
                  </a:moveTo>
                  <a:cubicBezTo>
                    <a:pt x="0" y="387"/>
                    <a:pt x="816" y="0"/>
                    <a:pt x="1486" y="0"/>
                  </a:cubicBezTo>
                  <a:cubicBezTo>
                    <a:pt x="2155" y="0"/>
                    <a:pt x="3345" y="387"/>
                    <a:pt x="3345" y="387"/>
                  </a:cubicBezTo>
                  <a:lnTo>
                    <a:pt x="0" y="38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55" name="Group 117"/>
          <p:cNvGrpSpPr/>
          <p:nvPr/>
        </p:nvGrpSpPr>
        <p:grpSpPr>
          <a:xfrm>
            <a:off x="2195" y="4925364"/>
            <a:ext cx="12190761" cy="1937777"/>
            <a:chOff x="620" y="3744441"/>
            <a:chExt cx="12190761" cy="1937777"/>
          </a:xfrm>
        </p:grpSpPr>
        <p:sp>
          <p:nvSpPr>
            <p:cNvPr id="156" name="Freeform 27"/>
            <p:cNvSpPr>
              <a:spLocks/>
            </p:cNvSpPr>
            <p:nvPr/>
          </p:nvSpPr>
          <p:spPr bwMode="auto">
            <a:xfrm>
              <a:off x="620" y="3744441"/>
              <a:ext cx="12190761" cy="1937777"/>
            </a:xfrm>
            <a:custGeom>
              <a:avLst/>
              <a:gdLst>
                <a:gd name="T0" fmla="*/ 2247 w 4160"/>
                <a:gd name="T1" fmla="*/ 488 h 660"/>
                <a:gd name="T2" fmla="*/ 538 w 4160"/>
                <a:gd name="T3" fmla="*/ 0 h 660"/>
                <a:gd name="T4" fmla="*/ 0 w 4160"/>
                <a:gd name="T5" fmla="*/ 52 h 660"/>
                <a:gd name="T6" fmla="*/ 0 w 4160"/>
                <a:gd name="T7" fmla="*/ 660 h 660"/>
                <a:gd name="T8" fmla="*/ 4160 w 4160"/>
                <a:gd name="T9" fmla="*/ 660 h 660"/>
                <a:gd name="T10" fmla="*/ 4160 w 4160"/>
                <a:gd name="T11" fmla="*/ 114 h 660"/>
                <a:gd name="T12" fmla="*/ 2247 w 4160"/>
                <a:gd name="T13" fmla="*/ 488 h 660"/>
              </a:gdLst>
              <a:ahLst/>
              <a:cxnLst>
                <a:cxn ang="0">
                  <a:pos x="T0" y="T1"/>
                </a:cxn>
                <a:cxn ang="0">
                  <a:pos x="T2" y="T3"/>
                </a:cxn>
                <a:cxn ang="0">
                  <a:pos x="T4" y="T5"/>
                </a:cxn>
                <a:cxn ang="0">
                  <a:pos x="T6" y="T7"/>
                </a:cxn>
                <a:cxn ang="0">
                  <a:pos x="T8" y="T9"/>
                </a:cxn>
                <a:cxn ang="0">
                  <a:pos x="T10" y="T11"/>
                </a:cxn>
                <a:cxn ang="0">
                  <a:pos x="T12" y="T13"/>
                </a:cxn>
              </a:cxnLst>
              <a:rect l="0" t="0" r="r" b="b"/>
              <a:pathLst>
                <a:path w="4160" h="660">
                  <a:moveTo>
                    <a:pt x="2247" y="488"/>
                  </a:moveTo>
                  <a:cubicBezTo>
                    <a:pt x="1637" y="488"/>
                    <a:pt x="914" y="0"/>
                    <a:pt x="538" y="0"/>
                  </a:cubicBezTo>
                  <a:cubicBezTo>
                    <a:pt x="161" y="0"/>
                    <a:pt x="0" y="52"/>
                    <a:pt x="0" y="52"/>
                  </a:cubicBezTo>
                  <a:cubicBezTo>
                    <a:pt x="0" y="660"/>
                    <a:pt x="0" y="660"/>
                    <a:pt x="0" y="660"/>
                  </a:cubicBezTo>
                  <a:cubicBezTo>
                    <a:pt x="4160" y="660"/>
                    <a:pt x="4160" y="660"/>
                    <a:pt x="4160" y="660"/>
                  </a:cubicBezTo>
                  <a:cubicBezTo>
                    <a:pt x="4160" y="114"/>
                    <a:pt x="4160" y="114"/>
                    <a:pt x="4160" y="114"/>
                  </a:cubicBezTo>
                  <a:cubicBezTo>
                    <a:pt x="3489" y="203"/>
                    <a:pt x="2762" y="488"/>
                    <a:pt x="2247" y="48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6"/>
            <p:cNvSpPr>
              <a:spLocks/>
            </p:cNvSpPr>
            <p:nvPr/>
          </p:nvSpPr>
          <p:spPr bwMode="auto">
            <a:xfrm>
              <a:off x="620" y="3744441"/>
              <a:ext cx="12190761" cy="1937777"/>
            </a:xfrm>
            <a:custGeom>
              <a:avLst/>
              <a:gdLst>
                <a:gd name="T0" fmla="*/ 2247 w 4160"/>
                <a:gd name="T1" fmla="*/ 488 h 660"/>
                <a:gd name="T2" fmla="*/ 538 w 4160"/>
                <a:gd name="T3" fmla="*/ 0 h 660"/>
                <a:gd name="T4" fmla="*/ 0 w 4160"/>
                <a:gd name="T5" fmla="*/ 52 h 660"/>
                <a:gd name="T6" fmla="*/ 0 w 4160"/>
                <a:gd name="T7" fmla="*/ 660 h 660"/>
                <a:gd name="T8" fmla="*/ 4160 w 4160"/>
                <a:gd name="T9" fmla="*/ 660 h 660"/>
                <a:gd name="T10" fmla="*/ 4160 w 4160"/>
                <a:gd name="T11" fmla="*/ 114 h 660"/>
                <a:gd name="T12" fmla="*/ 2247 w 4160"/>
                <a:gd name="T13" fmla="*/ 488 h 660"/>
              </a:gdLst>
              <a:ahLst/>
              <a:cxnLst>
                <a:cxn ang="0">
                  <a:pos x="T0" y="T1"/>
                </a:cxn>
                <a:cxn ang="0">
                  <a:pos x="T2" y="T3"/>
                </a:cxn>
                <a:cxn ang="0">
                  <a:pos x="T4" y="T5"/>
                </a:cxn>
                <a:cxn ang="0">
                  <a:pos x="T6" y="T7"/>
                </a:cxn>
                <a:cxn ang="0">
                  <a:pos x="T8" y="T9"/>
                </a:cxn>
                <a:cxn ang="0">
                  <a:pos x="T10" y="T11"/>
                </a:cxn>
                <a:cxn ang="0">
                  <a:pos x="T12" y="T13"/>
                </a:cxn>
              </a:cxnLst>
              <a:rect l="0" t="0" r="r" b="b"/>
              <a:pathLst>
                <a:path w="4160" h="660">
                  <a:moveTo>
                    <a:pt x="2247" y="488"/>
                  </a:moveTo>
                  <a:cubicBezTo>
                    <a:pt x="1637" y="488"/>
                    <a:pt x="914" y="0"/>
                    <a:pt x="538" y="0"/>
                  </a:cubicBezTo>
                  <a:cubicBezTo>
                    <a:pt x="161" y="0"/>
                    <a:pt x="0" y="52"/>
                    <a:pt x="0" y="52"/>
                  </a:cubicBezTo>
                  <a:cubicBezTo>
                    <a:pt x="0" y="660"/>
                    <a:pt x="0" y="660"/>
                    <a:pt x="0" y="660"/>
                  </a:cubicBezTo>
                  <a:cubicBezTo>
                    <a:pt x="4160" y="660"/>
                    <a:pt x="4160" y="660"/>
                    <a:pt x="4160" y="660"/>
                  </a:cubicBezTo>
                  <a:cubicBezTo>
                    <a:pt x="4160" y="114"/>
                    <a:pt x="4160" y="114"/>
                    <a:pt x="4160" y="114"/>
                  </a:cubicBezTo>
                  <a:cubicBezTo>
                    <a:pt x="3489" y="203"/>
                    <a:pt x="2762" y="488"/>
                    <a:pt x="2247" y="488"/>
                  </a:cubicBez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58" name="Group 120"/>
          <p:cNvGrpSpPr/>
          <p:nvPr/>
        </p:nvGrpSpPr>
        <p:grpSpPr>
          <a:xfrm>
            <a:off x="1270490" y="4269791"/>
            <a:ext cx="528146" cy="794699"/>
            <a:chOff x="1268915" y="3025368"/>
            <a:chExt cx="528146" cy="794699"/>
          </a:xfrm>
        </p:grpSpPr>
        <p:sp>
          <p:nvSpPr>
            <p:cNvPr id="159" name="Freeform 24"/>
            <p:cNvSpPr>
              <a:spLocks/>
            </p:cNvSpPr>
            <p:nvPr/>
          </p:nvSpPr>
          <p:spPr bwMode="auto">
            <a:xfrm>
              <a:off x="1268915" y="3025368"/>
              <a:ext cx="528146" cy="794699"/>
            </a:xfrm>
            <a:custGeom>
              <a:avLst/>
              <a:gdLst>
                <a:gd name="T0" fmla="*/ 179 w 180"/>
                <a:gd name="T1" fmla="*/ 95 h 271"/>
                <a:gd name="T2" fmla="*/ 177 w 180"/>
                <a:gd name="T3" fmla="*/ 90 h 271"/>
                <a:gd name="T4" fmla="*/ 176 w 180"/>
                <a:gd name="T5" fmla="*/ 88 h 271"/>
                <a:gd name="T6" fmla="*/ 174 w 180"/>
                <a:gd name="T7" fmla="*/ 83 h 271"/>
                <a:gd name="T8" fmla="*/ 172 w 180"/>
                <a:gd name="T9" fmla="*/ 81 h 271"/>
                <a:gd name="T10" fmla="*/ 171 w 180"/>
                <a:gd name="T11" fmla="*/ 80 h 271"/>
                <a:gd name="T12" fmla="*/ 169 w 180"/>
                <a:gd name="T13" fmla="*/ 78 h 271"/>
                <a:gd name="T14" fmla="*/ 167 w 180"/>
                <a:gd name="T15" fmla="*/ 76 h 271"/>
                <a:gd name="T16" fmla="*/ 165 w 180"/>
                <a:gd name="T17" fmla="*/ 75 h 271"/>
                <a:gd name="T18" fmla="*/ 163 w 180"/>
                <a:gd name="T19" fmla="*/ 73 h 271"/>
                <a:gd name="T20" fmla="*/ 161 w 180"/>
                <a:gd name="T21" fmla="*/ 72 h 271"/>
                <a:gd name="T22" fmla="*/ 158 w 180"/>
                <a:gd name="T23" fmla="*/ 71 h 271"/>
                <a:gd name="T24" fmla="*/ 160 w 180"/>
                <a:gd name="T25" fmla="*/ 63 h 271"/>
                <a:gd name="T26" fmla="*/ 159 w 180"/>
                <a:gd name="T27" fmla="*/ 58 h 271"/>
                <a:gd name="T28" fmla="*/ 157 w 180"/>
                <a:gd name="T29" fmla="*/ 55 h 271"/>
                <a:gd name="T30" fmla="*/ 149 w 180"/>
                <a:gd name="T31" fmla="*/ 47 h 271"/>
                <a:gd name="T32" fmla="*/ 147 w 180"/>
                <a:gd name="T33" fmla="*/ 46 h 271"/>
                <a:gd name="T34" fmla="*/ 146 w 180"/>
                <a:gd name="T35" fmla="*/ 45 h 271"/>
                <a:gd name="T36" fmla="*/ 147 w 180"/>
                <a:gd name="T37" fmla="*/ 38 h 271"/>
                <a:gd name="T38" fmla="*/ 114 w 180"/>
                <a:gd name="T39" fmla="*/ 8 h 271"/>
                <a:gd name="T40" fmla="*/ 111 w 180"/>
                <a:gd name="T41" fmla="*/ 8 h 271"/>
                <a:gd name="T42" fmla="*/ 108 w 180"/>
                <a:gd name="T43" fmla="*/ 9 h 271"/>
                <a:gd name="T44" fmla="*/ 105 w 180"/>
                <a:gd name="T45" fmla="*/ 10 h 271"/>
                <a:gd name="T46" fmla="*/ 103 w 180"/>
                <a:gd name="T47" fmla="*/ 11 h 271"/>
                <a:gd name="T48" fmla="*/ 100 w 180"/>
                <a:gd name="T49" fmla="*/ 13 h 271"/>
                <a:gd name="T50" fmla="*/ 100 w 180"/>
                <a:gd name="T51" fmla="*/ 13 h 271"/>
                <a:gd name="T52" fmla="*/ 30 w 180"/>
                <a:gd name="T53" fmla="*/ 40 h 271"/>
                <a:gd name="T54" fmla="*/ 0 w 180"/>
                <a:gd name="T55" fmla="*/ 79 h 271"/>
                <a:gd name="T56" fmla="*/ 8 w 180"/>
                <a:gd name="T57" fmla="*/ 115 h 271"/>
                <a:gd name="T58" fmla="*/ 8 w 180"/>
                <a:gd name="T59" fmla="*/ 115 h 271"/>
                <a:gd name="T60" fmla="*/ 8 w 180"/>
                <a:gd name="T61" fmla="*/ 118 h 271"/>
                <a:gd name="T62" fmla="*/ 49 w 180"/>
                <a:gd name="T63" fmla="*/ 163 h 271"/>
                <a:gd name="T64" fmla="*/ 82 w 180"/>
                <a:gd name="T65" fmla="*/ 176 h 271"/>
                <a:gd name="T66" fmla="*/ 86 w 180"/>
                <a:gd name="T67" fmla="*/ 176 h 271"/>
                <a:gd name="T68" fmla="*/ 95 w 180"/>
                <a:gd name="T69" fmla="*/ 271 h 271"/>
                <a:gd name="T70" fmla="*/ 99 w 180"/>
                <a:gd name="T71" fmla="*/ 175 h 271"/>
                <a:gd name="T72" fmla="*/ 101 w 180"/>
                <a:gd name="T73" fmla="*/ 174 h 271"/>
                <a:gd name="T74" fmla="*/ 103 w 180"/>
                <a:gd name="T75" fmla="*/ 173 h 271"/>
                <a:gd name="T76" fmla="*/ 105 w 180"/>
                <a:gd name="T77" fmla="*/ 172 h 271"/>
                <a:gd name="T78" fmla="*/ 107 w 180"/>
                <a:gd name="T79" fmla="*/ 171 h 271"/>
                <a:gd name="T80" fmla="*/ 109 w 180"/>
                <a:gd name="T81" fmla="*/ 170 h 271"/>
                <a:gd name="T82" fmla="*/ 111 w 180"/>
                <a:gd name="T83" fmla="*/ 169 h 271"/>
                <a:gd name="T84" fmla="*/ 112 w 180"/>
                <a:gd name="T85" fmla="*/ 167 h 271"/>
                <a:gd name="T86" fmla="*/ 114 w 180"/>
                <a:gd name="T87" fmla="*/ 165 h 271"/>
                <a:gd name="T88" fmla="*/ 115 w 180"/>
                <a:gd name="T89" fmla="*/ 164 h 271"/>
                <a:gd name="T90" fmla="*/ 117 w 180"/>
                <a:gd name="T91" fmla="*/ 162 h 271"/>
                <a:gd name="T92" fmla="*/ 118 w 180"/>
                <a:gd name="T93" fmla="*/ 160 h 271"/>
                <a:gd name="T94" fmla="*/ 119 w 180"/>
                <a:gd name="T95" fmla="*/ 158 h 271"/>
                <a:gd name="T96" fmla="*/ 164 w 180"/>
                <a:gd name="T97" fmla="*/ 137 h 271"/>
                <a:gd name="T98" fmla="*/ 180 w 180"/>
                <a:gd name="T99" fmla="*/ 10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 h="271">
                  <a:moveTo>
                    <a:pt x="180" y="103"/>
                  </a:moveTo>
                  <a:cubicBezTo>
                    <a:pt x="180" y="100"/>
                    <a:pt x="180" y="97"/>
                    <a:pt x="179" y="95"/>
                  </a:cubicBezTo>
                  <a:cubicBezTo>
                    <a:pt x="179" y="95"/>
                    <a:pt x="179" y="95"/>
                    <a:pt x="179" y="95"/>
                  </a:cubicBezTo>
                  <a:cubicBezTo>
                    <a:pt x="179" y="93"/>
                    <a:pt x="178" y="92"/>
                    <a:pt x="177" y="90"/>
                  </a:cubicBezTo>
                  <a:cubicBezTo>
                    <a:pt x="177" y="90"/>
                    <a:pt x="177" y="90"/>
                    <a:pt x="177" y="89"/>
                  </a:cubicBezTo>
                  <a:cubicBezTo>
                    <a:pt x="177" y="89"/>
                    <a:pt x="177" y="88"/>
                    <a:pt x="176" y="88"/>
                  </a:cubicBezTo>
                  <a:cubicBezTo>
                    <a:pt x="176" y="88"/>
                    <a:pt x="176" y="87"/>
                    <a:pt x="176" y="87"/>
                  </a:cubicBezTo>
                  <a:cubicBezTo>
                    <a:pt x="176" y="86"/>
                    <a:pt x="175" y="85"/>
                    <a:pt x="174" y="83"/>
                  </a:cubicBezTo>
                  <a:cubicBezTo>
                    <a:pt x="174" y="83"/>
                    <a:pt x="174" y="83"/>
                    <a:pt x="174" y="83"/>
                  </a:cubicBezTo>
                  <a:cubicBezTo>
                    <a:pt x="173" y="83"/>
                    <a:pt x="173" y="82"/>
                    <a:pt x="172" y="81"/>
                  </a:cubicBezTo>
                  <a:cubicBezTo>
                    <a:pt x="172" y="81"/>
                    <a:pt x="172" y="81"/>
                    <a:pt x="172" y="81"/>
                  </a:cubicBezTo>
                  <a:cubicBezTo>
                    <a:pt x="172" y="81"/>
                    <a:pt x="171" y="80"/>
                    <a:pt x="171" y="80"/>
                  </a:cubicBezTo>
                  <a:cubicBezTo>
                    <a:pt x="171" y="79"/>
                    <a:pt x="171" y="79"/>
                    <a:pt x="170" y="79"/>
                  </a:cubicBezTo>
                  <a:cubicBezTo>
                    <a:pt x="170" y="79"/>
                    <a:pt x="169" y="78"/>
                    <a:pt x="169" y="78"/>
                  </a:cubicBezTo>
                  <a:cubicBezTo>
                    <a:pt x="169" y="78"/>
                    <a:pt x="169" y="77"/>
                    <a:pt x="168" y="77"/>
                  </a:cubicBezTo>
                  <a:cubicBezTo>
                    <a:pt x="168" y="77"/>
                    <a:pt x="168" y="77"/>
                    <a:pt x="167" y="76"/>
                  </a:cubicBezTo>
                  <a:cubicBezTo>
                    <a:pt x="167" y="76"/>
                    <a:pt x="167" y="76"/>
                    <a:pt x="167" y="76"/>
                  </a:cubicBezTo>
                  <a:cubicBezTo>
                    <a:pt x="166" y="75"/>
                    <a:pt x="166" y="75"/>
                    <a:pt x="165" y="75"/>
                  </a:cubicBezTo>
                  <a:cubicBezTo>
                    <a:pt x="165" y="75"/>
                    <a:pt x="165" y="74"/>
                    <a:pt x="165" y="74"/>
                  </a:cubicBezTo>
                  <a:cubicBezTo>
                    <a:pt x="164" y="74"/>
                    <a:pt x="164" y="74"/>
                    <a:pt x="163" y="73"/>
                  </a:cubicBezTo>
                  <a:cubicBezTo>
                    <a:pt x="163" y="73"/>
                    <a:pt x="163" y="73"/>
                    <a:pt x="162" y="73"/>
                  </a:cubicBezTo>
                  <a:cubicBezTo>
                    <a:pt x="162" y="73"/>
                    <a:pt x="161" y="72"/>
                    <a:pt x="161" y="72"/>
                  </a:cubicBezTo>
                  <a:cubicBezTo>
                    <a:pt x="161" y="72"/>
                    <a:pt x="160" y="72"/>
                    <a:pt x="160" y="72"/>
                  </a:cubicBezTo>
                  <a:cubicBezTo>
                    <a:pt x="160" y="72"/>
                    <a:pt x="159" y="71"/>
                    <a:pt x="158" y="71"/>
                  </a:cubicBezTo>
                  <a:cubicBezTo>
                    <a:pt x="159" y="69"/>
                    <a:pt x="160" y="67"/>
                    <a:pt x="160" y="64"/>
                  </a:cubicBezTo>
                  <a:cubicBezTo>
                    <a:pt x="160" y="64"/>
                    <a:pt x="160" y="63"/>
                    <a:pt x="160" y="63"/>
                  </a:cubicBezTo>
                  <a:cubicBezTo>
                    <a:pt x="160" y="62"/>
                    <a:pt x="159" y="61"/>
                    <a:pt x="159" y="61"/>
                  </a:cubicBezTo>
                  <a:cubicBezTo>
                    <a:pt x="159" y="60"/>
                    <a:pt x="159" y="59"/>
                    <a:pt x="159" y="58"/>
                  </a:cubicBezTo>
                  <a:cubicBezTo>
                    <a:pt x="158" y="57"/>
                    <a:pt x="158" y="56"/>
                    <a:pt x="158" y="55"/>
                  </a:cubicBezTo>
                  <a:cubicBezTo>
                    <a:pt x="158" y="55"/>
                    <a:pt x="157" y="55"/>
                    <a:pt x="157" y="55"/>
                  </a:cubicBezTo>
                  <a:cubicBezTo>
                    <a:pt x="156" y="52"/>
                    <a:pt x="153" y="49"/>
                    <a:pt x="149" y="47"/>
                  </a:cubicBezTo>
                  <a:cubicBezTo>
                    <a:pt x="149" y="47"/>
                    <a:pt x="149" y="47"/>
                    <a:pt x="149" y="47"/>
                  </a:cubicBezTo>
                  <a:cubicBezTo>
                    <a:pt x="149" y="47"/>
                    <a:pt x="148" y="46"/>
                    <a:pt x="148" y="46"/>
                  </a:cubicBezTo>
                  <a:cubicBezTo>
                    <a:pt x="148" y="46"/>
                    <a:pt x="148" y="46"/>
                    <a:pt x="147" y="46"/>
                  </a:cubicBezTo>
                  <a:cubicBezTo>
                    <a:pt x="147" y="46"/>
                    <a:pt x="147" y="46"/>
                    <a:pt x="147" y="46"/>
                  </a:cubicBezTo>
                  <a:cubicBezTo>
                    <a:pt x="146" y="46"/>
                    <a:pt x="146" y="46"/>
                    <a:pt x="146" y="45"/>
                  </a:cubicBezTo>
                  <a:cubicBezTo>
                    <a:pt x="146" y="45"/>
                    <a:pt x="146" y="45"/>
                    <a:pt x="146" y="45"/>
                  </a:cubicBezTo>
                  <a:cubicBezTo>
                    <a:pt x="147" y="43"/>
                    <a:pt x="147" y="40"/>
                    <a:pt x="147" y="38"/>
                  </a:cubicBezTo>
                  <a:cubicBezTo>
                    <a:pt x="147" y="21"/>
                    <a:pt x="133" y="7"/>
                    <a:pt x="117" y="7"/>
                  </a:cubicBezTo>
                  <a:cubicBezTo>
                    <a:pt x="116" y="7"/>
                    <a:pt x="115" y="8"/>
                    <a:pt x="114" y="8"/>
                  </a:cubicBezTo>
                  <a:cubicBezTo>
                    <a:pt x="114" y="8"/>
                    <a:pt x="113" y="8"/>
                    <a:pt x="113" y="8"/>
                  </a:cubicBezTo>
                  <a:cubicBezTo>
                    <a:pt x="112" y="8"/>
                    <a:pt x="112" y="8"/>
                    <a:pt x="111" y="8"/>
                  </a:cubicBezTo>
                  <a:cubicBezTo>
                    <a:pt x="111" y="8"/>
                    <a:pt x="111" y="8"/>
                    <a:pt x="110" y="8"/>
                  </a:cubicBezTo>
                  <a:cubicBezTo>
                    <a:pt x="109" y="8"/>
                    <a:pt x="109" y="9"/>
                    <a:pt x="108" y="9"/>
                  </a:cubicBezTo>
                  <a:cubicBezTo>
                    <a:pt x="108" y="9"/>
                    <a:pt x="108" y="9"/>
                    <a:pt x="107" y="9"/>
                  </a:cubicBezTo>
                  <a:cubicBezTo>
                    <a:pt x="107" y="9"/>
                    <a:pt x="106" y="9"/>
                    <a:pt x="105" y="10"/>
                  </a:cubicBezTo>
                  <a:cubicBezTo>
                    <a:pt x="105" y="10"/>
                    <a:pt x="105" y="10"/>
                    <a:pt x="104" y="10"/>
                  </a:cubicBezTo>
                  <a:cubicBezTo>
                    <a:pt x="104" y="10"/>
                    <a:pt x="103" y="11"/>
                    <a:pt x="103" y="11"/>
                  </a:cubicBezTo>
                  <a:cubicBezTo>
                    <a:pt x="102" y="11"/>
                    <a:pt x="102" y="11"/>
                    <a:pt x="102" y="11"/>
                  </a:cubicBezTo>
                  <a:cubicBezTo>
                    <a:pt x="101" y="12"/>
                    <a:pt x="101" y="12"/>
                    <a:pt x="100" y="13"/>
                  </a:cubicBezTo>
                  <a:cubicBezTo>
                    <a:pt x="100" y="13"/>
                    <a:pt x="100" y="13"/>
                    <a:pt x="100" y="13"/>
                  </a:cubicBezTo>
                  <a:cubicBezTo>
                    <a:pt x="100" y="13"/>
                    <a:pt x="100" y="13"/>
                    <a:pt x="100" y="13"/>
                  </a:cubicBezTo>
                  <a:cubicBezTo>
                    <a:pt x="92" y="5"/>
                    <a:pt x="82" y="0"/>
                    <a:pt x="70" y="0"/>
                  </a:cubicBezTo>
                  <a:cubicBezTo>
                    <a:pt x="48" y="0"/>
                    <a:pt x="30" y="18"/>
                    <a:pt x="30" y="40"/>
                  </a:cubicBezTo>
                  <a:cubicBezTo>
                    <a:pt x="30" y="41"/>
                    <a:pt x="30" y="43"/>
                    <a:pt x="30" y="45"/>
                  </a:cubicBezTo>
                  <a:cubicBezTo>
                    <a:pt x="13" y="47"/>
                    <a:pt x="0" y="62"/>
                    <a:pt x="0" y="79"/>
                  </a:cubicBezTo>
                  <a:cubicBezTo>
                    <a:pt x="0" y="89"/>
                    <a:pt x="5" y="98"/>
                    <a:pt x="11" y="104"/>
                  </a:cubicBezTo>
                  <a:cubicBezTo>
                    <a:pt x="10" y="108"/>
                    <a:pt x="9" y="111"/>
                    <a:pt x="8" y="115"/>
                  </a:cubicBezTo>
                  <a:cubicBezTo>
                    <a:pt x="8" y="115"/>
                    <a:pt x="8" y="115"/>
                    <a:pt x="8" y="115"/>
                  </a:cubicBezTo>
                  <a:cubicBezTo>
                    <a:pt x="8" y="115"/>
                    <a:pt x="8" y="115"/>
                    <a:pt x="8" y="115"/>
                  </a:cubicBezTo>
                  <a:cubicBezTo>
                    <a:pt x="8" y="116"/>
                    <a:pt x="8" y="117"/>
                    <a:pt x="8" y="118"/>
                  </a:cubicBezTo>
                  <a:cubicBezTo>
                    <a:pt x="8" y="118"/>
                    <a:pt x="8" y="118"/>
                    <a:pt x="8" y="118"/>
                  </a:cubicBezTo>
                  <a:cubicBezTo>
                    <a:pt x="8" y="119"/>
                    <a:pt x="8" y="120"/>
                    <a:pt x="8" y="121"/>
                  </a:cubicBezTo>
                  <a:cubicBezTo>
                    <a:pt x="8" y="144"/>
                    <a:pt x="26" y="163"/>
                    <a:pt x="49" y="163"/>
                  </a:cubicBezTo>
                  <a:cubicBezTo>
                    <a:pt x="53" y="163"/>
                    <a:pt x="57" y="162"/>
                    <a:pt x="61" y="161"/>
                  </a:cubicBezTo>
                  <a:cubicBezTo>
                    <a:pt x="66" y="169"/>
                    <a:pt x="73" y="174"/>
                    <a:pt x="82" y="176"/>
                  </a:cubicBezTo>
                  <a:cubicBezTo>
                    <a:pt x="82" y="176"/>
                    <a:pt x="83" y="176"/>
                    <a:pt x="83" y="176"/>
                  </a:cubicBezTo>
                  <a:cubicBezTo>
                    <a:pt x="84" y="176"/>
                    <a:pt x="85" y="176"/>
                    <a:pt x="86" y="176"/>
                  </a:cubicBezTo>
                  <a:cubicBezTo>
                    <a:pt x="86" y="271"/>
                    <a:pt x="86" y="271"/>
                    <a:pt x="86" y="271"/>
                  </a:cubicBezTo>
                  <a:cubicBezTo>
                    <a:pt x="95" y="271"/>
                    <a:pt x="95" y="271"/>
                    <a:pt x="95" y="271"/>
                  </a:cubicBezTo>
                  <a:cubicBezTo>
                    <a:pt x="99" y="271"/>
                    <a:pt x="99" y="271"/>
                    <a:pt x="99" y="271"/>
                  </a:cubicBezTo>
                  <a:cubicBezTo>
                    <a:pt x="99" y="175"/>
                    <a:pt x="99" y="175"/>
                    <a:pt x="99" y="175"/>
                  </a:cubicBezTo>
                  <a:cubicBezTo>
                    <a:pt x="100" y="175"/>
                    <a:pt x="100" y="175"/>
                    <a:pt x="100" y="175"/>
                  </a:cubicBezTo>
                  <a:cubicBezTo>
                    <a:pt x="100" y="175"/>
                    <a:pt x="100" y="174"/>
                    <a:pt x="101" y="174"/>
                  </a:cubicBezTo>
                  <a:cubicBezTo>
                    <a:pt x="101" y="174"/>
                    <a:pt x="102" y="174"/>
                    <a:pt x="102" y="174"/>
                  </a:cubicBezTo>
                  <a:cubicBezTo>
                    <a:pt x="102" y="174"/>
                    <a:pt x="103" y="174"/>
                    <a:pt x="103" y="173"/>
                  </a:cubicBezTo>
                  <a:cubicBezTo>
                    <a:pt x="103" y="173"/>
                    <a:pt x="104" y="173"/>
                    <a:pt x="104" y="173"/>
                  </a:cubicBezTo>
                  <a:cubicBezTo>
                    <a:pt x="104" y="173"/>
                    <a:pt x="105" y="173"/>
                    <a:pt x="105" y="172"/>
                  </a:cubicBezTo>
                  <a:cubicBezTo>
                    <a:pt x="105" y="172"/>
                    <a:pt x="106" y="172"/>
                    <a:pt x="106" y="172"/>
                  </a:cubicBezTo>
                  <a:cubicBezTo>
                    <a:pt x="106" y="172"/>
                    <a:pt x="107" y="171"/>
                    <a:pt x="107" y="171"/>
                  </a:cubicBezTo>
                  <a:cubicBezTo>
                    <a:pt x="107" y="171"/>
                    <a:pt x="108" y="171"/>
                    <a:pt x="108" y="171"/>
                  </a:cubicBezTo>
                  <a:cubicBezTo>
                    <a:pt x="108" y="170"/>
                    <a:pt x="109" y="170"/>
                    <a:pt x="109" y="170"/>
                  </a:cubicBezTo>
                  <a:cubicBezTo>
                    <a:pt x="109" y="170"/>
                    <a:pt x="109" y="169"/>
                    <a:pt x="110" y="169"/>
                  </a:cubicBezTo>
                  <a:cubicBezTo>
                    <a:pt x="110" y="169"/>
                    <a:pt x="110" y="169"/>
                    <a:pt x="111" y="169"/>
                  </a:cubicBezTo>
                  <a:cubicBezTo>
                    <a:pt x="111" y="168"/>
                    <a:pt x="111" y="168"/>
                    <a:pt x="112" y="168"/>
                  </a:cubicBezTo>
                  <a:cubicBezTo>
                    <a:pt x="112" y="167"/>
                    <a:pt x="112" y="167"/>
                    <a:pt x="112" y="167"/>
                  </a:cubicBezTo>
                  <a:cubicBezTo>
                    <a:pt x="113" y="167"/>
                    <a:pt x="113" y="166"/>
                    <a:pt x="113" y="166"/>
                  </a:cubicBezTo>
                  <a:cubicBezTo>
                    <a:pt x="113" y="166"/>
                    <a:pt x="114" y="166"/>
                    <a:pt x="114" y="165"/>
                  </a:cubicBezTo>
                  <a:cubicBezTo>
                    <a:pt x="114" y="165"/>
                    <a:pt x="114" y="165"/>
                    <a:pt x="115" y="165"/>
                  </a:cubicBezTo>
                  <a:cubicBezTo>
                    <a:pt x="115" y="164"/>
                    <a:pt x="115" y="164"/>
                    <a:pt x="115" y="164"/>
                  </a:cubicBezTo>
                  <a:cubicBezTo>
                    <a:pt x="116" y="163"/>
                    <a:pt x="116" y="163"/>
                    <a:pt x="116" y="163"/>
                  </a:cubicBezTo>
                  <a:cubicBezTo>
                    <a:pt x="116" y="162"/>
                    <a:pt x="116" y="162"/>
                    <a:pt x="117" y="162"/>
                  </a:cubicBezTo>
                  <a:cubicBezTo>
                    <a:pt x="117" y="162"/>
                    <a:pt x="117" y="161"/>
                    <a:pt x="117" y="161"/>
                  </a:cubicBezTo>
                  <a:cubicBezTo>
                    <a:pt x="118" y="161"/>
                    <a:pt x="118" y="160"/>
                    <a:pt x="118" y="160"/>
                  </a:cubicBezTo>
                  <a:cubicBezTo>
                    <a:pt x="118" y="160"/>
                    <a:pt x="118" y="159"/>
                    <a:pt x="118" y="159"/>
                  </a:cubicBezTo>
                  <a:cubicBezTo>
                    <a:pt x="119" y="159"/>
                    <a:pt x="119" y="158"/>
                    <a:pt x="119" y="158"/>
                  </a:cubicBezTo>
                  <a:cubicBezTo>
                    <a:pt x="124" y="162"/>
                    <a:pt x="130" y="164"/>
                    <a:pt x="137" y="164"/>
                  </a:cubicBezTo>
                  <a:cubicBezTo>
                    <a:pt x="152" y="164"/>
                    <a:pt x="164" y="152"/>
                    <a:pt x="164" y="137"/>
                  </a:cubicBezTo>
                  <a:cubicBezTo>
                    <a:pt x="164" y="135"/>
                    <a:pt x="164" y="133"/>
                    <a:pt x="164" y="132"/>
                  </a:cubicBezTo>
                  <a:cubicBezTo>
                    <a:pt x="173" y="126"/>
                    <a:pt x="180" y="115"/>
                    <a:pt x="180" y="10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268915" y="3025368"/>
              <a:ext cx="528146" cy="794699"/>
            </a:xfrm>
            <a:custGeom>
              <a:avLst/>
              <a:gdLst>
                <a:gd name="T0" fmla="*/ 179 w 180"/>
                <a:gd name="T1" fmla="*/ 95 h 271"/>
                <a:gd name="T2" fmla="*/ 177 w 180"/>
                <a:gd name="T3" fmla="*/ 90 h 271"/>
                <a:gd name="T4" fmla="*/ 176 w 180"/>
                <a:gd name="T5" fmla="*/ 88 h 271"/>
                <a:gd name="T6" fmla="*/ 174 w 180"/>
                <a:gd name="T7" fmla="*/ 83 h 271"/>
                <a:gd name="T8" fmla="*/ 172 w 180"/>
                <a:gd name="T9" fmla="*/ 81 h 271"/>
                <a:gd name="T10" fmla="*/ 171 w 180"/>
                <a:gd name="T11" fmla="*/ 80 h 271"/>
                <a:gd name="T12" fmla="*/ 169 w 180"/>
                <a:gd name="T13" fmla="*/ 78 h 271"/>
                <a:gd name="T14" fmla="*/ 167 w 180"/>
                <a:gd name="T15" fmla="*/ 76 h 271"/>
                <a:gd name="T16" fmla="*/ 165 w 180"/>
                <a:gd name="T17" fmla="*/ 75 h 271"/>
                <a:gd name="T18" fmla="*/ 163 w 180"/>
                <a:gd name="T19" fmla="*/ 73 h 271"/>
                <a:gd name="T20" fmla="*/ 161 w 180"/>
                <a:gd name="T21" fmla="*/ 72 h 271"/>
                <a:gd name="T22" fmla="*/ 158 w 180"/>
                <a:gd name="T23" fmla="*/ 71 h 271"/>
                <a:gd name="T24" fmla="*/ 160 w 180"/>
                <a:gd name="T25" fmla="*/ 63 h 271"/>
                <a:gd name="T26" fmla="*/ 159 w 180"/>
                <a:gd name="T27" fmla="*/ 58 h 271"/>
                <a:gd name="T28" fmla="*/ 157 w 180"/>
                <a:gd name="T29" fmla="*/ 55 h 271"/>
                <a:gd name="T30" fmla="*/ 149 w 180"/>
                <a:gd name="T31" fmla="*/ 47 h 271"/>
                <a:gd name="T32" fmla="*/ 147 w 180"/>
                <a:gd name="T33" fmla="*/ 46 h 271"/>
                <a:gd name="T34" fmla="*/ 146 w 180"/>
                <a:gd name="T35" fmla="*/ 45 h 271"/>
                <a:gd name="T36" fmla="*/ 147 w 180"/>
                <a:gd name="T37" fmla="*/ 38 h 271"/>
                <a:gd name="T38" fmla="*/ 114 w 180"/>
                <a:gd name="T39" fmla="*/ 8 h 271"/>
                <a:gd name="T40" fmla="*/ 111 w 180"/>
                <a:gd name="T41" fmla="*/ 8 h 271"/>
                <a:gd name="T42" fmla="*/ 108 w 180"/>
                <a:gd name="T43" fmla="*/ 9 h 271"/>
                <a:gd name="T44" fmla="*/ 105 w 180"/>
                <a:gd name="T45" fmla="*/ 10 h 271"/>
                <a:gd name="T46" fmla="*/ 103 w 180"/>
                <a:gd name="T47" fmla="*/ 11 h 271"/>
                <a:gd name="T48" fmla="*/ 100 w 180"/>
                <a:gd name="T49" fmla="*/ 13 h 271"/>
                <a:gd name="T50" fmla="*/ 100 w 180"/>
                <a:gd name="T51" fmla="*/ 13 h 271"/>
                <a:gd name="T52" fmla="*/ 30 w 180"/>
                <a:gd name="T53" fmla="*/ 40 h 271"/>
                <a:gd name="T54" fmla="*/ 0 w 180"/>
                <a:gd name="T55" fmla="*/ 79 h 271"/>
                <a:gd name="T56" fmla="*/ 8 w 180"/>
                <a:gd name="T57" fmla="*/ 115 h 271"/>
                <a:gd name="T58" fmla="*/ 8 w 180"/>
                <a:gd name="T59" fmla="*/ 115 h 271"/>
                <a:gd name="T60" fmla="*/ 8 w 180"/>
                <a:gd name="T61" fmla="*/ 118 h 271"/>
                <a:gd name="T62" fmla="*/ 49 w 180"/>
                <a:gd name="T63" fmla="*/ 163 h 271"/>
                <a:gd name="T64" fmla="*/ 82 w 180"/>
                <a:gd name="T65" fmla="*/ 176 h 271"/>
                <a:gd name="T66" fmla="*/ 86 w 180"/>
                <a:gd name="T67" fmla="*/ 176 h 271"/>
                <a:gd name="T68" fmla="*/ 95 w 180"/>
                <a:gd name="T69" fmla="*/ 271 h 271"/>
                <a:gd name="T70" fmla="*/ 99 w 180"/>
                <a:gd name="T71" fmla="*/ 175 h 271"/>
                <a:gd name="T72" fmla="*/ 101 w 180"/>
                <a:gd name="T73" fmla="*/ 174 h 271"/>
                <a:gd name="T74" fmla="*/ 103 w 180"/>
                <a:gd name="T75" fmla="*/ 173 h 271"/>
                <a:gd name="T76" fmla="*/ 105 w 180"/>
                <a:gd name="T77" fmla="*/ 172 h 271"/>
                <a:gd name="T78" fmla="*/ 107 w 180"/>
                <a:gd name="T79" fmla="*/ 171 h 271"/>
                <a:gd name="T80" fmla="*/ 109 w 180"/>
                <a:gd name="T81" fmla="*/ 170 h 271"/>
                <a:gd name="T82" fmla="*/ 111 w 180"/>
                <a:gd name="T83" fmla="*/ 169 h 271"/>
                <a:gd name="T84" fmla="*/ 112 w 180"/>
                <a:gd name="T85" fmla="*/ 167 h 271"/>
                <a:gd name="T86" fmla="*/ 114 w 180"/>
                <a:gd name="T87" fmla="*/ 165 h 271"/>
                <a:gd name="T88" fmla="*/ 115 w 180"/>
                <a:gd name="T89" fmla="*/ 164 h 271"/>
                <a:gd name="T90" fmla="*/ 117 w 180"/>
                <a:gd name="T91" fmla="*/ 162 h 271"/>
                <a:gd name="T92" fmla="*/ 118 w 180"/>
                <a:gd name="T93" fmla="*/ 160 h 271"/>
                <a:gd name="T94" fmla="*/ 119 w 180"/>
                <a:gd name="T95" fmla="*/ 158 h 271"/>
                <a:gd name="T96" fmla="*/ 164 w 180"/>
                <a:gd name="T97" fmla="*/ 137 h 271"/>
                <a:gd name="T98" fmla="*/ 180 w 180"/>
                <a:gd name="T99" fmla="*/ 10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 h="271">
                  <a:moveTo>
                    <a:pt x="180" y="103"/>
                  </a:moveTo>
                  <a:cubicBezTo>
                    <a:pt x="180" y="100"/>
                    <a:pt x="180" y="97"/>
                    <a:pt x="179" y="95"/>
                  </a:cubicBezTo>
                  <a:cubicBezTo>
                    <a:pt x="179" y="95"/>
                    <a:pt x="179" y="95"/>
                    <a:pt x="179" y="95"/>
                  </a:cubicBezTo>
                  <a:cubicBezTo>
                    <a:pt x="179" y="93"/>
                    <a:pt x="178" y="92"/>
                    <a:pt x="177" y="90"/>
                  </a:cubicBezTo>
                  <a:cubicBezTo>
                    <a:pt x="177" y="90"/>
                    <a:pt x="177" y="90"/>
                    <a:pt x="177" y="89"/>
                  </a:cubicBezTo>
                  <a:cubicBezTo>
                    <a:pt x="177" y="89"/>
                    <a:pt x="177" y="88"/>
                    <a:pt x="176" y="88"/>
                  </a:cubicBezTo>
                  <a:cubicBezTo>
                    <a:pt x="176" y="88"/>
                    <a:pt x="176" y="87"/>
                    <a:pt x="176" y="87"/>
                  </a:cubicBezTo>
                  <a:cubicBezTo>
                    <a:pt x="176" y="86"/>
                    <a:pt x="175" y="85"/>
                    <a:pt x="174" y="83"/>
                  </a:cubicBezTo>
                  <a:cubicBezTo>
                    <a:pt x="174" y="83"/>
                    <a:pt x="174" y="83"/>
                    <a:pt x="174" y="83"/>
                  </a:cubicBezTo>
                  <a:cubicBezTo>
                    <a:pt x="173" y="83"/>
                    <a:pt x="173" y="82"/>
                    <a:pt x="172" y="81"/>
                  </a:cubicBezTo>
                  <a:cubicBezTo>
                    <a:pt x="172" y="81"/>
                    <a:pt x="172" y="81"/>
                    <a:pt x="172" y="81"/>
                  </a:cubicBezTo>
                  <a:cubicBezTo>
                    <a:pt x="172" y="81"/>
                    <a:pt x="171" y="80"/>
                    <a:pt x="171" y="80"/>
                  </a:cubicBezTo>
                  <a:cubicBezTo>
                    <a:pt x="171" y="79"/>
                    <a:pt x="171" y="79"/>
                    <a:pt x="170" y="79"/>
                  </a:cubicBezTo>
                  <a:cubicBezTo>
                    <a:pt x="170" y="79"/>
                    <a:pt x="169" y="78"/>
                    <a:pt x="169" y="78"/>
                  </a:cubicBezTo>
                  <a:cubicBezTo>
                    <a:pt x="169" y="78"/>
                    <a:pt x="169" y="77"/>
                    <a:pt x="168" y="77"/>
                  </a:cubicBezTo>
                  <a:cubicBezTo>
                    <a:pt x="168" y="77"/>
                    <a:pt x="168" y="77"/>
                    <a:pt x="167" y="76"/>
                  </a:cubicBezTo>
                  <a:cubicBezTo>
                    <a:pt x="167" y="76"/>
                    <a:pt x="167" y="76"/>
                    <a:pt x="167" y="76"/>
                  </a:cubicBezTo>
                  <a:cubicBezTo>
                    <a:pt x="166" y="75"/>
                    <a:pt x="166" y="75"/>
                    <a:pt x="165" y="75"/>
                  </a:cubicBezTo>
                  <a:cubicBezTo>
                    <a:pt x="165" y="75"/>
                    <a:pt x="165" y="74"/>
                    <a:pt x="165" y="74"/>
                  </a:cubicBezTo>
                  <a:cubicBezTo>
                    <a:pt x="164" y="74"/>
                    <a:pt x="164" y="74"/>
                    <a:pt x="163" y="73"/>
                  </a:cubicBezTo>
                  <a:cubicBezTo>
                    <a:pt x="163" y="73"/>
                    <a:pt x="163" y="73"/>
                    <a:pt x="162" y="73"/>
                  </a:cubicBezTo>
                  <a:cubicBezTo>
                    <a:pt x="162" y="73"/>
                    <a:pt x="161" y="72"/>
                    <a:pt x="161" y="72"/>
                  </a:cubicBezTo>
                  <a:cubicBezTo>
                    <a:pt x="161" y="72"/>
                    <a:pt x="160" y="72"/>
                    <a:pt x="160" y="72"/>
                  </a:cubicBezTo>
                  <a:cubicBezTo>
                    <a:pt x="160" y="72"/>
                    <a:pt x="159" y="71"/>
                    <a:pt x="158" y="71"/>
                  </a:cubicBezTo>
                  <a:cubicBezTo>
                    <a:pt x="159" y="69"/>
                    <a:pt x="160" y="67"/>
                    <a:pt x="160" y="64"/>
                  </a:cubicBezTo>
                  <a:cubicBezTo>
                    <a:pt x="160" y="64"/>
                    <a:pt x="160" y="63"/>
                    <a:pt x="160" y="63"/>
                  </a:cubicBezTo>
                  <a:cubicBezTo>
                    <a:pt x="160" y="62"/>
                    <a:pt x="159" y="61"/>
                    <a:pt x="159" y="61"/>
                  </a:cubicBezTo>
                  <a:cubicBezTo>
                    <a:pt x="159" y="60"/>
                    <a:pt x="159" y="59"/>
                    <a:pt x="159" y="58"/>
                  </a:cubicBezTo>
                  <a:cubicBezTo>
                    <a:pt x="158" y="57"/>
                    <a:pt x="158" y="56"/>
                    <a:pt x="158" y="55"/>
                  </a:cubicBezTo>
                  <a:cubicBezTo>
                    <a:pt x="158" y="55"/>
                    <a:pt x="157" y="55"/>
                    <a:pt x="157" y="55"/>
                  </a:cubicBezTo>
                  <a:cubicBezTo>
                    <a:pt x="156" y="52"/>
                    <a:pt x="153" y="49"/>
                    <a:pt x="149" y="47"/>
                  </a:cubicBezTo>
                  <a:cubicBezTo>
                    <a:pt x="149" y="47"/>
                    <a:pt x="149" y="47"/>
                    <a:pt x="149" y="47"/>
                  </a:cubicBezTo>
                  <a:cubicBezTo>
                    <a:pt x="149" y="47"/>
                    <a:pt x="148" y="46"/>
                    <a:pt x="148" y="46"/>
                  </a:cubicBezTo>
                  <a:cubicBezTo>
                    <a:pt x="148" y="46"/>
                    <a:pt x="148" y="46"/>
                    <a:pt x="147" y="46"/>
                  </a:cubicBezTo>
                  <a:cubicBezTo>
                    <a:pt x="147" y="46"/>
                    <a:pt x="147" y="46"/>
                    <a:pt x="147" y="46"/>
                  </a:cubicBezTo>
                  <a:cubicBezTo>
                    <a:pt x="146" y="46"/>
                    <a:pt x="146" y="46"/>
                    <a:pt x="146" y="45"/>
                  </a:cubicBezTo>
                  <a:cubicBezTo>
                    <a:pt x="146" y="45"/>
                    <a:pt x="146" y="45"/>
                    <a:pt x="146" y="45"/>
                  </a:cubicBezTo>
                  <a:cubicBezTo>
                    <a:pt x="147" y="43"/>
                    <a:pt x="147" y="40"/>
                    <a:pt x="147" y="38"/>
                  </a:cubicBezTo>
                  <a:cubicBezTo>
                    <a:pt x="147" y="21"/>
                    <a:pt x="133" y="7"/>
                    <a:pt x="117" y="7"/>
                  </a:cubicBezTo>
                  <a:cubicBezTo>
                    <a:pt x="116" y="7"/>
                    <a:pt x="115" y="8"/>
                    <a:pt x="114" y="8"/>
                  </a:cubicBezTo>
                  <a:cubicBezTo>
                    <a:pt x="114" y="8"/>
                    <a:pt x="113" y="8"/>
                    <a:pt x="113" y="8"/>
                  </a:cubicBezTo>
                  <a:cubicBezTo>
                    <a:pt x="112" y="8"/>
                    <a:pt x="112" y="8"/>
                    <a:pt x="111" y="8"/>
                  </a:cubicBezTo>
                  <a:cubicBezTo>
                    <a:pt x="111" y="8"/>
                    <a:pt x="111" y="8"/>
                    <a:pt x="110" y="8"/>
                  </a:cubicBezTo>
                  <a:cubicBezTo>
                    <a:pt x="109" y="8"/>
                    <a:pt x="109" y="9"/>
                    <a:pt x="108" y="9"/>
                  </a:cubicBezTo>
                  <a:cubicBezTo>
                    <a:pt x="108" y="9"/>
                    <a:pt x="108" y="9"/>
                    <a:pt x="107" y="9"/>
                  </a:cubicBezTo>
                  <a:cubicBezTo>
                    <a:pt x="107" y="9"/>
                    <a:pt x="106" y="9"/>
                    <a:pt x="105" y="10"/>
                  </a:cubicBezTo>
                  <a:cubicBezTo>
                    <a:pt x="105" y="10"/>
                    <a:pt x="105" y="10"/>
                    <a:pt x="104" y="10"/>
                  </a:cubicBezTo>
                  <a:cubicBezTo>
                    <a:pt x="104" y="10"/>
                    <a:pt x="103" y="11"/>
                    <a:pt x="103" y="11"/>
                  </a:cubicBezTo>
                  <a:cubicBezTo>
                    <a:pt x="102" y="11"/>
                    <a:pt x="102" y="11"/>
                    <a:pt x="102" y="11"/>
                  </a:cubicBezTo>
                  <a:cubicBezTo>
                    <a:pt x="101" y="12"/>
                    <a:pt x="101" y="12"/>
                    <a:pt x="100" y="13"/>
                  </a:cubicBezTo>
                  <a:cubicBezTo>
                    <a:pt x="100" y="13"/>
                    <a:pt x="100" y="13"/>
                    <a:pt x="100" y="13"/>
                  </a:cubicBezTo>
                  <a:cubicBezTo>
                    <a:pt x="100" y="13"/>
                    <a:pt x="100" y="13"/>
                    <a:pt x="100" y="13"/>
                  </a:cubicBezTo>
                  <a:cubicBezTo>
                    <a:pt x="92" y="5"/>
                    <a:pt x="82" y="0"/>
                    <a:pt x="70" y="0"/>
                  </a:cubicBezTo>
                  <a:cubicBezTo>
                    <a:pt x="48" y="0"/>
                    <a:pt x="30" y="18"/>
                    <a:pt x="30" y="40"/>
                  </a:cubicBezTo>
                  <a:cubicBezTo>
                    <a:pt x="30" y="41"/>
                    <a:pt x="30" y="43"/>
                    <a:pt x="30" y="45"/>
                  </a:cubicBezTo>
                  <a:cubicBezTo>
                    <a:pt x="13" y="47"/>
                    <a:pt x="0" y="62"/>
                    <a:pt x="0" y="79"/>
                  </a:cubicBezTo>
                  <a:cubicBezTo>
                    <a:pt x="0" y="89"/>
                    <a:pt x="5" y="98"/>
                    <a:pt x="11" y="104"/>
                  </a:cubicBezTo>
                  <a:cubicBezTo>
                    <a:pt x="10" y="108"/>
                    <a:pt x="9" y="111"/>
                    <a:pt x="8" y="115"/>
                  </a:cubicBezTo>
                  <a:cubicBezTo>
                    <a:pt x="8" y="115"/>
                    <a:pt x="8" y="115"/>
                    <a:pt x="8" y="115"/>
                  </a:cubicBezTo>
                  <a:cubicBezTo>
                    <a:pt x="8" y="115"/>
                    <a:pt x="8" y="115"/>
                    <a:pt x="8" y="115"/>
                  </a:cubicBezTo>
                  <a:cubicBezTo>
                    <a:pt x="8" y="116"/>
                    <a:pt x="8" y="117"/>
                    <a:pt x="8" y="118"/>
                  </a:cubicBezTo>
                  <a:cubicBezTo>
                    <a:pt x="8" y="118"/>
                    <a:pt x="8" y="118"/>
                    <a:pt x="8" y="118"/>
                  </a:cubicBezTo>
                  <a:cubicBezTo>
                    <a:pt x="8" y="119"/>
                    <a:pt x="8" y="120"/>
                    <a:pt x="8" y="121"/>
                  </a:cubicBezTo>
                  <a:cubicBezTo>
                    <a:pt x="8" y="144"/>
                    <a:pt x="26" y="163"/>
                    <a:pt x="49" y="163"/>
                  </a:cubicBezTo>
                  <a:cubicBezTo>
                    <a:pt x="53" y="163"/>
                    <a:pt x="57" y="162"/>
                    <a:pt x="61" y="161"/>
                  </a:cubicBezTo>
                  <a:cubicBezTo>
                    <a:pt x="66" y="169"/>
                    <a:pt x="73" y="174"/>
                    <a:pt x="82" y="176"/>
                  </a:cubicBezTo>
                  <a:cubicBezTo>
                    <a:pt x="82" y="176"/>
                    <a:pt x="83" y="176"/>
                    <a:pt x="83" y="176"/>
                  </a:cubicBezTo>
                  <a:cubicBezTo>
                    <a:pt x="84" y="176"/>
                    <a:pt x="85" y="176"/>
                    <a:pt x="86" y="176"/>
                  </a:cubicBezTo>
                  <a:cubicBezTo>
                    <a:pt x="86" y="271"/>
                    <a:pt x="86" y="271"/>
                    <a:pt x="86" y="271"/>
                  </a:cubicBezTo>
                  <a:cubicBezTo>
                    <a:pt x="95" y="271"/>
                    <a:pt x="95" y="271"/>
                    <a:pt x="95" y="271"/>
                  </a:cubicBezTo>
                  <a:cubicBezTo>
                    <a:pt x="99" y="271"/>
                    <a:pt x="99" y="271"/>
                    <a:pt x="99" y="271"/>
                  </a:cubicBezTo>
                  <a:cubicBezTo>
                    <a:pt x="99" y="175"/>
                    <a:pt x="99" y="175"/>
                    <a:pt x="99" y="175"/>
                  </a:cubicBezTo>
                  <a:cubicBezTo>
                    <a:pt x="100" y="175"/>
                    <a:pt x="100" y="175"/>
                    <a:pt x="100" y="175"/>
                  </a:cubicBezTo>
                  <a:cubicBezTo>
                    <a:pt x="100" y="175"/>
                    <a:pt x="100" y="174"/>
                    <a:pt x="101" y="174"/>
                  </a:cubicBezTo>
                  <a:cubicBezTo>
                    <a:pt x="101" y="174"/>
                    <a:pt x="102" y="174"/>
                    <a:pt x="102" y="174"/>
                  </a:cubicBezTo>
                  <a:cubicBezTo>
                    <a:pt x="102" y="174"/>
                    <a:pt x="103" y="174"/>
                    <a:pt x="103" y="173"/>
                  </a:cubicBezTo>
                  <a:cubicBezTo>
                    <a:pt x="103" y="173"/>
                    <a:pt x="104" y="173"/>
                    <a:pt x="104" y="173"/>
                  </a:cubicBezTo>
                  <a:cubicBezTo>
                    <a:pt x="104" y="173"/>
                    <a:pt x="105" y="173"/>
                    <a:pt x="105" y="172"/>
                  </a:cubicBezTo>
                  <a:cubicBezTo>
                    <a:pt x="105" y="172"/>
                    <a:pt x="106" y="172"/>
                    <a:pt x="106" y="172"/>
                  </a:cubicBezTo>
                  <a:cubicBezTo>
                    <a:pt x="106" y="172"/>
                    <a:pt x="107" y="171"/>
                    <a:pt x="107" y="171"/>
                  </a:cubicBezTo>
                  <a:cubicBezTo>
                    <a:pt x="107" y="171"/>
                    <a:pt x="108" y="171"/>
                    <a:pt x="108" y="171"/>
                  </a:cubicBezTo>
                  <a:cubicBezTo>
                    <a:pt x="108" y="170"/>
                    <a:pt x="109" y="170"/>
                    <a:pt x="109" y="170"/>
                  </a:cubicBezTo>
                  <a:cubicBezTo>
                    <a:pt x="109" y="170"/>
                    <a:pt x="109" y="169"/>
                    <a:pt x="110" y="169"/>
                  </a:cubicBezTo>
                  <a:cubicBezTo>
                    <a:pt x="110" y="169"/>
                    <a:pt x="110" y="169"/>
                    <a:pt x="111" y="169"/>
                  </a:cubicBezTo>
                  <a:cubicBezTo>
                    <a:pt x="111" y="168"/>
                    <a:pt x="111" y="168"/>
                    <a:pt x="112" y="168"/>
                  </a:cubicBezTo>
                  <a:cubicBezTo>
                    <a:pt x="112" y="167"/>
                    <a:pt x="112" y="167"/>
                    <a:pt x="112" y="167"/>
                  </a:cubicBezTo>
                  <a:cubicBezTo>
                    <a:pt x="113" y="167"/>
                    <a:pt x="113" y="166"/>
                    <a:pt x="113" y="166"/>
                  </a:cubicBezTo>
                  <a:cubicBezTo>
                    <a:pt x="113" y="166"/>
                    <a:pt x="114" y="166"/>
                    <a:pt x="114" y="165"/>
                  </a:cubicBezTo>
                  <a:cubicBezTo>
                    <a:pt x="114" y="165"/>
                    <a:pt x="114" y="165"/>
                    <a:pt x="115" y="165"/>
                  </a:cubicBezTo>
                  <a:cubicBezTo>
                    <a:pt x="115" y="164"/>
                    <a:pt x="115" y="164"/>
                    <a:pt x="115" y="164"/>
                  </a:cubicBezTo>
                  <a:cubicBezTo>
                    <a:pt x="116" y="163"/>
                    <a:pt x="116" y="163"/>
                    <a:pt x="116" y="163"/>
                  </a:cubicBezTo>
                  <a:cubicBezTo>
                    <a:pt x="116" y="162"/>
                    <a:pt x="116" y="162"/>
                    <a:pt x="117" y="162"/>
                  </a:cubicBezTo>
                  <a:cubicBezTo>
                    <a:pt x="117" y="162"/>
                    <a:pt x="117" y="161"/>
                    <a:pt x="117" y="161"/>
                  </a:cubicBezTo>
                  <a:cubicBezTo>
                    <a:pt x="118" y="161"/>
                    <a:pt x="118" y="160"/>
                    <a:pt x="118" y="160"/>
                  </a:cubicBezTo>
                  <a:cubicBezTo>
                    <a:pt x="118" y="160"/>
                    <a:pt x="118" y="159"/>
                    <a:pt x="118" y="159"/>
                  </a:cubicBezTo>
                  <a:cubicBezTo>
                    <a:pt x="119" y="159"/>
                    <a:pt x="119" y="158"/>
                    <a:pt x="119" y="158"/>
                  </a:cubicBezTo>
                  <a:cubicBezTo>
                    <a:pt x="124" y="162"/>
                    <a:pt x="130" y="164"/>
                    <a:pt x="137" y="164"/>
                  </a:cubicBezTo>
                  <a:cubicBezTo>
                    <a:pt x="152" y="164"/>
                    <a:pt x="164" y="152"/>
                    <a:pt x="164" y="137"/>
                  </a:cubicBezTo>
                  <a:cubicBezTo>
                    <a:pt x="164" y="135"/>
                    <a:pt x="164" y="133"/>
                    <a:pt x="164" y="132"/>
                  </a:cubicBezTo>
                  <a:cubicBezTo>
                    <a:pt x="173" y="126"/>
                    <a:pt x="180" y="115"/>
                    <a:pt x="180" y="103"/>
                  </a:cubicBez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61" name="Group 123"/>
          <p:cNvGrpSpPr/>
          <p:nvPr/>
        </p:nvGrpSpPr>
        <p:grpSpPr>
          <a:xfrm>
            <a:off x="458434" y="4025252"/>
            <a:ext cx="815776" cy="1017860"/>
            <a:chOff x="456859" y="2793529"/>
            <a:chExt cx="815776" cy="1017860"/>
          </a:xfrm>
        </p:grpSpPr>
        <p:sp>
          <p:nvSpPr>
            <p:cNvPr id="162" name="Freeform 25"/>
            <p:cNvSpPr>
              <a:spLocks/>
            </p:cNvSpPr>
            <p:nvPr/>
          </p:nvSpPr>
          <p:spPr bwMode="auto">
            <a:xfrm>
              <a:off x="456859" y="2793529"/>
              <a:ext cx="815776" cy="1017860"/>
            </a:xfrm>
            <a:custGeom>
              <a:avLst/>
              <a:gdLst>
                <a:gd name="T0" fmla="*/ 270 w 278"/>
                <a:gd name="T1" fmla="*/ 154 h 347"/>
                <a:gd name="T2" fmla="*/ 269 w 278"/>
                <a:gd name="T3" fmla="*/ 151 h 347"/>
                <a:gd name="T4" fmla="*/ 268 w 278"/>
                <a:gd name="T5" fmla="*/ 148 h 347"/>
                <a:gd name="T6" fmla="*/ 267 w 278"/>
                <a:gd name="T7" fmla="*/ 145 h 347"/>
                <a:gd name="T8" fmla="*/ 266 w 278"/>
                <a:gd name="T9" fmla="*/ 142 h 347"/>
                <a:gd name="T10" fmla="*/ 277 w 278"/>
                <a:gd name="T11" fmla="*/ 109 h 347"/>
                <a:gd name="T12" fmla="*/ 273 w 278"/>
                <a:gd name="T13" fmla="*/ 93 h 347"/>
                <a:gd name="T14" fmla="*/ 267 w 278"/>
                <a:gd name="T15" fmla="*/ 83 h 347"/>
                <a:gd name="T16" fmla="*/ 249 w 278"/>
                <a:gd name="T17" fmla="*/ 71 h 347"/>
                <a:gd name="T18" fmla="*/ 240 w 278"/>
                <a:gd name="T19" fmla="*/ 69 h 347"/>
                <a:gd name="T20" fmla="*/ 213 w 278"/>
                <a:gd name="T21" fmla="*/ 33 h 347"/>
                <a:gd name="T22" fmla="*/ 206 w 278"/>
                <a:gd name="T23" fmla="*/ 29 h 347"/>
                <a:gd name="T24" fmla="*/ 203 w 278"/>
                <a:gd name="T25" fmla="*/ 27 h 347"/>
                <a:gd name="T26" fmla="*/ 191 w 278"/>
                <a:gd name="T27" fmla="*/ 24 h 347"/>
                <a:gd name="T28" fmla="*/ 170 w 278"/>
                <a:gd name="T29" fmla="*/ 25 h 347"/>
                <a:gd name="T30" fmla="*/ 171 w 278"/>
                <a:gd name="T31" fmla="*/ 24 h 347"/>
                <a:gd name="T32" fmla="*/ 171 w 278"/>
                <a:gd name="T33" fmla="*/ 22 h 347"/>
                <a:gd name="T34" fmla="*/ 169 w 278"/>
                <a:gd name="T35" fmla="*/ 9 h 347"/>
                <a:gd name="T36" fmla="*/ 157 w 278"/>
                <a:gd name="T37" fmla="*/ 1 h 347"/>
                <a:gd name="T38" fmla="*/ 155 w 278"/>
                <a:gd name="T39" fmla="*/ 0 h 347"/>
                <a:gd name="T40" fmla="*/ 151 w 278"/>
                <a:gd name="T41" fmla="*/ 0 h 347"/>
                <a:gd name="T42" fmla="*/ 148 w 278"/>
                <a:gd name="T43" fmla="*/ 1 h 347"/>
                <a:gd name="T44" fmla="*/ 146 w 278"/>
                <a:gd name="T45" fmla="*/ 1 h 347"/>
                <a:gd name="T46" fmla="*/ 146 w 278"/>
                <a:gd name="T47" fmla="*/ 1 h 347"/>
                <a:gd name="T48" fmla="*/ 122 w 278"/>
                <a:gd name="T49" fmla="*/ 6 h 347"/>
                <a:gd name="T50" fmla="*/ 47 w 278"/>
                <a:gd name="T51" fmla="*/ 50 h 347"/>
                <a:gd name="T52" fmla="*/ 16 w 278"/>
                <a:gd name="T53" fmla="*/ 105 h 347"/>
                <a:gd name="T54" fmla="*/ 2 w 278"/>
                <a:gd name="T55" fmla="*/ 159 h 347"/>
                <a:gd name="T56" fmla="*/ 23 w 278"/>
                <a:gd name="T57" fmla="*/ 203 h 347"/>
                <a:gd name="T58" fmla="*/ 23 w 278"/>
                <a:gd name="T59" fmla="*/ 203 h 347"/>
                <a:gd name="T60" fmla="*/ 24 w 278"/>
                <a:gd name="T61" fmla="*/ 207 h 347"/>
                <a:gd name="T62" fmla="*/ 26 w 278"/>
                <a:gd name="T63" fmla="*/ 210 h 347"/>
                <a:gd name="T64" fmla="*/ 28 w 278"/>
                <a:gd name="T65" fmla="*/ 214 h 347"/>
                <a:gd name="T66" fmla="*/ 30 w 278"/>
                <a:gd name="T67" fmla="*/ 217 h 347"/>
                <a:gd name="T68" fmla="*/ 32 w 278"/>
                <a:gd name="T69" fmla="*/ 220 h 347"/>
                <a:gd name="T70" fmla="*/ 35 w 278"/>
                <a:gd name="T71" fmla="*/ 223 h 347"/>
                <a:gd name="T72" fmla="*/ 38 w 278"/>
                <a:gd name="T73" fmla="*/ 226 h 347"/>
                <a:gd name="T74" fmla="*/ 41 w 278"/>
                <a:gd name="T75" fmla="*/ 229 h 347"/>
                <a:gd name="T76" fmla="*/ 44 w 278"/>
                <a:gd name="T77" fmla="*/ 231 h 347"/>
                <a:gd name="T78" fmla="*/ 47 w 278"/>
                <a:gd name="T79" fmla="*/ 233 h 347"/>
                <a:gd name="T80" fmla="*/ 51 w 278"/>
                <a:gd name="T81" fmla="*/ 234 h 347"/>
                <a:gd name="T82" fmla="*/ 55 w 278"/>
                <a:gd name="T83" fmla="*/ 236 h 347"/>
                <a:gd name="T84" fmla="*/ 58 w 278"/>
                <a:gd name="T85" fmla="*/ 237 h 347"/>
                <a:gd name="T86" fmla="*/ 64 w 278"/>
                <a:gd name="T87" fmla="*/ 238 h 347"/>
                <a:gd name="T88" fmla="*/ 101 w 278"/>
                <a:gd name="T89" fmla="*/ 228 h 347"/>
                <a:gd name="T90" fmla="*/ 132 w 278"/>
                <a:gd name="T91" fmla="*/ 242 h 347"/>
                <a:gd name="T92" fmla="*/ 134 w 278"/>
                <a:gd name="T93" fmla="*/ 242 h 347"/>
                <a:gd name="T94" fmla="*/ 146 w 278"/>
                <a:gd name="T95" fmla="*/ 347 h 347"/>
                <a:gd name="T96" fmla="*/ 152 w 278"/>
                <a:gd name="T97" fmla="*/ 238 h 347"/>
                <a:gd name="T98" fmla="*/ 154 w 278"/>
                <a:gd name="T99" fmla="*/ 238 h 347"/>
                <a:gd name="T100" fmla="*/ 158 w 278"/>
                <a:gd name="T101" fmla="*/ 236 h 347"/>
                <a:gd name="T102" fmla="*/ 162 w 278"/>
                <a:gd name="T103" fmla="*/ 233 h 347"/>
                <a:gd name="T104" fmla="*/ 191 w 278"/>
                <a:gd name="T105" fmla="*/ 239 h 347"/>
                <a:gd name="T106" fmla="*/ 212 w 278"/>
                <a:gd name="T107" fmla="*/ 231 h 347"/>
                <a:gd name="T108" fmla="*/ 229 w 278"/>
                <a:gd name="T109" fmla="*/ 213 h 347"/>
                <a:gd name="T110" fmla="*/ 239 w 278"/>
                <a:gd name="T111" fmla="*/ 203 h 347"/>
                <a:gd name="T112" fmla="*/ 249 w 278"/>
                <a:gd name="T113" fmla="*/ 199 h 347"/>
                <a:gd name="T114" fmla="*/ 270 w 278"/>
                <a:gd name="T115" fmla="*/ 167 h 347"/>
                <a:gd name="T116" fmla="*/ 270 w 278"/>
                <a:gd name="T117" fmla="*/ 164 h 347"/>
                <a:gd name="T118" fmla="*/ 270 w 278"/>
                <a:gd name="T119" fmla="*/ 161 h 347"/>
                <a:gd name="T120" fmla="*/ 270 w 278"/>
                <a:gd name="T121" fmla="*/ 15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8" h="347">
                  <a:moveTo>
                    <a:pt x="270" y="157"/>
                  </a:moveTo>
                  <a:cubicBezTo>
                    <a:pt x="270" y="156"/>
                    <a:pt x="270" y="155"/>
                    <a:pt x="270" y="154"/>
                  </a:cubicBezTo>
                  <a:cubicBezTo>
                    <a:pt x="270" y="154"/>
                    <a:pt x="270" y="154"/>
                    <a:pt x="270" y="153"/>
                  </a:cubicBezTo>
                  <a:cubicBezTo>
                    <a:pt x="269" y="153"/>
                    <a:pt x="269" y="152"/>
                    <a:pt x="269" y="151"/>
                  </a:cubicBezTo>
                  <a:cubicBezTo>
                    <a:pt x="269" y="151"/>
                    <a:pt x="269" y="151"/>
                    <a:pt x="269" y="150"/>
                  </a:cubicBezTo>
                  <a:cubicBezTo>
                    <a:pt x="269" y="149"/>
                    <a:pt x="268" y="149"/>
                    <a:pt x="268" y="148"/>
                  </a:cubicBezTo>
                  <a:cubicBezTo>
                    <a:pt x="268" y="148"/>
                    <a:pt x="268" y="147"/>
                    <a:pt x="268" y="147"/>
                  </a:cubicBezTo>
                  <a:cubicBezTo>
                    <a:pt x="268" y="146"/>
                    <a:pt x="267" y="145"/>
                    <a:pt x="267" y="145"/>
                  </a:cubicBezTo>
                  <a:cubicBezTo>
                    <a:pt x="267" y="145"/>
                    <a:pt x="267" y="144"/>
                    <a:pt x="267" y="144"/>
                  </a:cubicBezTo>
                  <a:cubicBezTo>
                    <a:pt x="267" y="144"/>
                    <a:pt x="266" y="143"/>
                    <a:pt x="266" y="142"/>
                  </a:cubicBezTo>
                  <a:cubicBezTo>
                    <a:pt x="272" y="135"/>
                    <a:pt x="276" y="127"/>
                    <a:pt x="277" y="118"/>
                  </a:cubicBezTo>
                  <a:cubicBezTo>
                    <a:pt x="277" y="115"/>
                    <a:pt x="278" y="112"/>
                    <a:pt x="277" y="109"/>
                  </a:cubicBezTo>
                  <a:cubicBezTo>
                    <a:pt x="277" y="109"/>
                    <a:pt x="277" y="109"/>
                    <a:pt x="277" y="109"/>
                  </a:cubicBezTo>
                  <a:cubicBezTo>
                    <a:pt x="277" y="103"/>
                    <a:pt x="275" y="98"/>
                    <a:pt x="273" y="93"/>
                  </a:cubicBezTo>
                  <a:cubicBezTo>
                    <a:pt x="272" y="91"/>
                    <a:pt x="271" y="90"/>
                    <a:pt x="270" y="88"/>
                  </a:cubicBezTo>
                  <a:cubicBezTo>
                    <a:pt x="269" y="86"/>
                    <a:pt x="268" y="85"/>
                    <a:pt x="267" y="83"/>
                  </a:cubicBezTo>
                  <a:cubicBezTo>
                    <a:pt x="265" y="82"/>
                    <a:pt x="264" y="81"/>
                    <a:pt x="263" y="79"/>
                  </a:cubicBezTo>
                  <a:cubicBezTo>
                    <a:pt x="259" y="76"/>
                    <a:pt x="254" y="73"/>
                    <a:pt x="249" y="71"/>
                  </a:cubicBezTo>
                  <a:cubicBezTo>
                    <a:pt x="247" y="70"/>
                    <a:pt x="246" y="70"/>
                    <a:pt x="244" y="69"/>
                  </a:cubicBezTo>
                  <a:cubicBezTo>
                    <a:pt x="243" y="69"/>
                    <a:pt x="242" y="69"/>
                    <a:pt x="240" y="69"/>
                  </a:cubicBezTo>
                  <a:cubicBezTo>
                    <a:pt x="236" y="68"/>
                    <a:pt x="232" y="68"/>
                    <a:pt x="228" y="69"/>
                  </a:cubicBezTo>
                  <a:cubicBezTo>
                    <a:pt x="229" y="55"/>
                    <a:pt x="223" y="42"/>
                    <a:pt x="213" y="33"/>
                  </a:cubicBezTo>
                  <a:cubicBezTo>
                    <a:pt x="213" y="33"/>
                    <a:pt x="212" y="33"/>
                    <a:pt x="212" y="33"/>
                  </a:cubicBezTo>
                  <a:cubicBezTo>
                    <a:pt x="210" y="31"/>
                    <a:pt x="208" y="30"/>
                    <a:pt x="206" y="29"/>
                  </a:cubicBezTo>
                  <a:cubicBezTo>
                    <a:pt x="206" y="29"/>
                    <a:pt x="206" y="28"/>
                    <a:pt x="205" y="28"/>
                  </a:cubicBezTo>
                  <a:cubicBezTo>
                    <a:pt x="204" y="28"/>
                    <a:pt x="204" y="27"/>
                    <a:pt x="203" y="27"/>
                  </a:cubicBezTo>
                  <a:cubicBezTo>
                    <a:pt x="202" y="27"/>
                    <a:pt x="202" y="27"/>
                    <a:pt x="202" y="27"/>
                  </a:cubicBezTo>
                  <a:cubicBezTo>
                    <a:pt x="198" y="25"/>
                    <a:pt x="195" y="24"/>
                    <a:pt x="191" y="24"/>
                  </a:cubicBezTo>
                  <a:cubicBezTo>
                    <a:pt x="191" y="23"/>
                    <a:pt x="190" y="23"/>
                    <a:pt x="190" y="23"/>
                  </a:cubicBezTo>
                  <a:cubicBezTo>
                    <a:pt x="183" y="23"/>
                    <a:pt x="177" y="23"/>
                    <a:pt x="170" y="25"/>
                  </a:cubicBezTo>
                  <a:cubicBezTo>
                    <a:pt x="171" y="25"/>
                    <a:pt x="171" y="24"/>
                    <a:pt x="171" y="24"/>
                  </a:cubicBezTo>
                  <a:cubicBezTo>
                    <a:pt x="171" y="24"/>
                    <a:pt x="171" y="24"/>
                    <a:pt x="171" y="24"/>
                  </a:cubicBezTo>
                  <a:cubicBezTo>
                    <a:pt x="171" y="24"/>
                    <a:pt x="171" y="23"/>
                    <a:pt x="171" y="23"/>
                  </a:cubicBezTo>
                  <a:cubicBezTo>
                    <a:pt x="171" y="23"/>
                    <a:pt x="171" y="22"/>
                    <a:pt x="171" y="22"/>
                  </a:cubicBezTo>
                  <a:cubicBezTo>
                    <a:pt x="171" y="21"/>
                    <a:pt x="172" y="19"/>
                    <a:pt x="171" y="18"/>
                  </a:cubicBezTo>
                  <a:cubicBezTo>
                    <a:pt x="171" y="15"/>
                    <a:pt x="170" y="12"/>
                    <a:pt x="169" y="9"/>
                  </a:cubicBezTo>
                  <a:cubicBezTo>
                    <a:pt x="166" y="6"/>
                    <a:pt x="163" y="3"/>
                    <a:pt x="159" y="1"/>
                  </a:cubicBezTo>
                  <a:cubicBezTo>
                    <a:pt x="158" y="1"/>
                    <a:pt x="158" y="1"/>
                    <a:pt x="157" y="1"/>
                  </a:cubicBezTo>
                  <a:cubicBezTo>
                    <a:pt x="156" y="1"/>
                    <a:pt x="156" y="0"/>
                    <a:pt x="155" y="0"/>
                  </a:cubicBezTo>
                  <a:cubicBezTo>
                    <a:pt x="155" y="0"/>
                    <a:pt x="155" y="0"/>
                    <a:pt x="155" y="0"/>
                  </a:cubicBezTo>
                  <a:cubicBezTo>
                    <a:pt x="154" y="0"/>
                    <a:pt x="153" y="0"/>
                    <a:pt x="152" y="0"/>
                  </a:cubicBezTo>
                  <a:cubicBezTo>
                    <a:pt x="152" y="0"/>
                    <a:pt x="152" y="0"/>
                    <a:pt x="151" y="0"/>
                  </a:cubicBezTo>
                  <a:cubicBezTo>
                    <a:pt x="151" y="0"/>
                    <a:pt x="150" y="0"/>
                    <a:pt x="149" y="0"/>
                  </a:cubicBezTo>
                  <a:cubicBezTo>
                    <a:pt x="149" y="0"/>
                    <a:pt x="149" y="0"/>
                    <a:pt x="148" y="1"/>
                  </a:cubicBezTo>
                  <a:cubicBezTo>
                    <a:pt x="148" y="1"/>
                    <a:pt x="147" y="1"/>
                    <a:pt x="147" y="1"/>
                  </a:cubicBezTo>
                  <a:cubicBezTo>
                    <a:pt x="146" y="1"/>
                    <a:pt x="146" y="1"/>
                    <a:pt x="146" y="1"/>
                  </a:cubicBezTo>
                  <a:cubicBezTo>
                    <a:pt x="146" y="1"/>
                    <a:pt x="146" y="1"/>
                    <a:pt x="145" y="1"/>
                  </a:cubicBezTo>
                  <a:cubicBezTo>
                    <a:pt x="146" y="1"/>
                    <a:pt x="146" y="1"/>
                    <a:pt x="146" y="1"/>
                  </a:cubicBezTo>
                  <a:cubicBezTo>
                    <a:pt x="141" y="3"/>
                    <a:pt x="137" y="6"/>
                    <a:pt x="135" y="11"/>
                  </a:cubicBezTo>
                  <a:cubicBezTo>
                    <a:pt x="131" y="9"/>
                    <a:pt x="127" y="7"/>
                    <a:pt x="122" y="6"/>
                  </a:cubicBezTo>
                  <a:cubicBezTo>
                    <a:pt x="108" y="4"/>
                    <a:pt x="95" y="10"/>
                    <a:pt x="86" y="20"/>
                  </a:cubicBezTo>
                  <a:cubicBezTo>
                    <a:pt x="67" y="18"/>
                    <a:pt x="50" y="31"/>
                    <a:pt x="47" y="50"/>
                  </a:cubicBezTo>
                  <a:cubicBezTo>
                    <a:pt x="46" y="54"/>
                    <a:pt x="46" y="58"/>
                    <a:pt x="47" y="62"/>
                  </a:cubicBezTo>
                  <a:cubicBezTo>
                    <a:pt x="31" y="70"/>
                    <a:pt x="19" y="86"/>
                    <a:pt x="16" y="105"/>
                  </a:cubicBezTo>
                  <a:cubicBezTo>
                    <a:pt x="14" y="115"/>
                    <a:pt x="16" y="125"/>
                    <a:pt x="19" y="134"/>
                  </a:cubicBezTo>
                  <a:cubicBezTo>
                    <a:pt x="10" y="139"/>
                    <a:pt x="4" y="148"/>
                    <a:pt x="2" y="159"/>
                  </a:cubicBezTo>
                  <a:cubicBezTo>
                    <a:pt x="0" y="175"/>
                    <a:pt x="8" y="189"/>
                    <a:pt x="22" y="196"/>
                  </a:cubicBezTo>
                  <a:cubicBezTo>
                    <a:pt x="22" y="199"/>
                    <a:pt x="22" y="201"/>
                    <a:pt x="23" y="203"/>
                  </a:cubicBezTo>
                  <a:cubicBezTo>
                    <a:pt x="23" y="203"/>
                    <a:pt x="23" y="203"/>
                    <a:pt x="23" y="203"/>
                  </a:cubicBezTo>
                  <a:cubicBezTo>
                    <a:pt x="23" y="203"/>
                    <a:pt x="23" y="203"/>
                    <a:pt x="23" y="203"/>
                  </a:cubicBezTo>
                  <a:cubicBezTo>
                    <a:pt x="23" y="204"/>
                    <a:pt x="24" y="204"/>
                    <a:pt x="24" y="205"/>
                  </a:cubicBezTo>
                  <a:cubicBezTo>
                    <a:pt x="24" y="206"/>
                    <a:pt x="24" y="206"/>
                    <a:pt x="24" y="207"/>
                  </a:cubicBezTo>
                  <a:cubicBezTo>
                    <a:pt x="25" y="207"/>
                    <a:pt x="25" y="208"/>
                    <a:pt x="25" y="209"/>
                  </a:cubicBezTo>
                  <a:cubicBezTo>
                    <a:pt x="25" y="209"/>
                    <a:pt x="26" y="210"/>
                    <a:pt x="26" y="210"/>
                  </a:cubicBezTo>
                  <a:cubicBezTo>
                    <a:pt x="26" y="211"/>
                    <a:pt x="26" y="211"/>
                    <a:pt x="27" y="212"/>
                  </a:cubicBezTo>
                  <a:cubicBezTo>
                    <a:pt x="27" y="212"/>
                    <a:pt x="27" y="213"/>
                    <a:pt x="28" y="214"/>
                  </a:cubicBezTo>
                  <a:cubicBezTo>
                    <a:pt x="28" y="214"/>
                    <a:pt x="28" y="215"/>
                    <a:pt x="29" y="215"/>
                  </a:cubicBezTo>
                  <a:cubicBezTo>
                    <a:pt x="29" y="216"/>
                    <a:pt x="29" y="216"/>
                    <a:pt x="30" y="217"/>
                  </a:cubicBezTo>
                  <a:cubicBezTo>
                    <a:pt x="30" y="217"/>
                    <a:pt x="30" y="218"/>
                    <a:pt x="31" y="218"/>
                  </a:cubicBezTo>
                  <a:cubicBezTo>
                    <a:pt x="31" y="219"/>
                    <a:pt x="32" y="219"/>
                    <a:pt x="32" y="220"/>
                  </a:cubicBezTo>
                  <a:cubicBezTo>
                    <a:pt x="32" y="220"/>
                    <a:pt x="33" y="221"/>
                    <a:pt x="33" y="221"/>
                  </a:cubicBezTo>
                  <a:cubicBezTo>
                    <a:pt x="34" y="222"/>
                    <a:pt x="34" y="223"/>
                    <a:pt x="35" y="223"/>
                  </a:cubicBezTo>
                  <a:cubicBezTo>
                    <a:pt x="35" y="224"/>
                    <a:pt x="36" y="224"/>
                    <a:pt x="36" y="224"/>
                  </a:cubicBezTo>
                  <a:cubicBezTo>
                    <a:pt x="37" y="225"/>
                    <a:pt x="37" y="226"/>
                    <a:pt x="38" y="226"/>
                  </a:cubicBezTo>
                  <a:cubicBezTo>
                    <a:pt x="38" y="227"/>
                    <a:pt x="39" y="227"/>
                    <a:pt x="39" y="227"/>
                  </a:cubicBezTo>
                  <a:cubicBezTo>
                    <a:pt x="40" y="228"/>
                    <a:pt x="40" y="228"/>
                    <a:pt x="41" y="229"/>
                  </a:cubicBezTo>
                  <a:cubicBezTo>
                    <a:pt x="41" y="229"/>
                    <a:pt x="42" y="229"/>
                    <a:pt x="42" y="230"/>
                  </a:cubicBezTo>
                  <a:cubicBezTo>
                    <a:pt x="43" y="230"/>
                    <a:pt x="44" y="230"/>
                    <a:pt x="44" y="231"/>
                  </a:cubicBezTo>
                  <a:cubicBezTo>
                    <a:pt x="45" y="231"/>
                    <a:pt x="45" y="231"/>
                    <a:pt x="45" y="232"/>
                  </a:cubicBezTo>
                  <a:cubicBezTo>
                    <a:pt x="46" y="232"/>
                    <a:pt x="47" y="232"/>
                    <a:pt x="47" y="233"/>
                  </a:cubicBezTo>
                  <a:cubicBezTo>
                    <a:pt x="48" y="233"/>
                    <a:pt x="48" y="233"/>
                    <a:pt x="49" y="233"/>
                  </a:cubicBezTo>
                  <a:cubicBezTo>
                    <a:pt x="50" y="234"/>
                    <a:pt x="50" y="234"/>
                    <a:pt x="51" y="234"/>
                  </a:cubicBezTo>
                  <a:cubicBezTo>
                    <a:pt x="51" y="235"/>
                    <a:pt x="52" y="235"/>
                    <a:pt x="52" y="235"/>
                  </a:cubicBezTo>
                  <a:cubicBezTo>
                    <a:pt x="53" y="235"/>
                    <a:pt x="54" y="236"/>
                    <a:pt x="55" y="236"/>
                  </a:cubicBezTo>
                  <a:cubicBezTo>
                    <a:pt x="55" y="236"/>
                    <a:pt x="55" y="236"/>
                    <a:pt x="56" y="236"/>
                  </a:cubicBezTo>
                  <a:cubicBezTo>
                    <a:pt x="57" y="237"/>
                    <a:pt x="58" y="237"/>
                    <a:pt x="58" y="237"/>
                  </a:cubicBezTo>
                  <a:cubicBezTo>
                    <a:pt x="59" y="237"/>
                    <a:pt x="59" y="237"/>
                    <a:pt x="60" y="237"/>
                  </a:cubicBezTo>
                  <a:cubicBezTo>
                    <a:pt x="61" y="238"/>
                    <a:pt x="62" y="238"/>
                    <a:pt x="64" y="238"/>
                  </a:cubicBezTo>
                  <a:cubicBezTo>
                    <a:pt x="64" y="238"/>
                    <a:pt x="64" y="238"/>
                    <a:pt x="64" y="238"/>
                  </a:cubicBezTo>
                  <a:cubicBezTo>
                    <a:pt x="77" y="240"/>
                    <a:pt x="90" y="236"/>
                    <a:pt x="101" y="228"/>
                  </a:cubicBezTo>
                  <a:cubicBezTo>
                    <a:pt x="108" y="235"/>
                    <a:pt x="117" y="240"/>
                    <a:pt x="127" y="241"/>
                  </a:cubicBezTo>
                  <a:cubicBezTo>
                    <a:pt x="129" y="241"/>
                    <a:pt x="130" y="241"/>
                    <a:pt x="132" y="242"/>
                  </a:cubicBezTo>
                  <a:cubicBezTo>
                    <a:pt x="133" y="242"/>
                    <a:pt x="133" y="242"/>
                    <a:pt x="134" y="242"/>
                  </a:cubicBezTo>
                  <a:cubicBezTo>
                    <a:pt x="134" y="242"/>
                    <a:pt x="134" y="242"/>
                    <a:pt x="134" y="242"/>
                  </a:cubicBezTo>
                  <a:cubicBezTo>
                    <a:pt x="134" y="347"/>
                    <a:pt x="134" y="347"/>
                    <a:pt x="134" y="347"/>
                  </a:cubicBezTo>
                  <a:cubicBezTo>
                    <a:pt x="146" y="347"/>
                    <a:pt x="146" y="347"/>
                    <a:pt x="146" y="347"/>
                  </a:cubicBezTo>
                  <a:cubicBezTo>
                    <a:pt x="152" y="347"/>
                    <a:pt x="152" y="347"/>
                    <a:pt x="152" y="347"/>
                  </a:cubicBezTo>
                  <a:cubicBezTo>
                    <a:pt x="152" y="238"/>
                    <a:pt x="152" y="238"/>
                    <a:pt x="152" y="238"/>
                  </a:cubicBezTo>
                  <a:cubicBezTo>
                    <a:pt x="152" y="238"/>
                    <a:pt x="152" y="238"/>
                    <a:pt x="153" y="238"/>
                  </a:cubicBezTo>
                  <a:cubicBezTo>
                    <a:pt x="153" y="238"/>
                    <a:pt x="154" y="238"/>
                    <a:pt x="154" y="238"/>
                  </a:cubicBezTo>
                  <a:cubicBezTo>
                    <a:pt x="155" y="237"/>
                    <a:pt x="156" y="237"/>
                    <a:pt x="157" y="236"/>
                  </a:cubicBezTo>
                  <a:cubicBezTo>
                    <a:pt x="157" y="236"/>
                    <a:pt x="158" y="236"/>
                    <a:pt x="158" y="236"/>
                  </a:cubicBezTo>
                  <a:cubicBezTo>
                    <a:pt x="159" y="235"/>
                    <a:pt x="160" y="235"/>
                    <a:pt x="160" y="234"/>
                  </a:cubicBezTo>
                  <a:cubicBezTo>
                    <a:pt x="161" y="234"/>
                    <a:pt x="161" y="234"/>
                    <a:pt x="162" y="233"/>
                  </a:cubicBezTo>
                  <a:cubicBezTo>
                    <a:pt x="167" y="236"/>
                    <a:pt x="172" y="238"/>
                    <a:pt x="178" y="239"/>
                  </a:cubicBezTo>
                  <a:cubicBezTo>
                    <a:pt x="182" y="239"/>
                    <a:pt x="187" y="239"/>
                    <a:pt x="191" y="239"/>
                  </a:cubicBezTo>
                  <a:cubicBezTo>
                    <a:pt x="196" y="238"/>
                    <a:pt x="200" y="237"/>
                    <a:pt x="204" y="235"/>
                  </a:cubicBezTo>
                  <a:cubicBezTo>
                    <a:pt x="207" y="234"/>
                    <a:pt x="209" y="233"/>
                    <a:pt x="212" y="231"/>
                  </a:cubicBezTo>
                  <a:cubicBezTo>
                    <a:pt x="217" y="228"/>
                    <a:pt x="222" y="223"/>
                    <a:pt x="226" y="217"/>
                  </a:cubicBezTo>
                  <a:cubicBezTo>
                    <a:pt x="227" y="216"/>
                    <a:pt x="228" y="214"/>
                    <a:pt x="229" y="213"/>
                  </a:cubicBezTo>
                  <a:cubicBezTo>
                    <a:pt x="230" y="210"/>
                    <a:pt x="232" y="207"/>
                    <a:pt x="232" y="204"/>
                  </a:cubicBezTo>
                  <a:cubicBezTo>
                    <a:pt x="235" y="204"/>
                    <a:pt x="237" y="204"/>
                    <a:pt x="239" y="203"/>
                  </a:cubicBezTo>
                  <a:cubicBezTo>
                    <a:pt x="242" y="202"/>
                    <a:pt x="244" y="201"/>
                    <a:pt x="246" y="200"/>
                  </a:cubicBezTo>
                  <a:cubicBezTo>
                    <a:pt x="247" y="200"/>
                    <a:pt x="248" y="199"/>
                    <a:pt x="249" y="199"/>
                  </a:cubicBezTo>
                  <a:cubicBezTo>
                    <a:pt x="258" y="193"/>
                    <a:pt x="265" y="184"/>
                    <a:pt x="269" y="173"/>
                  </a:cubicBezTo>
                  <a:cubicBezTo>
                    <a:pt x="269" y="171"/>
                    <a:pt x="270" y="169"/>
                    <a:pt x="270" y="167"/>
                  </a:cubicBezTo>
                  <a:cubicBezTo>
                    <a:pt x="270" y="167"/>
                    <a:pt x="270" y="166"/>
                    <a:pt x="270" y="165"/>
                  </a:cubicBezTo>
                  <a:cubicBezTo>
                    <a:pt x="270" y="165"/>
                    <a:pt x="270" y="164"/>
                    <a:pt x="270" y="164"/>
                  </a:cubicBezTo>
                  <a:cubicBezTo>
                    <a:pt x="270" y="163"/>
                    <a:pt x="270" y="163"/>
                    <a:pt x="270" y="162"/>
                  </a:cubicBezTo>
                  <a:cubicBezTo>
                    <a:pt x="270" y="162"/>
                    <a:pt x="270" y="161"/>
                    <a:pt x="270" y="161"/>
                  </a:cubicBezTo>
                  <a:cubicBezTo>
                    <a:pt x="270" y="160"/>
                    <a:pt x="270" y="160"/>
                    <a:pt x="270" y="160"/>
                  </a:cubicBezTo>
                  <a:cubicBezTo>
                    <a:pt x="270" y="159"/>
                    <a:pt x="270" y="158"/>
                    <a:pt x="270" y="157"/>
                  </a:cubicBezTo>
                  <a:cubicBezTo>
                    <a:pt x="270" y="157"/>
                    <a:pt x="270" y="157"/>
                    <a:pt x="270" y="15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31"/>
            <p:cNvSpPr>
              <a:spLocks/>
            </p:cNvSpPr>
            <p:nvPr/>
          </p:nvSpPr>
          <p:spPr bwMode="auto">
            <a:xfrm>
              <a:off x="456859" y="2793529"/>
              <a:ext cx="815776" cy="1017860"/>
            </a:xfrm>
            <a:custGeom>
              <a:avLst/>
              <a:gdLst>
                <a:gd name="T0" fmla="*/ 270 w 278"/>
                <a:gd name="T1" fmla="*/ 154 h 347"/>
                <a:gd name="T2" fmla="*/ 269 w 278"/>
                <a:gd name="T3" fmla="*/ 151 h 347"/>
                <a:gd name="T4" fmla="*/ 268 w 278"/>
                <a:gd name="T5" fmla="*/ 148 h 347"/>
                <a:gd name="T6" fmla="*/ 267 w 278"/>
                <a:gd name="T7" fmla="*/ 145 h 347"/>
                <a:gd name="T8" fmla="*/ 266 w 278"/>
                <a:gd name="T9" fmla="*/ 142 h 347"/>
                <a:gd name="T10" fmla="*/ 277 w 278"/>
                <a:gd name="T11" fmla="*/ 109 h 347"/>
                <a:gd name="T12" fmla="*/ 273 w 278"/>
                <a:gd name="T13" fmla="*/ 93 h 347"/>
                <a:gd name="T14" fmla="*/ 267 w 278"/>
                <a:gd name="T15" fmla="*/ 83 h 347"/>
                <a:gd name="T16" fmla="*/ 249 w 278"/>
                <a:gd name="T17" fmla="*/ 71 h 347"/>
                <a:gd name="T18" fmla="*/ 240 w 278"/>
                <a:gd name="T19" fmla="*/ 69 h 347"/>
                <a:gd name="T20" fmla="*/ 213 w 278"/>
                <a:gd name="T21" fmla="*/ 33 h 347"/>
                <a:gd name="T22" fmla="*/ 206 w 278"/>
                <a:gd name="T23" fmla="*/ 29 h 347"/>
                <a:gd name="T24" fmla="*/ 203 w 278"/>
                <a:gd name="T25" fmla="*/ 27 h 347"/>
                <a:gd name="T26" fmla="*/ 191 w 278"/>
                <a:gd name="T27" fmla="*/ 24 h 347"/>
                <a:gd name="T28" fmla="*/ 170 w 278"/>
                <a:gd name="T29" fmla="*/ 25 h 347"/>
                <a:gd name="T30" fmla="*/ 171 w 278"/>
                <a:gd name="T31" fmla="*/ 24 h 347"/>
                <a:gd name="T32" fmla="*/ 171 w 278"/>
                <a:gd name="T33" fmla="*/ 22 h 347"/>
                <a:gd name="T34" fmla="*/ 169 w 278"/>
                <a:gd name="T35" fmla="*/ 9 h 347"/>
                <a:gd name="T36" fmla="*/ 157 w 278"/>
                <a:gd name="T37" fmla="*/ 1 h 347"/>
                <a:gd name="T38" fmla="*/ 155 w 278"/>
                <a:gd name="T39" fmla="*/ 0 h 347"/>
                <a:gd name="T40" fmla="*/ 151 w 278"/>
                <a:gd name="T41" fmla="*/ 0 h 347"/>
                <a:gd name="T42" fmla="*/ 148 w 278"/>
                <a:gd name="T43" fmla="*/ 1 h 347"/>
                <a:gd name="T44" fmla="*/ 146 w 278"/>
                <a:gd name="T45" fmla="*/ 1 h 347"/>
                <a:gd name="T46" fmla="*/ 146 w 278"/>
                <a:gd name="T47" fmla="*/ 1 h 347"/>
                <a:gd name="T48" fmla="*/ 122 w 278"/>
                <a:gd name="T49" fmla="*/ 6 h 347"/>
                <a:gd name="T50" fmla="*/ 47 w 278"/>
                <a:gd name="T51" fmla="*/ 50 h 347"/>
                <a:gd name="T52" fmla="*/ 16 w 278"/>
                <a:gd name="T53" fmla="*/ 105 h 347"/>
                <a:gd name="T54" fmla="*/ 2 w 278"/>
                <a:gd name="T55" fmla="*/ 159 h 347"/>
                <a:gd name="T56" fmla="*/ 23 w 278"/>
                <a:gd name="T57" fmla="*/ 203 h 347"/>
                <a:gd name="T58" fmla="*/ 23 w 278"/>
                <a:gd name="T59" fmla="*/ 203 h 347"/>
                <a:gd name="T60" fmla="*/ 24 w 278"/>
                <a:gd name="T61" fmla="*/ 207 h 347"/>
                <a:gd name="T62" fmla="*/ 26 w 278"/>
                <a:gd name="T63" fmla="*/ 210 h 347"/>
                <a:gd name="T64" fmla="*/ 28 w 278"/>
                <a:gd name="T65" fmla="*/ 214 h 347"/>
                <a:gd name="T66" fmla="*/ 30 w 278"/>
                <a:gd name="T67" fmla="*/ 217 h 347"/>
                <a:gd name="T68" fmla="*/ 32 w 278"/>
                <a:gd name="T69" fmla="*/ 220 h 347"/>
                <a:gd name="T70" fmla="*/ 35 w 278"/>
                <a:gd name="T71" fmla="*/ 223 h 347"/>
                <a:gd name="T72" fmla="*/ 38 w 278"/>
                <a:gd name="T73" fmla="*/ 226 h 347"/>
                <a:gd name="T74" fmla="*/ 41 w 278"/>
                <a:gd name="T75" fmla="*/ 229 h 347"/>
                <a:gd name="T76" fmla="*/ 44 w 278"/>
                <a:gd name="T77" fmla="*/ 231 h 347"/>
                <a:gd name="T78" fmla="*/ 47 w 278"/>
                <a:gd name="T79" fmla="*/ 233 h 347"/>
                <a:gd name="T80" fmla="*/ 51 w 278"/>
                <a:gd name="T81" fmla="*/ 234 h 347"/>
                <a:gd name="T82" fmla="*/ 55 w 278"/>
                <a:gd name="T83" fmla="*/ 236 h 347"/>
                <a:gd name="T84" fmla="*/ 58 w 278"/>
                <a:gd name="T85" fmla="*/ 237 h 347"/>
                <a:gd name="T86" fmla="*/ 64 w 278"/>
                <a:gd name="T87" fmla="*/ 238 h 347"/>
                <a:gd name="T88" fmla="*/ 101 w 278"/>
                <a:gd name="T89" fmla="*/ 228 h 347"/>
                <a:gd name="T90" fmla="*/ 132 w 278"/>
                <a:gd name="T91" fmla="*/ 242 h 347"/>
                <a:gd name="T92" fmla="*/ 134 w 278"/>
                <a:gd name="T93" fmla="*/ 242 h 347"/>
                <a:gd name="T94" fmla="*/ 146 w 278"/>
                <a:gd name="T95" fmla="*/ 347 h 347"/>
                <a:gd name="T96" fmla="*/ 152 w 278"/>
                <a:gd name="T97" fmla="*/ 238 h 347"/>
                <a:gd name="T98" fmla="*/ 154 w 278"/>
                <a:gd name="T99" fmla="*/ 238 h 347"/>
                <a:gd name="T100" fmla="*/ 158 w 278"/>
                <a:gd name="T101" fmla="*/ 236 h 347"/>
                <a:gd name="T102" fmla="*/ 162 w 278"/>
                <a:gd name="T103" fmla="*/ 233 h 347"/>
                <a:gd name="T104" fmla="*/ 191 w 278"/>
                <a:gd name="T105" fmla="*/ 239 h 347"/>
                <a:gd name="T106" fmla="*/ 212 w 278"/>
                <a:gd name="T107" fmla="*/ 231 h 347"/>
                <a:gd name="T108" fmla="*/ 229 w 278"/>
                <a:gd name="T109" fmla="*/ 213 h 347"/>
                <a:gd name="T110" fmla="*/ 239 w 278"/>
                <a:gd name="T111" fmla="*/ 203 h 347"/>
                <a:gd name="T112" fmla="*/ 249 w 278"/>
                <a:gd name="T113" fmla="*/ 199 h 347"/>
                <a:gd name="T114" fmla="*/ 270 w 278"/>
                <a:gd name="T115" fmla="*/ 167 h 347"/>
                <a:gd name="T116" fmla="*/ 270 w 278"/>
                <a:gd name="T117" fmla="*/ 164 h 347"/>
                <a:gd name="T118" fmla="*/ 270 w 278"/>
                <a:gd name="T119" fmla="*/ 161 h 347"/>
                <a:gd name="T120" fmla="*/ 270 w 278"/>
                <a:gd name="T121" fmla="*/ 15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8" h="347">
                  <a:moveTo>
                    <a:pt x="270" y="157"/>
                  </a:moveTo>
                  <a:cubicBezTo>
                    <a:pt x="270" y="156"/>
                    <a:pt x="270" y="155"/>
                    <a:pt x="270" y="154"/>
                  </a:cubicBezTo>
                  <a:cubicBezTo>
                    <a:pt x="270" y="154"/>
                    <a:pt x="270" y="154"/>
                    <a:pt x="270" y="153"/>
                  </a:cubicBezTo>
                  <a:cubicBezTo>
                    <a:pt x="269" y="153"/>
                    <a:pt x="269" y="152"/>
                    <a:pt x="269" y="151"/>
                  </a:cubicBezTo>
                  <a:cubicBezTo>
                    <a:pt x="269" y="151"/>
                    <a:pt x="269" y="151"/>
                    <a:pt x="269" y="150"/>
                  </a:cubicBezTo>
                  <a:cubicBezTo>
                    <a:pt x="269" y="149"/>
                    <a:pt x="268" y="149"/>
                    <a:pt x="268" y="148"/>
                  </a:cubicBezTo>
                  <a:cubicBezTo>
                    <a:pt x="268" y="148"/>
                    <a:pt x="268" y="147"/>
                    <a:pt x="268" y="147"/>
                  </a:cubicBezTo>
                  <a:cubicBezTo>
                    <a:pt x="268" y="146"/>
                    <a:pt x="267" y="145"/>
                    <a:pt x="267" y="145"/>
                  </a:cubicBezTo>
                  <a:cubicBezTo>
                    <a:pt x="267" y="145"/>
                    <a:pt x="267" y="144"/>
                    <a:pt x="267" y="144"/>
                  </a:cubicBezTo>
                  <a:cubicBezTo>
                    <a:pt x="267" y="144"/>
                    <a:pt x="266" y="143"/>
                    <a:pt x="266" y="142"/>
                  </a:cubicBezTo>
                  <a:cubicBezTo>
                    <a:pt x="272" y="135"/>
                    <a:pt x="276" y="127"/>
                    <a:pt x="277" y="118"/>
                  </a:cubicBezTo>
                  <a:cubicBezTo>
                    <a:pt x="277" y="115"/>
                    <a:pt x="278" y="112"/>
                    <a:pt x="277" y="109"/>
                  </a:cubicBezTo>
                  <a:cubicBezTo>
                    <a:pt x="277" y="109"/>
                    <a:pt x="277" y="109"/>
                    <a:pt x="277" y="109"/>
                  </a:cubicBezTo>
                  <a:cubicBezTo>
                    <a:pt x="277" y="103"/>
                    <a:pt x="275" y="98"/>
                    <a:pt x="273" y="93"/>
                  </a:cubicBezTo>
                  <a:cubicBezTo>
                    <a:pt x="272" y="91"/>
                    <a:pt x="271" y="90"/>
                    <a:pt x="270" y="88"/>
                  </a:cubicBezTo>
                  <a:cubicBezTo>
                    <a:pt x="269" y="86"/>
                    <a:pt x="268" y="85"/>
                    <a:pt x="267" y="83"/>
                  </a:cubicBezTo>
                  <a:cubicBezTo>
                    <a:pt x="265" y="82"/>
                    <a:pt x="264" y="81"/>
                    <a:pt x="263" y="79"/>
                  </a:cubicBezTo>
                  <a:cubicBezTo>
                    <a:pt x="259" y="76"/>
                    <a:pt x="254" y="73"/>
                    <a:pt x="249" y="71"/>
                  </a:cubicBezTo>
                  <a:cubicBezTo>
                    <a:pt x="247" y="70"/>
                    <a:pt x="246" y="70"/>
                    <a:pt x="244" y="69"/>
                  </a:cubicBezTo>
                  <a:cubicBezTo>
                    <a:pt x="243" y="69"/>
                    <a:pt x="242" y="69"/>
                    <a:pt x="240" y="69"/>
                  </a:cubicBezTo>
                  <a:cubicBezTo>
                    <a:pt x="236" y="68"/>
                    <a:pt x="232" y="68"/>
                    <a:pt x="228" y="69"/>
                  </a:cubicBezTo>
                  <a:cubicBezTo>
                    <a:pt x="229" y="55"/>
                    <a:pt x="223" y="42"/>
                    <a:pt x="213" y="33"/>
                  </a:cubicBezTo>
                  <a:cubicBezTo>
                    <a:pt x="213" y="33"/>
                    <a:pt x="212" y="33"/>
                    <a:pt x="212" y="33"/>
                  </a:cubicBezTo>
                  <a:cubicBezTo>
                    <a:pt x="210" y="31"/>
                    <a:pt x="208" y="30"/>
                    <a:pt x="206" y="29"/>
                  </a:cubicBezTo>
                  <a:cubicBezTo>
                    <a:pt x="206" y="29"/>
                    <a:pt x="206" y="28"/>
                    <a:pt x="205" y="28"/>
                  </a:cubicBezTo>
                  <a:cubicBezTo>
                    <a:pt x="204" y="28"/>
                    <a:pt x="204" y="27"/>
                    <a:pt x="203" y="27"/>
                  </a:cubicBezTo>
                  <a:cubicBezTo>
                    <a:pt x="202" y="27"/>
                    <a:pt x="202" y="27"/>
                    <a:pt x="202" y="27"/>
                  </a:cubicBezTo>
                  <a:cubicBezTo>
                    <a:pt x="198" y="25"/>
                    <a:pt x="195" y="24"/>
                    <a:pt x="191" y="24"/>
                  </a:cubicBezTo>
                  <a:cubicBezTo>
                    <a:pt x="191" y="23"/>
                    <a:pt x="190" y="23"/>
                    <a:pt x="190" y="23"/>
                  </a:cubicBezTo>
                  <a:cubicBezTo>
                    <a:pt x="183" y="23"/>
                    <a:pt x="177" y="23"/>
                    <a:pt x="170" y="25"/>
                  </a:cubicBezTo>
                  <a:cubicBezTo>
                    <a:pt x="171" y="25"/>
                    <a:pt x="171" y="24"/>
                    <a:pt x="171" y="24"/>
                  </a:cubicBezTo>
                  <a:cubicBezTo>
                    <a:pt x="171" y="24"/>
                    <a:pt x="171" y="24"/>
                    <a:pt x="171" y="24"/>
                  </a:cubicBezTo>
                  <a:cubicBezTo>
                    <a:pt x="171" y="24"/>
                    <a:pt x="171" y="23"/>
                    <a:pt x="171" y="23"/>
                  </a:cubicBezTo>
                  <a:cubicBezTo>
                    <a:pt x="171" y="23"/>
                    <a:pt x="171" y="22"/>
                    <a:pt x="171" y="22"/>
                  </a:cubicBezTo>
                  <a:cubicBezTo>
                    <a:pt x="171" y="21"/>
                    <a:pt x="172" y="19"/>
                    <a:pt x="171" y="18"/>
                  </a:cubicBezTo>
                  <a:cubicBezTo>
                    <a:pt x="171" y="15"/>
                    <a:pt x="170" y="12"/>
                    <a:pt x="169" y="9"/>
                  </a:cubicBezTo>
                  <a:cubicBezTo>
                    <a:pt x="166" y="6"/>
                    <a:pt x="163" y="3"/>
                    <a:pt x="159" y="1"/>
                  </a:cubicBezTo>
                  <a:cubicBezTo>
                    <a:pt x="158" y="1"/>
                    <a:pt x="158" y="1"/>
                    <a:pt x="157" y="1"/>
                  </a:cubicBezTo>
                  <a:cubicBezTo>
                    <a:pt x="156" y="1"/>
                    <a:pt x="156" y="0"/>
                    <a:pt x="155" y="0"/>
                  </a:cubicBezTo>
                  <a:cubicBezTo>
                    <a:pt x="155" y="0"/>
                    <a:pt x="155" y="0"/>
                    <a:pt x="155" y="0"/>
                  </a:cubicBezTo>
                  <a:cubicBezTo>
                    <a:pt x="154" y="0"/>
                    <a:pt x="153" y="0"/>
                    <a:pt x="152" y="0"/>
                  </a:cubicBezTo>
                  <a:cubicBezTo>
                    <a:pt x="152" y="0"/>
                    <a:pt x="152" y="0"/>
                    <a:pt x="151" y="0"/>
                  </a:cubicBezTo>
                  <a:cubicBezTo>
                    <a:pt x="151" y="0"/>
                    <a:pt x="150" y="0"/>
                    <a:pt x="149" y="0"/>
                  </a:cubicBezTo>
                  <a:cubicBezTo>
                    <a:pt x="149" y="0"/>
                    <a:pt x="149" y="0"/>
                    <a:pt x="148" y="1"/>
                  </a:cubicBezTo>
                  <a:cubicBezTo>
                    <a:pt x="148" y="1"/>
                    <a:pt x="147" y="1"/>
                    <a:pt x="147" y="1"/>
                  </a:cubicBezTo>
                  <a:cubicBezTo>
                    <a:pt x="146" y="1"/>
                    <a:pt x="146" y="1"/>
                    <a:pt x="146" y="1"/>
                  </a:cubicBezTo>
                  <a:cubicBezTo>
                    <a:pt x="146" y="1"/>
                    <a:pt x="146" y="1"/>
                    <a:pt x="145" y="1"/>
                  </a:cubicBezTo>
                  <a:cubicBezTo>
                    <a:pt x="146" y="1"/>
                    <a:pt x="146" y="1"/>
                    <a:pt x="146" y="1"/>
                  </a:cubicBezTo>
                  <a:cubicBezTo>
                    <a:pt x="141" y="3"/>
                    <a:pt x="137" y="6"/>
                    <a:pt x="135" y="11"/>
                  </a:cubicBezTo>
                  <a:cubicBezTo>
                    <a:pt x="131" y="9"/>
                    <a:pt x="127" y="7"/>
                    <a:pt x="122" y="6"/>
                  </a:cubicBezTo>
                  <a:cubicBezTo>
                    <a:pt x="108" y="4"/>
                    <a:pt x="95" y="10"/>
                    <a:pt x="86" y="20"/>
                  </a:cubicBezTo>
                  <a:cubicBezTo>
                    <a:pt x="67" y="18"/>
                    <a:pt x="50" y="31"/>
                    <a:pt x="47" y="50"/>
                  </a:cubicBezTo>
                  <a:cubicBezTo>
                    <a:pt x="46" y="54"/>
                    <a:pt x="46" y="58"/>
                    <a:pt x="47" y="62"/>
                  </a:cubicBezTo>
                  <a:cubicBezTo>
                    <a:pt x="31" y="70"/>
                    <a:pt x="19" y="86"/>
                    <a:pt x="16" y="105"/>
                  </a:cubicBezTo>
                  <a:cubicBezTo>
                    <a:pt x="14" y="115"/>
                    <a:pt x="16" y="125"/>
                    <a:pt x="19" y="134"/>
                  </a:cubicBezTo>
                  <a:cubicBezTo>
                    <a:pt x="10" y="139"/>
                    <a:pt x="4" y="148"/>
                    <a:pt x="2" y="159"/>
                  </a:cubicBezTo>
                  <a:cubicBezTo>
                    <a:pt x="0" y="175"/>
                    <a:pt x="8" y="189"/>
                    <a:pt x="22" y="196"/>
                  </a:cubicBezTo>
                  <a:cubicBezTo>
                    <a:pt x="22" y="199"/>
                    <a:pt x="22" y="201"/>
                    <a:pt x="23" y="203"/>
                  </a:cubicBezTo>
                  <a:cubicBezTo>
                    <a:pt x="23" y="203"/>
                    <a:pt x="23" y="203"/>
                    <a:pt x="23" y="203"/>
                  </a:cubicBezTo>
                  <a:cubicBezTo>
                    <a:pt x="23" y="203"/>
                    <a:pt x="23" y="203"/>
                    <a:pt x="23" y="203"/>
                  </a:cubicBezTo>
                  <a:cubicBezTo>
                    <a:pt x="23" y="204"/>
                    <a:pt x="24" y="204"/>
                    <a:pt x="24" y="205"/>
                  </a:cubicBezTo>
                  <a:cubicBezTo>
                    <a:pt x="24" y="206"/>
                    <a:pt x="24" y="206"/>
                    <a:pt x="24" y="207"/>
                  </a:cubicBezTo>
                  <a:cubicBezTo>
                    <a:pt x="25" y="207"/>
                    <a:pt x="25" y="208"/>
                    <a:pt x="25" y="209"/>
                  </a:cubicBezTo>
                  <a:cubicBezTo>
                    <a:pt x="25" y="209"/>
                    <a:pt x="26" y="210"/>
                    <a:pt x="26" y="210"/>
                  </a:cubicBezTo>
                  <a:cubicBezTo>
                    <a:pt x="26" y="211"/>
                    <a:pt x="26" y="211"/>
                    <a:pt x="27" y="212"/>
                  </a:cubicBezTo>
                  <a:cubicBezTo>
                    <a:pt x="27" y="212"/>
                    <a:pt x="27" y="213"/>
                    <a:pt x="28" y="214"/>
                  </a:cubicBezTo>
                  <a:cubicBezTo>
                    <a:pt x="28" y="214"/>
                    <a:pt x="28" y="215"/>
                    <a:pt x="29" y="215"/>
                  </a:cubicBezTo>
                  <a:cubicBezTo>
                    <a:pt x="29" y="216"/>
                    <a:pt x="29" y="216"/>
                    <a:pt x="30" y="217"/>
                  </a:cubicBezTo>
                  <a:cubicBezTo>
                    <a:pt x="30" y="217"/>
                    <a:pt x="30" y="218"/>
                    <a:pt x="31" y="218"/>
                  </a:cubicBezTo>
                  <a:cubicBezTo>
                    <a:pt x="31" y="219"/>
                    <a:pt x="32" y="219"/>
                    <a:pt x="32" y="220"/>
                  </a:cubicBezTo>
                  <a:cubicBezTo>
                    <a:pt x="32" y="220"/>
                    <a:pt x="33" y="221"/>
                    <a:pt x="33" y="221"/>
                  </a:cubicBezTo>
                  <a:cubicBezTo>
                    <a:pt x="34" y="222"/>
                    <a:pt x="34" y="223"/>
                    <a:pt x="35" y="223"/>
                  </a:cubicBezTo>
                  <a:cubicBezTo>
                    <a:pt x="35" y="224"/>
                    <a:pt x="36" y="224"/>
                    <a:pt x="36" y="224"/>
                  </a:cubicBezTo>
                  <a:cubicBezTo>
                    <a:pt x="37" y="225"/>
                    <a:pt x="37" y="226"/>
                    <a:pt x="38" y="226"/>
                  </a:cubicBezTo>
                  <a:cubicBezTo>
                    <a:pt x="38" y="227"/>
                    <a:pt x="39" y="227"/>
                    <a:pt x="39" y="227"/>
                  </a:cubicBezTo>
                  <a:cubicBezTo>
                    <a:pt x="40" y="228"/>
                    <a:pt x="40" y="228"/>
                    <a:pt x="41" y="229"/>
                  </a:cubicBezTo>
                  <a:cubicBezTo>
                    <a:pt x="41" y="229"/>
                    <a:pt x="42" y="229"/>
                    <a:pt x="42" y="230"/>
                  </a:cubicBezTo>
                  <a:cubicBezTo>
                    <a:pt x="43" y="230"/>
                    <a:pt x="44" y="230"/>
                    <a:pt x="44" y="231"/>
                  </a:cubicBezTo>
                  <a:cubicBezTo>
                    <a:pt x="45" y="231"/>
                    <a:pt x="45" y="231"/>
                    <a:pt x="45" y="232"/>
                  </a:cubicBezTo>
                  <a:cubicBezTo>
                    <a:pt x="46" y="232"/>
                    <a:pt x="47" y="232"/>
                    <a:pt x="47" y="233"/>
                  </a:cubicBezTo>
                  <a:cubicBezTo>
                    <a:pt x="48" y="233"/>
                    <a:pt x="48" y="233"/>
                    <a:pt x="49" y="233"/>
                  </a:cubicBezTo>
                  <a:cubicBezTo>
                    <a:pt x="50" y="234"/>
                    <a:pt x="50" y="234"/>
                    <a:pt x="51" y="234"/>
                  </a:cubicBezTo>
                  <a:cubicBezTo>
                    <a:pt x="51" y="235"/>
                    <a:pt x="52" y="235"/>
                    <a:pt x="52" y="235"/>
                  </a:cubicBezTo>
                  <a:cubicBezTo>
                    <a:pt x="53" y="235"/>
                    <a:pt x="54" y="236"/>
                    <a:pt x="55" y="236"/>
                  </a:cubicBezTo>
                  <a:cubicBezTo>
                    <a:pt x="55" y="236"/>
                    <a:pt x="55" y="236"/>
                    <a:pt x="56" y="236"/>
                  </a:cubicBezTo>
                  <a:cubicBezTo>
                    <a:pt x="57" y="237"/>
                    <a:pt x="58" y="237"/>
                    <a:pt x="58" y="237"/>
                  </a:cubicBezTo>
                  <a:cubicBezTo>
                    <a:pt x="59" y="237"/>
                    <a:pt x="59" y="237"/>
                    <a:pt x="60" y="237"/>
                  </a:cubicBezTo>
                  <a:cubicBezTo>
                    <a:pt x="61" y="238"/>
                    <a:pt x="62" y="238"/>
                    <a:pt x="64" y="238"/>
                  </a:cubicBezTo>
                  <a:cubicBezTo>
                    <a:pt x="64" y="238"/>
                    <a:pt x="64" y="238"/>
                    <a:pt x="64" y="238"/>
                  </a:cubicBezTo>
                  <a:cubicBezTo>
                    <a:pt x="77" y="240"/>
                    <a:pt x="90" y="236"/>
                    <a:pt x="101" y="228"/>
                  </a:cubicBezTo>
                  <a:cubicBezTo>
                    <a:pt x="108" y="235"/>
                    <a:pt x="117" y="240"/>
                    <a:pt x="127" y="241"/>
                  </a:cubicBezTo>
                  <a:cubicBezTo>
                    <a:pt x="129" y="241"/>
                    <a:pt x="130" y="241"/>
                    <a:pt x="132" y="242"/>
                  </a:cubicBezTo>
                  <a:cubicBezTo>
                    <a:pt x="133" y="242"/>
                    <a:pt x="133" y="242"/>
                    <a:pt x="134" y="242"/>
                  </a:cubicBezTo>
                  <a:cubicBezTo>
                    <a:pt x="134" y="242"/>
                    <a:pt x="134" y="242"/>
                    <a:pt x="134" y="242"/>
                  </a:cubicBezTo>
                  <a:cubicBezTo>
                    <a:pt x="134" y="347"/>
                    <a:pt x="134" y="347"/>
                    <a:pt x="134" y="347"/>
                  </a:cubicBezTo>
                  <a:cubicBezTo>
                    <a:pt x="146" y="347"/>
                    <a:pt x="146" y="347"/>
                    <a:pt x="146" y="347"/>
                  </a:cubicBezTo>
                  <a:cubicBezTo>
                    <a:pt x="152" y="347"/>
                    <a:pt x="152" y="347"/>
                    <a:pt x="152" y="347"/>
                  </a:cubicBezTo>
                  <a:cubicBezTo>
                    <a:pt x="152" y="238"/>
                    <a:pt x="152" y="238"/>
                    <a:pt x="152" y="238"/>
                  </a:cubicBezTo>
                  <a:cubicBezTo>
                    <a:pt x="152" y="238"/>
                    <a:pt x="152" y="238"/>
                    <a:pt x="153" y="238"/>
                  </a:cubicBezTo>
                  <a:cubicBezTo>
                    <a:pt x="153" y="238"/>
                    <a:pt x="154" y="238"/>
                    <a:pt x="154" y="238"/>
                  </a:cubicBezTo>
                  <a:cubicBezTo>
                    <a:pt x="155" y="237"/>
                    <a:pt x="156" y="237"/>
                    <a:pt x="157" y="236"/>
                  </a:cubicBezTo>
                  <a:cubicBezTo>
                    <a:pt x="157" y="236"/>
                    <a:pt x="158" y="236"/>
                    <a:pt x="158" y="236"/>
                  </a:cubicBezTo>
                  <a:cubicBezTo>
                    <a:pt x="159" y="235"/>
                    <a:pt x="160" y="235"/>
                    <a:pt x="160" y="234"/>
                  </a:cubicBezTo>
                  <a:cubicBezTo>
                    <a:pt x="161" y="234"/>
                    <a:pt x="161" y="234"/>
                    <a:pt x="162" y="233"/>
                  </a:cubicBezTo>
                  <a:cubicBezTo>
                    <a:pt x="167" y="236"/>
                    <a:pt x="172" y="238"/>
                    <a:pt x="178" y="239"/>
                  </a:cubicBezTo>
                  <a:cubicBezTo>
                    <a:pt x="182" y="239"/>
                    <a:pt x="187" y="239"/>
                    <a:pt x="191" y="239"/>
                  </a:cubicBezTo>
                  <a:cubicBezTo>
                    <a:pt x="196" y="238"/>
                    <a:pt x="200" y="237"/>
                    <a:pt x="204" y="235"/>
                  </a:cubicBezTo>
                  <a:cubicBezTo>
                    <a:pt x="207" y="234"/>
                    <a:pt x="209" y="233"/>
                    <a:pt x="212" y="231"/>
                  </a:cubicBezTo>
                  <a:cubicBezTo>
                    <a:pt x="217" y="228"/>
                    <a:pt x="222" y="223"/>
                    <a:pt x="226" y="217"/>
                  </a:cubicBezTo>
                  <a:cubicBezTo>
                    <a:pt x="227" y="216"/>
                    <a:pt x="228" y="214"/>
                    <a:pt x="229" y="213"/>
                  </a:cubicBezTo>
                  <a:cubicBezTo>
                    <a:pt x="230" y="210"/>
                    <a:pt x="232" y="207"/>
                    <a:pt x="232" y="204"/>
                  </a:cubicBezTo>
                  <a:cubicBezTo>
                    <a:pt x="235" y="204"/>
                    <a:pt x="237" y="204"/>
                    <a:pt x="239" y="203"/>
                  </a:cubicBezTo>
                  <a:cubicBezTo>
                    <a:pt x="242" y="202"/>
                    <a:pt x="244" y="201"/>
                    <a:pt x="246" y="200"/>
                  </a:cubicBezTo>
                  <a:cubicBezTo>
                    <a:pt x="247" y="200"/>
                    <a:pt x="248" y="199"/>
                    <a:pt x="249" y="199"/>
                  </a:cubicBezTo>
                  <a:cubicBezTo>
                    <a:pt x="258" y="193"/>
                    <a:pt x="265" y="184"/>
                    <a:pt x="269" y="173"/>
                  </a:cubicBezTo>
                  <a:cubicBezTo>
                    <a:pt x="269" y="171"/>
                    <a:pt x="270" y="169"/>
                    <a:pt x="270" y="167"/>
                  </a:cubicBezTo>
                  <a:cubicBezTo>
                    <a:pt x="270" y="167"/>
                    <a:pt x="270" y="166"/>
                    <a:pt x="270" y="165"/>
                  </a:cubicBezTo>
                  <a:cubicBezTo>
                    <a:pt x="270" y="165"/>
                    <a:pt x="270" y="164"/>
                    <a:pt x="270" y="164"/>
                  </a:cubicBezTo>
                  <a:cubicBezTo>
                    <a:pt x="270" y="163"/>
                    <a:pt x="270" y="163"/>
                    <a:pt x="270" y="162"/>
                  </a:cubicBezTo>
                  <a:cubicBezTo>
                    <a:pt x="270" y="162"/>
                    <a:pt x="270" y="161"/>
                    <a:pt x="270" y="161"/>
                  </a:cubicBezTo>
                  <a:cubicBezTo>
                    <a:pt x="270" y="160"/>
                    <a:pt x="270" y="160"/>
                    <a:pt x="270" y="160"/>
                  </a:cubicBezTo>
                  <a:cubicBezTo>
                    <a:pt x="270" y="159"/>
                    <a:pt x="270" y="158"/>
                    <a:pt x="270" y="157"/>
                  </a:cubicBezTo>
                  <a:cubicBezTo>
                    <a:pt x="270" y="157"/>
                    <a:pt x="270" y="157"/>
                    <a:pt x="270" y="157"/>
                  </a:cubicBez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70934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12192000" cy="6858000"/>
          </a:xfrm>
          <a:prstGeom prst="rect">
            <a:avLst/>
          </a:prstGeom>
          <a:solidFill>
            <a:srgbClr val="21AB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21" name="Group 20"/>
          <p:cNvGrpSpPr/>
          <p:nvPr/>
        </p:nvGrpSpPr>
        <p:grpSpPr>
          <a:xfrm>
            <a:off x="848030" y="567041"/>
            <a:ext cx="1868279" cy="771832"/>
            <a:chOff x="774701" y="-1587"/>
            <a:chExt cx="4257675" cy="1758950"/>
          </a:xfrm>
          <a:solidFill>
            <a:schemeClr val="bg1"/>
          </a:solidFill>
        </p:grpSpPr>
        <p:sp>
          <p:nvSpPr>
            <p:cNvPr id="42" name="Freeform 9"/>
            <p:cNvSpPr>
              <a:spLocks/>
            </p:cNvSpPr>
            <p:nvPr/>
          </p:nvSpPr>
          <p:spPr bwMode="auto">
            <a:xfrm>
              <a:off x="774701" y="-1587"/>
              <a:ext cx="4257675" cy="1758950"/>
            </a:xfrm>
            <a:custGeom>
              <a:avLst/>
              <a:gdLst>
                <a:gd name="T0" fmla="*/ 1041 w 1134"/>
                <a:gd name="T1" fmla="*/ 282 h 468"/>
                <a:gd name="T2" fmla="*/ 1005 w 1134"/>
                <a:gd name="T3" fmla="*/ 289 h 468"/>
                <a:gd name="T4" fmla="*/ 898 w 1134"/>
                <a:gd name="T5" fmla="*/ 225 h 468"/>
                <a:gd name="T6" fmla="*/ 891 w 1134"/>
                <a:gd name="T7" fmla="*/ 226 h 468"/>
                <a:gd name="T8" fmla="*/ 719 w 1134"/>
                <a:gd name="T9" fmla="*/ 104 h 468"/>
                <a:gd name="T10" fmla="*/ 637 w 1134"/>
                <a:gd name="T11" fmla="*/ 124 h 468"/>
                <a:gd name="T12" fmla="*/ 431 w 1134"/>
                <a:gd name="T13" fmla="*/ 0 h 468"/>
                <a:gd name="T14" fmla="*/ 209 w 1134"/>
                <a:gd name="T15" fmla="*/ 161 h 468"/>
                <a:gd name="T16" fmla="*/ 158 w 1134"/>
                <a:gd name="T17" fmla="*/ 153 h 468"/>
                <a:gd name="T18" fmla="*/ 0 w 1134"/>
                <a:gd name="T19" fmla="*/ 310 h 468"/>
                <a:gd name="T20" fmla="*/ 158 w 1134"/>
                <a:gd name="T21" fmla="*/ 468 h 468"/>
                <a:gd name="T22" fmla="*/ 1041 w 1134"/>
                <a:gd name="T23" fmla="*/ 468 h 468"/>
                <a:gd name="T24" fmla="*/ 1134 w 1134"/>
                <a:gd name="T25" fmla="*/ 375 h 468"/>
                <a:gd name="T26" fmla="*/ 1041 w 1134"/>
                <a:gd name="T27" fmla="*/ 28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468">
                  <a:moveTo>
                    <a:pt x="1041" y="282"/>
                  </a:moveTo>
                  <a:cubicBezTo>
                    <a:pt x="1028" y="282"/>
                    <a:pt x="1016" y="285"/>
                    <a:pt x="1005" y="289"/>
                  </a:cubicBezTo>
                  <a:cubicBezTo>
                    <a:pt x="985" y="251"/>
                    <a:pt x="944" y="225"/>
                    <a:pt x="898" y="225"/>
                  </a:cubicBezTo>
                  <a:cubicBezTo>
                    <a:pt x="896" y="225"/>
                    <a:pt x="893" y="226"/>
                    <a:pt x="891" y="226"/>
                  </a:cubicBezTo>
                  <a:cubicBezTo>
                    <a:pt x="866" y="155"/>
                    <a:pt x="799" y="104"/>
                    <a:pt x="719" y="104"/>
                  </a:cubicBezTo>
                  <a:cubicBezTo>
                    <a:pt x="690" y="104"/>
                    <a:pt x="662" y="111"/>
                    <a:pt x="637" y="124"/>
                  </a:cubicBezTo>
                  <a:cubicBezTo>
                    <a:pt x="598" y="50"/>
                    <a:pt x="520" y="0"/>
                    <a:pt x="431" y="0"/>
                  </a:cubicBezTo>
                  <a:cubicBezTo>
                    <a:pt x="327" y="0"/>
                    <a:pt x="239" y="68"/>
                    <a:pt x="209" y="161"/>
                  </a:cubicBezTo>
                  <a:cubicBezTo>
                    <a:pt x="193" y="156"/>
                    <a:pt x="175" y="153"/>
                    <a:pt x="158" y="153"/>
                  </a:cubicBezTo>
                  <a:cubicBezTo>
                    <a:pt x="71" y="153"/>
                    <a:pt x="0" y="223"/>
                    <a:pt x="0" y="310"/>
                  </a:cubicBezTo>
                  <a:cubicBezTo>
                    <a:pt x="0" y="397"/>
                    <a:pt x="71" y="468"/>
                    <a:pt x="158" y="468"/>
                  </a:cubicBezTo>
                  <a:cubicBezTo>
                    <a:pt x="206" y="468"/>
                    <a:pt x="1015" y="468"/>
                    <a:pt x="1041" y="468"/>
                  </a:cubicBezTo>
                  <a:cubicBezTo>
                    <a:pt x="1092" y="468"/>
                    <a:pt x="1134" y="426"/>
                    <a:pt x="1134" y="375"/>
                  </a:cubicBezTo>
                  <a:cubicBezTo>
                    <a:pt x="1134" y="324"/>
                    <a:pt x="1092" y="282"/>
                    <a:pt x="1041" y="282"/>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3" name="Freeform 9"/>
            <p:cNvSpPr>
              <a:spLocks/>
            </p:cNvSpPr>
            <p:nvPr/>
          </p:nvSpPr>
          <p:spPr bwMode="auto">
            <a:xfrm>
              <a:off x="774701" y="-1587"/>
              <a:ext cx="4257675" cy="1758950"/>
            </a:xfrm>
            <a:custGeom>
              <a:avLst/>
              <a:gdLst>
                <a:gd name="T0" fmla="*/ 1041 w 1134"/>
                <a:gd name="T1" fmla="*/ 282 h 468"/>
                <a:gd name="T2" fmla="*/ 1005 w 1134"/>
                <a:gd name="T3" fmla="*/ 289 h 468"/>
                <a:gd name="T4" fmla="*/ 898 w 1134"/>
                <a:gd name="T5" fmla="*/ 225 h 468"/>
                <a:gd name="T6" fmla="*/ 891 w 1134"/>
                <a:gd name="T7" fmla="*/ 226 h 468"/>
                <a:gd name="T8" fmla="*/ 719 w 1134"/>
                <a:gd name="T9" fmla="*/ 104 h 468"/>
                <a:gd name="T10" fmla="*/ 637 w 1134"/>
                <a:gd name="T11" fmla="*/ 124 h 468"/>
                <a:gd name="T12" fmla="*/ 431 w 1134"/>
                <a:gd name="T13" fmla="*/ 0 h 468"/>
                <a:gd name="T14" fmla="*/ 209 w 1134"/>
                <a:gd name="T15" fmla="*/ 161 h 468"/>
                <a:gd name="T16" fmla="*/ 158 w 1134"/>
                <a:gd name="T17" fmla="*/ 153 h 468"/>
                <a:gd name="T18" fmla="*/ 0 w 1134"/>
                <a:gd name="T19" fmla="*/ 310 h 468"/>
                <a:gd name="T20" fmla="*/ 158 w 1134"/>
                <a:gd name="T21" fmla="*/ 468 h 468"/>
                <a:gd name="T22" fmla="*/ 1041 w 1134"/>
                <a:gd name="T23" fmla="*/ 468 h 468"/>
                <a:gd name="T24" fmla="*/ 1134 w 1134"/>
                <a:gd name="T25" fmla="*/ 375 h 468"/>
                <a:gd name="T26" fmla="*/ 1041 w 1134"/>
                <a:gd name="T27" fmla="*/ 28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468">
                  <a:moveTo>
                    <a:pt x="1041" y="282"/>
                  </a:moveTo>
                  <a:cubicBezTo>
                    <a:pt x="1028" y="282"/>
                    <a:pt x="1016" y="285"/>
                    <a:pt x="1005" y="289"/>
                  </a:cubicBezTo>
                  <a:cubicBezTo>
                    <a:pt x="985" y="251"/>
                    <a:pt x="944" y="225"/>
                    <a:pt x="898" y="225"/>
                  </a:cubicBezTo>
                  <a:cubicBezTo>
                    <a:pt x="896" y="225"/>
                    <a:pt x="893" y="226"/>
                    <a:pt x="891" y="226"/>
                  </a:cubicBezTo>
                  <a:cubicBezTo>
                    <a:pt x="866" y="155"/>
                    <a:pt x="799" y="104"/>
                    <a:pt x="719" y="104"/>
                  </a:cubicBezTo>
                  <a:cubicBezTo>
                    <a:pt x="690" y="104"/>
                    <a:pt x="662" y="111"/>
                    <a:pt x="637" y="124"/>
                  </a:cubicBezTo>
                  <a:cubicBezTo>
                    <a:pt x="598" y="50"/>
                    <a:pt x="520" y="0"/>
                    <a:pt x="431" y="0"/>
                  </a:cubicBezTo>
                  <a:cubicBezTo>
                    <a:pt x="327" y="0"/>
                    <a:pt x="239" y="68"/>
                    <a:pt x="209" y="161"/>
                  </a:cubicBezTo>
                  <a:cubicBezTo>
                    <a:pt x="193" y="156"/>
                    <a:pt x="175" y="153"/>
                    <a:pt x="158" y="153"/>
                  </a:cubicBezTo>
                  <a:cubicBezTo>
                    <a:pt x="71" y="153"/>
                    <a:pt x="0" y="223"/>
                    <a:pt x="0" y="310"/>
                  </a:cubicBezTo>
                  <a:cubicBezTo>
                    <a:pt x="0" y="397"/>
                    <a:pt x="71" y="468"/>
                    <a:pt x="158" y="468"/>
                  </a:cubicBezTo>
                  <a:cubicBezTo>
                    <a:pt x="206" y="468"/>
                    <a:pt x="1015" y="468"/>
                    <a:pt x="1041" y="468"/>
                  </a:cubicBezTo>
                  <a:cubicBezTo>
                    <a:pt x="1092" y="468"/>
                    <a:pt x="1134" y="426"/>
                    <a:pt x="1134" y="375"/>
                  </a:cubicBezTo>
                  <a:cubicBezTo>
                    <a:pt x="1134" y="324"/>
                    <a:pt x="1092" y="282"/>
                    <a:pt x="1041" y="282"/>
                  </a:cubicBezTo>
                  <a:close/>
                </a:path>
              </a:pathLst>
            </a:custGeom>
            <a:solidFill>
              <a:schemeClr val="bg1">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4" name="Freeform 10"/>
            <p:cNvSpPr>
              <a:spLocks/>
            </p:cNvSpPr>
            <p:nvPr/>
          </p:nvSpPr>
          <p:spPr bwMode="auto">
            <a:xfrm>
              <a:off x="815976" y="452437"/>
              <a:ext cx="4216400" cy="1304926"/>
            </a:xfrm>
            <a:custGeom>
              <a:avLst/>
              <a:gdLst>
                <a:gd name="T0" fmla="*/ 1111 w 1123"/>
                <a:gd name="T1" fmla="*/ 209 h 347"/>
                <a:gd name="T2" fmla="*/ 995 w 1123"/>
                <a:gd name="T3" fmla="*/ 299 h 347"/>
                <a:gd name="T4" fmla="*/ 984 w 1123"/>
                <a:gd name="T5" fmla="*/ 299 h 347"/>
                <a:gd name="T6" fmla="*/ 1009 w 1123"/>
                <a:gd name="T7" fmla="*/ 226 h 347"/>
                <a:gd name="T8" fmla="*/ 993 w 1123"/>
                <a:gd name="T9" fmla="*/ 167 h 347"/>
                <a:gd name="T10" fmla="*/ 845 w 1123"/>
                <a:gd name="T11" fmla="*/ 285 h 347"/>
                <a:gd name="T12" fmla="*/ 890 w 1123"/>
                <a:gd name="T13" fmla="*/ 165 h 347"/>
                <a:gd name="T14" fmla="*/ 868 w 1123"/>
                <a:gd name="T15" fmla="*/ 77 h 347"/>
                <a:gd name="T16" fmla="*/ 640 w 1123"/>
                <a:gd name="T17" fmla="*/ 254 h 347"/>
                <a:gd name="T18" fmla="*/ 609 w 1123"/>
                <a:gd name="T19" fmla="*/ 252 h 347"/>
                <a:gd name="T20" fmla="*/ 654 w 1123"/>
                <a:gd name="T21" fmla="*/ 113 h 347"/>
                <a:gd name="T22" fmla="*/ 625 w 1123"/>
                <a:gd name="T23" fmla="*/ 0 h 347"/>
                <a:gd name="T24" fmla="*/ 333 w 1123"/>
                <a:gd name="T25" fmla="*/ 227 h 347"/>
                <a:gd name="T26" fmla="*/ 300 w 1123"/>
                <a:gd name="T27" fmla="*/ 225 h 347"/>
                <a:gd name="T28" fmla="*/ 304 w 1123"/>
                <a:gd name="T29" fmla="*/ 189 h 347"/>
                <a:gd name="T30" fmla="*/ 284 w 1123"/>
                <a:gd name="T31" fmla="*/ 113 h 347"/>
                <a:gd name="T32" fmla="*/ 88 w 1123"/>
                <a:gd name="T33" fmla="*/ 266 h 347"/>
                <a:gd name="T34" fmla="*/ 0 w 1123"/>
                <a:gd name="T35" fmla="*/ 246 h 347"/>
                <a:gd name="T36" fmla="*/ 147 w 1123"/>
                <a:gd name="T37" fmla="*/ 347 h 347"/>
                <a:gd name="T38" fmla="*/ 1030 w 1123"/>
                <a:gd name="T39" fmla="*/ 347 h 347"/>
                <a:gd name="T40" fmla="*/ 1123 w 1123"/>
                <a:gd name="T41" fmla="*/ 254 h 347"/>
                <a:gd name="T42" fmla="*/ 1111 w 1123"/>
                <a:gd name="T43" fmla="*/ 20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23" h="347">
                  <a:moveTo>
                    <a:pt x="1111" y="209"/>
                  </a:moveTo>
                  <a:cubicBezTo>
                    <a:pt x="1098" y="261"/>
                    <a:pt x="1051" y="299"/>
                    <a:pt x="995" y="299"/>
                  </a:cubicBezTo>
                  <a:cubicBezTo>
                    <a:pt x="991" y="299"/>
                    <a:pt x="988" y="299"/>
                    <a:pt x="984" y="299"/>
                  </a:cubicBezTo>
                  <a:cubicBezTo>
                    <a:pt x="999" y="279"/>
                    <a:pt x="1009" y="253"/>
                    <a:pt x="1009" y="226"/>
                  </a:cubicBezTo>
                  <a:cubicBezTo>
                    <a:pt x="1009" y="204"/>
                    <a:pt x="1003" y="184"/>
                    <a:pt x="993" y="167"/>
                  </a:cubicBezTo>
                  <a:cubicBezTo>
                    <a:pt x="977" y="234"/>
                    <a:pt x="917" y="283"/>
                    <a:pt x="845" y="285"/>
                  </a:cubicBezTo>
                  <a:cubicBezTo>
                    <a:pt x="873" y="253"/>
                    <a:pt x="890" y="211"/>
                    <a:pt x="890" y="165"/>
                  </a:cubicBezTo>
                  <a:cubicBezTo>
                    <a:pt x="890" y="133"/>
                    <a:pt x="882" y="103"/>
                    <a:pt x="868" y="77"/>
                  </a:cubicBezTo>
                  <a:cubicBezTo>
                    <a:pt x="842" y="179"/>
                    <a:pt x="750" y="254"/>
                    <a:pt x="640" y="254"/>
                  </a:cubicBezTo>
                  <a:cubicBezTo>
                    <a:pt x="630" y="254"/>
                    <a:pt x="619" y="253"/>
                    <a:pt x="609" y="252"/>
                  </a:cubicBezTo>
                  <a:cubicBezTo>
                    <a:pt x="637" y="213"/>
                    <a:pt x="654" y="165"/>
                    <a:pt x="654" y="113"/>
                  </a:cubicBezTo>
                  <a:cubicBezTo>
                    <a:pt x="654" y="72"/>
                    <a:pt x="643" y="33"/>
                    <a:pt x="625" y="0"/>
                  </a:cubicBezTo>
                  <a:cubicBezTo>
                    <a:pt x="592" y="130"/>
                    <a:pt x="473" y="227"/>
                    <a:pt x="333" y="227"/>
                  </a:cubicBezTo>
                  <a:cubicBezTo>
                    <a:pt x="321" y="227"/>
                    <a:pt x="311" y="227"/>
                    <a:pt x="300" y="225"/>
                  </a:cubicBezTo>
                  <a:cubicBezTo>
                    <a:pt x="303" y="214"/>
                    <a:pt x="304" y="202"/>
                    <a:pt x="304" y="189"/>
                  </a:cubicBezTo>
                  <a:cubicBezTo>
                    <a:pt x="304" y="162"/>
                    <a:pt x="297" y="136"/>
                    <a:pt x="284" y="113"/>
                  </a:cubicBezTo>
                  <a:cubicBezTo>
                    <a:pt x="262" y="201"/>
                    <a:pt x="183" y="266"/>
                    <a:pt x="88" y="266"/>
                  </a:cubicBezTo>
                  <a:cubicBezTo>
                    <a:pt x="56" y="266"/>
                    <a:pt x="26" y="259"/>
                    <a:pt x="0" y="246"/>
                  </a:cubicBezTo>
                  <a:cubicBezTo>
                    <a:pt x="22" y="305"/>
                    <a:pt x="80" y="347"/>
                    <a:pt x="147" y="347"/>
                  </a:cubicBezTo>
                  <a:cubicBezTo>
                    <a:pt x="195" y="347"/>
                    <a:pt x="1004" y="347"/>
                    <a:pt x="1030" y="347"/>
                  </a:cubicBezTo>
                  <a:cubicBezTo>
                    <a:pt x="1081" y="347"/>
                    <a:pt x="1123" y="305"/>
                    <a:pt x="1123" y="254"/>
                  </a:cubicBezTo>
                  <a:cubicBezTo>
                    <a:pt x="1123" y="238"/>
                    <a:pt x="1119" y="222"/>
                    <a:pt x="1111" y="209"/>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5" name="Freeform 10"/>
            <p:cNvSpPr>
              <a:spLocks/>
            </p:cNvSpPr>
            <p:nvPr/>
          </p:nvSpPr>
          <p:spPr bwMode="auto">
            <a:xfrm>
              <a:off x="815976" y="452437"/>
              <a:ext cx="4216400" cy="1304926"/>
            </a:xfrm>
            <a:custGeom>
              <a:avLst/>
              <a:gdLst>
                <a:gd name="T0" fmla="*/ 1111 w 1123"/>
                <a:gd name="T1" fmla="*/ 209 h 347"/>
                <a:gd name="T2" fmla="*/ 995 w 1123"/>
                <a:gd name="T3" fmla="*/ 299 h 347"/>
                <a:gd name="T4" fmla="*/ 984 w 1123"/>
                <a:gd name="T5" fmla="*/ 299 h 347"/>
                <a:gd name="T6" fmla="*/ 1009 w 1123"/>
                <a:gd name="T7" fmla="*/ 226 h 347"/>
                <a:gd name="T8" fmla="*/ 993 w 1123"/>
                <a:gd name="T9" fmla="*/ 167 h 347"/>
                <a:gd name="T10" fmla="*/ 845 w 1123"/>
                <a:gd name="T11" fmla="*/ 285 h 347"/>
                <a:gd name="T12" fmla="*/ 890 w 1123"/>
                <a:gd name="T13" fmla="*/ 165 h 347"/>
                <a:gd name="T14" fmla="*/ 868 w 1123"/>
                <a:gd name="T15" fmla="*/ 77 h 347"/>
                <a:gd name="T16" fmla="*/ 640 w 1123"/>
                <a:gd name="T17" fmla="*/ 254 h 347"/>
                <a:gd name="T18" fmla="*/ 609 w 1123"/>
                <a:gd name="T19" fmla="*/ 252 h 347"/>
                <a:gd name="T20" fmla="*/ 654 w 1123"/>
                <a:gd name="T21" fmla="*/ 113 h 347"/>
                <a:gd name="T22" fmla="*/ 625 w 1123"/>
                <a:gd name="T23" fmla="*/ 0 h 347"/>
                <a:gd name="T24" fmla="*/ 333 w 1123"/>
                <a:gd name="T25" fmla="*/ 227 h 347"/>
                <a:gd name="T26" fmla="*/ 300 w 1123"/>
                <a:gd name="T27" fmla="*/ 225 h 347"/>
                <a:gd name="T28" fmla="*/ 304 w 1123"/>
                <a:gd name="T29" fmla="*/ 189 h 347"/>
                <a:gd name="T30" fmla="*/ 284 w 1123"/>
                <a:gd name="T31" fmla="*/ 113 h 347"/>
                <a:gd name="T32" fmla="*/ 88 w 1123"/>
                <a:gd name="T33" fmla="*/ 266 h 347"/>
                <a:gd name="T34" fmla="*/ 0 w 1123"/>
                <a:gd name="T35" fmla="*/ 246 h 347"/>
                <a:gd name="T36" fmla="*/ 147 w 1123"/>
                <a:gd name="T37" fmla="*/ 347 h 347"/>
                <a:gd name="T38" fmla="*/ 1030 w 1123"/>
                <a:gd name="T39" fmla="*/ 347 h 347"/>
                <a:gd name="T40" fmla="*/ 1123 w 1123"/>
                <a:gd name="T41" fmla="*/ 254 h 347"/>
                <a:gd name="T42" fmla="*/ 1111 w 1123"/>
                <a:gd name="T43" fmla="*/ 20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23" h="347">
                  <a:moveTo>
                    <a:pt x="1111" y="209"/>
                  </a:moveTo>
                  <a:cubicBezTo>
                    <a:pt x="1098" y="261"/>
                    <a:pt x="1051" y="299"/>
                    <a:pt x="995" y="299"/>
                  </a:cubicBezTo>
                  <a:cubicBezTo>
                    <a:pt x="991" y="299"/>
                    <a:pt x="988" y="299"/>
                    <a:pt x="984" y="299"/>
                  </a:cubicBezTo>
                  <a:cubicBezTo>
                    <a:pt x="999" y="279"/>
                    <a:pt x="1009" y="253"/>
                    <a:pt x="1009" y="226"/>
                  </a:cubicBezTo>
                  <a:cubicBezTo>
                    <a:pt x="1009" y="204"/>
                    <a:pt x="1003" y="184"/>
                    <a:pt x="993" y="167"/>
                  </a:cubicBezTo>
                  <a:cubicBezTo>
                    <a:pt x="977" y="234"/>
                    <a:pt x="917" y="283"/>
                    <a:pt x="845" y="285"/>
                  </a:cubicBezTo>
                  <a:cubicBezTo>
                    <a:pt x="873" y="253"/>
                    <a:pt x="890" y="211"/>
                    <a:pt x="890" y="165"/>
                  </a:cubicBezTo>
                  <a:cubicBezTo>
                    <a:pt x="890" y="133"/>
                    <a:pt x="882" y="103"/>
                    <a:pt x="868" y="77"/>
                  </a:cubicBezTo>
                  <a:cubicBezTo>
                    <a:pt x="842" y="179"/>
                    <a:pt x="750" y="254"/>
                    <a:pt x="640" y="254"/>
                  </a:cubicBezTo>
                  <a:cubicBezTo>
                    <a:pt x="630" y="254"/>
                    <a:pt x="619" y="253"/>
                    <a:pt x="609" y="252"/>
                  </a:cubicBezTo>
                  <a:cubicBezTo>
                    <a:pt x="637" y="213"/>
                    <a:pt x="654" y="165"/>
                    <a:pt x="654" y="113"/>
                  </a:cubicBezTo>
                  <a:cubicBezTo>
                    <a:pt x="654" y="72"/>
                    <a:pt x="643" y="33"/>
                    <a:pt x="625" y="0"/>
                  </a:cubicBezTo>
                  <a:cubicBezTo>
                    <a:pt x="592" y="130"/>
                    <a:pt x="473" y="227"/>
                    <a:pt x="333" y="227"/>
                  </a:cubicBezTo>
                  <a:cubicBezTo>
                    <a:pt x="321" y="227"/>
                    <a:pt x="311" y="227"/>
                    <a:pt x="300" y="225"/>
                  </a:cubicBezTo>
                  <a:cubicBezTo>
                    <a:pt x="303" y="214"/>
                    <a:pt x="304" y="202"/>
                    <a:pt x="304" y="189"/>
                  </a:cubicBezTo>
                  <a:cubicBezTo>
                    <a:pt x="304" y="162"/>
                    <a:pt x="297" y="136"/>
                    <a:pt x="284" y="113"/>
                  </a:cubicBezTo>
                  <a:cubicBezTo>
                    <a:pt x="262" y="201"/>
                    <a:pt x="183" y="266"/>
                    <a:pt x="88" y="266"/>
                  </a:cubicBezTo>
                  <a:cubicBezTo>
                    <a:pt x="56" y="266"/>
                    <a:pt x="26" y="259"/>
                    <a:pt x="0" y="246"/>
                  </a:cubicBezTo>
                  <a:cubicBezTo>
                    <a:pt x="22" y="305"/>
                    <a:pt x="80" y="347"/>
                    <a:pt x="147" y="347"/>
                  </a:cubicBezTo>
                  <a:cubicBezTo>
                    <a:pt x="195" y="347"/>
                    <a:pt x="1004" y="347"/>
                    <a:pt x="1030" y="347"/>
                  </a:cubicBezTo>
                  <a:cubicBezTo>
                    <a:pt x="1081" y="347"/>
                    <a:pt x="1123" y="305"/>
                    <a:pt x="1123" y="254"/>
                  </a:cubicBezTo>
                  <a:cubicBezTo>
                    <a:pt x="1123" y="238"/>
                    <a:pt x="1119" y="222"/>
                    <a:pt x="1111" y="209"/>
                  </a:cubicBezTo>
                  <a:close/>
                </a:path>
              </a:pathLst>
            </a:custGeom>
            <a:solidFill>
              <a:schemeClr val="tx2">
                <a:lumMod val="60000"/>
                <a:lumOff val="40000"/>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22" name="Group 21"/>
          <p:cNvGrpSpPr/>
          <p:nvPr/>
        </p:nvGrpSpPr>
        <p:grpSpPr>
          <a:xfrm>
            <a:off x="3277227" y="1275934"/>
            <a:ext cx="1565477" cy="641535"/>
            <a:chOff x="4886326" y="2546351"/>
            <a:chExt cx="3757613" cy="1539875"/>
          </a:xfrm>
        </p:grpSpPr>
        <p:sp>
          <p:nvSpPr>
            <p:cNvPr id="38" name="Freeform 7"/>
            <p:cNvSpPr>
              <a:spLocks/>
            </p:cNvSpPr>
            <p:nvPr/>
          </p:nvSpPr>
          <p:spPr bwMode="auto">
            <a:xfrm>
              <a:off x="4886326" y="2546351"/>
              <a:ext cx="3757613" cy="1539875"/>
            </a:xfrm>
            <a:custGeom>
              <a:avLst/>
              <a:gdLst>
                <a:gd name="T0" fmla="*/ 908 w 1001"/>
                <a:gd name="T1" fmla="*/ 224 h 410"/>
                <a:gd name="T2" fmla="*/ 868 w 1001"/>
                <a:gd name="T3" fmla="*/ 233 h 410"/>
                <a:gd name="T4" fmla="*/ 735 w 1001"/>
                <a:gd name="T5" fmla="*/ 131 h 410"/>
                <a:gd name="T6" fmla="*/ 544 w 1001"/>
                <a:gd name="T7" fmla="*/ 0 h 410"/>
                <a:gd name="T8" fmla="*/ 367 w 1001"/>
                <a:gd name="T9" fmla="*/ 100 h 410"/>
                <a:gd name="T10" fmla="*/ 302 w 1001"/>
                <a:gd name="T11" fmla="*/ 86 h 410"/>
                <a:gd name="T12" fmla="*/ 144 w 1001"/>
                <a:gd name="T13" fmla="*/ 211 h 410"/>
                <a:gd name="T14" fmla="*/ 104 w 1001"/>
                <a:gd name="T15" fmla="*/ 203 h 410"/>
                <a:gd name="T16" fmla="*/ 0 w 1001"/>
                <a:gd name="T17" fmla="*/ 307 h 410"/>
                <a:gd name="T18" fmla="*/ 104 w 1001"/>
                <a:gd name="T19" fmla="*/ 410 h 410"/>
                <a:gd name="T20" fmla="*/ 908 w 1001"/>
                <a:gd name="T21" fmla="*/ 410 h 410"/>
                <a:gd name="T22" fmla="*/ 1001 w 1001"/>
                <a:gd name="T23" fmla="*/ 317 h 410"/>
                <a:gd name="T24" fmla="*/ 908 w 1001"/>
                <a:gd name="T25" fmla="*/ 22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1" h="410">
                  <a:moveTo>
                    <a:pt x="908" y="224"/>
                  </a:moveTo>
                  <a:cubicBezTo>
                    <a:pt x="894" y="224"/>
                    <a:pt x="880" y="228"/>
                    <a:pt x="868" y="233"/>
                  </a:cubicBezTo>
                  <a:cubicBezTo>
                    <a:pt x="852" y="175"/>
                    <a:pt x="799" y="131"/>
                    <a:pt x="735" y="131"/>
                  </a:cubicBezTo>
                  <a:cubicBezTo>
                    <a:pt x="705" y="54"/>
                    <a:pt x="631" y="0"/>
                    <a:pt x="544" y="0"/>
                  </a:cubicBezTo>
                  <a:cubicBezTo>
                    <a:pt x="469" y="0"/>
                    <a:pt x="403" y="40"/>
                    <a:pt x="367" y="100"/>
                  </a:cubicBezTo>
                  <a:cubicBezTo>
                    <a:pt x="347" y="91"/>
                    <a:pt x="325" y="86"/>
                    <a:pt x="302" y="86"/>
                  </a:cubicBezTo>
                  <a:cubicBezTo>
                    <a:pt x="225" y="86"/>
                    <a:pt x="161" y="140"/>
                    <a:pt x="144" y="211"/>
                  </a:cubicBezTo>
                  <a:cubicBezTo>
                    <a:pt x="132" y="206"/>
                    <a:pt x="118" y="203"/>
                    <a:pt x="104" y="203"/>
                  </a:cubicBezTo>
                  <a:cubicBezTo>
                    <a:pt x="46" y="203"/>
                    <a:pt x="0" y="249"/>
                    <a:pt x="0" y="307"/>
                  </a:cubicBezTo>
                  <a:cubicBezTo>
                    <a:pt x="0" y="364"/>
                    <a:pt x="46" y="410"/>
                    <a:pt x="104" y="410"/>
                  </a:cubicBezTo>
                  <a:cubicBezTo>
                    <a:pt x="139" y="410"/>
                    <a:pt x="876" y="410"/>
                    <a:pt x="908" y="410"/>
                  </a:cubicBezTo>
                  <a:cubicBezTo>
                    <a:pt x="959" y="410"/>
                    <a:pt x="1001" y="369"/>
                    <a:pt x="1001" y="317"/>
                  </a:cubicBezTo>
                  <a:cubicBezTo>
                    <a:pt x="1001" y="266"/>
                    <a:pt x="959" y="224"/>
                    <a:pt x="908" y="224"/>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96">
                <a:solidFill>
                  <a:prstClr val="black"/>
                </a:solidFill>
              </a:endParaRPr>
            </a:p>
          </p:txBody>
        </p:sp>
        <p:sp>
          <p:nvSpPr>
            <p:cNvPr id="39" name="Freeform 7"/>
            <p:cNvSpPr>
              <a:spLocks/>
            </p:cNvSpPr>
            <p:nvPr/>
          </p:nvSpPr>
          <p:spPr bwMode="auto">
            <a:xfrm>
              <a:off x="4886326" y="2546351"/>
              <a:ext cx="3757613" cy="1539875"/>
            </a:xfrm>
            <a:custGeom>
              <a:avLst/>
              <a:gdLst>
                <a:gd name="T0" fmla="*/ 908 w 1001"/>
                <a:gd name="T1" fmla="*/ 224 h 410"/>
                <a:gd name="T2" fmla="*/ 868 w 1001"/>
                <a:gd name="T3" fmla="*/ 233 h 410"/>
                <a:gd name="T4" fmla="*/ 735 w 1001"/>
                <a:gd name="T5" fmla="*/ 131 h 410"/>
                <a:gd name="T6" fmla="*/ 544 w 1001"/>
                <a:gd name="T7" fmla="*/ 0 h 410"/>
                <a:gd name="T8" fmla="*/ 367 w 1001"/>
                <a:gd name="T9" fmla="*/ 100 h 410"/>
                <a:gd name="T10" fmla="*/ 302 w 1001"/>
                <a:gd name="T11" fmla="*/ 86 h 410"/>
                <a:gd name="T12" fmla="*/ 144 w 1001"/>
                <a:gd name="T13" fmla="*/ 211 h 410"/>
                <a:gd name="T14" fmla="*/ 104 w 1001"/>
                <a:gd name="T15" fmla="*/ 203 h 410"/>
                <a:gd name="T16" fmla="*/ 0 w 1001"/>
                <a:gd name="T17" fmla="*/ 307 h 410"/>
                <a:gd name="T18" fmla="*/ 104 w 1001"/>
                <a:gd name="T19" fmla="*/ 410 h 410"/>
                <a:gd name="T20" fmla="*/ 908 w 1001"/>
                <a:gd name="T21" fmla="*/ 410 h 410"/>
                <a:gd name="T22" fmla="*/ 1001 w 1001"/>
                <a:gd name="T23" fmla="*/ 317 h 410"/>
                <a:gd name="T24" fmla="*/ 908 w 1001"/>
                <a:gd name="T25" fmla="*/ 22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1" h="410">
                  <a:moveTo>
                    <a:pt x="908" y="224"/>
                  </a:moveTo>
                  <a:cubicBezTo>
                    <a:pt x="894" y="224"/>
                    <a:pt x="880" y="228"/>
                    <a:pt x="868" y="233"/>
                  </a:cubicBezTo>
                  <a:cubicBezTo>
                    <a:pt x="852" y="175"/>
                    <a:pt x="799" y="131"/>
                    <a:pt x="735" y="131"/>
                  </a:cubicBezTo>
                  <a:cubicBezTo>
                    <a:pt x="705" y="54"/>
                    <a:pt x="631" y="0"/>
                    <a:pt x="544" y="0"/>
                  </a:cubicBezTo>
                  <a:cubicBezTo>
                    <a:pt x="469" y="0"/>
                    <a:pt x="403" y="40"/>
                    <a:pt x="367" y="100"/>
                  </a:cubicBezTo>
                  <a:cubicBezTo>
                    <a:pt x="347" y="91"/>
                    <a:pt x="325" y="86"/>
                    <a:pt x="302" y="86"/>
                  </a:cubicBezTo>
                  <a:cubicBezTo>
                    <a:pt x="225" y="86"/>
                    <a:pt x="161" y="140"/>
                    <a:pt x="144" y="211"/>
                  </a:cubicBezTo>
                  <a:cubicBezTo>
                    <a:pt x="132" y="206"/>
                    <a:pt x="118" y="203"/>
                    <a:pt x="104" y="203"/>
                  </a:cubicBezTo>
                  <a:cubicBezTo>
                    <a:pt x="46" y="203"/>
                    <a:pt x="0" y="249"/>
                    <a:pt x="0" y="307"/>
                  </a:cubicBezTo>
                  <a:cubicBezTo>
                    <a:pt x="0" y="364"/>
                    <a:pt x="46" y="410"/>
                    <a:pt x="104" y="410"/>
                  </a:cubicBezTo>
                  <a:cubicBezTo>
                    <a:pt x="139" y="410"/>
                    <a:pt x="876" y="410"/>
                    <a:pt x="908" y="410"/>
                  </a:cubicBezTo>
                  <a:cubicBezTo>
                    <a:pt x="959" y="410"/>
                    <a:pt x="1001" y="369"/>
                    <a:pt x="1001" y="317"/>
                  </a:cubicBezTo>
                  <a:cubicBezTo>
                    <a:pt x="1001" y="266"/>
                    <a:pt x="959" y="224"/>
                    <a:pt x="908" y="224"/>
                  </a:cubicBezTo>
                  <a:close/>
                </a:path>
              </a:pathLst>
            </a:custGeom>
            <a:solidFill>
              <a:schemeClr val="bg1">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96">
                <a:solidFill>
                  <a:prstClr val="black"/>
                </a:solidFill>
              </a:endParaRPr>
            </a:p>
          </p:txBody>
        </p:sp>
        <p:sp>
          <p:nvSpPr>
            <p:cNvPr id="40" name="Freeform 8"/>
            <p:cNvSpPr>
              <a:spLocks/>
            </p:cNvSpPr>
            <p:nvPr/>
          </p:nvSpPr>
          <p:spPr bwMode="auto">
            <a:xfrm>
              <a:off x="4911727" y="2940051"/>
              <a:ext cx="3732212" cy="1146175"/>
            </a:xfrm>
            <a:custGeom>
              <a:avLst/>
              <a:gdLst>
                <a:gd name="T0" fmla="*/ 982 w 994"/>
                <a:gd name="T1" fmla="*/ 167 h 305"/>
                <a:gd name="T2" fmla="*/ 866 w 994"/>
                <a:gd name="T3" fmla="*/ 258 h 305"/>
                <a:gd name="T4" fmla="*/ 835 w 994"/>
                <a:gd name="T5" fmla="*/ 254 h 305"/>
                <a:gd name="T6" fmla="*/ 866 w 994"/>
                <a:gd name="T7" fmla="*/ 165 h 305"/>
                <a:gd name="T8" fmla="*/ 848 w 994"/>
                <a:gd name="T9" fmla="*/ 98 h 305"/>
                <a:gd name="T10" fmla="*/ 694 w 994"/>
                <a:gd name="T11" fmla="*/ 233 h 305"/>
                <a:gd name="T12" fmla="*/ 742 w 994"/>
                <a:gd name="T13" fmla="*/ 100 h 305"/>
                <a:gd name="T14" fmla="*/ 716 w 994"/>
                <a:gd name="T15" fmla="*/ 0 h 305"/>
                <a:gd name="T16" fmla="*/ 460 w 994"/>
                <a:gd name="T17" fmla="*/ 200 h 305"/>
                <a:gd name="T18" fmla="*/ 447 w 994"/>
                <a:gd name="T19" fmla="*/ 200 h 305"/>
                <a:gd name="T20" fmla="*/ 457 w 994"/>
                <a:gd name="T21" fmla="*/ 143 h 305"/>
                <a:gd name="T22" fmla="*/ 437 w 994"/>
                <a:gd name="T23" fmla="*/ 65 h 305"/>
                <a:gd name="T24" fmla="*/ 234 w 994"/>
                <a:gd name="T25" fmla="*/ 222 h 305"/>
                <a:gd name="T26" fmla="*/ 199 w 994"/>
                <a:gd name="T27" fmla="*/ 219 h 305"/>
                <a:gd name="T28" fmla="*/ 200 w 994"/>
                <a:gd name="T29" fmla="*/ 202 h 305"/>
                <a:gd name="T30" fmla="*/ 187 w 994"/>
                <a:gd name="T31" fmla="*/ 151 h 305"/>
                <a:gd name="T32" fmla="*/ 58 w 994"/>
                <a:gd name="T33" fmla="*/ 252 h 305"/>
                <a:gd name="T34" fmla="*/ 0 w 994"/>
                <a:gd name="T35" fmla="*/ 239 h 305"/>
                <a:gd name="T36" fmla="*/ 97 w 994"/>
                <a:gd name="T37" fmla="*/ 305 h 305"/>
                <a:gd name="T38" fmla="*/ 901 w 994"/>
                <a:gd name="T39" fmla="*/ 305 h 305"/>
                <a:gd name="T40" fmla="*/ 994 w 994"/>
                <a:gd name="T41" fmla="*/ 212 h 305"/>
                <a:gd name="T42" fmla="*/ 982 w 994"/>
                <a:gd name="T43" fmla="*/ 167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4" h="305">
                  <a:moveTo>
                    <a:pt x="982" y="167"/>
                  </a:moveTo>
                  <a:cubicBezTo>
                    <a:pt x="969" y="219"/>
                    <a:pt x="922" y="258"/>
                    <a:pt x="866" y="258"/>
                  </a:cubicBezTo>
                  <a:cubicBezTo>
                    <a:pt x="855" y="258"/>
                    <a:pt x="845" y="256"/>
                    <a:pt x="835" y="254"/>
                  </a:cubicBezTo>
                  <a:cubicBezTo>
                    <a:pt x="854" y="229"/>
                    <a:pt x="866" y="199"/>
                    <a:pt x="866" y="165"/>
                  </a:cubicBezTo>
                  <a:cubicBezTo>
                    <a:pt x="866" y="141"/>
                    <a:pt x="860" y="118"/>
                    <a:pt x="848" y="98"/>
                  </a:cubicBezTo>
                  <a:cubicBezTo>
                    <a:pt x="830" y="170"/>
                    <a:pt x="769" y="224"/>
                    <a:pt x="694" y="233"/>
                  </a:cubicBezTo>
                  <a:cubicBezTo>
                    <a:pt x="724" y="197"/>
                    <a:pt x="742" y="151"/>
                    <a:pt x="742" y="100"/>
                  </a:cubicBezTo>
                  <a:cubicBezTo>
                    <a:pt x="742" y="64"/>
                    <a:pt x="733" y="30"/>
                    <a:pt x="716" y="0"/>
                  </a:cubicBezTo>
                  <a:cubicBezTo>
                    <a:pt x="688" y="115"/>
                    <a:pt x="584" y="200"/>
                    <a:pt x="460" y="200"/>
                  </a:cubicBezTo>
                  <a:cubicBezTo>
                    <a:pt x="456" y="200"/>
                    <a:pt x="451" y="200"/>
                    <a:pt x="447" y="200"/>
                  </a:cubicBezTo>
                  <a:cubicBezTo>
                    <a:pt x="453" y="182"/>
                    <a:pt x="457" y="163"/>
                    <a:pt x="457" y="143"/>
                  </a:cubicBezTo>
                  <a:cubicBezTo>
                    <a:pt x="457" y="115"/>
                    <a:pt x="449" y="88"/>
                    <a:pt x="437" y="65"/>
                  </a:cubicBezTo>
                  <a:cubicBezTo>
                    <a:pt x="414" y="155"/>
                    <a:pt x="332" y="222"/>
                    <a:pt x="234" y="222"/>
                  </a:cubicBezTo>
                  <a:cubicBezTo>
                    <a:pt x="222" y="222"/>
                    <a:pt x="210" y="221"/>
                    <a:pt x="199" y="219"/>
                  </a:cubicBezTo>
                  <a:cubicBezTo>
                    <a:pt x="200" y="214"/>
                    <a:pt x="200" y="208"/>
                    <a:pt x="200" y="202"/>
                  </a:cubicBezTo>
                  <a:cubicBezTo>
                    <a:pt x="200" y="183"/>
                    <a:pt x="195" y="166"/>
                    <a:pt x="187" y="151"/>
                  </a:cubicBezTo>
                  <a:cubicBezTo>
                    <a:pt x="173" y="209"/>
                    <a:pt x="120" y="252"/>
                    <a:pt x="58" y="252"/>
                  </a:cubicBezTo>
                  <a:cubicBezTo>
                    <a:pt x="37" y="252"/>
                    <a:pt x="17" y="247"/>
                    <a:pt x="0" y="239"/>
                  </a:cubicBezTo>
                  <a:cubicBezTo>
                    <a:pt x="15" y="278"/>
                    <a:pt x="52" y="305"/>
                    <a:pt x="97" y="305"/>
                  </a:cubicBezTo>
                  <a:cubicBezTo>
                    <a:pt x="132" y="305"/>
                    <a:pt x="869" y="305"/>
                    <a:pt x="901" y="305"/>
                  </a:cubicBezTo>
                  <a:cubicBezTo>
                    <a:pt x="952" y="305"/>
                    <a:pt x="994" y="264"/>
                    <a:pt x="994" y="212"/>
                  </a:cubicBezTo>
                  <a:cubicBezTo>
                    <a:pt x="994" y="196"/>
                    <a:pt x="989" y="181"/>
                    <a:pt x="982" y="167"/>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96">
                <a:solidFill>
                  <a:prstClr val="black"/>
                </a:solidFill>
              </a:endParaRPr>
            </a:p>
          </p:txBody>
        </p:sp>
        <p:sp>
          <p:nvSpPr>
            <p:cNvPr id="41" name="Freeform 8"/>
            <p:cNvSpPr>
              <a:spLocks/>
            </p:cNvSpPr>
            <p:nvPr/>
          </p:nvSpPr>
          <p:spPr bwMode="auto">
            <a:xfrm>
              <a:off x="4911727" y="2940051"/>
              <a:ext cx="3732212" cy="1146175"/>
            </a:xfrm>
            <a:custGeom>
              <a:avLst/>
              <a:gdLst>
                <a:gd name="T0" fmla="*/ 982 w 994"/>
                <a:gd name="T1" fmla="*/ 167 h 305"/>
                <a:gd name="T2" fmla="*/ 866 w 994"/>
                <a:gd name="T3" fmla="*/ 258 h 305"/>
                <a:gd name="T4" fmla="*/ 835 w 994"/>
                <a:gd name="T5" fmla="*/ 254 h 305"/>
                <a:gd name="T6" fmla="*/ 866 w 994"/>
                <a:gd name="T7" fmla="*/ 165 h 305"/>
                <a:gd name="T8" fmla="*/ 848 w 994"/>
                <a:gd name="T9" fmla="*/ 98 h 305"/>
                <a:gd name="T10" fmla="*/ 694 w 994"/>
                <a:gd name="T11" fmla="*/ 233 h 305"/>
                <a:gd name="T12" fmla="*/ 742 w 994"/>
                <a:gd name="T13" fmla="*/ 100 h 305"/>
                <a:gd name="T14" fmla="*/ 716 w 994"/>
                <a:gd name="T15" fmla="*/ 0 h 305"/>
                <a:gd name="T16" fmla="*/ 460 w 994"/>
                <a:gd name="T17" fmla="*/ 200 h 305"/>
                <a:gd name="T18" fmla="*/ 447 w 994"/>
                <a:gd name="T19" fmla="*/ 200 h 305"/>
                <a:gd name="T20" fmla="*/ 457 w 994"/>
                <a:gd name="T21" fmla="*/ 143 h 305"/>
                <a:gd name="T22" fmla="*/ 437 w 994"/>
                <a:gd name="T23" fmla="*/ 65 h 305"/>
                <a:gd name="T24" fmla="*/ 234 w 994"/>
                <a:gd name="T25" fmla="*/ 222 h 305"/>
                <a:gd name="T26" fmla="*/ 199 w 994"/>
                <a:gd name="T27" fmla="*/ 219 h 305"/>
                <a:gd name="T28" fmla="*/ 200 w 994"/>
                <a:gd name="T29" fmla="*/ 202 h 305"/>
                <a:gd name="T30" fmla="*/ 187 w 994"/>
                <a:gd name="T31" fmla="*/ 151 h 305"/>
                <a:gd name="T32" fmla="*/ 58 w 994"/>
                <a:gd name="T33" fmla="*/ 252 h 305"/>
                <a:gd name="T34" fmla="*/ 0 w 994"/>
                <a:gd name="T35" fmla="*/ 239 h 305"/>
                <a:gd name="T36" fmla="*/ 97 w 994"/>
                <a:gd name="T37" fmla="*/ 305 h 305"/>
                <a:gd name="T38" fmla="*/ 901 w 994"/>
                <a:gd name="T39" fmla="*/ 305 h 305"/>
                <a:gd name="T40" fmla="*/ 994 w 994"/>
                <a:gd name="T41" fmla="*/ 212 h 305"/>
                <a:gd name="T42" fmla="*/ 982 w 994"/>
                <a:gd name="T43" fmla="*/ 167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4" h="305">
                  <a:moveTo>
                    <a:pt x="982" y="167"/>
                  </a:moveTo>
                  <a:cubicBezTo>
                    <a:pt x="969" y="219"/>
                    <a:pt x="922" y="258"/>
                    <a:pt x="866" y="258"/>
                  </a:cubicBezTo>
                  <a:cubicBezTo>
                    <a:pt x="855" y="258"/>
                    <a:pt x="845" y="256"/>
                    <a:pt x="835" y="254"/>
                  </a:cubicBezTo>
                  <a:cubicBezTo>
                    <a:pt x="854" y="229"/>
                    <a:pt x="866" y="199"/>
                    <a:pt x="866" y="165"/>
                  </a:cubicBezTo>
                  <a:cubicBezTo>
                    <a:pt x="866" y="141"/>
                    <a:pt x="860" y="118"/>
                    <a:pt x="848" y="98"/>
                  </a:cubicBezTo>
                  <a:cubicBezTo>
                    <a:pt x="830" y="170"/>
                    <a:pt x="769" y="224"/>
                    <a:pt x="694" y="233"/>
                  </a:cubicBezTo>
                  <a:cubicBezTo>
                    <a:pt x="724" y="197"/>
                    <a:pt x="742" y="151"/>
                    <a:pt x="742" y="100"/>
                  </a:cubicBezTo>
                  <a:cubicBezTo>
                    <a:pt x="742" y="64"/>
                    <a:pt x="733" y="30"/>
                    <a:pt x="716" y="0"/>
                  </a:cubicBezTo>
                  <a:cubicBezTo>
                    <a:pt x="688" y="115"/>
                    <a:pt x="584" y="200"/>
                    <a:pt x="460" y="200"/>
                  </a:cubicBezTo>
                  <a:cubicBezTo>
                    <a:pt x="456" y="200"/>
                    <a:pt x="451" y="200"/>
                    <a:pt x="447" y="200"/>
                  </a:cubicBezTo>
                  <a:cubicBezTo>
                    <a:pt x="453" y="182"/>
                    <a:pt x="457" y="163"/>
                    <a:pt x="457" y="143"/>
                  </a:cubicBezTo>
                  <a:cubicBezTo>
                    <a:pt x="457" y="115"/>
                    <a:pt x="449" y="88"/>
                    <a:pt x="437" y="65"/>
                  </a:cubicBezTo>
                  <a:cubicBezTo>
                    <a:pt x="414" y="155"/>
                    <a:pt x="332" y="222"/>
                    <a:pt x="234" y="222"/>
                  </a:cubicBezTo>
                  <a:cubicBezTo>
                    <a:pt x="222" y="222"/>
                    <a:pt x="210" y="221"/>
                    <a:pt x="199" y="219"/>
                  </a:cubicBezTo>
                  <a:cubicBezTo>
                    <a:pt x="200" y="214"/>
                    <a:pt x="200" y="208"/>
                    <a:pt x="200" y="202"/>
                  </a:cubicBezTo>
                  <a:cubicBezTo>
                    <a:pt x="200" y="183"/>
                    <a:pt x="195" y="166"/>
                    <a:pt x="187" y="151"/>
                  </a:cubicBezTo>
                  <a:cubicBezTo>
                    <a:pt x="173" y="209"/>
                    <a:pt x="120" y="252"/>
                    <a:pt x="58" y="252"/>
                  </a:cubicBezTo>
                  <a:cubicBezTo>
                    <a:pt x="37" y="252"/>
                    <a:pt x="17" y="247"/>
                    <a:pt x="0" y="239"/>
                  </a:cubicBezTo>
                  <a:cubicBezTo>
                    <a:pt x="15" y="278"/>
                    <a:pt x="52" y="305"/>
                    <a:pt x="97" y="305"/>
                  </a:cubicBezTo>
                  <a:cubicBezTo>
                    <a:pt x="132" y="305"/>
                    <a:pt x="869" y="305"/>
                    <a:pt x="901" y="305"/>
                  </a:cubicBezTo>
                  <a:cubicBezTo>
                    <a:pt x="952" y="305"/>
                    <a:pt x="994" y="264"/>
                    <a:pt x="994" y="212"/>
                  </a:cubicBezTo>
                  <a:cubicBezTo>
                    <a:pt x="994" y="196"/>
                    <a:pt x="989" y="181"/>
                    <a:pt x="982" y="167"/>
                  </a:cubicBezTo>
                  <a:close/>
                </a:path>
              </a:pathLst>
            </a:custGeom>
            <a:solidFill>
              <a:schemeClr val="tx2">
                <a:lumMod val="60000"/>
                <a:lumOff val="40000"/>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96">
                <a:solidFill>
                  <a:prstClr val="black"/>
                </a:solidFill>
              </a:endParaRPr>
            </a:p>
          </p:txBody>
        </p:sp>
      </p:grpSp>
      <p:grpSp>
        <p:nvGrpSpPr>
          <p:cNvPr id="23" name="Group 22"/>
          <p:cNvGrpSpPr/>
          <p:nvPr/>
        </p:nvGrpSpPr>
        <p:grpSpPr>
          <a:xfrm>
            <a:off x="6426816" y="261101"/>
            <a:ext cx="1673823" cy="691856"/>
            <a:chOff x="4763" y="3876676"/>
            <a:chExt cx="3736976" cy="1544638"/>
          </a:xfrm>
        </p:grpSpPr>
        <p:sp>
          <p:nvSpPr>
            <p:cNvPr id="34" name="Freeform 5"/>
            <p:cNvSpPr>
              <a:spLocks/>
            </p:cNvSpPr>
            <p:nvPr/>
          </p:nvSpPr>
          <p:spPr bwMode="auto">
            <a:xfrm>
              <a:off x="4763" y="3876676"/>
              <a:ext cx="3736976" cy="1544638"/>
            </a:xfrm>
            <a:custGeom>
              <a:avLst/>
              <a:gdLst>
                <a:gd name="T0" fmla="*/ 882 w 995"/>
                <a:gd name="T1" fmla="*/ 185 h 411"/>
                <a:gd name="T2" fmla="*/ 871 w 995"/>
                <a:gd name="T3" fmla="*/ 186 h 411"/>
                <a:gd name="T4" fmla="*/ 714 w 995"/>
                <a:gd name="T5" fmla="*/ 76 h 411"/>
                <a:gd name="T6" fmla="*/ 663 w 995"/>
                <a:gd name="T7" fmla="*/ 84 h 411"/>
                <a:gd name="T8" fmla="*/ 498 w 995"/>
                <a:gd name="T9" fmla="*/ 0 h 411"/>
                <a:gd name="T10" fmla="*/ 307 w 995"/>
                <a:gd name="T11" fmla="*/ 128 h 411"/>
                <a:gd name="T12" fmla="*/ 274 w 995"/>
                <a:gd name="T13" fmla="*/ 124 h 411"/>
                <a:gd name="T14" fmla="*/ 134 w 995"/>
                <a:gd name="T15" fmla="*/ 239 h 411"/>
                <a:gd name="T16" fmla="*/ 92 w 995"/>
                <a:gd name="T17" fmla="*/ 228 h 411"/>
                <a:gd name="T18" fmla="*/ 0 w 995"/>
                <a:gd name="T19" fmla="*/ 320 h 411"/>
                <a:gd name="T20" fmla="*/ 92 w 995"/>
                <a:gd name="T21" fmla="*/ 411 h 411"/>
                <a:gd name="T22" fmla="*/ 882 w 995"/>
                <a:gd name="T23" fmla="*/ 411 h 411"/>
                <a:gd name="T24" fmla="*/ 995 w 995"/>
                <a:gd name="T25" fmla="*/ 298 h 411"/>
                <a:gd name="T26" fmla="*/ 882 w 995"/>
                <a:gd name="T27" fmla="*/ 185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5" h="411">
                  <a:moveTo>
                    <a:pt x="882" y="185"/>
                  </a:moveTo>
                  <a:cubicBezTo>
                    <a:pt x="878" y="185"/>
                    <a:pt x="875" y="185"/>
                    <a:pt x="871" y="186"/>
                  </a:cubicBezTo>
                  <a:cubicBezTo>
                    <a:pt x="848" y="122"/>
                    <a:pt x="786" y="76"/>
                    <a:pt x="714" y="76"/>
                  </a:cubicBezTo>
                  <a:cubicBezTo>
                    <a:pt x="696" y="76"/>
                    <a:pt x="679" y="79"/>
                    <a:pt x="663" y="84"/>
                  </a:cubicBezTo>
                  <a:cubicBezTo>
                    <a:pt x="626" y="33"/>
                    <a:pt x="566" y="0"/>
                    <a:pt x="498" y="0"/>
                  </a:cubicBezTo>
                  <a:cubicBezTo>
                    <a:pt x="412" y="0"/>
                    <a:pt x="338" y="53"/>
                    <a:pt x="307" y="128"/>
                  </a:cubicBezTo>
                  <a:cubicBezTo>
                    <a:pt x="297" y="126"/>
                    <a:pt x="286" y="124"/>
                    <a:pt x="274" y="124"/>
                  </a:cubicBezTo>
                  <a:cubicBezTo>
                    <a:pt x="205" y="124"/>
                    <a:pt x="147" y="173"/>
                    <a:pt x="134" y="239"/>
                  </a:cubicBezTo>
                  <a:cubicBezTo>
                    <a:pt x="121" y="232"/>
                    <a:pt x="107" y="228"/>
                    <a:pt x="92" y="228"/>
                  </a:cubicBezTo>
                  <a:cubicBezTo>
                    <a:pt x="41" y="228"/>
                    <a:pt x="0" y="269"/>
                    <a:pt x="0" y="320"/>
                  </a:cubicBezTo>
                  <a:cubicBezTo>
                    <a:pt x="0" y="370"/>
                    <a:pt x="41" y="411"/>
                    <a:pt x="92" y="411"/>
                  </a:cubicBezTo>
                  <a:cubicBezTo>
                    <a:pt x="125" y="411"/>
                    <a:pt x="853" y="411"/>
                    <a:pt x="882" y="411"/>
                  </a:cubicBezTo>
                  <a:cubicBezTo>
                    <a:pt x="944" y="411"/>
                    <a:pt x="995" y="360"/>
                    <a:pt x="995" y="298"/>
                  </a:cubicBezTo>
                  <a:cubicBezTo>
                    <a:pt x="995" y="236"/>
                    <a:pt x="944" y="185"/>
                    <a:pt x="882" y="185"/>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96">
                <a:solidFill>
                  <a:prstClr val="black"/>
                </a:solidFill>
              </a:endParaRPr>
            </a:p>
          </p:txBody>
        </p:sp>
        <p:sp>
          <p:nvSpPr>
            <p:cNvPr id="35" name="Freeform 74"/>
            <p:cNvSpPr>
              <a:spLocks/>
            </p:cNvSpPr>
            <p:nvPr/>
          </p:nvSpPr>
          <p:spPr bwMode="auto">
            <a:xfrm>
              <a:off x="4763" y="3876676"/>
              <a:ext cx="3736976" cy="1544638"/>
            </a:xfrm>
            <a:custGeom>
              <a:avLst/>
              <a:gdLst>
                <a:gd name="T0" fmla="*/ 882 w 995"/>
                <a:gd name="T1" fmla="*/ 185 h 411"/>
                <a:gd name="T2" fmla="*/ 871 w 995"/>
                <a:gd name="T3" fmla="*/ 186 h 411"/>
                <a:gd name="T4" fmla="*/ 714 w 995"/>
                <a:gd name="T5" fmla="*/ 76 h 411"/>
                <a:gd name="T6" fmla="*/ 663 w 995"/>
                <a:gd name="T7" fmla="*/ 84 h 411"/>
                <a:gd name="T8" fmla="*/ 498 w 995"/>
                <a:gd name="T9" fmla="*/ 0 h 411"/>
                <a:gd name="T10" fmla="*/ 307 w 995"/>
                <a:gd name="T11" fmla="*/ 128 h 411"/>
                <a:gd name="T12" fmla="*/ 274 w 995"/>
                <a:gd name="T13" fmla="*/ 124 h 411"/>
                <a:gd name="T14" fmla="*/ 134 w 995"/>
                <a:gd name="T15" fmla="*/ 239 h 411"/>
                <a:gd name="T16" fmla="*/ 92 w 995"/>
                <a:gd name="T17" fmla="*/ 228 h 411"/>
                <a:gd name="T18" fmla="*/ 0 w 995"/>
                <a:gd name="T19" fmla="*/ 320 h 411"/>
                <a:gd name="T20" fmla="*/ 92 w 995"/>
                <a:gd name="T21" fmla="*/ 411 h 411"/>
                <a:gd name="T22" fmla="*/ 882 w 995"/>
                <a:gd name="T23" fmla="*/ 411 h 411"/>
                <a:gd name="T24" fmla="*/ 995 w 995"/>
                <a:gd name="T25" fmla="*/ 298 h 411"/>
                <a:gd name="T26" fmla="*/ 882 w 995"/>
                <a:gd name="T27" fmla="*/ 185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5" h="411">
                  <a:moveTo>
                    <a:pt x="882" y="185"/>
                  </a:moveTo>
                  <a:cubicBezTo>
                    <a:pt x="878" y="185"/>
                    <a:pt x="875" y="185"/>
                    <a:pt x="871" y="186"/>
                  </a:cubicBezTo>
                  <a:cubicBezTo>
                    <a:pt x="848" y="122"/>
                    <a:pt x="786" y="76"/>
                    <a:pt x="714" y="76"/>
                  </a:cubicBezTo>
                  <a:cubicBezTo>
                    <a:pt x="696" y="76"/>
                    <a:pt x="679" y="79"/>
                    <a:pt x="663" y="84"/>
                  </a:cubicBezTo>
                  <a:cubicBezTo>
                    <a:pt x="626" y="33"/>
                    <a:pt x="566" y="0"/>
                    <a:pt x="498" y="0"/>
                  </a:cubicBezTo>
                  <a:cubicBezTo>
                    <a:pt x="412" y="0"/>
                    <a:pt x="338" y="53"/>
                    <a:pt x="307" y="128"/>
                  </a:cubicBezTo>
                  <a:cubicBezTo>
                    <a:pt x="297" y="126"/>
                    <a:pt x="286" y="124"/>
                    <a:pt x="274" y="124"/>
                  </a:cubicBezTo>
                  <a:cubicBezTo>
                    <a:pt x="205" y="124"/>
                    <a:pt x="147" y="173"/>
                    <a:pt x="134" y="239"/>
                  </a:cubicBezTo>
                  <a:cubicBezTo>
                    <a:pt x="121" y="232"/>
                    <a:pt x="107" y="228"/>
                    <a:pt x="92" y="228"/>
                  </a:cubicBezTo>
                  <a:cubicBezTo>
                    <a:pt x="41" y="228"/>
                    <a:pt x="0" y="269"/>
                    <a:pt x="0" y="320"/>
                  </a:cubicBezTo>
                  <a:cubicBezTo>
                    <a:pt x="0" y="370"/>
                    <a:pt x="41" y="411"/>
                    <a:pt x="92" y="411"/>
                  </a:cubicBezTo>
                  <a:cubicBezTo>
                    <a:pt x="125" y="411"/>
                    <a:pt x="853" y="411"/>
                    <a:pt x="882" y="411"/>
                  </a:cubicBezTo>
                  <a:cubicBezTo>
                    <a:pt x="944" y="411"/>
                    <a:pt x="995" y="360"/>
                    <a:pt x="995" y="298"/>
                  </a:cubicBezTo>
                  <a:cubicBezTo>
                    <a:pt x="995" y="236"/>
                    <a:pt x="944" y="185"/>
                    <a:pt x="882" y="185"/>
                  </a:cubicBezTo>
                  <a:close/>
                </a:path>
              </a:pathLst>
            </a:custGeom>
            <a:solidFill>
              <a:schemeClr val="bg1">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96">
                <a:solidFill>
                  <a:prstClr val="black"/>
                </a:solidFill>
              </a:endParaRPr>
            </a:p>
          </p:txBody>
        </p:sp>
        <p:sp>
          <p:nvSpPr>
            <p:cNvPr id="36" name="Freeform 75"/>
            <p:cNvSpPr>
              <a:spLocks/>
            </p:cNvSpPr>
            <p:nvPr/>
          </p:nvSpPr>
          <p:spPr bwMode="auto">
            <a:xfrm>
              <a:off x="28577" y="4275139"/>
              <a:ext cx="3713162" cy="1146175"/>
            </a:xfrm>
            <a:custGeom>
              <a:avLst/>
              <a:gdLst>
                <a:gd name="T0" fmla="*/ 974 w 989"/>
                <a:gd name="T1" fmla="*/ 137 h 305"/>
                <a:gd name="T2" fmla="*/ 835 w 989"/>
                <a:gd name="T3" fmla="*/ 247 h 305"/>
                <a:gd name="T4" fmla="*/ 876 w 989"/>
                <a:gd name="T5" fmla="*/ 138 h 305"/>
                <a:gd name="T6" fmla="*/ 855 w 989"/>
                <a:gd name="T7" fmla="*/ 57 h 305"/>
                <a:gd name="T8" fmla="*/ 659 w 989"/>
                <a:gd name="T9" fmla="*/ 219 h 305"/>
                <a:gd name="T10" fmla="*/ 697 w 989"/>
                <a:gd name="T11" fmla="*/ 100 h 305"/>
                <a:gd name="T12" fmla="*/ 671 w 989"/>
                <a:gd name="T13" fmla="*/ 0 h 305"/>
                <a:gd name="T14" fmla="*/ 415 w 989"/>
                <a:gd name="T15" fmla="*/ 200 h 305"/>
                <a:gd name="T16" fmla="*/ 406 w 989"/>
                <a:gd name="T17" fmla="*/ 200 h 305"/>
                <a:gd name="T18" fmla="*/ 412 w 989"/>
                <a:gd name="T19" fmla="*/ 162 h 305"/>
                <a:gd name="T20" fmla="*/ 394 w 989"/>
                <a:gd name="T21" fmla="*/ 92 h 305"/>
                <a:gd name="T22" fmla="*/ 215 w 989"/>
                <a:gd name="T23" fmla="*/ 232 h 305"/>
                <a:gd name="T24" fmla="*/ 176 w 989"/>
                <a:gd name="T25" fmla="*/ 228 h 305"/>
                <a:gd name="T26" fmla="*/ 177 w 989"/>
                <a:gd name="T27" fmla="*/ 214 h 305"/>
                <a:gd name="T28" fmla="*/ 166 w 989"/>
                <a:gd name="T29" fmla="*/ 169 h 305"/>
                <a:gd name="T30" fmla="*/ 51 w 989"/>
                <a:gd name="T31" fmla="*/ 258 h 305"/>
                <a:gd name="T32" fmla="*/ 0 w 989"/>
                <a:gd name="T33" fmla="*/ 247 h 305"/>
                <a:gd name="T34" fmla="*/ 86 w 989"/>
                <a:gd name="T35" fmla="*/ 305 h 305"/>
                <a:gd name="T36" fmla="*/ 876 w 989"/>
                <a:gd name="T37" fmla="*/ 305 h 305"/>
                <a:gd name="T38" fmla="*/ 989 w 989"/>
                <a:gd name="T39" fmla="*/ 192 h 305"/>
                <a:gd name="T40" fmla="*/ 974 w 989"/>
                <a:gd name="T41" fmla="*/ 137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9" h="305">
                  <a:moveTo>
                    <a:pt x="974" y="137"/>
                  </a:moveTo>
                  <a:cubicBezTo>
                    <a:pt x="959" y="200"/>
                    <a:pt x="902" y="247"/>
                    <a:pt x="835" y="247"/>
                  </a:cubicBezTo>
                  <a:cubicBezTo>
                    <a:pt x="860" y="218"/>
                    <a:pt x="876" y="180"/>
                    <a:pt x="876" y="138"/>
                  </a:cubicBezTo>
                  <a:cubicBezTo>
                    <a:pt x="876" y="108"/>
                    <a:pt x="868" y="81"/>
                    <a:pt x="855" y="57"/>
                  </a:cubicBezTo>
                  <a:cubicBezTo>
                    <a:pt x="832" y="146"/>
                    <a:pt x="754" y="213"/>
                    <a:pt x="659" y="219"/>
                  </a:cubicBezTo>
                  <a:cubicBezTo>
                    <a:pt x="683" y="185"/>
                    <a:pt x="697" y="144"/>
                    <a:pt x="697" y="100"/>
                  </a:cubicBezTo>
                  <a:cubicBezTo>
                    <a:pt x="697" y="64"/>
                    <a:pt x="688" y="30"/>
                    <a:pt x="671" y="0"/>
                  </a:cubicBezTo>
                  <a:cubicBezTo>
                    <a:pt x="642" y="115"/>
                    <a:pt x="539" y="200"/>
                    <a:pt x="415" y="200"/>
                  </a:cubicBezTo>
                  <a:cubicBezTo>
                    <a:pt x="412" y="200"/>
                    <a:pt x="409" y="200"/>
                    <a:pt x="406" y="200"/>
                  </a:cubicBezTo>
                  <a:cubicBezTo>
                    <a:pt x="410" y="188"/>
                    <a:pt x="412" y="175"/>
                    <a:pt x="412" y="162"/>
                  </a:cubicBezTo>
                  <a:cubicBezTo>
                    <a:pt x="412" y="136"/>
                    <a:pt x="405" y="113"/>
                    <a:pt x="394" y="92"/>
                  </a:cubicBezTo>
                  <a:cubicBezTo>
                    <a:pt x="374" y="172"/>
                    <a:pt x="301" y="232"/>
                    <a:pt x="215" y="232"/>
                  </a:cubicBezTo>
                  <a:cubicBezTo>
                    <a:pt x="201" y="232"/>
                    <a:pt x="188" y="230"/>
                    <a:pt x="176" y="228"/>
                  </a:cubicBezTo>
                  <a:cubicBezTo>
                    <a:pt x="177" y="223"/>
                    <a:pt x="177" y="218"/>
                    <a:pt x="177" y="214"/>
                  </a:cubicBezTo>
                  <a:cubicBezTo>
                    <a:pt x="177" y="198"/>
                    <a:pt x="173" y="182"/>
                    <a:pt x="166" y="169"/>
                  </a:cubicBezTo>
                  <a:cubicBezTo>
                    <a:pt x="153" y="220"/>
                    <a:pt x="107" y="258"/>
                    <a:pt x="51" y="258"/>
                  </a:cubicBezTo>
                  <a:cubicBezTo>
                    <a:pt x="33" y="258"/>
                    <a:pt x="16" y="254"/>
                    <a:pt x="0" y="247"/>
                  </a:cubicBezTo>
                  <a:cubicBezTo>
                    <a:pt x="14" y="281"/>
                    <a:pt x="47" y="305"/>
                    <a:pt x="86" y="305"/>
                  </a:cubicBezTo>
                  <a:cubicBezTo>
                    <a:pt x="136" y="305"/>
                    <a:pt x="813" y="305"/>
                    <a:pt x="876" y="305"/>
                  </a:cubicBezTo>
                  <a:cubicBezTo>
                    <a:pt x="938" y="305"/>
                    <a:pt x="989" y="254"/>
                    <a:pt x="989" y="192"/>
                  </a:cubicBezTo>
                  <a:cubicBezTo>
                    <a:pt x="989" y="172"/>
                    <a:pt x="983" y="154"/>
                    <a:pt x="974" y="137"/>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96">
                <a:solidFill>
                  <a:prstClr val="black"/>
                </a:solidFill>
              </a:endParaRPr>
            </a:p>
          </p:txBody>
        </p:sp>
        <p:sp>
          <p:nvSpPr>
            <p:cNvPr id="37" name="Freeform 6"/>
            <p:cNvSpPr>
              <a:spLocks/>
            </p:cNvSpPr>
            <p:nvPr/>
          </p:nvSpPr>
          <p:spPr bwMode="auto">
            <a:xfrm>
              <a:off x="28577" y="4275139"/>
              <a:ext cx="3713162" cy="1146175"/>
            </a:xfrm>
            <a:custGeom>
              <a:avLst/>
              <a:gdLst>
                <a:gd name="T0" fmla="*/ 974 w 989"/>
                <a:gd name="T1" fmla="*/ 137 h 305"/>
                <a:gd name="T2" fmla="*/ 835 w 989"/>
                <a:gd name="T3" fmla="*/ 247 h 305"/>
                <a:gd name="T4" fmla="*/ 876 w 989"/>
                <a:gd name="T5" fmla="*/ 138 h 305"/>
                <a:gd name="T6" fmla="*/ 855 w 989"/>
                <a:gd name="T7" fmla="*/ 57 h 305"/>
                <a:gd name="T8" fmla="*/ 659 w 989"/>
                <a:gd name="T9" fmla="*/ 219 h 305"/>
                <a:gd name="T10" fmla="*/ 697 w 989"/>
                <a:gd name="T11" fmla="*/ 100 h 305"/>
                <a:gd name="T12" fmla="*/ 671 w 989"/>
                <a:gd name="T13" fmla="*/ 0 h 305"/>
                <a:gd name="T14" fmla="*/ 415 w 989"/>
                <a:gd name="T15" fmla="*/ 200 h 305"/>
                <a:gd name="T16" fmla="*/ 406 w 989"/>
                <a:gd name="T17" fmla="*/ 200 h 305"/>
                <a:gd name="T18" fmla="*/ 412 w 989"/>
                <a:gd name="T19" fmla="*/ 162 h 305"/>
                <a:gd name="T20" fmla="*/ 394 w 989"/>
                <a:gd name="T21" fmla="*/ 92 h 305"/>
                <a:gd name="T22" fmla="*/ 215 w 989"/>
                <a:gd name="T23" fmla="*/ 232 h 305"/>
                <a:gd name="T24" fmla="*/ 176 w 989"/>
                <a:gd name="T25" fmla="*/ 228 h 305"/>
                <a:gd name="T26" fmla="*/ 177 w 989"/>
                <a:gd name="T27" fmla="*/ 214 h 305"/>
                <a:gd name="T28" fmla="*/ 166 w 989"/>
                <a:gd name="T29" fmla="*/ 169 h 305"/>
                <a:gd name="T30" fmla="*/ 51 w 989"/>
                <a:gd name="T31" fmla="*/ 258 h 305"/>
                <a:gd name="T32" fmla="*/ 0 w 989"/>
                <a:gd name="T33" fmla="*/ 247 h 305"/>
                <a:gd name="T34" fmla="*/ 86 w 989"/>
                <a:gd name="T35" fmla="*/ 305 h 305"/>
                <a:gd name="T36" fmla="*/ 876 w 989"/>
                <a:gd name="T37" fmla="*/ 305 h 305"/>
                <a:gd name="T38" fmla="*/ 989 w 989"/>
                <a:gd name="T39" fmla="*/ 192 h 305"/>
                <a:gd name="T40" fmla="*/ 974 w 989"/>
                <a:gd name="T41" fmla="*/ 137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9" h="305">
                  <a:moveTo>
                    <a:pt x="974" y="137"/>
                  </a:moveTo>
                  <a:cubicBezTo>
                    <a:pt x="959" y="200"/>
                    <a:pt x="902" y="247"/>
                    <a:pt x="835" y="247"/>
                  </a:cubicBezTo>
                  <a:cubicBezTo>
                    <a:pt x="860" y="218"/>
                    <a:pt x="876" y="180"/>
                    <a:pt x="876" y="138"/>
                  </a:cubicBezTo>
                  <a:cubicBezTo>
                    <a:pt x="876" y="108"/>
                    <a:pt x="868" y="81"/>
                    <a:pt x="855" y="57"/>
                  </a:cubicBezTo>
                  <a:cubicBezTo>
                    <a:pt x="832" y="146"/>
                    <a:pt x="754" y="213"/>
                    <a:pt x="659" y="219"/>
                  </a:cubicBezTo>
                  <a:cubicBezTo>
                    <a:pt x="683" y="185"/>
                    <a:pt x="697" y="144"/>
                    <a:pt x="697" y="100"/>
                  </a:cubicBezTo>
                  <a:cubicBezTo>
                    <a:pt x="697" y="64"/>
                    <a:pt x="688" y="30"/>
                    <a:pt x="671" y="0"/>
                  </a:cubicBezTo>
                  <a:cubicBezTo>
                    <a:pt x="642" y="115"/>
                    <a:pt x="539" y="200"/>
                    <a:pt x="415" y="200"/>
                  </a:cubicBezTo>
                  <a:cubicBezTo>
                    <a:pt x="412" y="200"/>
                    <a:pt x="409" y="200"/>
                    <a:pt x="406" y="200"/>
                  </a:cubicBezTo>
                  <a:cubicBezTo>
                    <a:pt x="410" y="188"/>
                    <a:pt x="412" y="175"/>
                    <a:pt x="412" y="162"/>
                  </a:cubicBezTo>
                  <a:cubicBezTo>
                    <a:pt x="412" y="136"/>
                    <a:pt x="405" y="113"/>
                    <a:pt x="394" y="92"/>
                  </a:cubicBezTo>
                  <a:cubicBezTo>
                    <a:pt x="374" y="172"/>
                    <a:pt x="301" y="232"/>
                    <a:pt x="215" y="232"/>
                  </a:cubicBezTo>
                  <a:cubicBezTo>
                    <a:pt x="201" y="232"/>
                    <a:pt x="188" y="230"/>
                    <a:pt x="176" y="228"/>
                  </a:cubicBezTo>
                  <a:cubicBezTo>
                    <a:pt x="177" y="223"/>
                    <a:pt x="177" y="218"/>
                    <a:pt x="177" y="214"/>
                  </a:cubicBezTo>
                  <a:cubicBezTo>
                    <a:pt x="177" y="198"/>
                    <a:pt x="173" y="182"/>
                    <a:pt x="166" y="169"/>
                  </a:cubicBezTo>
                  <a:cubicBezTo>
                    <a:pt x="153" y="220"/>
                    <a:pt x="107" y="258"/>
                    <a:pt x="51" y="258"/>
                  </a:cubicBezTo>
                  <a:cubicBezTo>
                    <a:pt x="33" y="258"/>
                    <a:pt x="16" y="254"/>
                    <a:pt x="0" y="247"/>
                  </a:cubicBezTo>
                  <a:cubicBezTo>
                    <a:pt x="14" y="281"/>
                    <a:pt x="47" y="305"/>
                    <a:pt x="86" y="305"/>
                  </a:cubicBezTo>
                  <a:cubicBezTo>
                    <a:pt x="136" y="305"/>
                    <a:pt x="813" y="305"/>
                    <a:pt x="876" y="305"/>
                  </a:cubicBezTo>
                  <a:cubicBezTo>
                    <a:pt x="938" y="305"/>
                    <a:pt x="989" y="254"/>
                    <a:pt x="989" y="192"/>
                  </a:cubicBezTo>
                  <a:cubicBezTo>
                    <a:pt x="989" y="172"/>
                    <a:pt x="983" y="154"/>
                    <a:pt x="974" y="137"/>
                  </a:cubicBezTo>
                  <a:close/>
                </a:path>
              </a:pathLst>
            </a:custGeom>
            <a:solidFill>
              <a:schemeClr val="tx2">
                <a:lumMod val="60000"/>
                <a:lumOff val="40000"/>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96">
                <a:solidFill>
                  <a:prstClr val="black"/>
                </a:solidFill>
              </a:endParaRPr>
            </a:p>
          </p:txBody>
        </p:sp>
      </p:grpSp>
      <p:grpSp>
        <p:nvGrpSpPr>
          <p:cNvPr id="24" name="Group 23"/>
          <p:cNvGrpSpPr/>
          <p:nvPr/>
        </p:nvGrpSpPr>
        <p:grpSpPr>
          <a:xfrm>
            <a:off x="8919640" y="270485"/>
            <a:ext cx="1847583" cy="763282"/>
            <a:chOff x="774701" y="-1587"/>
            <a:chExt cx="4257675" cy="1758950"/>
          </a:xfrm>
          <a:solidFill>
            <a:schemeClr val="bg1"/>
          </a:solidFill>
        </p:grpSpPr>
        <p:sp>
          <p:nvSpPr>
            <p:cNvPr id="30" name="Freeform 9"/>
            <p:cNvSpPr>
              <a:spLocks/>
            </p:cNvSpPr>
            <p:nvPr/>
          </p:nvSpPr>
          <p:spPr bwMode="auto">
            <a:xfrm>
              <a:off x="774701" y="-1587"/>
              <a:ext cx="4257675" cy="1758950"/>
            </a:xfrm>
            <a:custGeom>
              <a:avLst/>
              <a:gdLst>
                <a:gd name="T0" fmla="*/ 1041 w 1134"/>
                <a:gd name="T1" fmla="*/ 282 h 468"/>
                <a:gd name="T2" fmla="*/ 1005 w 1134"/>
                <a:gd name="T3" fmla="*/ 289 h 468"/>
                <a:gd name="T4" fmla="*/ 898 w 1134"/>
                <a:gd name="T5" fmla="*/ 225 h 468"/>
                <a:gd name="T6" fmla="*/ 891 w 1134"/>
                <a:gd name="T7" fmla="*/ 226 h 468"/>
                <a:gd name="T8" fmla="*/ 719 w 1134"/>
                <a:gd name="T9" fmla="*/ 104 h 468"/>
                <a:gd name="T10" fmla="*/ 637 w 1134"/>
                <a:gd name="T11" fmla="*/ 124 h 468"/>
                <a:gd name="T12" fmla="*/ 431 w 1134"/>
                <a:gd name="T13" fmla="*/ 0 h 468"/>
                <a:gd name="T14" fmla="*/ 209 w 1134"/>
                <a:gd name="T15" fmla="*/ 161 h 468"/>
                <a:gd name="T16" fmla="*/ 158 w 1134"/>
                <a:gd name="T17" fmla="*/ 153 h 468"/>
                <a:gd name="T18" fmla="*/ 0 w 1134"/>
                <a:gd name="T19" fmla="*/ 310 h 468"/>
                <a:gd name="T20" fmla="*/ 158 w 1134"/>
                <a:gd name="T21" fmla="*/ 468 h 468"/>
                <a:gd name="T22" fmla="*/ 1041 w 1134"/>
                <a:gd name="T23" fmla="*/ 468 h 468"/>
                <a:gd name="T24" fmla="*/ 1134 w 1134"/>
                <a:gd name="T25" fmla="*/ 375 h 468"/>
                <a:gd name="T26" fmla="*/ 1041 w 1134"/>
                <a:gd name="T27" fmla="*/ 28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468">
                  <a:moveTo>
                    <a:pt x="1041" y="282"/>
                  </a:moveTo>
                  <a:cubicBezTo>
                    <a:pt x="1028" y="282"/>
                    <a:pt x="1016" y="285"/>
                    <a:pt x="1005" y="289"/>
                  </a:cubicBezTo>
                  <a:cubicBezTo>
                    <a:pt x="985" y="251"/>
                    <a:pt x="944" y="225"/>
                    <a:pt x="898" y="225"/>
                  </a:cubicBezTo>
                  <a:cubicBezTo>
                    <a:pt x="896" y="225"/>
                    <a:pt x="893" y="226"/>
                    <a:pt x="891" y="226"/>
                  </a:cubicBezTo>
                  <a:cubicBezTo>
                    <a:pt x="866" y="155"/>
                    <a:pt x="799" y="104"/>
                    <a:pt x="719" y="104"/>
                  </a:cubicBezTo>
                  <a:cubicBezTo>
                    <a:pt x="690" y="104"/>
                    <a:pt x="662" y="111"/>
                    <a:pt x="637" y="124"/>
                  </a:cubicBezTo>
                  <a:cubicBezTo>
                    <a:pt x="598" y="50"/>
                    <a:pt x="520" y="0"/>
                    <a:pt x="431" y="0"/>
                  </a:cubicBezTo>
                  <a:cubicBezTo>
                    <a:pt x="327" y="0"/>
                    <a:pt x="239" y="68"/>
                    <a:pt x="209" y="161"/>
                  </a:cubicBezTo>
                  <a:cubicBezTo>
                    <a:pt x="193" y="156"/>
                    <a:pt x="175" y="153"/>
                    <a:pt x="158" y="153"/>
                  </a:cubicBezTo>
                  <a:cubicBezTo>
                    <a:pt x="71" y="153"/>
                    <a:pt x="0" y="223"/>
                    <a:pt x="0" y="310"/>
                  </a:cubicBezTo>
                  <a:cubicBezTo>
                    <a:pt x="0" y="397"/>
                    <a:pt x="71" y="468"/>
                    <a:pt x="158" y="468"/>
                  </a:cubicBezTo>
                  <a:cubicBezTo>
                    <a:pt x="206" y="468"/>
                    <a:pt x="1015" y="468"/>
                    <a:pt x="1041" y="468"/>
                  </a:cubicBezTo>
                  <a:cubicBezTo>
                    <a:pt x="1092" y="468"/>
                    <a:pt x="1134" y="426"/>
                    <a:pt x="1134" y="375"/>
                  </a:cubicBezTo>
                  <a:cubicBezTo>
                    <a:pt x="1134" y="324"/>
                    <a:pt x="1092" y="282"/>
                    <a:pt x="1041" y="282"/>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 name="Freeform 9"/>
            <p:cNvSpPr>
              <a:spLocks/>
            </p:cNvSpPr>
            <p:nvPr/>
          </p:nvSpPr>
          <p:spPr bwMode="auto">
            <a:xfrm>
              <a:off x="774701" y="-1587"/>
              <a:ext cx="4257675" cy="1758950"/>
            </a:xfrm>
            <a:custGeom>
              <a:avLst/>
              <a:gdLst>
                <a:gd name="T0" fmla="*/ 1041 w 1134"/>
                <a:gd name="T1" fmla="*/ 282 h 468"/>
                <a:gd name="T2" fmla="*/ 1005 w 1134"/>
                <a:gd name="T3" fmla="*/ 289 h 468"/>
                <a:gd name="T4" fmla="*/ 898 w 1134"/>
                <a:gd name="T5" fmla="*/ 225 h 468"/>
                <a:gd name="T6" fmla="*/ 891 w 1134"/>
                <a:gd name="T7" fmla="*/ 226 h 468"/>
                <a:gd name="T8" fmla="*/ 719 w 1134"/>
                <a:gd name="T9" fmla="*/ 104 h 468"/>
                <a:gd name="T10" fmla="*/ 637 w 1134"/>
                <a:gd name="T11" fmla="*/ 124 h 468"/>
                <a:gd name="T12" fmla="*/ 431 w 1134"/>
                <a:gd name="T13" fmla="*/ 0 h 468"/>
                <a:gd name="T14" fmla="*/ 209 w 1134"/>
                <a:gd name="T15" fmla="*/ 161 h 468"/>
                <a:gd name="T16" fmla="*/ 158 w 1134"/>
                <a:gd name="T17" fmla="*/ 153 h 468"/>
                <a:gd name="T18" fmla="*/ 0 w 1134"/>
                <a:gd name="T19" fmla="*/ 310 h 468"/>
                <a:gd name="T20" fmla="*/ 158 w 1134"/>
                <a:gd name="T21" fmla="*/ 468 h 468"/>
                <a:gd name="T22" fmla="*/ 1041 w 1134"/>
                <a:gd name="T23" fmla="*/ 468 h 468"/>
                <a:gd name="T24" fmla="*/ 1134 w 1134"/>
                <a:gd name="T25" fmla="*/ 375 h 468"/>
                <a:gd name="T26" fmla="*/ 1041 w 1134"/>
                <a:gd name="T27" fmla="*/ 28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468">
                  <a:moveTo>
                    <a:pt x="1041" y="282"/>
                  </a:moveTo>
                  <a:cubicBezTo>
                    <a:pt x="1028" y="282"/>
                    <a:pt x="1016" y="285"/>
                    <a:pt x="1005" y="289"/>
                  </a:cubicBezTo>
                  <a:cubicBezTo>
                    <a:pt x="985" y="251"/>
                    <a:pt x="944" y="225"/>
                    <a:pt x="898" y="225"/>
                  </a:cubicBezTo>
                  <a:cubicBezTo>
                    <a:pt x="896" y="225"/>
                    <a:pt x="893" y="226"/>
                    <a:pt x="891" y="226"/>
                  </a:cubicBezTo>
                  <a:cubicBezTo>
                    <a:pt x="866" y="155"/>
                    <a:pt x="799" y="104"/>
                    <a:pt x="719" y="104"/>
                  </a:cubicBezTo>
                  <a:cubicBezTo>
                    <a:pt x="690" y="104"/>
                    <a:pt x="662" y="111"/>
                    <a:pt x="637" y="124"/>
                  </a:cubicBezTo>
                  <a:cubicBezTo>
                    <a:pt x="598" y="50"/>
                    <a:pt x="520" y="0"/>
                    <a:pt x="431" y="0"/>
                  </a:cubicBezTo>
                  <a:cubicBezTo>
                    <a:pt x="327" y="0"/>
                    <a:pt x="239" y="68"/>
                    <a:pt x="209" y="161"/>
                  </a:cubicBezTo>
                  <a:cubicBezTo>
                    <a:pt x="193" y="156"/>
                    <a:pt x="175" y="153"/>
                    <a:pt x="158" y="153"/>
                  </a:cubicBezTo>
                  <a:cubicBezTo>
                    <a:pt x="71" y="153"/>
                    <a:pt x="0" y="223"/>
                    <a:pt x="0" y="310"/>
                  </a:cubicBezTo>
                  <a:cubicBezTo>
                    <a:pt x="0" y="397"/>
                    <a:pt x="71" y="468"/>
                    <a:pt x="158" y="468"/>
                  </a:cubicBezTo>
                  <a:cubicBezTo>
                    <a:pt x="206" y="468"/>
                    <a:pt x="1015" y="468"/>
                    <a:pt x="1041" y="468"/>
                  </a:cubicBezTo>
                  <a:cubicBezTo>
                    <a:pt x="1092" y="468"/>
                    <a:pt x="1134" y="426"/>
                    <a:pt x="1134" y="375"/>
                  </a:cubicBezTo>
                  <a:cubicBezTo>
                    <a:pt x="1134" y="324"/>
                    <a:pt x="1092" y="282"/>
                    <a:pt x="1041" y="282"/>
                  </a:cubicBezTo>
                  <a:close/>
                </a:path>
              </a:pathLst>
            </a:custGeom>
            <a:solidFill>
              <a:schemeClr val="bg1">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2" name="Freeform 10"/>
            <p:cNvSpPr>
              <a:spLocks/>
            </p:cNvSpPr>
            <p:nvPr/>
          </p:nvSpPr>
          <p:spPr bwMode="auto">
            <a:xfrm>
              <a:off x="815976" y="452437"/>
              <a:ext cx="4216400" cy="1304926"/>
            </a:xfrm>
            <a:custGeom>
              <a:avLst/>
              <a:gdLst>
                <a:gd name="T0" fmla="*/ 1111 w 1123"/>
                <a:gd name="T1" fmla="*/ 209 h 347"/>
                <a:gd name="T2" fmla="*/ 995 w 1123"/>
                <a:gd name="T3" fmla="*/ 299 h 347"/>
                <a:gd name="T4" fmla="*/ 984 w 1123"/>
                <a:gd name="T5" fmla="*/ 299 h 347"/>
                <a:gd name="T6" fmla="*/ 1009 w 1123"/>
                <a:gd name="T7" fmla="*/ 226 h 347"/>
                <a:gd name="T8" fmla="*/ 993 w 1123"/>
                <a:gd name="T9" fmla="*/ 167 h 347"/>
                <a:gd name="T10" fmla="*/ 845 w 1123"/>
                <a:gd name="T11" fmla="*/ 285 h 347"/>
                <a:gd name="T12" fmla="*/ 890 w 1123"/>
                <a:gd name="T13" fmla="*/ 165 h 347"/>
                <a:gd name="T14" fmla="*/ 868 w 1123"/>
                <a:gd name="T15" fmla="*/ 77 h 347"/>
                <a:gd name="T16" fmla="*/ 640 w 1123"/>
                <a:gd name="T17" fmla="*/ 254 h 347"/>
                <a:gd name="T18" fmla="*/ 609 w 1123"/>
                <a:gd name="T19" fmla="*/ 252 h 347"/>
                <a:gd name="T20" fmla="*/ 654 w 1123"/>
                <a:gd name="T21" fmla="*/ 113 h 347"/>
                <a:gd name="T22" fmla="*/ 625 w 1123"/>
                <a:gd name="T23" fmla="*/ 0 h 347"/>
                <a:gd name="T24" fmla="*/ 333 w 1123"/>
                <a:gd name="T25" fmla="*/ 227 h 347"/>
                <a:gd name="T26" fmla="*/ 300 w 1123"/>
                <a:gd name="T27" fmla="*/ 225 h 347"/>
                <a:gd name="T28" fmla="*/ 304 w 1123"/>
                <a:gd name="T29" fmla="*/ 189 h 347"/>
                <a:gd name="T30" fmla="*/ 284 w 1123"/>
                <a:gd name="T31" fmla="*/ 113 h 347"/>
                <a:gd name="T32" fmla="*/ 88 w 1123"/>
                <a:gd name="T33" fmla="*/ 266 h 347"/>
                <a:gd name="T34" fmla="*/ 0 w 1123"/>
                <a:gd name="T35" fmla="*/ 246 h 347"/>
                <a:gd name="T36" fmla="*/ 147 w 1123"/>
                <a:gd name="T37" fmla="*/ 347 h 347"/>
                <a:gd name="T38" fmla="*/ 1030 w 1123"/>
                <a:gd name="T39" fmla="*/ 347 h 347"/>
                <a:gd name="T40" fmla="*/ 1123 w 1123"/>
                <a:gd name="T41" fmla="*/ 254 h 347"/>
                <a:gd name="T42" fmla="*/ 1111 w 1123"/>
                <a:gd name="T43" fmla="*/ 20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23" h="347">
                  <a:moveTo>
                    <a:pt x="1111" y="209"/>
                  </a:moveTo>
                  <a:cubicBezTo>
                    <a:pt x="1098" y="261"/>
                    <a:pt x="1051" y="299"/>
                    <a:pt x="995" y="299"/>
                  </a:cubicBezTo>
                  <a:cubicBezTo>
                    <a:pt x="991" y="299"/>
                    <a:pt x="988" y="299"/>
                    <a:pt x="984" y="299"/>
                  </a:cubicBezTo>
                  <a:cubicBezTo>
                    <a:pt x="999" y="279"/>
                    <a:pt x="1009" y="253"/>
                    <a:pt x="1009" y="226"/>
                  </a:cubicBezTo>
                  <a:cubicBezTo>
                    <a:pt x="1009" y="204"/>
                    <a:pt x="1003" y="184"/>
                    <a:pt x="993" y="167"/>
                  </a:cubicBezTo>
                  <a:cubicBezTo>
                    <a:pt x="977" y="234"/>
                    <a:pt x="917" y="283"/>
                    <a:pt x="845" y="285"/>
                  </a:cubicBezTo>
                  <a:cubicBezTo>
                    <a:pt x="873" y="253"/>
                    <a:pt x="890" y="211"/>
                    <a:pt x="890" y="165"/>
                  </a:cubicBezTo>
                  <a:cubicBezTo>
                    <a:pt x="890" y="133"/>
                    <a:pt x="882" y="103"/>
                    <a:pt x="868" y="77"/>
                  </a:cubicBezTo>
                  <a:cubicBezTo>
                    <a:pt x="842" y="179"/>
                    <a:pt x="750" y="254"/>
                    <a:pt x="640" y="254"/>
                  </a:cubicBezTo>
                  <a:cubicBezTo>
                    <a:pt x="630" y="254"/>
                    <a:pt x="619" y="253"/>
                    <a:pt x="609" y="252"/>
                  </a:cubicBezTo>
                  <a:cubicBezTo>
                    <a:pt x="637" y="213"/>
                    <a:pt x="654" y="165"/>
                    <a:pt x="654" y="113"/>
                  </a:cubicBezTo>
                  <a:cubicBezTo>
                    <a:pt x="654" y="72"/>
                    <a:pt x="643" y="33"/>
                    <a:pt x="625" y="0"/>
                  </a:cubicBezTo>
                  <a:cubicBezTo>
                    <a:pt x="592" y="130"/>
                    <a:pt x="473" y="227"/>
                    <a:pt x="333" y="227"/>
                  </a:cubicBezTo>
                  <a:cubicBezTo>
                    <a:pt x="321" y="227"/>
                    <a:pt x="311" y="227"/>
                    <a:pt x="300" y="225"/>
                  </a:cubicBezTo>
                  <a:cubicBezTo>
                    <a:pt x="303" y="214"/>
                    <a:pt x="304" y="202"/>
                    <a:pt x="304" y="189"/>
                  </a:cubicBezTo>
                  <a:cubicBezTo>
                    <a:pt x="304" y="162"/>
                    <a:pt x="297" y="136"/>
                    <a:pt x="284" y="113"/>
                  </a:cubicBezTo>
                  <a:cubicBezTo>
                    <a:pt x="262" y="201"/>
                    <a:pt x="183" y="266"/>
                    <a:pt x="88" y="266"/>
                  </a:cubicBezTo>
                  <a:cubicBezTo>
                    <a:pt x="56" y="266"/>
                    <a:pt x="26" y="259"/>
                    <a:pt x="0" y="246"/>
                  </a:cubicBezTo>
                  <a:cubicBezTo>
                    <a:pt x="22" y="305"/>
                    <a:pt x="80" y="347"/>
                    <a:pt x="147" y="347"/>
                  </a:cubicBezTo>
                  <a:cubicBezTo>
                    <a:pt x="195" y="347"/>
                    <a:pt x="1004" y="347"/>
                    <a:pt x="1030" y="347"/>
                  </a:cubicBezTo>
                  <a:cubicBezTo>
                    <a:pt x="1081" y="347"/>
                    <a:pt x="1123" y="305"/>
                    <a:pt x="1123" y="254"/>
                  </a:cubicBezTo>
                  <a:cubicBezTo>
                    <a:pt x="1123" y="238"/>
                    <a:pt x="1119" y="222"/>
                    <a:pt x="1111" y="209"/>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3" name="Freeform 10"/>
            <p:cNvSpPr>
              <a:spLocks/>
            </p:cNvSpPr>
            <p:nvPr/>
          </p:nvSpPr>
          <p:spPr bwMode="auto">
            <a:xfrm>
              <a:off x="815976" y="452437"/>
              <a:ext cx="4216400" cy="1304926"/>
            </a:xfrm>
            <a:custGeom>
              <a:avLst/>
              <a:gdLst>
                <a:gd name="T0" fmla="*/ 1111 w 1123"/>
                <a:gd name="T1" fmla="*/ 209 h 347"/>
                <a:gd name="T2" fmla="*/ 995 w 1123"/>
                <a:gd name="T3" fmla="*/ 299 h 347"/>
                <a:gd name="T4" fmla="*/ 984 w 1123"/>
                <a:gd name="T5" fmla="*/ 299 h 347"/>
                <a:gd name="T6" fmla="*/ 1009 w 1123"/>
                <a:gd name="T7" fmla="*/ 226 h 347"/>
                <a:gd name="T8" fmla="*/ 993 w 1123"/>
                <a:gd name="T9" fmla="*/ 167 h 347"/>
                <a:gd name="T10" fmla="*/ 845 w 1123"/>
                <a:gd name="T11" fmla="*/ 285 h 347"/>
                <a:gd name="T12" fmla="*/ 890 w 1123"/>
                <a:gd name="T13" fmla="*/ 165 h 347"/>
                <a:gd name="T14" fmla="*/ 868 w 1123"/>
                <a:gd name="T15" fmla="*/ 77 h 347"/>
                <a:gd name="T16" fmla="*/ 640 w 1123"/>
                <a:gd name="T17" fmla="*/ 254 h 347"/>
                <a:gd name="T18" fmla="*/ 609 w 1123"/>
                <a:gd name="T19" fmla="*/ 252 h 347"/>
                <a:gd name="T20" fmla="*/ 654 w 1123"/>
                <a:gd name="T21" fmla="*/ 113 h 347"/>
                <a:gd name="T22" fmla="*/ 625 w 1123"/>
                <a:gd name="T23" fmla="*/ 0 h 347"/>
                <a:gd name="T24" fmla="*/ 333 w 1123"/>
                <a:gd name="T25" fmla="*/ 227 h 347"/>
                <a:gd name="T26" fmla="*/ 300 w 1123"/>
                <a:gd name="T27" fmla="*/ 225 h 347"/>
                <a:gd name="T28" fmla="*/ 304 w 1123"/>
                <a:gd name="T29" fmla="*/ 189 h 347"/>
                <a:gd name="T30" fmla="*/ 284 w 1123"/>
                <a:gd name="T31" fmla="*/ 113 h 347"/>
                <a:gd name="T32" fmla="*/ 88 w 1123"/>
                <a:gd name="T33" fmla="*/ 266 h 347"/>
                <a:gd name="T34" fmla="*/ 0 w 1123"/>
                <a:gd name="T35" fmla="*/ 246 h 347"/>
                <a:gd name="T36" fmla="*/ 147 w 1123"/>
                <a:gd name="T37" fmla="*/ 347 h 347"/>
                <a:gd name="T38" fmla="*/ 1030 w 1123"/>
                <a:gd name="T39" fmla="*/ 347 h 347"/>
                <a:gd name="T40" fmla="*/ 1123 w 1123"/>
                <a:gd name="T41" fmla="*/ 254 h 347"/>
                <a:gd name="T42" fmla="*/ 1111 w 1123"/>
                <a:gd name="T43" fmla="*/ 20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23" h="347">
                  <a:moveTo>
                    <a:pt x="1111" y="209"/>
                  </a:moveTo>
                  <a:cubicBezTo>
                    <a:pt x="1098" y="261"/>
                    <a:pt x="1051" y="299"/>
                    <a:pt x="995" y="299"/>
                  </a:cubicBezTo>
                  <a:cubicBezTo>
                    <a:pt x="991" y="299"/>
                    <a:pt x="988" y="299"/>
                    <a:pt x="984" y="299"/>
                  </a:cubicBezTo>
                  <a:cubicBezTo>
                    <a:pt x="999" y="279"/>
                    <a:pt x="1009" y="253"/>
                    <a:pt x="1009" y="226"/>
                  </a:cubicBezTo>
                  <a:cubicBezTo>
                    <a:pt x="1009" y="204"/>
                    <a:pt x="1003" y="184"/>
                    <a:pt x="993" y="167"/>
                  </a:cubicBezTo>
                  <a:cubicBezTo>
                    <a:pt x="977" y="234"/>
                    <a:pt x="917" y="283"/>
                    <a:pt x="845" y="285"/>
                  </a:cubicBezTo>
                  <a:cubicBezTo>
                    <a:pt x="873" y="253"/>
                    <a:pt x="890" y="211"/>
                    <a:pt x="890" y="165"/>
                  </a:cubicBezTo>
                  <a:cubicBezTo>
                    <a:pt x="890" y="133"/>
                    <a:pt x="882" y="103"/>
                    <a:pt x="868" y="77"/>
                  </a:cubicBezTo>
                  <a:cubicBezTo>
                    <a:pt x="842" y="179"/>
                    <a:pt x="750" y="254"/>
                    <a:pt x="640" y="254"/>
                  </a:cubicBezTo>
                  <a:cubicBezTo>
                    <a:pt x="630" y="254"/>
                    <a:pt x="619" y="253"/>
                    <a:pt x="609" y="252"/>
                  </a:cubicBezTo>
                  <a:cubicBezTo>
                    <a:pt x="637" y="213"/>
                    <a:pt x="654" y="165"/>
                    <a:pt x="654" y="113"/>
                  </a:cubicBezTo>
                  <a:cubicBezTo>
                    <a:pt x="654" y="72"/>
                    <a:pt x="643" y="33"/>
                    <a:pt x="625" y="0"/>
                  </a:cubicBezTo>
                  <a:cubicBezTo>
                    <a:pt x="592" y="130"/>
                    <a:pt x="473" y="227"/>
                    <a:pt x="333" y="227"/>
                  </a:cubicBezTo>
                  <a:cubicBezTo>
                    <a:pt x="321" y="227"/>
                    <a:pt x="311" y="227"/>
                    <a:pt x="300" y="225"/>
                  </a:cubicBezTo>
                  <a:cubicBezTo>
                    <a:pt x="303" y="214"/>
                    <a:pt x="304" y="202"/>
                    <a:pt x="304" y="189"/>
                  </a:cubicBezTo>
                  <a:cubicBezTo>
                    <a:pt x="304" y="162"/>
                    <a:pt x="297" y="136"/>
                    <a:pt x="284" y="113"/>
                  </a:cubicBezTo>
                  <a:cubicBezTo>
                    <a:pt x="262" y="201"/>
                    <a:pt x="183" y="266"/>
                    <a:pt x="88" y="266"/>
                  </a:cubicBezTo>
                  <a:cubicBezTo>
                    <a:pt x="56" y="266"/>
                    <a:pt x="26" y="259"/>
                    <a:pt x="0" y="246"/>
                  </a:cubicBezTo>
                  <a:cubicBezTo>
                    <a:pt x="22" y="305"/>
                    <a:pt x="80" y="347"/>
                    <a:pt x="147" y="347"/>
                  </a:cubicBezTo>
                  <a:cubicBezTo>
                    <a:pt x="195" y="347"/>
                    <a:pt x="1004" y="347"/>
                    <a:pt x="1030" y="347"/>
                  </a:cubicBezTo>
                  <a:cubicBezTo>
                    <a:pt x="1081" y="347"/>
                    <a:pt x="1123" y="305"/>
                    <a:pt x="1123" y="254"/>
                  </a:cubicBezTo>
                  <a:cubicBezTo>
                    <a:pt x="1123" y="238"/>
                    <a:pt x="1119" y="222"/>
                    <a:pt x="1111" y="209"/>
                  </a:cubicBezTo>
                  <a:close/>
                </a:path>
              </a:pathLst>
            </a:custGeom>
            <a:solidFill>
              <a:schemeClr val="tx2">
                <a:lumMod val="60000"/>
                <a:lumOff val="40000"/>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25" name="Group 24"/>
          <p:cNvGrpSpPr/>
          <p:nvPr/>
        </p:nvGrpSpPr>
        <p:grpSpPr>
          <a:xfrm>
            <a:off x="10508472" y="1308736"/>
            <a:ext cx="1310784" cy="541798"/>
            <a:chOff x="4763" y="3876676"/>
            <a:chExt cx="3736976" cy="1544638"/>
          </a:xfrm>
        </p:grpSpPr>
        <p:sp>
          <p:nvSpPr>
            <p:cNvPr id="26" name="Freeform 5"/>
            <p:cNvSpPr>
              <a:spLocks/>
            </p:cNvSpPr>
            <p:nvPr/>
          </p:nvSpPr>
          <p:spPr bwMode="auto">
            <a:xfrm>
              <a:off x="4763" y="3876676"/>
              <a:ext cx="3736976" cy="1544638"/>
            </a:xfrm>
            <a:custGeom>
              <a:avLst/>
              <a:gdLst>
                <a:gd name="T0" fmla="*/ 882 w 995"/>
                <a:gd name="T1" fmla="*/ 185 h 411"/>
                <a:gd name="T2" fmla="*/ 871 w 995"/>
                <a:gd name="T3" fmla="*/ 186 h 411"/>
                <a:gd name="T4" fmla="*/ 714 w 995"/>
                <a:gd name="T5" fmla="*/ 76 h 411"/>
                <a:gd name="T6" fmla="*/ 663 w 995"/>
                <a:gd name="T7" fmla="*/ 84 h 411"/>
                <a:gd name="T8" fmla="*/ 498 w 995"/>
                <a:gd name="T9" fmla="*/ 0 h 411"/>
                <a:gd name="T10" fmla="*/ 307 w 995"/>
                <a:gd name="T11" fmla="*/ 128 h 411"/>
                <a:gd name="T12" fmla="*/ 274 w 995"/>
                <a:gd name="T13" fmla="*/ 124 h 411"/>
                <a:gd name="T14" fmla="*/ 134 w 995"/>
                <a:gd name="T15" fmla="*/ 239 h 411"/>
                <a:gd name="T16" fmla="*/ 92 w 995"/>
                <a:gd name="T17" fmla="*/ 228 h 411"/>
                <a:gd name="T18" fmla="*/ 0 w 995"/>
                <a:gd name="T19" fmla="*/ 320 h 411"/>
                <a:gd name="T20" fmla="*/ 92 w 995"/>
                <a:gd name="T21" fmla="*/ 411 h 411"/>
                <a:gd name="T22" fmla="*/ 882 w 995"/>
                <a:gd name="T23" fmla="*/ 411 h 411"/>
                <a:gd name="T24" fmla="*/ 995 w 995"/>
                <a:gd name="T25" fmla="*/ 298 h 411"/>
                <a:gd name="T26" fmla="*/ 882 w 995"/>
                <a:gd name="T27" fmla="*/ 185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5" h="411">
                  <a:moveTo>
                    <a:pt x="882" y="185"/>
                  </a:moveTo>
                  <a:cubicBezTo>
                    <a:pt x="878" y="185"/>
                    <a:pt x="875" y="185"/>
                    <a:pt x="871" y="186"/>
                  </a:cubicBezTo>
                  <a:cubicBezTo>
                    <a:pt x="848" y="122"/>
                    <a:pt x="786" y="76"/>
                    <a:pt x="714" y="76"/>
                  </a:cubicBezTo>
                  <a:cubicBezTo>
                    <a:pt x="696" y="76"/>
                    <a:pt x="679" y="79"/>
                    <a:pt x="663" y="84"/>
                  </a:cubicBezTo>
                  <a:cubicBezTo>
                    <a:pt x="626" y="33"/>
                    <a:pt x="566" y="0"/>
                    <a:pt x="498" y="0"/>
                  </a:cubicBezTo>
                  <a:cubicBezTo>
                    <a:pt x="412" y="0"/>
                    <a:pt x="338" y="53"/>
                    <a:pt x="307" y="128"/>
                  </a:cubicBezTo>
                  <a:cubicBezTo>
                    <a:pt x="297" y="126"/>
                    <a:pt x="286" y="124"/>
                    <a:pt x="274" y="124"/>
                  </a:cubicBezTo>
                  <a:cubicBezTo>
                    <a:pt x="205" y="124"/>
                    <a:pt x="147" y="173"/>
                    <a:pt x="134" y="239"/>
                  </a:cubicBezTo>
                  <a:cubicBezTo>
                    <a:pt x="121" y="232"/>
                    <a:pt x="107" y="228"/>
                    <a:pt x="92" y="228"/>
                  </a:cubicBezTo>
                  <a:cubicBezTo>
                    <a:pt x="41" y="228"/>
                    <a:pt x="0" y="269"/>
                    <a:pt x="0" y="320"/>
                  </a:cubicBezTo>
                  <a:cubicBezTo>
                    <a:pt x="0" y="370"/>
                    <a:pt x="41" y="411"/>
                    <a:pt x="92" y="411"/>
                  </a:cubicBezTo>
                  <a:cubicBezTo>
                    <a:pt x="125" y="411"/>
                    <a:pt x="853" y="411"/>
                    <a:pt x="882" y="411"/>
                  </a:cubicBezTo>
                  <a:cubicBezTo>
                    <a:pt x="944" y="411"/>
                    <a:pt x="995" y="360"/>
                    <a:pt x="995" y="298"/>
                  </a:cubicBezTo>
                  <a:cubicBezTo>
                    <a:pt x="995" y="236"/>
                    <a:pt x="944" y="185"/>
                    <a:pt x="882" y="185"/>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96">
                <a:solidFill>
                  <a:prstClr val="black"/>
                </a:solidFill>
              </a:endParaRPr>
            </a:p>
          </p:txBody>
        </p:sp>
        <p:sp>
          <p:nvSpPr>
            <p:cNvPr id="27" name="Freeform 84"/>
            <p:cNvSpPr>
              <a:spLocks/>
            </p:cNvSpPr>
            <p:nvPr/>
          </p:nvSpPr>
          <p:spPr bwMode="auto">
            <a:xfrm>
              <a:off x="4763" y="3876676"/>
              <a:ext cx="3736976" cy="1544638"/>
            </a:xfrm>
            <a:custGeom>
              <a:avLst/>
              <a:gdLst>
                <a:gd name="T0" fmla="*/ 882 w 995"/>
                <a:gd name="T1" fmla="*/ 185 h 411"/>
                <a:gd name="T2" fmla="*/ 871 w 995"/>
                <a:gd name="T3" fmla="*/ 186 h 411"/>
                <a:gd name="T4" fmla="*/ 714 w 995"/>
                <a:gd name="T5" fmla="*/ 76 h 411"/>
                <a:gd name="T6" fmla="*/ 663 w 995"/>
                <a:gd name="T7" fmla="*/ 84 h 411"/>
                <a:gd name="T8" fmla="*/ 498 w 995"/>
                <a:gd name="T9" fmla="*/ 0 h 411"/>
                <a:gd name="T10" fmla="*/ 307 w 995"/>
                <a:gd name="T11" fmla="*/ 128 h 411"/>
                <a:gd name="T12" fmla="*/ 274 w 995"/>
                <a:gd name="T13" fmla="*/ 124 h 411"/>
                <a:gd name="T14" fmla="*/ 134 w 995"/>
                <a:gd name="T15" fmla="*/ 239 h 411"/>
                <a:gd name="T16" fmla="*/ 92 w 995"/>
                <a:gd name="T17" fmla="*/ 228 h 411"/>
                <a:gd name="T18" fmla="*/ 0 w 995"/>
                <a:gd name="T19" fmla="*/ 320 h 411"/>
                <a:gd name="T20" fmla="*/ 92 w 995"/>
                <a:gd name="T21" fmla="*/ 411 h 411"/>
                <a:gd name="T22" fmla="*/ 882 w 995"/>
                <a:gd name="T23" fmla="*/ 411 h 411"/>
                <a:gd name="T24" fmla="*/ 995 w 995"/>
                <a:gd name="T25" fmla="*/ 298 h 411"/>
                <a:gd name="T26" fmla="*/ 882 w 995"/>
                <a:gd name="T27" fmla="*/ 185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5" h="411">
                  <a:moveTo>
                    <a:pt x="882" y="185"/>
                  </a:moveTo>
                  <a:cubicBezTo>
                    <a:pt x="878" y="185"/>
                    <a:pt x="875" y="185"/>
                    <a:pt x="871" y="186"/>
                  </a:cubicBezTo>
                  <a:cubicBezTo>
                    <a:pt x="848" y="122"/>
                    <a:pt x="786" y="76"/>
                    <a:pt x="714" y="76"/>
                  </a:cubicBezTo>
                  <a:cubicBezTo>
                    <a:pt x="696" y="76"/>
                    <a:pt x="679" y="79"/>
                    <a:pt x="663" y="84"/>
                  </a:cubicBezTo>
                  <a:cubicBezTo>
                    <a:pt x="626" y="33"/>
                    <a:pt x="566" y="0"/>
                    <a:pt x="498" y="0"/>
                  </a:cubicBezTo>
                  <a:cubicBezTo>
                    <a:pt x="412" y="0"/>
                    <a:pt x="338" y="53"/>
                    <a:pt x="307" y="128"/>
                  </a:cubicBezTo>
                  <a:cubicBezTo>
                    <a:pt x="297" y="126"/>
                    <a:pt x="286" y="124"/>
                    <a:pt x="274" y="124"/>
                  </a:cubicBezTo>
                  <a:cubicBezTo>
                    <a:pt x="205" y="124"/>
                    <a:pt x="147" y="173"/>
                    <a:pt x="134" y="239"/>
                  </a:cubicBezTo>
                  <a:cubicBezTo>
                    <a:pt x="121" y="232"/>
                    <a:pt x="107" y="228"/>
                    <a:pt x="92" y="228"/>
                  </a:cubicBezTo>
                  <a:cubicBezTo>
                    <a:pt x="41" y="228"/>
                    <a:pt x="0" y="269"/>
                    <a:pt x="0" y="320"/>
                  </a:cubicBezTo>
                  <a:cubicBezTo>
                    <a:pt x="0" y="370"/>
                    <a:pt x="41" y="411"/>
                    <a:pt x="92" y="411"/>
                  </a:cubicBezTo>
                  <a:cubicBezTo>
                    <a:pt x="125" y="411"/>
                    <a:pt x="853" y="411"/>
                    <a:pt x="882" y="411"/>
                  </a:cubicBezTo>
                  <a:cubicBezTo>
                    <a:pt x="944" y="411"/>
                    <a:pt x="995" y="360"/>
                    <a:pt x="995" y="298"/>
                  </a:cubicBezTo>
                  <a:cubicBezTo>
                    <a:pt x="995" y="236"/>
                    <a:pt x="944" y="185"/>
                    <a:pt x="882" y="185"/>
                  </a:cubicBezTo>
                  <a:close/>
                </a:path>
              </a:pathLst>
            </a:custGeom>
            <a:solidFill>
              <a:schemeClr val="bg1">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96">
                <a:solidFill>
                  <a:prstClr val="black"/>
                </a:solidFill>
              </a:endParaRPr>
            </a:p>
          </p:txBody>
        </p:sp>
        <p:sp>
          <p:nvSpPr>
            <p:cNvPr id="28" name="Freeform 85"/>
            <p:cNvSpPr>
              <a:spLocks/>
            </p:cNvSpPr>
            <p:nvPr/>
          </p:nvSpPr>
          <p:spPr bwMode="auto">
            <a:xfrm>
              <a:off x="28577" y="4275139"/>
              <a:ext cx="3713162" cy="1146175"/>
            </a:xfrm>
            <a:custGeom>
              <a:avLst/>
              <a:gdLst>
                <a:gd name="T0" fmla="*/ 974 w 989"/>
                <a:gd name="T1" fmla="*/ 137 h 305"/>
                <a:gd name="T2" fmla="*/ 835 w 989"/>
                <a:gd name="T3" fmla="*/ 247 h 305"/>
                <a:gd name="T4" fmla="*/ 876 w 989"/>
                <a:gd name="T5" fmla="*/ 138 h 305"/>
                <a:gd name="T6" fmla="*/ 855 w 989"/>
                <a:gd name="T7" fmla="*/ 57 h 305"/>
                <a:gd name="T8" fmla="*/ 659 w 989"/>
                <a:gd name="T9" fmla="*/ 219 h 305"/>
                <a:gd name="T10" fmla="*/ 697 w 989"/>
                <a:gd name="T11" fmla="*/ 100 h 305"/>
                <a:gd name="T12" fmla="*/ 671 w 989"/>
                <a:gd name="T13" fmla="*/ 0 h 305"/>
                <a:gd name="T14" fmla="*/ 415 w 989"/>
                <a:gd name="T15" fmla="*/ 200 h 305"/>
                <a:gd name="T16" fmla="*/ 406 w 989"/>
                <a:gd name="T17" fmla="*/ 200 h 305"/>
                <a:gd name="T18" fmla="*/ 412 w 989"/>
                <a:gd name="T19" fmla="*/ 162 h 305"/>
                <a:gd name="T20" fmla="*/ 394 w 989"/>
                <a:gd name="T21" fmla="*/ 92 h 305"/>
                <a:gd name="T22" fmla="*/ 215 w 989"/>
                <a:gd name="T23" fmla="*/ 232 h 305"/>
                <a:gd name="T24" fmla="*/ 176 w 989"/>
                <a:gd name="T25" fmla="*/ 228 h 305"/>
                <a:gd name="T26" fmla="*/ 177 w 989"/>
                <a:gd name="T27" fmla="*/ 214 h 305"/>
                <a:gd name="T28" fmla="*/ 166 w 989"/>
                <a:gd name="T29" fmla="*/ 169 h 305"/>
                <a:gd name="T30" fmla="*/ 51 w 989"/>
                <a:gd name="T31" fmla="*/ 258 h 305"/>
                <a:gd name="T32" fmla="*/ 0 w 989"/>
                <a:gd name="T33" fmla="*/ 247 h 305"/>
                <a:gd name="T34" fmla="*/ 86 w 989"/>
                <a:gd name="T35" fmla="*/ 305 h 305"/>
                <a:gd name="T36" fmla="*/ 876 w 989"/>
                <a:gd name="T37" fmla="*/ 305 h 305"/>
                <a:gd name="T38" fmla="*/ 989 w 989"/>
                <a:gd name="T39" fmla="*/ 192 h 305"/>
                <a:gd name="T40" fmla="*/ 974 w 989"/>
                <a:gd name="T41" fmla="*/ 137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9" h="305">
                  <a:moveTo>
                    <a:pt x="974" y="137"/>
                  </a:moveTo>
                  <a:cubicBezTo>
                    <a:pt x="959" y="200"/>
                    <a:pt x="902" y="247"/>
                    <a:pt x="835" y="247"/>
                  </a:cubicBezTo>
                  <a:cubicBezTo>
                    <a:pt x="860" y="218"/>
                    <a:pt x="876" y="180"/>
                    <a:pt x="876" y="138"/>
                  </a:cubicBezTo>
                  <a:cubicBezTo>
                    <a:pt x="876" y="108"/>
                    <a:pt x="868" y="81"/>
                    <a:pt x="855" y="57"/>
                  </a:cubicBezTo>
                  <a:cubicBezTo>
                    <a:pt x="832" y="146"/>
                    <a:pt x="754" y="213"/>
                    <a:pt x="659" y="219"/>
                  </a:cubicBezTo>
                  <a:cubicBezTo>
                    <a:pt x="683" y="185"/>
                    <a:pt x="697" y="144"/>
                    <a:pt x="697" y="100"/>
                  </a:cubicBezTo>
                  <a:cubicBezTo>
                    <a:pt x="697" y="64"/>
                    <a:pt x="688" y="30"/>
                    <a:pt x="671" y="0"/>
                  </a:cubicBezTo>
                  <a:cubicBezTo>
                    <a:pt x="642" y="115"/>
                    <a:pt x="539" y="200"/>
                    <a:pt x="415" y="200"/>
                  </a:cubicBezTo>
                  <a:cubicBezTo>
                    <a:pt x="412" y="200"/>
                    <a:pt x="409" y="200"/>
                    <a:pt x="406" y="200"/>
                  </a:cubicBezTo>
                  <a:cubicBezTo>
                    <a:pt x="410" y="188"/>
                    <a:pt x="412" y="175"/>
                    <a:pt x="412" y="162"/>
                  </a:cubicBezTo>
                  <a:cubicBezTo>
                    <a:pt x="412" y="136"/>
                    <a:pt x="405" y="113"/>
                    <a:pt x="394" y="92"/>
                  </a:cubicBezTo>
                  <a:cubicBezTo>
                    <a:pt x="374" y="172"/>
                    <a:pt x="301" y="232"/>
                    <a:pt x="215" y="232"/>
                  </a:cubicBezTo>
                  <a:cubicBezTo>
                    <a:pt x="201" y="232"/>
                    <a:pt x="188" y="230"/>
                    <a:pt x="176" y="228"/>
                  </a:cubicBezTo>
                  <a:cubicBezTo>
                    <a:pt x="177" y="223"/>
                    <a:pt x="177" y="218"/>
                    <a:pt x="177" y="214"/>
                  </a:cubicBezTo>
                  <a:cubicBezTo>
                    <a:pt x="177" y="198"/>
                    <a:pt x="173" y="182"/>
                    <a:pt x="166" y="169"/>
                  </a:cubicBezTo>
                  <a:cubicBezTo>
                    <a:pt x="153" y="220"/>
                    <a:pt x="107" y="258"/>
                    <a:pt x="51" y="258"/>
                  </a:cubicBezTo>
                  <a:cubicBezTo>
                    <a:pt x="33" y="258"/>
                    <a:pt x="16" y="254"/>
                    <a:pt x="0" y="247"/>
                  </a:cubicBezTo>
                  <a:cubicBezTo>
                    <a:pt x="14" y="281"/>
                    <a:pt x="47" y="305"/>
                    <a:pt x="86" y="305"/>
                  </a:cubicBezTo>
                  <a:cubicBezTo>
                    <a:pt x="136" y="305"/>
                    <a:pt x="813" y="305"/>
                    <a:pt x="876" y="305"/>
                  </a:cubicBezTo>
                  <a:cubicBezTo>
                    <a:pt x="938" y="305"/>
                    <a:pt x="989" y="254"/>
                    <a:pt x="989" y="192"/>
                  </a:cubicBezTo>
                  <a:cubicBezTo>
                    <a:pt x="989" y="172"/>
                    <a:pt x="983" y="154"/>
                    <a:pt x="974" y="137"/>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96">
                <a:solidFill>
                  <a:prstClr val="black"/>
                </a:solidFill>
              </a:endParaRPr>
            </a:p>
          </p:txBody>
        </p:sp>
        <p:sp>
          <p:nvSpPr>
            <p:cNvPr id="29" name="Freeform 6"/>
            <p:cNvSpPr>
              <a:spLocks/>
            </p:cNvSpPr>
            <p:nvPr/>
          </p:nvSpPr>
          <p:spPr bwMode="auto">
            <a:xfrm>
              <a:off x="28577" y="4275139"/>
              <a:ext cx="3713162" cy="1146175"/>
            </a:xfrm>
            <a:custGeom>
              <a:avLst/>
              <a:gdLst>
                <a:gd name="T0" fmla="*/ 974 w 989"/>
                <a:gd name="T1" fmla="*/ 137 h 305"/>
                <a:gd name="T2" fmla="*/ 835 w 989"/>
                <a:gd name="T3" fmla="*/ 247 h 305"/>
                <a:gd name="T4" fmla="*/ 876 w 989"/>
                <a:gd name="T5" fmla="*/ 138 h 305"/>
                <a:gd name="T6" fmla="*/ 855 w 989"/>
                <a:gd name="T7" fmla="*/ 57 h 305"/>
                <a:gd name="T8" fmla="*/ 659 w 989"/>
                <a:gd name="T9" fmla="*/ 219 h 305"/>
                <a:gd name="T10" fmla="*/ 697 w 989"/>
                <a:gd name="T11" fmla="*/ 100 h 305"/>
                <a:gd name="T12" fmla="*/ 671 w 989"/>
                <a:gd name="T13" fmla="*/ 0 h 305"/>
                <a:gd name="T14" fmla="*/ 415 w 989"/>
                <a:gd name="T15" fmla="*/ 200 h 305"/>
                <a:gd name="T16" fmla="*/ 406 w 989"/>
                <a:gd name="T17" fmla="*/ 200 h 305"/>
                <a:gd name="T18" fmla="*/ 412 w 989"/>
                <a:gd name="T19" fmla="*/ 162 h 305"/>
                <a:gd name="T20" fmla="*/ 394 w 989"/>
                <a:gd name="T21" fmla="*/ 92 h 305"/>
                <a:gd name="T22" fmla="*/ 215 w 989"/>
                <a:gd name="T23" fmla="*/ 232 h 305"/>
                <a:gd name="T24" fmla="*/ 176 w 989"/>
                <a:gd name="T25" fmla="*/ 228 h 305"/>
                <a:gd name="T26" fmla="*/ 177 w 989"/>
                <a:gd name="T27" fmla="*/ 214 h 305"/>
                <a:gd name="T28" fmla="*/ 166 w 989"/>
                <a:gd name="T29" fmla="*/ 169 h 305"/>
                <a:gd name="T30" fmla="*/ 51 w 989"/>
                <a:gd name="T31" fmla="*/ 258 h 305"/>
                <a:gd name="T32" fmla="*/ 0 w 989"/>
                <a:gd name="T33" fmla="*/ 247 h 305"/>
                <a:gd name="T34" fmla="*/ 86 w 989"/>
                <a:gd name="T35" fmla="*/ 305 h 305"/>
                <a:gd name="T36" fmla="*/ 876 w 989"/>
                <a:gd name="T37" fmla="*/ 305 h 305"/>
                <a:gd name="T38" fmla="*/ 989 w 989"/>
                <a:gd name="T39" fmla="*/ 192 h 305"/>
                <a:gd name="T40" fmla="*/ 974 w 989"/>
                <a:gd name="T41" fmla="*/ 137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9" h="305">
                  <a:moveTo>
                    <a:pt x="974" y="137"/>
                  </a:moveTo>
                  <a:cubicBezTo>
                    <a:pt x="959" y="200"/>
                    <a:pt x="902" y="247"/>
                    <a:pt x="835" y="247"/>
                  </a:cubicBezTo>
                  <a:cubicBezTo>
                    <a:pt x="860" y="218"/>
                    <a:pt x="876" y="180"/>
                    <a:pt x="876" y="138"/>
                  </a:cubicBezTo>
                  <a:cubicBezTo>
                    <a:pt x="876" y="108"/>
                    <a:pt x="868" y="81"/>
                    <a:pt x="855" y="57"/>
                  </a:cubicBezTo>
                  <a:cubicBezTo>
                    <a:pt x="832" y="146"/>
                    <a:pt x="754" y="213"/>
                    <a:pt x="659" y="219"/>
                  </a:cubicBezTo>
                  <a:cubicBezTo>
                    <a:pt x="683" y="185"/>
                    <a:pt x="697" y="144"/>
                    <a:pt x="697" y="100"/>
                  </a:cubicBezTo>
                  <a:cubicBezTo>
                    <a:pt x="697" y="64"/>
                    <a:pt x="688" y="30"/>
                    <a:pt x="671" y="0"/>
                  </a:cubicBezTo>
                  <a:cubicBezTo>
                    <a:pt x="642" y="115"/>
                    <a:pt x="539" y="200"/>
                    <a:pt x="415" y="200"/>
                  </a:cubicBezTo>
                  <a:cubicBezTo>
                    <a:pt x="412" y="200"/>
                    <a:pt x="409" y="200"/>
                    <a:pt x="406" y="200"/>
                  </a:cubicBezTo>
                  <a:cubicBezTo>
                    <a:pt x="410" y="188"/>
                    <a:pt x="412" y="175"/>
                    <a:pt x="412" y="162"/>
                  </a:cubicBezTo>
                  <a:cubicBezTo>
                    <a:pt x="412" y="136"/>
                    <a:pt x="405" y="113"/>
                    <a:pt x="394" y="92"/>
                  </a:cubicBezTo>
                  <a:cubicBezTo>
                    <a:pt x="374" y="172"/>
                    <a:pt x="301" y="232"/>
                    <a:pt x="215" y="232"/>
                  </a:cubicBezTo>
                  <a:cubicBezTo>
                    <a:pt x="201" y="232"/>
                    <a:pt x="188" y="230"/>
                    <a:pt x="176" y="228"/>
                  </a:cubicBezTo>
                  <a:cubicBezTo>
                    <a:pt x="177" y="223"/>
                    <a:pt x="177" y="218"/>
                    <a:pt x="177" y="214"/>
                  </a:cubicBezTo>
                  <a:cubicBezTo>
                    <a:pt x="177" y="198"/>
                    <a:pt x="173" y="182"/>
                    <a:pt x="166" y="169"/>
                  </a:cubicBezTo>
                  <a:cubicBezTo>
                    <a:pt x="153" y="220"/>
                    <a:pt x="107" y="258"/>
                    <a:pt x="51" y="258"/>
                  </a:cubicBezTo>
                  <a:cubicBezTo>
                    <a:pt x="33" y="258"/>
                    <a:pt x="16" y="254"/>
                    <a:pt x="0" y="247"/>
                  </a:cubicBezTo>
                  <a:cubicBezTo>
                    <a:pt x="14" y="281"/>
                    <a:pt x="47" y="305"/>
                    <a:pt x="86" y="305"/>
                  </a:cubicBezTo>
                  <a:cubicBezTo>
                    <a:pt x="136" y="305"/>
                    <a:pt x="813" y="305"/>
                    <a:pt x="876" y="305"/>
                  </a:cubicBezTo>
                  <a:cubicBezTo>
                    <a:pt x="938" y="305"/>
                    <a:pt x="989" y="254"/>
                    <a:pt x="989" y="192"/>
                  </a:cubicBezTo>
                  <a:cubicBezTo>
                    <a:pt x="989" y="172"/>
                    <a:pt x="983" y="154"/>
                    <a:pt x="974" y="137"/>
                  </a:cubicBezTo>
                  <a:close/>
                </a:path>
              </a:pathLst>
            </a:custGeom>
            <a:solidFill>
              <a:schemeClr val="tx2">
                <a:lumMod val="60000"/>
                <a:lumOff val="40000"/>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96">
                <a:solidFill>
                  <a:prstClr val="black"/>
                </a:solidFill>
              </a:endParaRPr>
            </a:p>
          </p:txBody>
        </p:sp>
      </p:grpSp>
      <p:sp>
        <p:nvSpPr>
          <p:cNvPr id="46" name="Título 1"/>
          <p:cNvSpPr txBox="1">
            <a:spLocks/>
          </p:cNvSpPr>
          <p:nvPr/>
        </p:nvSpPr>
        <p:spPr>
          <a:xfrm>
            <a:off x="838200" y="215963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R" dirty="0">
                <a:solidFill>
                  <a:schemeClr val="bg1"/>
                </a:solidFill>
              </a:rPr>
              <a:t>Definición de desarrollo social </a:t>
            </a:r>
          </a:p>
        </p:txBody>
      </p:sp>
      <p:sp>
        <p:nvSpPr>
          <p:cNvPr id="47" name="Marcador de contenido 2"/>
          <p:cNvSpPr txBox="1">
            <a:spLocks/>
          </p:cNvSpPr>
          <p:nvPr/>
        </p:nvSpPr>
        <p:spPr>
          <a:xfrm>
            <a:off x="838200" y="3620135"/>
            <a:ext cx="10515600" cy="260921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R" sz="2400" dirty="0">
                <a:solidFill>
                  <a:schemeClr val="bg1"/>
                </a:solidFill>
                <a:latin typeface="Calibri Light"/>
              </a:rPr>
              <a:t>Proceso que busca alcanzar una mayor calidad de vida de la población, mediante una sociedad más igualitaria, participativa e inclusiva, que garantice una reducción</a:t>
            </a:r>
          </a:p>
          <a:p>
            <a:pPr marL="0" indent="0">
              <a:buFont typeface="Arial" panose="020B0604020202020204" pitchFamily="34" charset="0"/>
              <a:buNone/>
            </a:pPr>
            <a:r>
              <a:rPr lang="es-CR" sz="2400" dirty="0">
                <a:solidFill>
                  <a:schemeClr val="bg1"/>
                </a:solidFill>
                <a:latin typeface="Calibri Light"/>
              </a:rPr>
              <a:t>en la brecha que existe en los niveles de bienestar que presentan los diversos grupos sociales y áreas geográficas, para lograr una integración de toda la población a la vida económica, social, política, ambiental y cultural del país, en un marco de seguridad, respeto y promoción de los derechos humanos. MIDEPLAN IDS 2017.</a:t>
            </a:r>
          </a:p>
        </p:txBody>
      </p:sp>
    </p:spTree>
    <p:extLst>
      <p:ext uri="{BB962C8B-B14F-4D97-AF65-F5344CB8AC3E}">
        <p14:creationId xmlns:p14="http://schemas.microsoft.com/office/powerpoint/2010/main" val="2687805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Dimensiones del IDS</a:t>
            </a:r>
          </a:p>
        </p:txBody>
      </p:sp>
      <p:grpSp>
        <p:nvGrpSpPr>
          <p:cNvPr id="9" name="Group 17"/>
          <p:cNvGrpSpPr>
            <a:grpSpLocks noChangeAspect="1"/>
          </p:cNvGrpSpPr>
          <p:nvPr/>
        </p:nvGrpSpPr>
        <p:grpSpPr bwMode="auto">
          <a:xfrm>
            <a:off x="3828319" y="1709808"/>
            <a:ext cx="3828606" cy="3807055"/>
            <a:chOff x="2331" y="878"/>
            <a:chExt cx="3020" cy="3003"/>
          </a:xfrm>
          <a:solidFill>
            <a:schemeClr val="bg1">
              <a:lumMod val="65000"/>
              <a:alpha val="50000"/>
            </a:schemeClr>
          </a:solidFill>
        </p:grpSpPr>
        <p:sp>
          <p:nvSpPr>
            <p:cNvPr id="10" name="Freeform 13"/>
            <p:cNvSpPr>
              <a:spLocks/>
            </p:cNvSpPr>
            <p:nvPr/>
          </p:nvSpPr>
          <p:spPr bwMode="auto">
            <a:xfrm>
              <a:off x="3827" y="928"/>
              <a:ext cx="1524" cy="1515"/>
            </a:xfrm>
            <a:custGeom>
              <a:avLst/>
              <a:gdLst>
                <a:gd name="T0" fmla="*/ 644 w 644"/>
                <a:gd name="T1" fmla="*/ 599 h 640"/>
                <a:gd name="T2" fmla="*/ 619 w 644"/>
                <a:gd name="T3" fmla="*/ 600 h 640"/>
                <a:gd name="T4" fmla="*/ 6 w 644"/>
                <a:gd name="T5" fmla="*/ 0 h 640"/>
                <a:gd name="T6" fmla="*/ 0 w 644"/>
                <a:gd name="T7" fmla="*/ 0 h 640"/>
                <a:gd name="T8" fmla="*/ 0 w 644"/>
                <a:gd name="T9" fmla="*/ 38 h 640"/>
                <a:gd name="T10" fmla="*/ 6 w 644"/>
                <a:gd name="T11" fmla="*/ 38 h 640"/>
                <a:gd name="T12" fmla="*/ 581 w 644"/>
                <a:gd name="T13" fmla="*/ 601 h 640"/>
                <a:gd name="T14" fmla="*/ 556 w 644"/>
                <a:gd name="T15" fmla="*/ 601 h 640"/>
                <a:gd name="T16" fmla="*/ 599 w 644"/>
                <a:gd name="T17" fmla="*/ 640 h 640"/>
                <a:gd name="T18" fmla="*/ 599 w 644"/>
                <a:gd name="T19" fmla="*/ 640 h 640"/>
                <a:gd name="T20" fmla="*/ 599 w 644"/>
                <a:gd name="T21" fmla="*/ 640 h 640"/>
                <a:gd name="T22" fmla="*/ 644 w 644"/>
                <a:gd name="T23" fmla="*/ 599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4" h="640">
                  <a:moveTo>
                    <a:pt x="644" y="599"/>
                  </a:moveTo>
                  <a:cubicBezTo>
                    <a:pt x="619" y="600"/>
                    <a:pt x="619" y="600"/>
                    <a:pt x="619" y="600"/>
                  </a:cubicBezTo>
                  <a:cubicBezTo>
                    <a:pt x="612" y="268"/>
                    <a:pt x="340" y="0"/>
                    <a:pt x="6" y="0"/>
                  </a:cubicBezTo>
                  <a:cubicBezTo>
                    <a:pt x="4" y="0"/>
                    <a:pt x="2" y="0"/>
                    <a:pt x="0" y="0"/>
                  </a:cubicBezTo>
                  <a:cubicBezTo>
                    <a:pt x="0" y="38"/>
                    <a:pt x="0" y="38"/>
                    <a:pt x="0" y="38"/>
                  </a:cubicBezTo>
                  <a:cubicBezTo>
                    <a:pt x="2" y="38"/>
                    <a:pt x="4" y="38"/>
                    <a:pt x="6" y="38"/>
                  </a:cubicBezTo>
                  <a:cubicBezTo>
                    <a:pt x="319" y="38"/>
                    <a:pt x="574" y="289"/>
                    <a:pt x="581" y="601"/>
                  </a:cubicBezTo>
                  <a:cubicBezTo>
                    <a:pt x="556" y="601"/>
                    <a:pt x="556" y="601"/>
                    <a:pt x="556" y="601"/>
                  </a:cubicBezTo>
                  <a:cubicBezTo>
                    <a:pt x="599" y="640"/>
                    <a:pt x="599" y="640"/>
                    <a:pt x="599" y="640"/>
                  </a:cubicBezTo>
                  <a:cubicBezTo>
                    <a:pt x="599" y="640"/>
                    <a:pt x="599" y="640"/>
                    <a:pt x="599" y="640"/>
                  </a:cubicBezTo>
                  <a:cubicBezTo>
                    <a:pt x="599" y="640"/>
                    <a:pt x="599" y="640"/>
                    <a:pt x="599" y="640"/>
                  </a:cubicBezTo>
                  <a:lnTo>
                    <a:pt x="644" y="5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4"/>
            <p:cNvSpPr>
              <a:spLocks/>
            </p:cNvSpPr>
            <p:nvPr/>
          </p:nvSpPr>
          <p:spPr bwMode="auto">
            <a:xfrm>
              <a:off x="2395" y="878"/>
              <a:ext cx="1380" cy="1390"/>
            </a:xfrm>
            <a:custGeom>
              <a:avLst/>
              <a:gdLst>
                <a:gd name="T0" fmla="*/ 583 w 583"/>
                <a:gd name="T1" fmla="*/ 41 h 587"/>
                <a:gd name="T2" fmla="*/ 538 w 583"/>
                <a:gd name="T3" fmla="*/ 0 h 587"/>
                <a:gd name="T4" fmla="*/ 541 w 583"/>
                <a:gd name="T5" fmla="*/ 25 h 587"/>
                <a:gd name="T6" fmla="*/ 0 w 583"/>
                <a:gd name="T7" fmla="*/ 584 h 587"/>
                <a:gd name="T8" fmla="*/ 38 w 583"/>
                <a:gd name="T9" fmla="*/ 587 h 587"/>
                <a:gd name="T10" fmla="*/ 546 w 583"/>
                <a:gd name="T11" fmla="*/ 63 h 587"/>
                <a:gd name="T12" fmla="*/ 548 w 583"/>
                <a:gd name="T13" fmla="*/ 88 h 587"/>
                <a:gd name="T14" fmla="*/ 583 w 583"/>
                <a:gd name="T15" fmla="*/ 41 h 5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587">
                  <a:moveTo>
                    <a:pt x="583" y="41"/>
                  </a:moveTo>
                  <a:cubicBezTo>
                    <a:pt x="538" y="0"/>
                    <a:pt x="538" y="0"/>
                    <a:pt x="538" y="0"/>
                  </a:cubicBezTo>
                  <a:cubicBezTo>
                    <a:pt x="541" y="25"/>
                    <a:pt x="541" y="25"/>
                    <a:pt x="541" y="25"/>
                  </a:cubicBezTo>
                  <a:cubicBezTo>
                    <a:pt x="252" y="58"/>
                    <a:pt x="24" y="292"/>
                    <a:pt x="0" y="584"/>
                  </a:cubicBezTo>
                  <a:cubicBezTo>
                    <a:pt x="38" y="587"/>
                    <a:pt x="38" y="587"/>
                    <a:pt x="38" y="587"/>
                  </a:cubicBezTo>
                  <a:cubicBezTo>
                    <a:pt x="61" y="313"/>
                    <a:pt x="275" y="94"/>
                    <a:pt x="546" y="63"/>
                  </a:cubicBezTo>
                  <a:cubicBezTo>
                    <a:pt x="548" y="88"/>
                    <a:pt x="548" y="88"/>
                    <a:pt x="548" y="88"/>
                  </a:cubicBezTo>
                  <a:lnTo>
                    <a:pt x="58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5"/>
            <p:cNvSpPr>
              <a:spLocks/>
            </p:cNvSpPr>
            <p:nvPr/>
          </p:nvSpPr>
          <p:spPr bwMode="auto">
            <a:xfrm>
              <a:off x="2331" y="2315"/>
              <a:ext cx="1524" cy="1516"/>
            </a:xfrm>
            <a:custGeom>
              <a:avLst/>
              <a:gdLst>
                <a:gd name="T0" fmla="*/ 644 w 644"/>
                <a:gd name="T1" fmla="*/ 602 h 640"/>
                <a:gd name="T2" fmla="*/ 638 w 644"/>
                <a:gd name="T3" fmla="*/ 602 h 640"/>
                <a:gd name="T4" fmla="*/ 64 w 644"/>
                <a:gd name="T5" fmla="*/ 39 h 640"/>
                <a:gd name="T6" fmla="*/ 89 w 644"/>
                <a:gd name="T7" fmla="*/ 39 h 640"/>
                <a:gd name="T8" fmla="*/ 45 w 644"/>
                <a:gd name="T9" fmla="*/ 0 h 640"/>
                <a:gd name="T10" fmla="*/ 0 w 644"/>
                <a:gd name="T11" fmla="*/ 41 h 640"/>
                <a:gd name="T12" fmla="*/ 25 w 644"/>
                <a:gd name="T13" fmla="*/ 40 h 640"/>
                <a:gd name="T14" fmla="*/ 638 w 644"/>
                <a:gd name="T15" fmla="*/ 640 h 640"/>
                <a:gd name="T16" fmla="*/ 644 w 644"/>
                <a:gd name="T17" fmla="*/ 640 h 640"/>
                <a:gd name="T18" fmla="*/ 644 w 644"/>
                <a:gd name="T19" fmla="*/ 602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4" h="640">
                  <a:moveTo>
                    <a:pt x="644" y="602"/>
                  </a:moveTo>
                  <a:cubicBezTo>
                    <a:pt x="642" y="602"/>
                    <a:pt x="640" y="602"/>
                    <a:pt x="638" y="602"/>
                  </a:cubicBezTo>
                  <a:cubicBezTo>
                    <a:pt x="325" y="602"/>
                    <a:pt x="70" y="351"/>
                    <a:pt x="64" y="39"/>
                  </a:cubicBezTo>
                  <a:cubicBezTo>
                    <a:pt x="89" y="39"/>
                    <a:pt x="89" y="39"/>
                    <a:pt x="89" y="39"/>
                  </a:cubicBezTo>
                  <a:cubicBezTo>
                    <a:pt x="45" y="0"/>
                    <a:pt x="45" y="0"/>
                    <a:pt x="45" y="0"/>
                  </a:cubicBezTo>
                  <a:cubicBezTo>
                    <a:pt x="0" y="41"/>
                    <a:pt x="0" y="41"/>
                    <a:pt x="0" y="41"/>
                  </a:cubicBezTo>
                  <a:cubicBezTo>
                    <a:pt x="25" y="40"/>
                    <a:pt x="25" y="40"/>
                    <a:pt x="25" y="40"/>
                  </a:cubicBezTo>
                  <a:cubicBezTo>
                    <a:pt x="32" y="372"/>
                    <a:pt x="304" y="640"/>
                    <a:pt x="638" y="640"/>
                  </a:cubicBezTo>
                  <a:cubicBezTo>
                    <a:pt x="640" y="640"/>
                    <a:pt x="642" y="640"/>
                    <a:pt x="644" y="640"/>
                  </a:cubicBezTo>
                  <a:lnTo>
                    <a:pt x="644" y="6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6"/>
            <p:cNvSpPr>
              <a:spLocks/>
            </p:cNvSpPr>
            <p:nvPr/>
          </p:nvSpPr>
          <p:spPr bwMode="auto">
            <a:xfrm>
              <a:off x="3908" y="2491"/>
              <a:ext cx="1380" cy="1390"/>
            </a:xfrm>
            <a:custGeom>
              <a:avLst/>
              <a:gdLst>
                <a:gd name="T0" fmla="*/ 583 w 583"/>
                <a:gd name="T1" fmla="*/ 3 h 587"/>
                <a:gd name="T2" fmla="*/ 545 w 583"/>
                <a:gd name="T3" fmla="*/ 0 h 587"/>
                <a:gd name="T4" fmla="*/ 38 w 583"/>
                <a:gd name="T5" fmla="*/ 524 h 587"/>
                <a:gd name="T6" fmla="*/ 35 w 583"/>
                <a:gd name="T7" fmla="*/ 499 h 587"/>
                <a:gd name="T8" fmla="*/ 0 w 583"/>
                <a:gd name="T9" fmla="*/ 546 h 587"/>
                <a:gd name="T10" fmla="*/ 45 w 583"/>
                <a:gd name="T11" fmla="*/ 587 h 587"/>
                <a:gd name="T12" fmla="*/ 42 w 583"/>
                <a:gd name="T13" fmla="*/ 562 h 587"/>
                <a:gd name="T14" fmla="*/ 583 w 583"/>
                <a:gd name="T15" fmla="*/ 3 h 5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587">
                  <a:moveTo>
                    <a:pt x="583" y="3"/>
                  </a:moveTo>
                  <a:cubicBezTo>
                    <a:pt x="545" y="0"/>
                    <a:pt x="545" y="0"/>
                    <a:pt x="545" y="0"/>
                  </a:cubicBezTo>
                  <a:cubicBezTo>
                    <a:pt x="523" y="273"/>
                    <a:pt x="308" y="493"/>
                    <a:pt x="38" y="524"/>
                  </a:cubicBezTo>
                  <a:cubicBezTo>
                    <a:pt x="35" y="499"/>
                    <a:pt x="35" y="499"/>
                    <a:pt x="35" y="499"/>
                  </a:cubicBezTo>
                  <a:cubicBezTo>
                    <a:pt x="0" y="546"/>
                    <a:pt x="0" y="546"/>
                    <a:pt x="0" y="546"/>
                  </a:cubicBezTo>
                  <a:cubicBezTo>
                    <a:pt x="45" y="587"/>
                    <a:pt x="45" y="587"/>
                    <a:pt x="45" y="587"/>
                  </a:cubicBezTo>
                  <a:cubicBezTo>
                    <a:pt x="42" y="562"/>
                    <a:pt x="42" y="562"/>
                    <a:pt x="42" y="562"/>
                  </a:cubicBezTo>
                  <a:cubicBezTo>
                    <a:pt x="331" y="529"/>
                    <a:pt x="559" y="295"/>
                    <a:pt x="58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 name="Group 19"/>
          <p:cNvGrpSpPr>
            <a:grpSpLocks noChangeAspect="1"/>
          </p:cNvGrpSpPr>
          <p:nvPr/>
        </p:nvGrpSpPr>
        <p:grpSpPr bwMode="auto">
          <a:xfrm>
            <a:off x="4103946" y="1975501"/>
            <a:ext cx="3277353" cy="3275668"/>
            <a:chOff x="2714" y="779"/>
            <a:chExt cx="3892" cy="3890"/>
          </a:xfrm>
        </p:grpSpPr>
        <p:sp>
          <p:nvSpPr>
            <p:cNvPr id="15" name="Freeform 20"/>
            <p:cNvSpPr>
              <a:spLocks/>
            </p:cNvSpPr>
            <p:nvPr/>
          </p:nvSpPr>
          <p:spPr bwMode="auto">
            <a:xfrm>
              <a:off x="2714" y="2175"/>
              <a:ext cx="1455" cy="2166"/>
            </a:xfrm>
            <a:custGeom>
              <a:avLst/>
              <a:gdLst>
                <a:gd name="T0" fmla="*/ 365 w 615"/>
                <a:gd name="T1" fmla="*/ 915 h 915"/>
                <a:gd name="T2" fmla="*/ 406 w 615"/>
                <a:gd name="T3" fmla="*/ 681 h 915"/>
                <a:gd name="T4" fmla="*/ 615 w 615"/>
                <a:gd name="T5" fmla="*/ 571 h 915"/>
                <a:gd name="T6" fmla="*/ 425 w 615"/>
                <a:gd name="T7" fmla="*/ 232 h 915"/>
                <a:gd name="T8" fmla="*/ 430 w 615"/>
                <a:gd name="T9" fmla="*/ 167 h 915"/>
                <a:gd name="T10" fmla="*/ 258 w 615"/>
                <a:gd name="T11" fmla="*/ 0 h 915"/>
                <a:gd name="T12" fmla="*/ 24 w 615"/>
                <a:gd name="T13" fmla="*/ 34 h 915"/>
                <a:gd name="T14" fmla="*/ 0 w 615"/>
                <a:gd name="T15" fmla="*/ 232 h 915"/>
                <a:gd name="T16" fmla="*/ 365 w 615"/>
                <a:gd name="T17" fmla="*/ 915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5" h="915">
                  <a:moveTo>
                    <a:pt x="365" y="915"/>
                  </a:moveTo>
                  <a:cubicBezTo>
                    <a:pt x="406" y="681"/>
                    <a:pt x="406" y="681"/>
                    <a:pt x="406" y="681"/>
                  </a:cubicBezTo>
                  <a:cubicBezTo>
                    <a:pt x="615" y="571"/>
                    <a:pt x="615" y="571"/>
                    <a:pt x="615" y="571"/>
                  </a:cubicBezTo>
                  <a:cubicBezTo>
                    <a:pt x="497" y="499"/>
                    <a:pt x="425" y="371"/>
                    <a:pt x="425" y="232"/>
                  </a:cubicBezTo>
                  <a:cubicBezTo>
                    <a:pt x="425" y="210"/>
                    <a:pt x="427" y="188"/>
                    <a:pt x="430" y="167"/>
                  </a:cubicBezTo>
                  <a:cubicBezTo>
                    <a:pt x="258" y="0"/>
                    <a:pt x="258" y="0"/>
                    <a:pt x="258" y="0"/>
                  </a:cubicBezTo>
                  <a:cubicBezTo>
                    <a:pt x="24" y="34"/>
                    <a:pt x="24" y="34"/>
                    <a:pt x="24" y="34"/>
                  </a:cubicBezTo>
                  <a:cubicBezTo>
                    <a:pt x="8" y="98"/>
                    <a:pt x="0" y="165"/>
                    <a:pt x="0" y="232"/>
                  </a:cubicBezTo>
                  <a:cubicBezTo>
                    <a:pt x="0" y="508"/>
                    <a:pt x="136" y="762"/>
                    <a:pt x="365" y="915"/>
                  </a:cubicBezTo>
                  <a:close/>
                </a:path>
              </a:pathLst>
            </a:custGeom>
            <a:solidFill>
              <a:srgbClr val="F9BE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1"/>
            <p:cNvSpPr>
              <a:spLocks/>
            </p:cNvSpPr>
            <p:nvPr/>
          </p:nvSpPr>
          <p:spPr bwMode="auto">
            <a:xfrm>
              <a:off x="3630" y="3439"/>
              <a:ext cx="2233" cy="1230"/>
            </a:xfrm>
            <a:custGeom>
              <a:avLst/>
              <a:gdLst>
                <a:gd name="T0" fmla="*/ 435 w 944"/>
                <a:gd name="T1" fmla="*/ 520 h 520"/>
                <a:gd name="T2" fmla="*/ 944 w 944"/>
                <a:gd name="T3" fmla="*/ 344 h 520"/>
                <a:gd name="T4" fmla="*/ 734 w 944"/>
                <a:gd name="T5" fmla="*/ 233 h 520"/>
                <a:gd name="T6" fmla="*/ 694 w 944"/>
                <a:gd name="T7" fmla="*/ 0 h 520"/>
                <a:gd name="T8" fmla="*/ 435 w 944"/>
                <a:gd name="T9" fmla="*/ 95 h 520"/>
                <a:gd name="T10" fmla="*/ 252 w 944"/>
                <a:gd name="T11" fmla="*/ 51 h 520"/>
                <a:gd name="T12" fmla="*/ 40 w 944"/>
                <a:gd name="T13" fmla="*/ 163 h 520"/>
                <a:gd name="T14" fmla="*/ 0 w 944"/>
                <a:gd name="T15" fmla="*/ 395 h 520"/>
                <a:gd name="T16" fmla="*/ 435 w 944"/>
                <a:gd name="T17" fmla="*/ 52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4" h="520">
                  <a:moveTo>
                    <a:pt x="435" y="520"/>
                  </a:moveTo>
                  <a:cubicBezTo>
                    <a:pt x="620" y="520"/>
                    <a:pt x="800" y="458"/>
                    <a:pt x="944" y="344"/>
                  </a:cubicBezTo>
                  <a:cubicBezTo>
                    <a:pt x="734" y="233"/>
                    <a:pt x="734" y="233"/>
                    <a:pt x="734" y="233"/>
                  </a:cubicBezTo>
                  <a:cubicBezTo>
                    <a:pt x="694" y="0"/>
                    <a:pt x="694" y="0"/>
                    <a:pt x="694" y="0"/>
                  </a:cubicBezTo>
                  <a:cubicBezTo>
                    <a:pt x="622" y="62"/>
                    <a:pt x="531" y="95"/>
                    <a:pt x="435" y="95"/>
                  </a:cubicBezTo>
                  <a:cubicBezTo>
                    <a:pt x="372" y="95"/>
                    <a:pt x="309" y="80"/>
                    <a:pt x="252" y="51"/>
                  </a:cubicBezTo>
                  <a:cubicBezTo>
                    <a:pt x="40" y="163"/>
                    <a:pt x="40" y="163"/>
                    <a:pt x="40" y="163"/>
                  </a:cubicBezTo>
                  <a:cubicBezTo>
                    <a:pt x="0" y="395"/>
                    <a:pt x="0" y="395"/>
                    <a:pt x="0" y="395"/>
                  </a:cubicBezTo>
                  <a:cubicBezTo>
                    <a:pt x="131" y="477"/>
                    <a:pt x="281" y="520"/>
                    <a:pt x="435" y="520"/>
                  </a:cubicBezTo>
                  <a:close/>
                </a:path>
              </a:pathLst>
            </a:custGeom>
            <a:solidFill>
              <a:srgbClr val="F69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2"/>
            <p:cNvSpPr>
              <a:spLocks/>
            </p:cNvSpPr>
            <p:nvPr/>
          </p:nvSpPr>
          <p:spPr bwMode="auto">
            <a:xfrm>
              <a:off x="2787" y="784"/>
              <a:ext cx="1983" cy="1720"/>
            </a:xfrm>
            <a:custGeom>
              <a:avLst/>
              <a:gdLst>
                <a:gd name="T0" fmla="*/ 517 w 838"/>
                <a:gd name="T1" fmla="*/ 533 h 727"/>
                <a:gd name="T2" fmla="*/ 732 w 838"/>
                <a:gd name="T3" fmla="*/ 427 h 727"/>
                <a:gd name="T4" fmla="*/ 838 w 838"/>
                <a:gd name="T5" fmla="*/ 212 h 727"/>
                <a:gd name="T6" fmla="*/ 734 w 838"/>
                <a:gd name="T7" fmla="*/ 0 h 727"/>
                <a:gd name="T8" fmla="*/ 0 w 838"/>
                <a:gd name="T9" fmla="*/ 596 h 727"/>
                <a:gd name="T10" fmla="*/ 236 w 838"/>
                <a:gd name="T11" fmla="*/ 562 h 727"/>
                <a:gd name="T12" fmla="*/ 405 w 838"/>
                <a:gd name="T13" fmla="*/ 727 h 727"/>
                <a:gd name="T14" fmla="*/ 517 w 838"/>
                <a:gd name="T15" fmla="*/ 533 h 7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8" h="727">
                  <a:moveTo>
                    <a:pt x="517" y="533"/>
                  </a:moveTo>
                  <a:cubicBezTo>
                    <a:pt x="576" y="475"/>
                    <a:pt x="651" y="439"/>
                    <a:pt x="732" y="427"/>
                  </a:cubicBezTo>
                  <a:cubicBezTo>
                    <a:pt x="838" y="212"/>
                    <a:pt x="838" y="212"/>
                    <a:pt x="838" y="212"/>
                  </a:cubicBezTo>
                  <a:cubicBezTo>
                    <a:pt x="734" y="0"/>
                    <a:pt x="734" y="0"/>
                    <a:pt x="734" y="0"/>
                  </a:cubicBezTo>
                  <a:cubicBezTo>
                    <a:pt x="386" y="24"/>
                    <a:pt x="94" y="262"/>
                    <a:pt x="0" y="596"/>
                  </a:cubicBezTo>
                  <a:cubicBezTo>
                    <a:pt x="236" y="562"/>
                    <a:pt x="236" y="562"/>
                    <a:pt x="236" y="562"/>
                  </a:cubicBezTo>
                  <a:cubicBezTo>
                    <a:pt x="405" y="727"/>
                    <a:pt x="405" y="727"/>
                    <a:pt x="405" y="727"/>
                  </a:cubicBezTo>
                  <a:cubicBezTo>
                    <a:pt x="423" y="653"/>
                    <a:pt x="461" y="586"/>
                    <a:pt x="517" y="53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3"/>
            <p:cNvSpPr>
              <a:spLocks/>
            </p:cNvSpPr>
            <p:nvPr/>
          </p:nvSpPr>
          <p:spPr bwMode="auto">
            <a:xfrm>
              <a:off x="4586" y="779"/>
              <a:ext cx="1878" cy="1605"/>
            </a:xfrm>
            <a:custGeom>
              <a:avLst/>
              <a:gdLst>
                <a:gd name="T0" fmla="*/ 31 w 794"/>
                <a:gd name="T1" fmla="*/ 0 h 678"/>
                <a:gd name="T2" fmla="*/ 0 w 794"/>
                <a:gd name="T3" fmla="*/ 0 h 678"/>
                <a:gd name="T4" fmla="*/ 101 w 794"/>
                <a:gd name="T5" fmla="*/ 207 h 678"/>
                <a:gd name="T6" fmla="*/ 106 w 794"/>
                <a:gd name="T7" fmla="*/ 211 h 678"/>
                <a:gd name="T8" fmla="*/ 105 w 794"/>
                <a:gd name="T9" fmla="*/ 214 h 678"/>
                <a:gd name="T10" fmla="*/ 106 w 794"/>
                <a:gd name="T11" fmla="*/ 215 h 678"/>
                <a:gd name="T12" fmla="*/ 102 w 794"/>
                <a:gd name="T13" fmla="*/ 220 h 678"/>
                <a:gd name="T14" fmla="*/ 0 w 794"/>
                <a:gd name="T15" fmla="*/ 426 h 678"/>
                <a:gd name="T16" fmla="*/ 246 w 794"/>
                <a:gd name="T17" fmla="*/ 487 h 678"/>
                <a:gd name="T18" fmla="*/ 387 w 794"/>
                <a:gd name="T19" fmla="*/ 644 h 678"/>
                <a:gd name="T20" fmla="*/ 624 w 794"/>
                <a:gd name="T21" fmla="*/ 678 h 678"/>
                <a:gd name="T22" fmla="*/ 794 w 794"/>
                <a:gd name="T23" fmla="*/ 513 h 678"/>
                <a:gd name="T24" fmla="*/ 31 w 794"/>
                <a:gd name="T25" fmla="*/ 0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4" h="678">
                  <a:moveTo>
                    <a:pt x="31" y="0"/>
                  </a:moveTo>
                  <a:cubicBezTo>
                    <a:pt x="21" y="0"/>
                    <a:pt x="11" y="0"/>
                    <a:pt x="0" y="0"/>
                  </a:cubicBezTo>
                  <a:cubicBezTo>
                    <a:pt x="101" y="207"/>
                    <a:pt x="101" y="207"/>
                    <a:pt x="101" y="207"/>
                  </a:cubicBezTo>
                  <a:cubicBezTo>
                    <a:pt x="106" y="211"/>
                    <a:pt x="106" y="211"/>
                    <a:pt x="106" y="211"/>
                  </a:cubicBezTo>
                  <a:cubicBezTo>
                    <a:pt x="105" y="214"/>
                    <a:pt x="105" y="214"/>
                    <a:pt x="105" y="214"/>
                  </a:cubicBezTo>
                  <a:cubicBezTo>
                    <a:pt x="106" y="215"/>
                    <a:pt x="106" y="215"/>
                    <a:pt x="106" y="215"/>
                  </a:cubicBezTo>
                  <a:cubicBezTo>
                    <a:pt x="102" y="220"/>
                    <a:pt x="102" y="220"/>
                    <a:pt x="102" y="220"/>
                  </a:cubicBezTo>
                  <a:cubicBezTo>
                    <a:pt x="0" y="426"/>
                    <a:pt x="0" y="426"/>
                    <a:pt x="0" y="426"/>
                  </a:cubicBezTo>
                  <a:cubicBezTo>
                    <a:pt x="87" y="419"/>
                    <a:pt x="173" y="440"/>
                    <a:pt x="246" y="487"/>
                  </a:cubicBezTo>
                  <a:cubicBezTo>
                    <a:pt x="306" y="526"/>
                    <a:pt x="355" y="580"/>
                    <a:pt x="387" y="644"/>
                  </a:cubicBezTo>
                  <a:cubicBezTo>
                    <a:pt x="624" y="678"/>
                    <a:pt x="624" y="678"/>
                    <a:pt x="624" y="678"/>
                  </a:cubicBezTo>
                  <a:cubicBezTo>
                    <a:pt x="794" y="513"/>
                    <a:pt x="794" y="513"/>
                    <a:pt x="794" y="513"/>
                  </a:cubicBezTo>
                  <a:cubicBezTo>
                    <a:pt x="667" y="201"/>
                    <a:pt x="369" y="0"/>
                    <a:pt x="31" y="0"/>
                  </a:cubicBezTo>
                  <a:close/>
                </a:path>
              </a:pathLst>
            </a:custGeom>
            <a:solidFill>
              <a:srgbClr val="21AB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4"/>
            <p:cNvSpPr>
              <a:spLocks/>
            </p:cNvSpPr>
            <p:nvPr/>
          </p:nvSpPr>
          <p:spPr bwMode="auto">
            <a:xfrm>
              <a:off x="5321" y="2052"/>
              <a:ext cx="1285" cy="2161"/>
            </a:xfrm>
            <a:custGeom>
              <a:avLst/>
              <a:gdLst>
                <a:gd name="T0" fmla="*/ 543 w 543"/>
                <a:gd name="T1" fmla="*/ 284 h 913"/>
                <a:gd name="T2" fmla="*/ 492 w 543"/>
                <a:gd name="T3" fmla="*/ 0 h 913"/>
                <a:gd name="T4" fmla="*/ 322 w 543"/>
                <a:gd name="T5" fmla="*/ 166 h 913"/>
                <a:gd name="T6" fmla="*/ 88 w 543"/>
                <a:gd name="T7" fmla="*/ 132 h 913"/>
                <a:gd name="T8" fmla="*/ 118 w 543"/>
                <a:gd name="T9" fmla="*/ 284 h 913"/>
                <a:gd name="T10" fmla="*/ 0 w 543"/>
                <a:gd name="T11" fmla="*/ 567 h 913"/>
                <a:gd name="T12" fmla="*/ 40 w 543"/>
                <a:gd name="T13" fmla="*/ 803 h 913"/>
                <a:gd name="T14" fmla="*/ 249 w 543"/>
                <a:gd name="T15" fmla="*/ 913 h 913"/>
                <a:gd name="T16" fmla="*/ 543 w 543"/>
                <a:gd name="T17" fmla="*/ 284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913">
                  <a:moveTo>
                    <a:pt x="543" y="284"/>
                  </a:moveTo>
                  <a:cubicBezTo>
                    <a:pt x="543" y="186"/>
                    <a:pt x="526" y="90"/>
                    <a:pt x="492" y="0"/>
                  </a:cubicBezTo>
                  <a:cubicBezTo>
                    <a:pt x="322" y="166"/>
                    <a:pt x="322" y="166"/>
                    <a:pt x="322" y="166"/>
                  </a:cubicBezTo>
                  <a:cubicBezTo>
                    <a:pt x="88" y="132"/>
                    <a:pt x="88" y="132"/>
                    <a:pt x="88" y="132"/>
                  </a:cubicBezTo>
                  <a:cubicBezTo>
                    <a:pt x="108" y="180"/>
                    <a:pt x="118" y="231"/>
                    <a:pt x="118" y="284"/>
                  </a:cubicBezTo>
                  <a:cubicBezTo>
                    <a:pt x="118" y="391"/>
                    <a:pt x="76" y="492"/>
                    <a:pt x="0" y="567"/>
                  </a:cubicBezTo>
                  <a:cubicBezTo>
                    <a:pt x="40" y="803"/>
                    <a:pt x="40" y="803"/>
                    <a:pt x="40" y="803"/>
                  </a:cubicBezTo>
                  <a:cubicBezTo>
                    <a:pt x="249" y="913"/>
                    <a:pt x="249" y="913"/>
                    <a:pt x="249" y="913"/>
                  </a:cubicBezTo>
                  <a:cubicBezTo>
                    <a:pt x="436" y="757"/>
                    <a:pt x="543" y="528"/>
                    <a:pt x="543" y="284"/>
                  </a:cubicBezTo>
                  <a:close/>
                </a:path>
              </a:pathLst>
            </a:custGeom>
            <a:solidFill>
              <a:srgbClr val="B9D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49"/>
          <p:cNvGrpSpPr/>
          <p:nvPr/>
        </p:nvGrpSpPr>
        <p:grpSpPr>
          <a:xfrm>
            <a:off x="3672107" y="2455589"/>
            <a:ext cx="1290361" cy="175809"/>
            <a:chOff x="3561347" y="2244594"/>
            <a:chExt cx="1377514" cy="170019"/>
          </a:xfrm>
        </p:grpSpPr>
        <p:cxnSp>
          <p:nvCxnSpPr>
            <p:cNvPr id="24" name="Straight Connector 50"/>
            <p:cNvCxnSpPr/>
            <p:nvPr/>
          </p:nvCxnSpPr>
          <p:spPr>
            <a:xfrm flipH="1" flipV="1">
              <a:off x="4295999" y="2244594"/>
              <a:ext cx="642862" cy="170019"/>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Connector 51"/>
            <p:cNvCxnSpPr/>
            <p:nvPr/>
          </p:nvCxnSpPr>
          <p:spPr>
            <a:xfrm flipH="1">
              <a:off x="3561347" y="2244596"/>
              <a:ext cx="734654" cy="0"/>
            </a:xfrm>
            <a:prstGeom prst="line">
              <a:avLst/>
            </a:prstGeom>
            <a:ln>
              <a:solidFill>
                <a:schemeClr val="bg1">
                  <a:lumMod val="65000"/>
                </a:schemeClr>
              </a:solidFill>
              <a:prstDash val="solid"/>
              <a:tailEnd type="oval"/>
            </a:ln>
          </p:spPr>
          <p:style>
            <a:lnRef idx="1">
              <a:schemeClr val="accent1"/>
            </a:lnRef>
            <a:fillRef idx="0">
              <a:schemeClr val="accent1"/>
            </a:fillRef>
            <a:effectRef idx="0">
              <a:schemeClr val="accent1"/>
            </a:effectRef>
            <a:fontRef idx="minor">
              <a:schemeClr val="tx1"/>
            </a:fontRef>
          </p:style>
        </p:cxnSp>
      </p:grpSp>
      <p:grpSp>
        <p:nvGrpSpPr>
          <p:cNvPr id="26" name="Group 52"/>
          <p:cNvGrpSpPr/>
          <p:nvPr/>
        </p:nvGrpSpPr>
        <p:grpSpPr>
          <a:xfrm>
            <a:off x="3672108" y="4223919"/>
            <a:ext cx="924789" cy="659587"/>
            <a:chOff x="3287305" y="5646932"/>
            <a:chExt cx="1651556" cy="170019"/>
          </a:xfrm>
        </p:grpSpPr>
        <p:cxnSp>
          <p:nvCxnSpPr>
            <p:cNvPr id="27" name="Straight Connector 53"/>
            <p:cNvCxnSpPr/>
            <p:nvPr/>
          </p:nvCxnSpPr>
          <p:spPr>
            <a:xfrm flipH="1">
              <a:off x="4295999" y="5646932"/>
              <a:ext cx="642862" cy="170019"/>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54"/>
            <p:cNvCxnSpPr/>
            <p:nvPr/>
          </p:nvCxnSpPr>
          <p:spPr>
            <a:xfrm flipH="1">
              <a:off x="3287305" y="5816951"/>
              <a:ext cx="1008697" cy="0"/>
            </a:xfrm>
            <a:prstGeom prst="line">
              <a:avLst/>
            </a:prstGeom>
            <a:ln>
              <a:solidFill>
                <a:schemeClr val="bg1">
                  <a:lumMod val="65000"/>
                </a:schemeClr>
              </a:solidFill>
              <a:prstDash val="solid"/>
              <a:tailEnd type="oval"/>
            </a:ln>
          </p:spPr>
          <p:style>
            <a:lnRef idx="1">
              <a:schemeClr val="accent1"/>
            </a:lnRef>
            <a:fillRef idx="0">
              <a:schemeClr val="accent1"/>
            </a:fillRef>
            <a:effectRef idx="0">
              <a:schemeClr val="accent1"/>
            </a:effectRef>
            <a:fontRef idx="minor">
              <a:schemeClr val="tx1"/>
            </a:fontRef>
          </p:style>
        </p:cxnSp>
      </p:grpSp>
      <p:grpSp>
        <p:nvGrpSpPr>
          <p:cNvPr id="29" name="Group 55"/>
          <p:cNvGrpSpPr/>
          <p:nvPr/>
        </p:nvGrpSpPr>
        <p:grpSpPr>
          <a:xfrm flipH="1">
            <a:off x="6072291" y="4499034"/>
            <a:ext cx="1257702" cy="736297"/>
            <a:chOff x="2921344" y="5646932"/>
            <a:chExt cx="2017517" cy="170019"/>
          </a:xfrm>
        </p:grpSpPr>
        <p:cxnSp>
          <p:nvCxnSpPr>
            <p:cNvPr id="30" name="Straight Connector 56"/>
            <p:cNvCxnSpPr/>
            <p:nvPr/>
          </p:nvCxnSpPr>
          <p:spPr>
            <a:xfrm flipH="1">
              <a:off x="4295999" y="5646932"/>
              <a:ext cx="642862" cy="170019"/>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Connector 57"/>
            <p:cNvCxnSpPr/>
            <p:nvPr/>
          </p:nvCxnSpPr>
          <p:spPr>
            <a:xfrm flipH="1">
              <a:off x="2921344" y="5816951"/>
              <a:ext cx="1374657" cy="0"/>
            </a:xfrm>
            <a:prstGeom prst="line">
              <a:avLst/>
            </a:prstGeom>
            <a:ln>
              <a:solidFill>
                <a:schemeClr val="bg1">
                  <a:lumMod val="65000"/>
                </a:schemeClr>
              </a:solidFill>
              <a:prstDash val="solid"/>
              <a:tailEnd type="oval"/>
            </a:ln>
          </p:spPr>
          <p:style>
            <a:lnRef idx="1">
              <a:schemeClr val="accent1"/>
            </a:lnRef>
            <a:fillRef idx="0">
              <a:schemeClr val="accent1"/>
            </a:fillRef>
            <a:effectRef idx="0">
              <a:schemeClr val="accent1"/>
            </a:effectRef>
            <a:fontRef idx="minor">
              <a:schemeClr val="tx1"/>
            </a:fontRef>
          </p:style>
        </p:cxnSp>
      </p:grpSp>
      <p:grpSp>
        <p:nvGrpSpPr>
          <p:cNvPr id="32" name="Group 58"/>
          <p:cNvGrpSpPr/>
          <p:nvPr/>
        </p:nvGrpSpPr>
        <p:grpSpPr>
          <a:xfrm flipH="1">
            <a:off x="6076499" y="1611169"/>
            <a:ext cx="1228800" cy="554714"/>
            <a:chOff x="3561347" y="2244593"/>
            <a:chExt cx="1377514" cy="170020"/>
          </a:xfrm>
        </p:grpSpPr>
        <p:cxnSp>
          <p:nvCxnSpPr>
            <p:cNvPr id="33" name="Straight Connector 59"/>
            <p:cNvCxnSpPr/>
            <p:nvPr/>
          </p:nvCxnSpPr>
          <p:spPr>
            <a:xfrm flipH="1" flipV="1">
              <a:off x="4295999" y="2244594"/>
              <a:ext cx="642862" cy="170019"/>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60"/>
            <p:cNvCxnSpPr/>
            <p:nvPr/>
          </p:nvCxnSpPr>
          <p:spPr>
            <a:xfrm flipH="1">
              <a:off x="3561347" y="2244593"/>
              <a:ext cx="734654" cy="0"/>
            </a:xfrm>
            <a:prstGeom prst="line">
              <a:avLst/>
            </a:prstGeom>
            <a:ln>
              <a:solidFill>
                <a:schemeClr val="bg1">
                  <a:lumMod val="65000"/>
                </a:schemeClr>
              </a:solidFill>
              <a:prstDash val="solid"/>
              <a:tailEnd type="oval"/>
            </a:ln>
          </p:spPr>
          <p:style>
            <a:lnRef idx="1">
              <a:schemeClr val="accent1"/>
            </a:lnRef>
            <a:fillRef idx="0">
              <a:schemeClr val="accent1"/>
            </a:fillRef>
            <a:effectRef idx="0">
              <a:schemeClr val="accent1"/>
            </a:effectRef>
            <a:fontRef idx="minor">
              <a:schemeClr val="tx1"/>
            </a:fontRef>
          </p:style>
        </p:cxnSp>
      </p:grpSp>
      <p:cxnSp>
        <p:nvCxnSpPr>
          <p:cNvPr id="35" name="Straight Connector 61"/>
          <p:cNvCxnSpPr/>
          <p:nvPr/>
        </p:nvCxnSpPr>
        <p:spPr>
          <a:xfrm>
            <a:off x="6755638" y="3437620"/>
            <a:ext cx="1181100" cy="0"/>
          </a:xfrm>
          <a:prstGeom prst="line">
            <a:avLst/>
          </a:prstGeom>
          <a:ln>
            <a:solidFill>
              <a:schemeClr val="bg1">
                <a:lumMod val="65000"/>
              </a:schemeClr>
            </a:solidFill>
            <a:prstDash val="solid"/>
            <a:tailEnd type="oval"/>
          </a:ln>
        </p:spPr>
        <p:style>
          <a:lnRef idx="1">
            <a:schemeClr val="accent1"/>
          </a:lnRef>
          <a:fillRef idx="0">
            <a:schemeClr val="accent1"/>
          </a:fillRef>
          <a:effectRef idx="0">
            <a:schemeClr val="accent1"/>
          </a:effectRef>
          <a:fontRef idx="minor">
            <a:schemeClr val="tx1"/>
          </a:fontRef>
        </p:style>
      </p:cxnSp>
      <p:sp>
        <p:nvSpPr>
          <p:cNvPr id="37" name="CuadroTexto 36"/>
          <p:cNvSpPr txBox="1"/>
          <p:nvPr/>
        </p:nvSpPr>
        <p:spPr>
          <a:xfrm>
            <a:off x="5186249" y="3162778"/>
            <a:ext cx="1068343" cy="954107"/>
          </a:xfrm>
          <a:prstGeom prst="rect">
            <a:avLst/>
          </a:prstGeom>
          <a:noFill/>
        </p:spPr>
        <p:txBody>
          <a:bodyPr wrap="square" rtlCol="0">
            <a:spAutoFit/>
          </a:bodyPr>
          <a:lstStyle/>
          <a:p>
            <a:pPr algn="ctr"/>
            <a:r>
              <a:rPr lang="es-CR" sz="2800" b="1" dirty="0">
                <a:solidFill>
                  <a:prstClr val="black">
                    <a:lumMod val="75000"/>
                    <a:lumOff val="25000"/>
                  </a:prstClr>
                </a:solidFill>
                <a:latin typeface="Calibri Light"/>
              </a:rPr>
              <a:t>IDS </a:t>
            </a:r>
          </a:p>
          <a:p>
            <a:pPr algn="ctr"/>
            <a:r>
              <a:rPr lang="es-CR" sz="2800" b="1" dirty="0">
                <a:solidFill>
                  <a:prstClr val="black">
                    <a:lumMod val="75000"/>
                    <a:lumOff val="25000"/>
                  </a:prstClr>
                </a:solidFill>
                <a:latin typeface="Calibri Light"/>
              </a:rPr>
              <a:t>2017</a:t>
            </a:r>
          </a:p>
        </p:txBody>
      </p:sp>
      <p:sp>
        <p:nvSpPr>
          <p:cNvPr id="38" name="CuadroTexto 37"/>
          <p:cNvSpPr txBox="1"/>
          <p:nvPr/>
        </p:nvSpPr>
        <p:spPr>
          <a:xfrm>
            <a:off x="-251264" y="2232872"/>
            <a:ext cx="3833009" cy="1015663"/>
          </a:xfrm>
          <a:prstGeom prst="rect">
            <a:avLst/>
          </a:prstGeom>
          <a:noFill/>
        </p:spPr>
        <p:txBody>
          <a:bodyPr wrap="square" rtlCol="0">
            <a:spAutoFit/>
          </a:bodyPr>
          <a:lstStyle/>
          <a:p>
            <a:pPr algn="r"/>
            <a:r>
              <a:rPr lang="es-CR" sz="2400" dirty="0">
                <a:solidFill>
                  <a:prstClr val="black">
                    <a:lumMod val="75000"/>
                    <a:lumOff val="25000"/>
                  </a:prstClr>
                </a:solidFill>
                <a:latin typeface="Calibri Light"/>
              </a:rPr>
              <a:t>Economía</a:t>
            </a:r>
          </a:p>
          <a:p>
            <a:pPr algn="r"/>
            <a:r>
              <a:rPr lang="es-CR" dirty="0">
                <a:solidFill>
                  <a:prstClr val="black">
                    <a:lumMod val="75000"/>
                    <a:lumOff val="25000"/>
                  </a:prstClr>
                </a:solidFill>
                <a:latin typeface="Calibri Light"/>
              </a:rPr>
              <a:t>Acceso a internet </a:t>
            </a:r>
          </a:p>
          <a:p>
            <a:pPr algn="r"/>
            <a:r>
              <a:rPr lang="es-CR" dirty="0">
                <a:solidFill>
                  <a:prstClr val="black">
                    <a:lumMod val="75000"/>
                    <a:lumOff val="25000"/>
                  </a:prstClr>
                </a:solidFill>
                <a:latin typeface="Calibri Light"/>
              </a:rPr>
              <a:t>Electricidad residencias  </a:t>
            </a:r>
          </a:p>
        </p:txBody>
      </p:sp>
      <p:sp>
        <p:nvSpPr>
          <p:cNvPr id="39" name="CuadroTexto 38"/>
          <p:cNvSpPr txBox="1"/>
          <p:nvPr/>
        </p:nvSpPr>
        <p:spPr>
          <a:xfrm>
            <a:off x="427197" y="4208293"/>
            <a:ext cx="2986096" cy="1292662"/>
          </a:xfrm>
          <a:prstGeom prst="rect">
            <a:avLst/>
          </a:prstGeom>
          <a:noFill/>
        </p:spPr>
        <p:txBody>
          <a:bodyPr wrap="square" rtlCol="0">
            <a:spAutoFit/>
          </a:bodyPr>
          <a:lstStyle/>
          <a:p>
            <a:pPr algn="r"/>
            <a:r>
              <a:rPr lang="es-CR" sz="2400" dirty="0">
                <a:solidFill>
                  <a:prstClr val="black">
                    <a:lumMod val="75000"/>
                    <a:lumOff val="25000"/>
                  </a:prstClr>
                </a:solidFill>
                <a:latin typeface="Calibri Light"/>
              </a:rPr>
              <a:t>Seguridad</a:t>
            </a:r>
          </a:p>
          <a:p>
            <a:pPr algn="r"/>
            <a:r>
              <a:rPr lang="es-CR" dirty="0">
                <a:solidFill>
                  <a:prstClr val="black">
                    <a:lumMod val="75000"/>
                    <a:lumOff val="25000"/>
                  </a:prstClr>
                </a:solidFill>
                <a:latin typeface="Calibri Light"/>
              </a:rPr>
              <a:t>Homicidios dolosos </a:t>
            </a:r>
          </a:p>
          <a:p>
            <a:pPr algn="r"/>
            <a:r>
              <a:rPr lang="es-CR" dirty="0">
                <a:solidFill>
                  <a:prstClr val="black">
                    <a:lumMod val="75000"/>
                    <a:lumOff val="25000"/>
                  </a:prstClr>
                </a:solidFill>
                <a:latin typeface="Calibri Light"/>
              </a:rPr>
              <a:t>Muertes en accidentes de transito  </a:t>
            </a:r>
          </a:p>
        </p:txBody>
      </p:sp>
      <p:sp>
        <p:nvSpPr>
          <p:cNvPr id="40" name="CuadroTexto 39"/>
          <p:cNvSpPr txBox="1"/>
          <p:nvPr/>
        </p:nvSpPr>
        <p:spPr>
          <a:xfrm>
            <a:off x="7656925" y="4290555"/>
            <a:ext cx="3656827" cy="1846659"/>
          </a:xfrm>
          <a:prstGeom prst="rect">
            <a:avLst/>
          </a:prstGeom>
          <a:noFill/>
        </p:spPr>
        <p:txBody>
          <a:bodyPr wrap="square" rtlCol="0">
            <a:spAutoFit/>
          </a:bodyPr>
          <a:lstStyle/>
          <a:p>
            <a:r>
              <a:rPr lang="es-CR" sz="2400" dirty="0">
                <a:solidFill>
                  <a:prstClr val="black">
                    <a:lumMod val="75000"/>
                    <a:lumOff val="25000"/>
                  </a:prstClr>
                </a:solidFill>
                <a:latin typeface="Calibri Light"/>
              </a:rPr>
              <a:t>Salud</a:t>
            </a:r>
          </a:p>
          <a:p>
            <a:r>
              <a:rPr lang="es-CR" dirty="0">
                <a:solidFill>
                  <a:prstClr val="black">
                    <a:lumMod val="75000"/>
                    <a:lumOff val="25000"/>
                  </a:prstClr>
                </a:solidFill>
                <a:latin typeface="Calibri Light"/>
              </a:rPr>
              <a:t>Bajo pesos en niñas y niños </a:t>
            </a:r>
          </a:p>
          <a:p>
            <a:r>
              <a:rPr lang="es-CR" dirty="0">
                <a:solidFill>
                  <a:prstClr val="black">
                    <a:lumMod val="75000"/>
                    <a:lumOff val="25000"/>
                  </a:prstClr>
                </a:solidFill>
                <a:latin typeface="Calibri Light"/>
              </a:rPr>
              <a:t>Mortalidad en menores de 5 años  </a:t>
            </a:r>
          </a:p>
          <a:p>
            <a:r>
              <a:rPr lang="es-CR" dirty="0">
                <a:solidFill>
                  <a:prstClr val="black">
                    <a:lumMod val="75000"/>
                    <a:lumOff val="25000"/>
                  </a:prstClr>
                </a:solidFill>
                <a:latin typeface="Calibri Light"/>
              </a:rPr>
              <a:t>Cobertura de agua potable </a:t>
            </a:r>
          </a:p>
          <a:p>
            <a:r>
              <a:rPr lang="es-CR" dirty="0">
                <a:solidFill>
                  <a:prstClr val="black">
                    <a:lumMod val="75000"/>
                    <a:lumOff val="25000"/>
                  </a:prstClr>
                </a:solidFill>
                <a:latin typeface="Calibri Light"/>
              </a:rPr>
              <a:t>Nacimiento en madres solteras menores de 19 años </a:t>
            </a:r>
          </a:p>
        </p:txBody>
      </p:sp>
      <p:sp>
        <p:nvSpPr>
          <p:cNvPr id="41" name="CuadroTexto 40"/>
          <p:cNvSpPr txBox="1"/>
          <p:nvPr/>
        </p:nvSpPr>
        <p:spPr>
          <a:xfrm>
            <a:off x="8128598" y="2143634"/>
            <a:ext cx="3482340" cy="1846659"/>
          </a:xfrm>
          <a:prstGeom prst="rect">
            <a:avLst/>
          </a:prstGeom>
          <a:noFill/>
        </p:spPr>
        <p:txBody>
          <a:bodyPr wrap="square" rtlCol="0">
            <a:spAutoFit/>
          </a:bodyPr>
          <a:lstStyle/>
          <a:p>
            <a:r>
              <a:rPr lang="es-CR" sz="2400" dirty="0">
                <a:solidFill>
                  <a:prstClr val="black">
                    <a:lumMod val="75000"/>
                    <a:lumOff val="25000"/>
                  </a:prstClr>
                </a:solidFill>
                <a:latin typeface="Calibri Light"/>
              </a:rPr>
              <a:t>Educación</a:t>
            </a:r>
          </a:p>
          <a:p>
            <a:r>
              <a:rPr lang="es-CR" dirty="0">
                <a:solidFill>
                  <a:prstClr val="black">
                    <a:lumMod val="75000"/>
                    <a:lumOff val="25000"/>
                  </a:prstClr>
                </a:solidFill>
                <a:latin typeface="Calibri Light"/>
              </a:rPr>
              <a:t>Infraestructura educativa </a:t>
            </a:r>
          </a:p>
          <a:p>
            <a:r>
              <a:rPr lang="es-CR" dirty="0">
                <a:solidFill>
                  <a:prstClr val="black">
                    <a:lumMod val="75000"/>
                    <a:lumOff val="25000"/>
                  </a:prstClr>
                </a:solidFill>
                <a:latin typeface="Calibri Light"/>
              </a:rPr>
              <a:t>Programa de educación espacial</a:t>
            </a:r>
          </a:p>
          <a:p>
            <a:r>
              <a:rPr lang="es-CR" dirty="0">
                <a:solidFill>
                  <a:prstClr val="black">
                    <a:lumMod val="75000"/>
                    <a:lumOff val="25000"/>
                  </a:prstClr>
                </a:solidFill>
                <a:latin typeface="Calibri Light"/>
              </a:rPr>
              <a:t>Escuelas no unidocentes </a:t>
            </a:r>
          </a:p>
          <a:p>
            <a:r>
              <a:rPr lang="es-CR" dirty="0">
                <a:solidFill>
                  <a:prstClr val="black">
                    <a:lumMod val="75000"/>
                    <a:lumOff val="25000"/>
                  </a:prstClr>
                </a:solidFill>
                <a:latin typeface="Calibri Light"/>
              </a:rPr>
              <a:t>Rezago educativo </a:t>
            </a:r>
          </a:p>
          <a:p>
            <a:r>
              <a:rPr lang="es-CR" dirty="0">
                <a:solidFill>
                  <a:prstClr val="black">
                    <a:lumMod val="75000"/>
                    <a:lumOff val="25000"/>
                  </a:prstClr>
                </a:solidFill>
                <a:latin typeface="Calibri Light"/>
              </a:rPr>
              <a:t>Cobertura en secundaria </a:t>
            </a:r>
          </a:p>
        </p:txBody>
      </p:sp>
      <p:sp>
        <p:nvSpPr>
          <p:cNvPr id="42" name="CuadroTexto 41"/>
          <p:cNvSpPr txBox="1"/>
          <p:nvPr/>
        </p:nvSpPr>
        <p:spPr>
          <a:xfrm>
            <a:off x="7484460" y="1088892"/>
            <a:ext cx="3512278" cy="738664"/>
          </a:xfrm>
          <a:prstGeom prst="rect">
            <a:avLst/>
          </a:prstGeom>
          <a:noFill/>
        </p:spPr>
        <p:txBody>
          <a:bodyPr wrap="square" rtlCol="0">
            <a:spAutoFit/>
          </a:bodyPr>
          <a:lstStyle/>
          <a:p>
            <a:r>
              <a:rPr lang="es-CR" sz="2400" dirty="0">
                <a:solidFill>
                  <a:prstClr val="black">
                    <a:lumMod val="75000"/>
                    <a:lumOff val="25000"/>
                  </a:prstClr>
                </a:solidFill>
                <a:latin typeface="Calibri Light"/>
              </a:rPr>
              <a:t>Participación</a:t>
            </a:r>
          </a:p>
          <a:p>
            <a:r>
              <a:rPr lang="es-CR" dirty="0">
                <a:solidFill>
                  <a:prstClr val="black">
                    <a:lumMod val="75000"/>
                    <a:lumOff val="25000"/>
                  </a:prstClr>
                </a:solidFill>
                <a:latin typeface="Calibri Light"/>
              </a:rPr>
              <a:t>Participación electoral   </a:t>
            </a:r>
          </a:p>
        </p:txBody>
      </p:sp>
    </p:spTree>
    <p:extLst>
      <p:ext uri="{BB962C8B-B14F-4D97-AF65-F5344CB8AC3E}">
        <p14:creationId xmlns:p14="http://schemas.microsoft.com/office/powerpoint/2010/main" val="121052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anim calcmode="lin" valueType="num">
                                      <p:cBhvr>
                                        <p:cTn id="8" dur="750" fill="hold"/>
                                        <p:tgtEl>
                                          <p:spTgt spid="14"/>
                                        </p:tgtEl>
                                        <p:attrNameLst>
                                          <p:attrName>ppt_x</p:attrName>
                                        </p:attrNameLst>
                                      </p:cBhvr>
                                      <p:tavLst>
                                        <p:tav tm="0">
                                          <p:val>
                                            <p:strVal val="#ppt_x"/>
                                          </p:val>
                                        </p:tav>
                                        <p:tav tm="100000">
                                          <p:val>
                                            <p:strVal val="#ppt_x"/>
                                          </p:val>
                                        </p:tav>
                                      </p:tavLst>
                                    </p:anim>
                                    <p:anim calcmode="lin" valueType="num">
                                      <p:cBhvr>
                                        <p:cTn id="9" dur="75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0"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750"/>
                                        <p:tgtEl>
                                          <p:spTgt spid="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750" fill="hold"/>
                                        <p:tgtEl>
                                          <p:spTgt spid="9"/>
                                        </p:tgtEl>
                                        <p:attrNameLst>
                                          <p:attrName>ppt_w</p:attrName>
                                        </p:attrNameLst>
                                      </p:cBhvr>
                                      <p:tavLst>
                                        <p:tav tm="0">
                                          <p:val>
                                            <p:fltVal val="0"/>
                                          </p:val>
                                        </p:tav>
                                        <p:tav tm="100000">
                                          <p:val>
                                            <p:strVal val="#ppt_w"/>
                                          </p:val>
                                        </p:tav>
                                      </p:tavLst>
                                    </p:anim>
                                    <p:anim calcmode="lin" valueType="num">
                                      <p:cBhvr>
                                        <p:cTn id="17" dur="750" fill="hold"/>
                                        <p:tgtEl>
                                          <p:spTgt spid="9"/>
                                        </p:tgtEl>
                                        <p:attrNameLst>
                                          <p:attrName>ppt_h</p:attrName>
                                        </p:attrNameLst>
                                      </p:cBhvr>
                                      <p:tavLst>
                                        <p:tav tm="0">
                                          <p:val>
                                            <p:fltVal val="0"/>
                                          </p:val>
                                        </p:tav>
                                        <p:tav tm="100000">
                                          <p:val>
                                            <p:strVal val="#ppt_h"/>
                                          </p:val>
                                        </p:tav>
                                      </p:tavLst>
                                    </p:anim>
                                    <p:animEffect transition="in" filter="fade">
                                      <p:cBhvr>
                                        <p:cTn id="18" dur="750"/>
                                        <p:tgtEl>
                                          <p:spTgt spid="9"/>
                                        </p:tgtEl>
                                      </p:cBhvr>
                                    </p:animEffect>
                                  </p:childTnLst>
                                </p:cTn>
                              </p:par>
                              <p:par>
                                <p:cTn id="19" presetID="8" presetClass="emph" presetSubtype="0" repeatCount="indefinite" fill="hold" nodeType="withEffect">
                                  <p:stCondLst>
                                    <p:cond delay="0"/>
                                  </p:stCondLst>
                                  <p:childTnLst>
                                    <p:animRot by="21600000">
                                      <p:cBhvr>
                                        <p:cTn id="20" dur="2000" fill="hold"/>
                                        <p:tgtEl>
                                          <p:spTgt spid="9"/>
                                        </p:tgtEl>
                                        <p:attrNameLst>
                                          <p:attrName>r</p:attrName>
                                        </p:attrNameLst>
                                      </p:cBhvr>
                                    </p:animRot>
                                  </p:childTnLst>
                                </p:cTn>
                              </p:par>
                              <p:par>
                                <p:cTn id="21" presetID="22" presetClass="entr" presetSubtype="8" fill="hold" nodeType="withEffect">
                                  <p:stCondLst>
                                    <p:cond delay="125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500"/>
                                        <p:tgtEl>
                                          <p:spTgt spid="32"/>
                                        </p:tgtEl>
                                      </p:cBhvr>
                                    </p:animEffect>
                                  </p:childTnLst>
                                </p:cTn>
                              </p:par>
                            </p:childTnLst>
                          </p:cTn>
                        </p:par>
                        <p:par>
                          <p:cTn id="24" fill="hold">
                            <p:stCondLst>
                              <p:cond delay="2750"/>
                            </p:stCondLst>
                            <p:childTnLst>
                              <p:par>
                                <p:cTn id="25" presetID="22" presetClass="entr" presetSubtype="8"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left)">
                                      <p:cBhvr>
                                        <p:cTn id="27" dur="500"/>
                                        <p:tgtEl>
                                          <p:spTgt spid="35"/>
                                        </p:tgtEl>
                                      </p:cBhvr>
                                    </p:animEffect>
                                  </p:childTnLst>
                                </p:cTn>
                              </p:par>
                            </p:childTnLst>
                          </p:cTn>
                        </p:par>
                        <p:par>
                          <p:cTn id="28" fill="hold">
                            <p:stCondLst>
                              <p:cond delay="3250"/>
                            </p:stCondLst>
                            <p:childTnLst>
                              <p:par>
                                <p:cTn id="29" presetID="22" presetClass="entr" presetSubtype="8"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3750"/>
                            </p:stCondLst>
                            <p:childTnLst>
                              <p:par>
                                <p:cTn id="33" presetID="22" presetClass="entr" presetSubtype="2"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right)">
                                      <p:cBhvr>
                                        <p:cTn id="35" dur="500"/>
                                        <p:tgtEl>
                                          <p:spTgt spid="26"/>
                                        </p:tgtEl>
                                      </p:cBhvr>
                                    </p:animEffect>
                                  </p:childTnLst>
                                </p:cTn>
                              </p:par>
                            </p:childTnLst>
                          </p:cTn>
                        </p:par>
                        <p:par>
                          <p:cTn id="36" fill="hold">
                            <p:stCondLst>
                              <p:cond delay="4250"/>
                            </p:stCondLst>
                            <p:childTnLst>
                              <p:par>
                                <p:cTn id="37" presetID="22" presetClass="entr" presetSubtype="2"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right)">
                                      <p:cBhvr>
                                        <p:cTn id="3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4809" y="226535"/>
            <a:ext cx="10515600" cy="647749"/>
          </a:xfrm>
        </p:spPr>
        <p:txBody>
          <a:bodyPr>
            <a:normAutofit fontScale="90000"/>
          </a:bodyPr>
          <a:lstStyle/>
          <a:p>
            <a:r>
              <a:rPr lang="es-CR" dirty="0"/>
              <a:t>Resumen de los datos</a:t>
            </a:r>
          </a:p>
        </p:txBody>
      </p:sp>
      <p:sp>
        <p:nvSpPr>
          <p:cNvPr id="5" name="CuadroTexto 4"/>
          <p:cNvSpPr txBox="1"/>
          <p:nvPr/>
        </p:nvSpPr>
        <p:spPr>
          <a:xfrm>
            <a:off x="6507909" y="550409"/>
            <a:ext cx="5531428" cy="5078313"/>
          </a:xfrm>
          <a:prstGeom prst="rect">
            <a:avLst/>
          </a:prstGeom>
          <a:noFill/>
        </p:spPr>
        <p:txBody>
          <a:bodyPr wrap="square" rtlCol="0">
            <a:spAutoFit/>
          </a:bodyPr>
          <a:lstStyle/>
          <a:p>
            <a:r>
              <a:rPr lang="es-CR" sz="2400" b="1" dirty="0">
                <a:solidFill>
                  <a:prstClr val="black">
                    <a:lumMod val="75000"/>
                    <a:lumOff val="25000"/>
                  </a:prstClr>
                </a:solidFill>
                <a:latin typeface="Calibri Light"/>
              </a:rPr>
              <a:t>Fuente de los datos</a:t>
            </a:r>
          </a:p>
          <a:p>
            <a:r>
              <a:rPr lang="es-CR" sz="2400" dirty="0">
                <a:solidFill>
                  <a:prstClr val="black">
                    <a:lumMod val="75000"/>
                    <a:lumOff val="25000"/>
                  </a:prstClr>
                </a:solidFill>
                <a:latin typeface="Calibri Light"/>
              </a:rPr>
              <a:t>MIDEPLAN. Área de Análisis de Desarrollo</a:t>
            </a:r>
          </a:p>
          <a:p>
            <a:endParaRPr lang="es-CR" sz="2400" dirty="0">
              <a:solidFill>
                <a:prstClr val="black">
                  <a:lumMod val="75000"/>
                  <a:lumOff val="25000"/>
                </a:prstClr>
              </a:solidFill>
              <a:latin typeface="Calibri Light"/>
            </a:endParaRPr>
          </a:p>
          <a:p>
            <a:r>
              <a:rPr lang="es-CR" sz="2400" b="1" dirty="0">
                <a:solidFill>
                  <a:prstClr val="black">
                    <a:lumMod val="75000"/>
                    <a:lumOff val="25000"/>
                  </a:prstClr>
                </a:solidFill>
                <a:latin typeface="Calibri Light"/>
              </a:rPr>
              <a:t>Variables </a:t>
            </a:r>
          </a:p>
          <a:p>
            <a:r>
              <a:rPr lang="es-CR" sz="2400" dirty="0">
                <a:solidFill>
                  <a:prstClr val="black">
                    <a:lumMod val="75000"/>
                    <a:lumOff val="25000"/>
                  </a:prstClr>
                </a:solidFill>
                <a:latin typeface="Calibri Light"/>
              </a:rPr>
              <a:t>Índice de desarrollo social </a:t>
            </a:r>
          </a:p>
          <a:p>
            <a:r>
              <a:rPr lang="es-CR" sz="2400" dirty="0">
                <a:solidFill>
                  <a:prstClr val="black">
                    <a:lumMod val="75000"/>
                    <a:lumOff val="25000"/>
                  </a:prstClr>
                </a:solidFill>
                <a:latin typeface="Calibri Light"/>
              </a:rPr>
              <a:t>Cantones </a:t>
            </a:r>
          </a:p>
          <a:p>
            <a:r>
              <a:rPr lang="es-CR" sz="2400" dirty="0">
                <a:solidFill>
                  <a:prstClr val="black">
                    <a:lumMod val="75000"/>
                    <a:lumOff val="25000"/>
                  </a:prstClr>
                </a:solidFill>
                <a:latin typeface="Calibri Light"/>
              </a:rPr>
              <a:t>Consumo de electricidad (</a:t>
            </a:r>
            <a:r>
              <a:rPr lang="es-CR" sz="2400" dirty="0" err="1">
                <a:solidFill>
                  <a:prstClr val="black">
                    <a:lumMod val="75000"/>
                    <a:lumOff val="25000"/>
                  </a:prstClr>
                </a:solidFill>
                <a:latin typeface="Calibri Light"/>
              </a:rPr>
              <a:t>Aresep</a:t>
            </a:r>
            <a:r>
              <a:rPr lang="es-CR" sz="2400" dirty="0">
                <a:solidFill>
                  <a:prstClr val="black">
                    <a:lumMod val="75000"/>
                    <a:lumOff val="25000"/>
                  </a:prstClr>
                </a:solidFill>
                <a:latin typeface="Calibri Light"/>
              </a:rPr>
              <a:t>)</a:t>
            </a:r>
          </a:p>
          <a:p>
            <a:r>
              <a:rPr lang="es-CR" sz="2400" dirty="0">
                <a:solidFill>
                  <a:prstClr val="black">
                    <a:lumMod val="75000"/>
                    <a:lumOff val="25000"/>
                  </a:prstClr>
                </a:solidFill>
                <a:latin typeface="Calibri Light"/>
              </a:rPr>
              <a:t>Porcentaje de hogares con acceso a internet (INEC)</a:t>
            </a:r>
          </a:p>
          <a:p>
            <a:r>
              <a:rPr lang="es-CR" sz="2400" dirty="0">
                <a:solidFill>
                  <a:prstClr val="black">
                    <a:lumMod val="75000"/>
                    <a:lumOff val="25000"/>
                  </a:prstClr>
                </a:solidFill>
                <a:latin typeface="Calibri Light"/>
              </a:rPr>
              <a:t>Severidad de pobreza (INEC)</a:t>
            </a:r>
          </a:p>
          <a:p>
            <a:r>
              <a:rPr lang="es-CR" sz="2400" dirty="0">
                <a:solidFill>
                  <a:prstClr val="black">
                    <a:lumMod val="75000"/>
                    <a:lumOff val="25000"/>
                  </a:prstClr>
                </a:solidFill>
                <a:latin typeface="Calibri Light"/>
              </a:rPr>
              <a:t>Población por cantón (INEC)</a:t>
            </a:r>
          </a:p>
          <a:p>
            <a:endParaRPr lang="es-CR" sz="2400" dirty="0">
              <a:solidFill>
                <a:prstClr val="black">
                  <a:lumMod val="75000"/>
                  <a:lumOff val="25000"/>
                </a:prstClr>
              </a:solidFill>
              <a:latin typeface="Calibri Light"/>
            </a:endParaRPr>
          </a:p>
          <a:p>
            <a:endParaRPr lang="es-CR" dirty="0"/>
          </a:p>
          <a:p>
            <a:endParaRPr lang="es-CR" dirty="0"/>
          </a:p>
        </p:txBody>
      </p:sp>
      <p:pic>
        <p:nvPicPr>
          <p:cNvPr id="3" name="Imagen 2">
            <a:extLst>
              <a:ext uri="{FF2B5EF4-FFF2-40B4-BE49-F238E27FC236}">
                <a16:creationId xmlns:a16="http://schemas.microsoft.com/office/drawing/2014/main" id="{39D28340-2767-4AA9-8950-2BC75BB60601}"/>
              </a:ext>
            </a:extLst>
          </p:cNvPr>
          <p:cNvPicPr>
            <a:picLocks noChangeAspect="1"/>
          </p:cNvPicPr>
          <p:nvPr/>
        </p:nvPicPr>
        <p:blipFill>
          <a:blip r:embed="rId2"/>
          <a:stretch>
            <a:fillRect/>
          </a:stretch>
        </p:blipFill>
        <p:spPr>
          <a:xfrm>
            <a:off x="152663" y="1320706"/>
            <a:ext cx="6200175" cy="4984976"/>
          </a:xfrm>
          <a:prstGeom prst="rect">
            <a:avLst/>
          </a:prstGeom>
        </p:spPr>
      </p:pic>
      <p:sp>
        <p:nvSpPr>
          <p:cNvPr id="6" name="CuadroTexto 5">
            <a:extLst>
              <a:ext uri="{FF2B5EF4-FFF2-40B4-BE49-F238E27FC236}">
                <a16:creationId xmlns:a16="http://schemas.microsoft.com/office/drawing/2014/main" id="{28F68420-4F3B-4742-A47D-D2B332581BB8}"/>
              </a:ext>
            </a:extLst>
          </p:cNvPr>
          <p:cNvSpPr txBox="1"/>
          <p:nvPr/>
        </p:nvSpPr>
        <p:spPr>
          <a:xfrm>
            <a:off x="0" y="6376020"/>
            <a:ext cx="5781822" cy="338554"/>
          </a:xfrm>
          <a:prstGeom prst="rect">
            <a:avLst/>
          </a:prstGeom>
          <a:noFill/>
        </p:spPr>
        <p:txBody>
          <a:bodyPr wrap="square" rtlCol="0">
            <a:spAutoFit/>
          </a:bodyPr>
          <a:lstStyle/>
          <a:p>
            <a:r>
              <a:rPr lang="es-CR" sz="1600" dirty="0"/>
              <a:t>Fuente: Elaboración propia con base en datos de MIDEPLAN.</a:t>
            </a:r>
          </a:p>
        </p:txBody>
      </p:sp>
      <p:sp>
        <p:nvSpPr>
          <p:cNvPr id="8" name="Rectángulo 7">
            <a:extLst>
              <a:ext uri="{FF2B5EF4-FFF2-40B4-BE49-F238E27FC236}">
                <a16:creationId xmlns:a16="http://schemas.microsoft.com/office/drawing/2014/main" id="{16D7B06B-22F5-4146-9F32-8CB22D1F28C3}"/>
              </a:ext>
            </a:extLst>
          </p:cNvPr>
          <p:cNvSpPr/>
          <p:nvPr/>
        </p:nvSpPr>
        <p:spPr>
          <a:xfrm>
            <a:off x="233626" y="916205"/>
            <a:ext cx="4591963" cy="369332"/>
          </a:xfrm>
          <a:prstGeom prst="rect">
            <a:avLst/>
          </a:prstGeom>
        </p:spPr>
        <p:txBody>
          <a:bodyPr wrap="none">
            <a:spAutoFit/>
          </a:bodyPr>
          <a:lstStyle/>
          <a:p>
            <a:r>
              <a:rPr lang="es-CR" dirty="0"/>
              <a:t>Costa Rica. Índice de Desarrollo Cantonal, 2017</a:t>
            </a:r>
          </a:p>
        </p:txBody>
      </p:sp>
    </p:spTree>
    <p:extLst>
      <p:ext uri="{BB962C8B-B14F-4D97-AF65-F5344CB8AC3E}">
        <p14:creationId xmlns:p14="http://schemas.microsoft.com/office/powerpoint/2010/main" val="3613433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3906" y="224613"/>
            <a:ext cx="10515600" cy="1325563"/>
          </a:xfrm>
        </p:spPr>
        <p:txBody>
          <a:bodyPr/>
          <a:lstStyle/>
          <a:p>
            <a:r>
              <a:rPr lang="es-CR" dirty="0"/>
              <a:t>Métodos de analisis </a:t>
            </a:r>
          </a:p>
        </p:txBody>
      </p:sp>
      <p:sp>
        <p:nvSpPr>
          <p:cNvPr id="12" name="Rectángulo redondeado 11"/>
          <p:cNvSpPr/>
          <p:nvPr/>
        </p:nvSpPr>
        <p:spPr>
          <a:xfrm>
            <a:off x="7987178" y="3356660"/>
            <a:ext cx="2952328" cy="1100524"/>
          </a:xfrm>
          <a:prstGeom prst="roundRect">
            <a:avLst/>
          </a:prstGeom>
          <a:solidFill>
            <a:srgbClr val="B9DFE8"/>
          </a:solidFill>
          <a:ln>
            <a:solidFill>
              <a:srgbClr val="21AB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2000" dirty="0">
                <a:solidFill>
                  <a:schemeClr val="bg1"/>
                </a:solidFill>
              </a:rPr>
              <a:t>Modelación del fenómeno</a:t>
            </a:r>
          </a:p>
        </p:txBody>
      </p:sp>
      <p:sp>
        <p:nvSpPr>
          <p:cNvPr id="13" name="Rectángulo redondeado 12"/>
          <p:cNvSpPr/>
          <p:nvPr/>
        </p:nvSpPr>
        <p:spPr>
          <a:xfrm>
            <a:off x="7987178" y="1701078"/>
            <a:ext cx="2952328" cy="1100524"/>
          </a:xfrm>
          <a:prstGeom prst="roundRect">
            <a:avLst/>
          </a:prstGeom>
          <a:solidFill>
            <a:srgbClr val="F69E1E"/>
          </a:solidFill>
          <a:ln>
            <a:solidFill>
              <a:srgbClr val="F69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2000" dirty="0">
                <a:solidFill>
                  <a:schemeClr val="tx1">
                    <a:lumMod val="75000"/>
                    <a:lumOff val="25000"/>
                  </a:schemeClr>
                </a:solidFill>
              </a:rPr>
              <a:t>Determinación de los vecinos </a:t>
            </a:r>
          </a:p>
        </p:txBody>
      </p:sp>
      <p:sp>
        <p:nvSpPr>
          <p:cNvPr id="14" name="Rectángulo redondeado 13"/>
          <p:cNvSpPr/>
          <p:nvPr/>
        </p:nvSpPr>
        <p:spPr>
          <a:xfrm>
            <a:off x="838200" y="3351388"/>
            <a:ext cx="2952328" cy="1100524"/>
          </a:xfrm>
          <a:prstGeom prst="roundRect">
            <a:avLst/>
          </a:prstGeom>
          <a:solidFill>
            <a:srgbClr val="F9BE67"/>
          </a:solidFill>
          <a:ln>
            <a:solidFill>
              <a:srgbClr val="F9B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lumMod val="75000"/>
                    <a:lumOff val="25000"/>
                  </a:schemeClr>
                </a:solidFill>
              </a:rPr>
              <a:t>Selección de las matriz W</a:t>
            </a:r>
          </a:p>
        </p:txBody>
      </p:sp>
      <p:sp>
        <p:nvSpPr>
          <p:cNvPr id="15" name="Rectángulo redondeado 14"/>
          <p:cNvSpPr/>
          <p:nvPr/>
        </p:nvSpPr>
        <p:spPr>
          <a:xfrm>
            <a:off x="4513268" y="3361671"/>
            <a:ext cx="2952328" cy="1100524"/>
          </a:xfrm>
          <a:prstGeom prst="roundRect">
            <a:avLst/>
          </a:prstGeom>
          <a:solidFill>
            <a:srgbClr val="21ABB9"/>
          </a:solidFill>
          <a:ln>
            <a:solidFill>
              <a:srgbClr val="21AB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2000" dirty="0">
                <a:solidFill>
                  <a:schemeClr val="tx1">
                    <a:lumMod val="75000"/>
                    <a:lumOff val="25000"/>
                  </a:schemeClr>
                </a:solidFill>
              </a:rPr>
              <a:t>Determinación de las correlación espacial </a:t>
            </a:r>
          </a:p>
        </p:txBody>
      </p:sp>
      <p:sp>
        <p:nvSpPr>
          <p:cNvPr id="16" name="Rectángulo redondeado 15"/>
          <p:cNvSpPr/>
          <p:nvPr/>
        </p:nvSpPr>
        <p:spPr>
          <a:xfrm>
            <a:off x="4519124" y="1695807"/>
            <a:ext cx="2952328" cy="1100524"/>
          </a:xfrm>
          <a:prstGeom prst="roundRect">
            <a:avLst/>
          </a:prstGeom>
          <a:solidFill>
            <a:srgbClr val="B9DFE8"/>
          </a:solidFill>
          <a:ln>
            <a:solidFill>
              <a:srgbClr val="21AB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2000" dirty="0">
                <a:solidFill>
                  <a:schemeClr val="tx1">
                    <a:lumMod val="75000"/>
                    <a:lumOff val="25000"/>
                  </a:schemeClr>
                </a:solidFill>
              </a:rPr>
              <a:t>Analisis gráficos </a:t>
            </a:r>
          </a:p>
        </p:txBody>
      </p:sp>
      <p:sp>
        <p:nvSpPr>
          <p:cNvPr id="17" name="Rectángulo redondeado 16"/>
          <p:cNvSpPr/>
          <p:nvPr/>
        </p:nvSpPr>
        <p:spPr>
          <a:xfrm>
            <a:off x="8000876" y="4847521"/>
            <a:ext cx="2952328" cy="1100524"/>
          </a:xfrm>
          <a:prstGeom prst="roundRect">
            <a:avLst/>
          </a:prstGeom>
          <a:solidFill>
            <a:srgbClr val="F69E1E"/>
          </a:solidFill>
          <a:ln>
            <a:solidFill>
              <a:srgbClr val="F69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2000" dirty="0">
                <a:solidFill>
                  <a:schemeClr val="tx1">
                    <a:lumMod val="75000"/>
                    <a:lumOff val="25000"/>
                  </a:schemeClr>
                </a:solidFill>
              </a:rPr>
              <a:t>Analisis por cantón </a:t>
            </a:r>
          </a:p>
        </p:txBody>
      </p:sp>
      <p:sp>
        <p:nvSpPr>
          <p:cNvPr id="18" name="Rectángulo redondeado 17"/>
          <p:cNvSpPr/>
          <p:nvPr/>
        </p:nvSpPr>
        <p:spPr>
          <a:xfrm>
            <a:off x="4513268" y="4838136"/>
            <a:ext cx="2952328" cy="1100524"/>
          </a:xfrm>
          <a:prstGeom prst="roundRect">
            <a:avLst/>
          </a:prstGeom>
          <a:solidFill>
            <a:srgbClr val="F9BE67"/>
          </a:solidFill>
          <a:ln>
            <a:solidFill>
              <a:srgbClr val="F9B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2000" dirty="0">
                <a:solidFill>
                  <a:schemeClr val="bg1"/>
                </a:solidFill>
              </a:rPr>
              <a:t>Conclusiones del analisis </a:t>
            </a:r>
          </a:p>
        </p:txBody>
      </p:sp>
      <p:sp>
        <p:nvSpPr>
          <p:cNvPr id="19" name="Rectángulo redondeado 18"/>
          <p:cNvSpPr/>
          <p:nvPr/>
        </p:nvSpPr>
        <p:spPr>
          <a:xfrm>
            <a:off x="955381" y="1690688"/>
            <a:ext cx="2952328" cy="1100524"/>
          </a:xfrm>
          <a:prstGeom prst="roundRect">
            <a:avLst/>
          </a:prstGeom>
          <a:solidFill>
            <a:srgbClr val="21ABB9"/>
          </a:solidFill>
          <a:ln>
            <a:solidFill>
              <a:srgbClr val="B9DF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2000" dirty="0">
                <a:solidFill>
                  <a:schemeClr val="bg1"/>
                </a:solidFill>
              </a:rPr>
              <a:t>Creación de las base de datos </a:t>
            </a:r>
          </a:p>
        </p:txBody>
      </p:sp>
      <p:cxnSp>
        <p:nvCxnSpPr>
          <p:cNvPr id="20" name="Conector recto de flecha 19"/>
          <p:cNvCxnSpPr>
            <a:stCxn id="19" idx="3"/>
            <a:endCxn id="16" idx="1"/>
          </p:cNvCxnSpPr>
          <p:nvPr/>
        </p:nvCxnSpPr>
        <p:spPr>
          <a:xfrm>
            <a:off x="3907709" y="2240950"/>
            <a:ext cx="611415" cy="5119"/>
          </a:xfrm>
          <a:prstGeom prst="straightConnector1">
            <a:avLst/>
          </a:prstGeom>
          <a:ln>
            <a:solidFill>
              <a:schemeClr val="accent3">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Conector recto de flecha 20"/>
          <p:cNvCxnSpPr>
            <a:stCxn id="14" idx="3"/>
            <a:endCxn id="15" idx="1"/>
          </p:cNvCxnSpPr>
          <p:nvPr/>
        </p:nvCxnSpPr>
        <p:spPr>
          <a:xfrm>
            <a:off x="3790528" y="3901650"/>
            <a:ext cx="722740" cy="10283"/>
          </a:xfrm>
          <a:prstGeom prst="straightConnector1">
            <a:avLst/>
          </a:prstGeom>
          <a:ln>
            <a:solidFill>
              <a:schemeClr val="accent3">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2" name="Conector recto de flecha 21"/>
          <p:cNvCxnSpPr>
            <a:stCxn id="15" idx="3"/>
            <a:endCxn id="12" idx="1"/>
          </p:cNvCxnSpPr>
          <p:nvPr/>
        </p:nvCxnSpPr>
        <p:spPr>
          <a:xfrm flipV="1">
            <a:off x="7465596" y="3906922"/>
            <a:ext cx="521582" cy="5011"/>
          </a:xfrm>
          <a:prstGeom prst="straightConnector1">
            <a:avLst/>
          </a:prstGeom>
          <a:ln>
            <a:solidFill>
              <a:schemeClr val="accent3">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Conector recto de flecha 22"/>
          <p:cNvCxnSpPr>
            <a:stCxn id="16" idx="3"/>
            <a:endCxn id="13" idx="1"/>
          </p:cNvCxnSpPr>
          <p:nvPr/>
        </p:nvCxnSpPr>
        <p:spPr>
          <a:xfrm>
            <a:off x="7471452" y="2246069"/>
            <a:ext cx="515726" cy="5271"/>
          </a:xfrm>
          <a:prstGeom prst="straightConnector1">
            <a:avLst/>
          </a:prstGeom>
          <a:ln>
            <a:solidFill>
              <a:schemeClr val="accent3">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Conector angular 23"/>
          <p:cNvCxnSpPr>
            <a:stCxn id="12" idx="3"/>
            <a:endCxn id="17" idx="3"/>
          </p:cNvCxnSpPr>
          <p:nvPr/>
        </p:nvCxnSpPr>
        <p:spPr>
          <a:xfrm>
            <a:off x="10939506" y="3906922"/>
            <a:ext cx="13698" cy="1490861"/>
          </a:xfrm>
          <a:prstGeom prst="bentConnector3">
            <a:avLst>
              <a:gd name="adj1" fmla="val 1768857"/>
            </a:avLst>
          </a:prstGeom>
          <a:ln>
            <a:solidFill>
              <a:schemeClr val="accent3">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5" name="Conector angular 24"/>
          <p:cNvCxnSpPr>
            <a:stCxn id="13" idx="3"/>
            <a:endCxn id="14" idx="0"/>
          </p:cNvCxnSpPr>
          <p:nvPr/>
        </p:nvCxnSpPr>
        <p:spPr>
          <a:xfrm flipH="1">
            <a:off x="2314364" y="2251340"/>
            <a:ext cx="8625142" cy="1100048"/>
          </a:xfrm>
          <a:prstGeom prst="bentConnector4">
            <a:avLst>
              <a:gd name="adj1" fmla="val -2650"/>
              <a:gd name="adj2" fmla="val 75011"/>
            </a:avLst>
          </a:prstGeom>
          <a:ln>
            <a:solidFill>
              <a:schemeClr val="accent3">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Conector recto de flecha 25"/>
          <p:cNvCxnSpPr>
            <a:stCxn id="17" idx="1"/>
            <a:endCxn id="18" idx="3"/>
          </p:cNvCxnSpPr>
          <p:nvPr/>
        </p:nvCxnSpPr>
        <p:spPr>
          <a:xfrm flipH="1" flipV="1">
            <a:off x="7465596" y="5388398"/>
            <a:ext cx="535280" cy="9385"/>
          </a:xfrm>
          <a:prstGeom prst="straightConnector1">
            <a:avLst/>
          </a:prstGeom>
          <a:ln>
            <a:solidFill>
              <a:schemeClr val="accent3">
                <a:lumMod val="5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408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1C098D95-6A45-4350-866C-355DF2E234D9}"/>
              </a:ext>
            </a:extLst>
          </p:cNvPr>
          <p:cNvSpPr/>
          <p:nvPr/>
        </p:nvSpPr>
        <p:spPr>
          <a:xfrm>
            <a:off x="6780628" y="1"/>
            <a:ext cx="5411372" cy="6858000"/>
          </a:xfrm>
          <a:prstGeom prst="rect">
            <a:avLst/>
          </a:prstGeom>
          <a:solidFill>
            <a:srgbClr val="21AB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4" name="CuadroTexto 3"/>
          <p:cNvSpPr txBox="1"/>
          <p:nvPr/>
        </p:nvSpPr>
        <p:spPr>
          <a:xfrm>
            <a:off x="7119400" y="429976"/>
            <a:ext cx="4912237" cy="5427564"/>
          </a:xfrm>
          <a:prstGeom prst="rect">
            <a:avLst/>
          </a:prstGeom>
          <a:noFill/>
        </p:spPr>
        <p:txBody>
          <a:bodyPr wrap="square" lIns="0" tIns="0" rIns="0" bIns="0" rtlCol="0">
            <a:noAutofit/>
          </a:bodyPr>
          <a:lstStyle/>
          <a:p>
            <a:pPr>
              <a:lnSpc>
                <a:spcPct val="90000"/>
              </a:lnSpc>
            </a:pPr>
            <a:r>
              <a:rPr lang="es-CR" sz="3200" b="1" dirty="0">
                <a:solidFill>
                  <a:schemeClr val="bg1"/>
                </a:solidFill>
                <a:latin typeface="+mj-lt"/>
                <a:ea typeface="+mj-ea"/>
                <a:cs typeface="+mj-cs"/>
              </a:rPr>
              <a:t>Selección de los vecinos</a:t>
            </a:r>
          </a:p>
          <a:p>
            <a:pPr>
              <a:lnSpc>
                <a:spcPct val="90000"/>
              </a:lnSpc>
            </a:pPr>
            <a:endParaRPr lang="es-CR" sz="2400" dirty="0">
              <a:solidFill>
                <a:schemeClr val="bg1"/>
              </a:solidFill>
              <a:latin typeface="Calibri Light"/>
            </a:endParaRPr>
          </a:p>
          <a:p>
            <a:pPr>
              <a:lnSpc>
                <a:spcPct val="90000"/>
              </a:lnSpc>
            </a:pPr>
            <a:r>
              <a:rPr lang="es-CR" sz="2400" dirty="0">
                <a:solidFill>
                  <a:schemeClr val="bg1"/>
                </a:solidFill>
                <a:latin typeface="Calibri Light"/>
              </a:rPr>
              <a:t>Se analizaron diversas opciones para la determinación de vecinos:</a:t>
            </a:r>
          </a:p>
          <a:p>
            <a:pPr lvl="1" indent="-228600">
              <a:lnSpc>
                <a:spcPct val="90000"/>
              </a:lnSpc>
              <a:buFont typeface="Arial" panose="02080604020202020204" pitchFamily="34" charset="0"/>
              <a:buChar char="•"/>
            </a:pPr>
            <a:r>
              <a:rPr lang="es-CR" sz="2400" dirty="0">
                <a:solidFill>
                  <a:schemeClr val="bg1"/>
                </a:solidFill>
                <a:latin typeface="Calibri Light"/>
              </a:rPr>
              <a:t>Reina</a:t>
            </a:r>
          </a:p>
          <a:p>
            <a:pPr lvl="1" indent="-228600">
              <a:lnSpc>
                <a:spcPct val="90000"/>
              </a:lnSpc>
              <a:buFont typeface="Arial" panose="02080604020202020204" pitchFamily="34" charset="0"/>
              <a:buChar char="•"/>
            </a:pPr>
            <a:r>
              <a:rPr lang="es-CR" sz="2400" dirty="0">
                <a:solidFill>
                  <a:schemeClr val="bg1"/>
                </a:solidFill>
                <a:latin typeface="Calibri Light"/>
              </a:rPr>
              <a:t>Torre</a:t>
            </a:r>
          </a:p>
          <a:p>
            <a:pPr lvl="1" indent="-228600">
              <a:lnSpc>
                <a:spcPct val="90000"/>
              </a:lnSpc>
              <a:buFont typeface="Arial" panose="02080604020202020204" pitchFamily="34" charset="0"/>
              <a:buChar char="•"/>
            </a:pPr>
            <a:r>
              <a:rPr lang="es-CR" sz="2400" dirty="0">
                <a:solidFill>
                  <a:schemeClr val="bg1"/>
                </a:solidFill>
                <a:latin typeface="Calibri Light"/>
              </a:rPr>
              <a:t>2 vecinos de distancia</a:t>
            </a:r>
          </a:p>
          <a:p>
            <a:pPr lvl="1" indent="-228600">
              <a:lnSpc>
                <a:spcPct val="90000"/>
              </a:lnSpc>
              <a:buFont typeface="Arial" panose="02080604020202020204" pitchFamily="34" charset="0"/>
              <a:buChar char="•"/>
            </a:pPr>
            <a:r>
              <a:rPr lang="es-CR" sz="2400" dirty="0">
                <a:solidFill>
                  <a:schemeClr val="bg1"/>
                </a:solidFill>
                <a:latin typeface="Calibri Light"/>
              </a:rPr>
              <a:t>3 vecinos de distancia</a:t>
            </a:r>
          </a:p>
          <a:p>
            <a:pPr lvl="1" indent="-228600">
              <a:lnSpc>
                <a:spcPct val="90000"/>
              </a:lnSpc>
              <a:buFont typeface="Arial" panose="02080604020202020204" pitchFamily="34" charset="0"/>
              <a:buChar char="•"/>
            </a:pPr>
            <a:r>
              <a:rPr lang="es-CR" sz="2400" dirty="0">
                <a:solidFill>
                  <a:schemeClr val="bg1"/>
                </a:solidFill>
                <a:latin typeface="Calibri Light"/>
              </a:rPr>
              <a:t>4 vecinos de distancia</a:t>
            </a:r>
          </a:p>
          <a:p>
            <a:pPr indent="-228600">
              <a:lnSpc>
                <a:spcPct val="90000"/>
              </a:lnSpc>
              <a:buFont typeface="Arial" panose="02080604020202020204" pitchFamily="34" charset="0"/>
              <a:buChar char="•"/>
            </a:pPr>
            <a:endParaRPr lang="es-CR" sz="2400" dirty="0">
              <a:solidFill>
                <a:schemeClr val="bg1"/>
              </a:solidFill>
              <a:latin typeface="Calibri Light"/>
            </a:endParaRPr>
          </a:p>
          <a:p>
            <a:pPr>
              <a:lnSpc>
                <a:spcPct val="90000"/>
              </a:lnSpc>
            </a:pPr>
            <a:r>
              <a:rPr lang="es-CR" sz="2400" dirty="0">
                <a:solidFill>
                  <a:schemeClr val="bg1"/>
                </a:solidFill>
                <a:latin typeface="Calibri Light"/>
              </a:rPr>
              <a:t>Los resultados fueron similares entre distancias, torre y reina, por lo que se decidió emplear la reina.</a:t>
            </a:r>
          </a:p>
          <a:p>
            <a:pPr>
              <a:lnSpc>
                <a:spcPct val="90000"/>
              </a:lnSpc>
            </a:pPr>
            <a:endParaRPr lang="es-CR" sz="2400" dirty="0">
              <a:solidFill>
                <a:schemeClr val="bg1"/>
              </a:solidFill>
              <a:latin typeface="Calibri Light"/>
            </a:endParaRPr>
          </a:p>
          <a:p>
            <a:pPr>
              <a:lnSpc>
                <a:spcPct val="90000"/>
              </a:lnSpc>
            </a:pPr>
            <a:r>
              <a:rPr lang="es-CR" sz="2400" dirty="0">
                <a:solidFill>
                  <a:schemeClr val="bg1"/>
                </a:solidFill>
                <a:latin typeface="Calibri Light"/>
              </a:rPr>
              <a:t>Sin embargo, es claro que en el método  de k-vecinos conforme se aumenta el número de vecinos se obtienen mayores relaciones.</a:t>
            </a:r>
          </a:p>
          <a:p>
            <a:pPr algn="l"/>
            <a:endParaRPr lang="es-CR" sz="1200" dirty="0">
              <a:solidFill>
                <a:schemeClr val="bg1"/>
              </a:solidFill>
            </a:endParaRPr>
          </a:p>
        </p:txBody>
      </p:sp>
      <p:pic>
        <p:nvPicPr>
          <p:cNvPr id="7" name="Imagen 6">
            <a:extLst>
              <a:ext uri="{FF2B5EF4-FFF2-40B4-BE49-F238E27FC236}">
                <a16:creationId xmlns:a16="http://schemas.microsoft.com/office/drawing/2014/main" id="{F12826A1-D10C-4F80-84BE-4F8EB4631DE0}"/>
              </a:ext>
            </a:extLst>
          </p:cNvPr>
          <p:cNvPicPr>
            <a:picLocks noChangeAspect="1"/>
          </p:cNvPicPr>
          <p:nvPr/>
        </p:nvPicPr>
        <p:blipFill>
          <a:blip r:embed="rId2"/>
          <a:stretch>
            <a:fillRect/>
          </a:stretch>
        </p:blipFill>
        <p:spPr>
          <a:xfrm>
            <a:off x="360505" y="429976"/>
            <a:ext cx="3334043" cy="2870686"/>
          </a:xfrm>
          <a:prstGeom prst="rect">
            <a:avLst/>
          </a:prstGeom>
        </p:spPr>
      </p:pic>
      <p:pic>
        <p:nvPicPr>
          <p:cNvPr id="8" name="Imagen 7">
            <a:extLst>
              <a:ext uri="{FF2B5EF4-FFF2-40B4-BE49-F238E27FC236}">
                <a16:creationId xmlns:a16="http://schemas.microsoft.com/office/drawing/2014/main" id="{A39DD283-4B22-44E3-90CF-B0C0D49E3CD1}"/>
              </a:ext>
            </a:extLst>
          </p:cNvPr>
          <p:cNvPicPr>
            <a:picLocks noChangeAspect="1"/>
          </p:cNvPicPr>
          <p:nvPr/>
        </p:nvPicPr>
        <p:blipFill>
          <a:blip r:embed="rId3"/>
          <a:stretch>
            <a:fillRect/>
          </a:stretch>
        </p:blipFill>
        <p:spPr>
          <a:xfrm>
            <a:off x="3033250" y="3557339"/>
            <a:ext cx="3577992" cy="3064484"/>
          </a:xfrm>
          <a:prstGeom prst="rect">
            <a:avLst/>
          </a:prstGeom>
        </p:spPr>
      </p:pic>
      <p:sp>
        <p:nvSpPr>
          <p:cNvPr id="9" name="Rectángulo 8">
            <a:extLst>
              <a:ext uri="{FF2B5EF4-FFF2-40B4-BE49-F238E27FC236}">
                <a16:creationId xmlns:a16="http://schemas.microsoft.com/office/drawing/2014/main" id="{8E463EC0-CF60-4041-8D81-426747CBDECA}"/>
              </a:ext>
            </a:extLst>
          </p:cNvPr>
          <p:cNvSpPr/>
          <p:nvPr/>
        </p:nvSpPr>
        <p:spPr>
          <a:xfrm>
            <a:off x="811991" y="2709381"/>
            <a:ext cx="1931554" cy="369332"/>
          </a:xfrm>
          <a:prstGeom prst="rect">
            <a:avLst/>
          </a:prstGeom>
        </p:spPr>
        <p:txBody>
          <a:bodyPr wrap="none">
            <a:spAutoFit/>
          </a:bodyPr>
          <a:lstStyle/>
          <a:p>
            <a:r>
              <a:rPr lang="es-CR" dirty="0"/>
              <a:t>Criterio de la Torre</a:t>
            </a:r>
          </a:p>
        </p:txBody>
      </p:sp>
      <p:sp>
        <p:nvSpPr>
          <p:cNvPr id="10" name="Rectángulo 9">
            <a:extLst>
              <a:ext uri="{FF2B5EF4-FFF2-40B4-BE49-F238E27FC236}">
                <a16:creationId xmlns:a16="http://schemas.microsoft.com/office/drawing/2014/main" id="{23448CE4-7132-4A8A-AD09-AE1F673B49D3}"/>
              </a:ext>
            </a:extLst>
          </p:cNvPr>
          <p:cNvSpPr/>
          <p:nvPr/>
        </p:nvSpPr>
        <p:spPr>
          <a:xfrm>
            <a:off x="3446018" y="6058692"/>
            <a:ext cx="1967077" cy="369332"/>
          </a:xfrm>
          <a:prstGeom prst="rect">
            <a:avLst/>
          </a:prstGeom>
        </p:spPr>
        <p:txBody>
          <a:bodyPr wrap="none">
            <a:spAutoFit/>
          </a:bodyPr>
          <a:lstStyle/>
          <a:p>
            <a:r>
              <a:rPr lang="es-CR" dirty="0"/>
              <a:t>Criterio de la Reina</a:t>
            </a:r>
          </a:p>
        </p:txBody>
      </p:sp>
    </p:spTree>
    <p:extLst>
      <p:ext uri="{BB962C8B-B14F-4D97-AF65-F5344CB8AC3E}">
        <p14:creationId xmlns:p14="http://schemas.microsoft.com/office/powerpoint/2010/main" val="3269663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1763" y="365125"/>
            <a:ext cx="10515600" cy="945736"/>
          </a:xfrm>
        </p:spPr>
        <p:txBody>
          <a:bodyPr/>
          <a:lstStyle/>
          <a:p>
            <a:r>
              <a:rPr lang="es-CR" dirty="0"/>
              <a:t>Selección de los vecinos</a:t>
            </a:r>
          </a:p>
        </p:txBody>
      </p:sp>
      <p:sp>
        <p:nvSpPr>
          <p:cNvPr id="9" name="Rectángulo 8">
            <a:extLst>
              <a:ext uri="{FF2B5EF4-FFF2-40B4-BE49-F238E27FC236}">
                <a16:creationId xmlns:a16="http://schemas.microsoft.com/office/drawing/2014/main" id="{8E463EC0-CF60-4041-8D81-426747CBDECA}"/>
              </a:ext>
            </a:extLst>
          </p:cNvPr>
          <p:cNvSpPr/>
          <p:nvPr/>
        </p:nvSpPr>
        <p:spPr>
          <a:xfrm>
            <a:off x="1136424" y="1534668"/>
            <a:ext cx="1091709" cy="369332"/>
          </a:xfrm>
          <a:prstGeom prst="rect">
            <a:avLst/>
          </a:prstGeom>
        </p:spPr>
        <p:txBody>
          <a:bodyPr wrap="none">
            <a:spAutoFit/>
          </a:bodyPr>
          <a:lstStyle/>
          <a:p>
            <a:r>
              <a:rPr lang="es-CR" dirty="0"/>
              <a:t>2-Vecinos</a:t>
            </a:r>
          </a:p>
        </p:txBody>
      </p:sp>
      <p:sp>
        <p:nvSpPr>
          <p:cNvPr id="10" name="Rectángulo 9">
            <a:extLst>
              <a:ext uri="{FF2B5EF4-FFF2-40B4-BE49-F238E27FC236}">
                <a16:creationId xmlns:a16="http://schemas.microsoft.com/office/drawing/2014/main" id="{23448CE4-7132-4A8A-AD09-AE1F673B49D3}"/>
              </a:ext>
            </a:extLst>
          </p:cNvPr>
          <p:cNvSpPr/>
          <p:nvPr/>
        </p:nvSpPr>
        <p:spPr>
          <a:xfrm>
            <a:off x="4772525" y="1605941"/>
            <a:ext cx="1091709" cy="369332"/>
          </a:xfrm>
          <a:prstGeom prst="rect">
            <a:avLst/>
          </a:prstGeom>
        </p:spPr>
        <p:txBody>
          <a:bodyPr wrap="none">
            <a:spAutoFit/>
          </a:bodyPr>
          <a:lstStyle/>
          <a:p>
            <a:r>
              <a:rPr lang="es-CR" dirty="0"/>
              <a:t>3-Vecinos</a:t>
            </a:r>
          </a:p>
        </p:txBody>
      </p:sp>
      <p:sp>
        <p:nvSpPr>
          <p:cNvPr id="11" name="Rectángulo 10">
            <a:extLst>
              <a:ext uri="{FF2B5EF4-FFF2-40B4-BE49-F238E27FC236}">
                <a16:creationId xmlns:a16="http://schemas.microsoft.com/office/drawing/2014/main" id="{FDCA3422-2444-4256-97BE-38428E758EF4}"/>
              </a:ext>
            </a:extLst>
          </p:cNvPr>
          <p:cNvSpPr/>
          <p:nvPr/>
        </p:nvSpPr>
        <p:spPr>
          <a:xfrm>
            <a:off x="8580818" y="1605941"/>
            <a:ext cx="1091709" cy="369332"/>
          </a:xfrm>
          <a:prstGeom prst="rect">
            <a:avLst/>
          </a:prstGeom>
        </p:spPr>
        <p:txBody>
          <a:bodyPr wrap="none">
            <a:spAutoFit/>
          </a:bodyPr>
          <a:lstStyle/>
          <a:p>
            <a:r>
              <a:rPr lang="es-CR" dirty="0"/>
              <a:t>4-Vecinos</a:t>
            </a:r>
          </a:p>
        </p:txBody>
      </p:sp>
      <p:grpSp>
        <p:nvGrpSpPr>
          <p:cNvPr id="15" name="Grupo 14">
            <a:extLst>
              <a:ext uri="{FF2B5EF4-FFF2-40B4-BE49-F238E27FC236}">
                <a16:creationId xmlns:a16="http://schemas.microsoft.com/office/drawing/2014/main" id="{F5DABD9E-0AC8-49C6-84E8-CF2737D16161}"/>
              </a:ext>
            </a:extLst>
          </p:cNvPr>
          <p:cNvGrpSpPr/>
          <p:nvPr/>
        </p:nvGrpSpPr>
        <p:grpSpPr>
          <a:xfrm>
            <a:off x="728461" y="1957705"/>
            <a:ext cx="3410598" cy="2656525"/>
            <a:chOff x="489309" y="2773631"/>
            <a:chExt cx="3410598" cy="2656525"/>
          </a:xfrm>
        </p:grpSpPr>
        <p:pic>
          <p:nvPicPr>
            <p:cNvPr id="3" name="Imagen 2">
              <a:extLst>
                <a:ext uri="{FF2B5EF4-FFF2-40B4-BE49-F238E27FC236}">
                  <a16:creationId xmlns:a16="http://schemas.microsoft.com/office/drawing/2014/main" id="{EEAF7EB5-8144-414B-8EA0-E4B38757E390}"/>
                </a:ext>
              </a:extLst>
            </p:cNvPr>
            <p:cNvPicPr>
              <a:picLocks noChangeAspect="1"/>
            </p:cNvPicPr>
            <p:nvPr/>
          </p:nvPicPr>
          <p:blipFill rotWithShape="1">
            <a:blip r:embed="rId2"/>
            <a:srcRect b="40618"/>
            <a:stretch/>
          </p:blipFill>
          <p:spPr>
            <a:xfrm>
              <a:off x="489309" y="2773631"/>
              <a:ext cx="3410598" cy="2335237"/>
            </a:xfrm>
            <a:prstGeom prst="rect">
              <a:avLst/>
            </a:prstGeom>
          </p:spPr>
        </p:pic>
        <p:pic>
          <p:nvPicPr>
            <p:cNvPr id="12" name="Imagen 11">
              <a:extLst>
                <a:ext uri="{FF2B5EF4-FFF2-40B4-BE49-F238E27FC236}">
                  <a16:creationId xmlns:a16="http://schemas.microsoft.com/office/drawing/2014/main" id="{4E1085E8-CA9F-4F1D-AADB-C2A71295AA86}"/>
                </a:ext>
              </a:extLst>
            </p:cNvPr>
            <p:cNvPicPr>
              <a:picLocks noChangeAspect="1"/>
            </p:cNvPicPr>
            <p:nvPr/>
          </p:nvPicPr>
          <p:blipFill>
            <a:blip r:embed="rId3"/>
            <a:stretch>
              <a:fillRect/>
            </a:stretch>
          </p:blipFill>
          <p:spPr>
            <a:xfrm>
              <a:off x="774654" y="5108868"/>
              <a:ext cx="3125253" cy="321288"/>
            </a:xfrm>
            <a:prstGeom prst="rect">
              <a:avLst/>
            </a:prstGeom>
          </p:spPr>
        </p:pic>
      </p:grpSp>
      <p:grpSp>
        <p:nvGrpSpPr>
          <p:cNvPr id="16" name="Grupo 15">
            <a:extLst>
              <a:ext uri="{FF2B5EF4-FFF2-40B4-BE49-F238E27FC236}">
                <a16:creationId xmlns:a16="http://schemas.microsoft.com/office/drawing/2014/main" id="{265208D2-D3CC-4F18-A415-4AA7D353B89D}"/>
              </a:ext>
            </a:extLst>
          </p:cNvPr>
          <p:cNvGrpSpPr/>
          <p:nvPr/>
        </p:nvGrpSpPr>
        <p:grpSpPr>
          <a:xfrm>
            <a:off x="4388191" y="1957705"/>
            <a:ext cx="3410599" cy="2640369"/>
            <a:chOff x="4149039" y="2773631"/>
            <a:chExt cx="3410599" cy="2640369"/>
          </a:xfrm>
        </p:grpSpPr>
        <p:pic>
          <p:nvPicPr>
            <p:cNvPr id="5" name="Imagen 4">
              <a:extLst>
                <a:ext uri="{FF2B5EF4-FFF2-40B4-BE49-F238E27FC236}">
                  <a16:creationId xmlns:a16="http://schemas.microsoft.com/office/drawing/2014/main" id="{4DE3BBDA-7CFB-44A4-99C8-D15E9374F51F}"/>
                </a:ext>
              </a:extLst>
            </p:cNvPr>
            <p:cNvPicPr>
              <a:picLocks noChangeAspect="1"/>
            </p:cNvPicPr>
            <p:nvPr/>
          </p:nvPicPr>
          <p:blipFill rotWithShape="1">
            <a:blip r:embed="rId4"/>
            <a:srcRect b="41294"/>
            <a:stretch/>
          </p:blipFill>
          <p:spPr>
            <a:xfrm>
              <a:off x="4149039" y="2773631"/>
              <a:ext cx="3410599" cy="2335237"/>
            </a:xfrm>
            <a:prstGeom prst="rect">
              <a:avLst/>
            </a:prstGeom>
          </p:spPr>
        </p:pic>
        <p:pic>
          <p:nvPicPr>
            <p:cNvPr id="13" name="Imagen 12">
              <a:extLst>
                <a:ext uri="{FF2B5EF4-FFF2-40B4-BE49-F238E27FC236}">
                  <a16:creationId xmlns:a16="http://schemas.microsoft.com/office/drawing/2014/main" id="{FA81981A-2E5F-49DC-8540-BCF4B31A63E0}"/>
                </a:ext>
              </a:extLst>
            </p:cNvPr>
            <p:cNvPicPr>
              <a:picLocks noChangeAspect="1"/>
            </p:cNvPicPr>
            <p:nvPr/>
          </p:nvPicPr>
          <p:blipFill>
            <a:blip r:embed="rId3"/>
            <a:stretch>
              <a:fillRect/>
            </a:stretch>
          </p:blipFill>
          <p:spPr>
            <a:xfrm>
              <a:off x="4533373" y="5102888"/>
              <a:ext cx="3026265" cy="311112"/>
            </a:xfrm>
            <a:prstGeom prst="rect">
              <a:avLst/>
            </a:prstGeom>
          </p:spPr>
        </p:pic>
      </p:grpSp>
      <p:grpSp>
        <p:nvGrpSpPr>
          <p:cNvPr id="17" name="Grupo 16">
            <a:extLst>
              <a:ext uri="{FF2B5EF4-FFF2-40B4-BE49-F238E27FC236}">
                <a16:creationId xmlns:a16="http://schemas.microsoft.com/office/drawing/2014/main" id="{74ABFE91-78E2-4A4C-8304-A2672DCDF345}"/>
              </a:ext>
            </a:extLst>
          </p:cNvPr>
          <p:cNvGrpSpPr/>
          <p:nvPr/>
        </p:nvGrpSpPr>
        <p:grpSpPr>
          <a:xfrm>
            <a:off x="8183124" y="1957705"/>
            <a:ext cx="3423959" cy="2640369"/>
            <a:chOff x="7943972" y="2773631"/>
            <a:chExt cx="3423959" cy="2640369"/>
          </a:xfrm>
        </p:grpSpPr>
        <p:pic>
          <p:nvPicPr>
            <p:cNvPr id="6" name="Imagen 5">
              <a:extLst>
                <a:ext uri="{FF2B5EF4-FFF2-40B4-BE49-F238E27FC236}">
                  <a16:creationId xmlns:a16="http://schemas.microsoft.com/office/drawing/2014/main" id="{92101A0E-29CF-4F13-95C7-AD8C79D6D9F9}"/>
                </a:ext>
              </a:extLst>
            </p:cNvPr>
            <p:cNvPicPr>
              <a:picLocks noChangeAspect="1"/>
            </p:cNvPicPr>
            <p:nvPr/>
          </p:nvPicPr>
          <p:blipFill rotWithShape="1">
            <a:blip r:embed="rId5"/>
            <a:srcRect b="41444"/>
            <a:stretch/>
          </p:blipFill>
          <p:spPr>
            <a:xfrm>
              <a:off x="7943972" y="2773631"/>
              <a:ext cx="3423959" cy="2329257"/>
            </a:xfrm>
            <a:prstGeom prst="rect">
              <a:avLst/>
            </a:prstGeom>
          </p:spPr>
        </p:pic>
        <p:pic>
          <p:nvPicPr>
            <p:cNvPr id="14" name="Imagen 13">
              <a:extLst>
                <a:ext uri="{FF2B5EF4-FFF2-40B4-BE49-F238E27FC236}">
                  <a16:creationId xmlns:a16="http://schemas.microsoft.com/office/drawing/2014/main" id="{8FB3898E-763D-4A63-B8E9-011E5DDC7F2D}"/>
                </a:ext>
              </a:extLst>
            </p:cNvPr>
            <p:cNvPicPr>
              <a:picLocks noChangeAspect="1"/>
            </p:cNvPicPr>
            <p:nvPr/>
          </p:nvPicPr>
          <p:blipFill>
            <a:blip r:embed="rId3"/>
            <a:stretch>
              <a:fillRect/>
            </a:stretch>
          </p:blipFill>
          <p:spPr>
            <a:xfrm>
              <a:off x="8341666" y="5102888"/>
              <a:ext cx="3026265" cy="311112"/>
            </a:xfrm>
            <a:prstGeom prst="rect">
              <a:avLst/>
            </a:prstGeom>
          </p:spPr>
        </p:pic>
      </p:grpSp>
      <p:grpSp>
        <p:nvGrpSpPr>
          <p:cNvPr id="18" name="Group 117">
            <a:extLst>
              <a:ext uri="{FF2B5EF4-FFF2-40B4-BE49-F238E27FC236}">
                <a16:creationId xmlns:a16="http://schemas.microsoft.com/office/drawing/2014/main" id="{A68F9B98-F444-4988-AA68-8F71E1DD4FAE}"/>
              </a:ext>
            </a:extLst>
          </p:cNvPr>
          <p:cNvGrpSpPr/>
          <p:nvPr/>
        </p:nvGrpSpPr>
        <p:grpSpPr>
          <a:xfrm>
            <a:off x="2195" y="4925364"/>
            <a:ext cx="12190761" cy="1937777"/>
            <a:chOff x="620" y="3744441"/>
            <a:chExt cx="12190761" cy="1937777"/>
          </a:xfrm>
        </p:grpSpPr>
        <p:sp>
          <p:nvSpPr>
            <p:cNvPr id="19" name="Freeform 27">
              <a:extLst>
                <a:ext uri="{FF2B5EF4-FFF2-40B4-BE49-F238E27FC236}">
                  <a16:creationId xmlns:a16="http://schemas.microsoft.com/office/drawing/2014/main" id="{77187992-8672-47A1-BFAD-16D05A070AFE}"/>
                </a:ext>
              </a:extLst>
            </p:cNvPr>
            <p:cNvSpPr>
              <a:spLocks/>
            </p:cNvSpPr>
            <p:nvPr/>
          </p:nvSpPr>
          <p:spPr bwMode="auto">
            <a:xfrm>
              <a:off x="620" y="3744441"/>
              <a:ext cx="12190761" cy="1937777"/>
            </a:xfrm>
            <a:custGeom>
              <a:avLst/>
              <a:gdLst>
                <a:gd name="T0" fmla="*/ 2247 w 4160"/>
                <a:gd name="T1" fmla="*/ 488 h 660"/>
                <a:gd name="T2" fmla="*/ 538 w 4160"/>
                <a:gd name="T3" fmla="*/ 0 h 660"/>
                <a:gd name="T4" fmla="*/ 0 w 4160"/>
                <a:gd name="T5" fmla="*/ 52 h 660"/>
                <a:gd name="T6" fmla="*/ 0 w 4160"/>
                <a:gd name="T7" fmla="*/ 660 h 660"/>
                <a:gd name="T8" fmla="*/ 4160 w 4160"/>
                <a:gd name="T9" fmla="*/ 660 h 660"/>
                <a:gd name="T10" fmla="*/ 4160 w 4160"/>
                <a:gd name="T11" fmla="*/ 114 h 660"/>
                <a:gd name="T12" fmla="*/ 2247 w 4160"/>
                <a:gd name="T13" fmla="*/ 488 h 660"/>
              </a:gdLst>
              <a:ahLst/>
              <a:cxnLst>
                <a:cxn ang="0">
                  <a:pos x="T0" y="T1"/>
                </a:cxn>
                <a:cxn ang="0">
                  <a:pos x="T2" y="T3"/>
                </a:cxn>
                <a:cxn ang="0">
                  <a:pos x="T4" y="T5"/>
                </a:cxn>
                <a:cxn ang="0">
                  <a:pos x="T6" y="T7"/>
                </a:cxn>
                <a:cxn ang="0">
                  <a:pos x="T8" y="T9"/>
                </a:cxn>
                <a:cxn ang="0">
                  <a:pos x="T10" y="T11"/>
                </a:cxn>
                <a:cxn ang="0">
                  <a:pos x="T12" y="T13"/>
                </a:cxn>
              </a:cxnLst>
              <a:rect l="0" t="0" r="r" b="b"/>
              <a:pathLst>
                <a:path w="4160" h="660">
                  <a:moveTo>
                    <a:pt x="2247" y="488"/>
                  </a:moveTo>
                  <a:cubicBezTo>
                    <a:pt x="1637" y="488"/>
                    <a:pt x="914" y="0"/>
                    <a:pt x="538" y="0"/>
                  </a:cubicBezTo>
                  <a:cubicBezTo>
                    <a:pt x="161" y="0"/>
                    <a:pt x="0" y="52"/>
                    <a:pt x="0" y="52"/>
                  </a:cubicBezTo>
                  <a:cubicBezTo>
                    <a:pt x="0" y="660"/>
                    <a:pt x="0" y="660"/>
                    <a:pt x="0" y="660"/>
                  </a:cubicBezTo>
                  <a:cubicBezTo>
                    <a:pt x="4160" y="660"/>
                    <a:pt x="4160" y="660"/>
                    <a:pt x="4160" y="660"/>
                  </a:cubicBezTo>
                  <a:cubicBezTo>
                    <a:pt x="4160" y="114"/>
                    <a:pt x="4160" y="114"/>
                    <a:pt x="4160" y="114"/>
                  </a:cubicBezTo>
                  <a:cubicBezTo>
                    <a:pt x="3489" y="203"/>
                    <a:pt x="2762" y="488"/>
                    <a:pt x="2247" y="48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5A797B9C-29CE-41E5-8552-EFCC151B5701}"/>
                </a:ext>
              </a:extLst>
            </p:cNvPr>
            <p:cNvSpPr>
              <a:spLocks/>
            </p:cNvSpPr>
            <p:nvPr/>
          </p:nvSpPr>
          <p:spPr bwMode="auto">
            <a:xfrm>
              <a:off x="620" y="3744441"/>
              <a:ext cx="12190761" cy="1937777"/>
            </a:xfrm>
            <a:custGeom>
              <a:avLst/>
              <a:gdLst>
                <a:gd name="T0" fmla="*/ 2247 w 4160"/>
                <a:gd name="T1" fmla="*/ 488 h 660"/>
                <a:gd name="T2" fmla="*/ 538 w 4160"/>
                <a:gd name="T3" fmla="*/ 0 h 660"/>
                <a:gd name="T4" fmla="*/ 0 w 4160"/>
                <a:gd name="T5" fmla="*/ 52 h 660"/>
                <a:gd name="T6" fmla="*/ 0 w 4160"/>
                <a:gd name="T7" fmla="*/ 660 h 660"/>
                <a:gd name="T8" fmla="*/ 4160 w 4160"/>
                <a:gd name="T9" fmla="*/ 660 h 660"/>
                <a:gd name="T10" fmla="*/ 4160 w 4160"/>
                <a:gd name="T11" fmla="*/ 114 h 660"/>
                <a:gd name="T12" fmla="*/ 2247 w 4160"/>
                <a:gd name="T13" fmla="*/ 488 h 660"/>
              </a:gdLst>
              <a:ahLst/>
              <a:cxnLst>
                <a:cxn ang="0">
                  <a:pos x="T0" y="T1"/>
                </a:cxn>
                <a:cxn ang="0">
                  <a:pos x="T2" y="T3"/>
                </a:cxn>
                <a:cxn ang="0">
                  <a:pos x="T4" y="T5"/>
                </a:cxn>
                <a:cxn ang="0">
                  <a:pos x="T6" y="T7"/>
                </a:cxn>
                <a:cxn ang="0">
                  <a:pos x="T8" y="T9"/>
                </a:cxn>
                <a:cxn ang="0">
                  <a:pos x="T10" y="T11"/>
                </a:cxn>
                <a:cxn ang="0">
                  <a:pos x="T12" y="T13"/>
                </a:cxn>
              </a:cxnLst>
              <a:rect l="0" t="0" r="r" b="b"/>
              <a:pathLst>
                <a:path w="4160" h="660">
                  <a:moveTo>
                    <a:pt x="2247" y="488"/>
                  </a:moveTo>
                  <a:cubicBezTo>
                    <a:pt x="1637" y="488"/>
                    <a:pt x="914" y="0"/>
                    <a:pt x="538" y="0"/>
                  </a:cubicBezTo>
                  <a:cubicBezTo>
                    <a:pt x="161" y="0"/>
                    <a:pt x="0" y="52"/>
                    <a:pt x="0" y="52"/>
                  </a:cubicBezTo>
                  <a:cubicBezTo>
                    <a:pt x="0" y="660"/>
                    <a:pt x="0" y="660"/>
                    <a:pt x="0" y="660"/>
                  </a:cubicBezTo>
                  <a:cubicBezTo>
                    <a:pt x="4160" y="660"/>
                    <a:pt x="4160" y="660"/>
                    <a:pt x="4160" y="660"/>
                  </a:cubicBezTo>
                  <a:cubicBezTo>
                    <a:pt x="4160" y="114"/>
                    <a:pt x="4160" y="114"/>
                    <a:pt x="4160" y="114"/>
                  </a:cubicBezTo>
                  <a:cubicBezTo>
                    <a:pt x="3489" y="203"/>
                    <a:pt x="2762" y="488"/>
                    <a:pt x="2247" y="488"/>
                  </a:cubicBez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1" name="Group 120">
            <a:extLst>
              <a:ext uri="{FF2B5EF4-FFF2-40B4-BE49-F238E27FC236}">
                <a16:creationId xmlns:a16="http://schemas.microsoft.com/office/drawing/2014/main" id="{E2C6C385-1340-4299-8B75-12B6CAB12001}"/>
              </a:ext>
            </a:extLst>
          </p:cNvPr>
          <p:cNvGrpSpPr/>
          <p:nvPr/>
        </p:nvGrpSpPr>
        <p:grpSpPr>
          <a:xfrm>
            <a:off x="8482741" y="5330838"/>
            <a:ext cx="528146" cy="794699"/>
            <a:chOff x="1268915" y="3025368"/>
            <a:chExt cx="528146" cy="794699"/>
          </a:xfrm>
        </p:grpSpPr>
        <p:sp>
          <p:nvSpPr>
            <p:cNvPr id="22" name="Freeform 24">
              <a:extLst>
                <a:ext uri="{FF2B5EF4-FFF2-40B4-BE49-F238E27FC236}">
                  <a16:creationId xmlns:a16="http://schemas.microsoft.com/office/drawing/2014/main" id="{0546D170-A337-439F-93E4-0B238602160D}"/>
                </a:ext>
              </a:extLst>
            </p:cNvPr>
            <p:cNvSpPr>
              <a:spLocks/>
            </p:cNvSpPr>
            <p:nvPr/>
          </p:nvSpPr>
          <p:spPr bwMode="auto">
            <a:xfrm>
              <a:off x="1268915" y="3025368"/>
              <a:ext cx="528146" cy="794699"/>
            </a:xfrm>
            <a:custGeom>
              <a:avLst/>
              <a:gdLst>
                <a:gd name="T0" fmla="*/ 179 w 180"/>
                <a:gd name="T1" fmla="*/ 95 h 271"/>
                <a:gd name="T2" fmla="*/ 177 w 180"/>
                <a:gd name="T3" fmla="*/ 90 h 271"/>
                <a:gd name="T4" fmla="*/ 176 w 180"/>
                <a:gd name="T5" fmla="*/ 88 h 271"/>
                <a:gd name="T6" fmla="*/ 174 w 180"/>
                <a:gd name="T7" fmla="*/ 83 h 271"/>
                <a:gd name="T8" fmla="*/ 172 w 180"/>
                <a:gd name="T9" fmla="*/ 81 h 271"/>
                <a:gd name="T10" fmla="*/ 171 w 180"/>
                <a:gd name="T11" fmla="*/ 80 h 271"/>
                <a:gd name="T12" fmla="*/ 169 w 180"/>
                <a:gd name="T13" fmla="*/ 78 h 271"/>
                <a:gd name="T14" fmla="*/ 167 w 180"/>
                <a:gd name="T15" fmla="*/ 76 h 271"/>
                <a:gd name="T16" fmla="*/ 165 w 180"/>
                <a:gd name="T17" fmla="*/ 75 h 271"/>
                <a:gd name="T18" fmla="*/ 163 w 180"/>
                <a:gd name="T19" fmla="*/ 73 h 271"/>
                <a:gd name="T20" fmla="*/ 161 w 180"/>
                <a:gd name="T21" fmla="*/ 72 h 271"/>
                <a:gd name="T22" fmla="*/ 158 w 180"/>
                <a:gd name="T23" fmla="*/ 71 h 271"/>
                <a:gd name="T24" fmla="*/ 160 w 180"/>
                <a:gd name="T25" fmla="*/ 63 h 271"/>
                <a:gd name="T26" fmla="*/ 159 w 180"/>
                <a:gd name="T27" fmla="*/ 58 h 271"/>
                <a:gd name="T28" fmla="*/ 157 w 180"/>
                <a:gd name="T29" fmla="*/ 55 h 271"/>
                <a:gd name="T30" fmla="*/ 149 w 180"/>
                <a:gd name="T31" fmla="*/ 47 h 271"/>
                <a:gd name="T32" fmla="*/ 147 w 180"/>
                <a:gd name="T33" fmla="*/ 46 h 271"/>
                <a:gd name="T34" fmla="*/ 146 w 180"/>
                <a:gd name="T35" fmla="*/ 45 h 271"/>
                <a:gd name="T36" fmla="*/ 147 w 180"/>
                <a:gd name="T37" fmla="*/ 38 h 271"/>
                <a:gd name="T38" fmla="*/ 114 w 180"/>
                <a:gd name="T39" fmla="*/ 8 h 271"/>
                <a:gd name="T40" fmla="*/ 111 w 180"/>
                <a:gd name="T41" fmla="*/ 8 h 271"/>
                <a:gd name="T42" fmla="*/ 108 w 180"/>
                <a:gd name="T43" fmla="*/ 9 h 271"/>
                <a:gd name="T44" fmla="*/ 105 w 180"/>
                <a:gd name="T45" fmla="*/ 10 h 271"/>
                <a:gd name="T46" fmla="*/ 103 w 180"/>
                <a:gd name="T47" fmla="*/ 11 h 271"/>
                <a:gd name="T48" fmla="*/ 100 w 180"/>
                <a:gd name="T49" fmla="*/ 13 h 271"/>
                <a:gd name="T50" fmla="*/ 100 w 180"/>
                <a:gd name="T51" fmla="*/ 13 h 271"/>
                <a:gd name="T52" fmla="*/ 30 w 180"/>
                <a:gd name="T53" fmla="*/ 40 h 271"/>
                <a:gd name="T54" fmla="*/ 0 w 180"/>
                <a:gd name="T55" fmla="*/ 79 h 271"/>
                <a:gd name="T56" fmla="*/ 8 w 180"/>
                <a:gd name="T57" fmla="*/ 115 h 271"/>
                <a:gd name="T58" fmla="*/ 8 w 180"/>
                <a:gd name="T59" fmla="*/ 115 h 271"/>
                <a:gd name="T60" fmla="*/ 8 w 180"/>
                <a:gd name="T61" fmla="*/ 118 h 271"/>
                <a:gd name="T62" fmla="*/ 49 w 180"/>
                <a:gd name="T63" fmla="*/ 163 h 271"/>
                <a:gd name="T64" fmla="*/ 82 w 180"/>
                <a:gd name="T65" fmla="*/ 176 h 271"/>
                <a:gd name="T66" fmla="*/ 86 w 180"/>
                <a:gd name="T67" fmla="*/ 176 h 271"/>
                <a:gd name="T68" fmla="*/ 95 w 180"/>
                <a:gd name="T69" fmla="*/ 271 h 271"/>
                <a:gd name="T70" fmla="*/ 99 w 180"/>
                <a:gd name="T71" fmla="*/ 175 h 271"/>
                <a:gd name="T72" fmla="*/ 101 w 180"/>
                <a:gd name="T73" fmla="*/ 174 h 271"/>
                <a:gd name="T74" fmla="*/ 103 w 180"/>
                <a:gd name="T75" fmla="*/ 173 h 271"/>
                <a:gd name="T76" fmla="*/ 105 w 180"/>
                <a:gd name="T77" fmla="*/ 172 h 271"/>
                <a:gd name="T78" fmla="*/ 107 w 180"/>
                <a:gd name="T79" fmla="*/ 171 h 271"/>
                <a:gd name="T80" fmla="*/ 109 w 180"/>
                <a:gd name="T81" fmla="*/ 170 h 271"/>
                <a:gd name="T82" fmla="*/ 111 w 180"/>
                <a:gd name="T83" fmla="*/ 169 h 271"/>
                <a:gd name="T84" fmla="*/ 112 w 180"/>
                <a:gd name="T85" fmla="*/ 167 h 271"/>
                <a:gd name="T86" fmla="*/ 114 w 180"/>
                <a:gd name="T87" fmla="*/ 165 h 271"/>
                <a:gd name="T88" fmla="*/ 115 w 180"/>
                <a:gd name="T89" fmla="*/ 164 h 271"/>
                <a:gd name="T90" fmla="*/ 117 w 180"/>
                <a:gd name="T91" fmla="*/ 162 h 271"/>
                <a:gd name="T92" fmla="*/ 118 w 180"/>
                <a:gd name="T93" fmla="*/ 160 h 271"/>
                <a:gd name="T94" fmla="*/ 119 w 180"/>
                <a:gd name="T95" fmla="*/ 158 h 271"/>
                <a:gd name="T96" fmla="*/ 164 w 180"/>
                <a:gd name="T97" fmla="*/ 137 h 271"/>
                <a:gd name="T98" fmla="*/ 180 w 180"/>
                <a:gd name="T99" fmla="*/ 10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 h="271">
                  <a:moveTo>
                    <a:pt x="180" y="103"/>
                  </a:moveTo>
                  <a:cubicBezTo>
                    <a:pt x="180" y="100"/>
                    <a:pt x="180" y="97"/>
                    <a:pt x="179" y="95"/>
                  </a:cubicBezTo>
                  <a:cubicBezTo>
                    <a:pt x="179" y="95"/>
                    <a:pt x="179" y="95"/>
                    <a:pt x="179" y="95"/>
                  </a:cubicBezTo>
                  <a:cubicBezTo>
                    <a:pt x="179" y="93"/>
                    <a:pt x="178" y="92"/>
                    <a:pt x="177" y="90"/>
                  </a:cubicBezTo>
                  <a:cubicBezTo>
                    <a:pt x="177" y="90"/>
                    <a:pt x="177" y="90"/>
                    <a:pt x="177" y="89"/>
                  </a:cubicBezTo>
                  <a:cubicBezTo>
                    <a:pt x="177" y="89"/>
                    <a:pt x="177" y="88"/>
                    <a:pt x="176" y="88"/>
                  </a:cubicBezTo>
                  <a:cubicBezTo>
                    <a:pt x="176" y="88"/>
                    <a:pt x="176" y="87"/>
                    <a:pt x="176" y="87"/>
                  </a:cubicBezTo>
                  <a:cubicBezTo>
                    <a:pt x="176" y="86"/>
                    <a:pt x="175" y="85"/>
                    <a:pt x="174" y="83"/>
                  </a:cubicBezTo>
                  <a:cubicBezTo>
                    <a:pt x="174" y="83"/>
                    <a:pt x="174" y="83"/>
                    <a:pt x="174" y="83"/>
                  </a:cubicBezTo>
                  <a:cubicBezTo>
                    <a:pt x="173" y="83"/>
                    <a:pt x="173" y="82"/>
                    <a:pt x="172" y="81"/>
                  </a:cubicBezTo>
                  <a:cubicBezTo>
                    <a:pt x="172" y="81"/>
                    <a:pt x="172" y="81"/>
                    <a:pt x="172" y="81"/>
                  </a:cubicBezTo>
                  <a:cubicBezTo>
                    <a:pt x="172" y="81"/>
                    <a:pt x="171" y="80"/>
                    <a:pt x="171" y="80"/>
                  </a:cubicBezTo>
                  <a:cubicBezTo>
                    <a:pt x="171" y="79"/>
                    <a:pt x="171" y="79"/>
                    <a:pt x="170" y="79"/>
                  </a:cubicBezTo>
                  <a:cubicBezTo>
                    <a:pt x="170" y="79"/>
                    <a:pt x="169" y="78"/>
                    <a:pt x="169" y="78"/>
                  </a:cubicBezTo>
                  <a:cubicBezTo>
                    <a:pt x="169" y="78"/>
                    <a:pt x="169" y="77"/>
                    <a:pt x="168" y="77"/>
                  </a:cubicBezTo>
                  <a:cubicBezTo>
                    <a:pt x="168" y="77"/>
                    <a:pt x="168" y="77"/>
                    <a:pt x="167" y="76"/>
                  </a:cubicBezTo>
                  <a:cubicBezTo>
                    <a:pt x="167" y="76"/>
                    <a:pt x="167" y="76"/>
                    <a:pt x="167" y="76"/>
                  </a:cubicBezTo>
                  <a:cubicBezTo>
                    <a:pt x="166" y="75"/>
                    <a:pt x="166" y="75"/>
                    <a:pt x="165" y="75"/>
                  </a:cubicBezTo>
                  <a:cubicBezTo>
                    <a:pt x="165" y="75"/>
                    <a:pt x="165" y="74"/>
                    <a:pt x="165" y="74"/>
                  </a:cubicBezTo>
                  <a:cubicBezTo>
                    <a:pt x="164" y="74"/>
                    <a:pt x="164" y="74"/>
                    <a:pt x="163" y="73"/>
                  </a:cubicBezTo>
                  <a:cubicBezTo>
                    <a:pt x="163" y="73"/>
                    <a:pt x="163" y="73"/>
                    <a:pt x="162" y="73"/>
                  </a:cubicBezTo>
                  <a:cubicBezTo>
                    <a:pt x="162" y="73"/>
                    <a:pt x="161" y="72"/>
                    <a:pt x="161" y="72"/>
                  </a:cubicBezTo>
                  <a:cubicBezTo>
                    <a:pt x="161" y="72"/>
                    <a:pt x="160" y="72"/>
                    <a:pt x="160" y="72"/>
                  </a:cubicBezTo>
                  <a:cubicBezTo>
                    <a:pt x="160" y="72"/>
                    <a:pt x="159" y="71"/>
                    <a:pt x="158" y="71"/>
                  </a:cubicBezTo>
                  <a:cubicBezTo>
                    <a:pt x="159" y="69"/>
                    <a:pt x="160" y="67"/>
                    <a:pt x="160" y="64"/>
                  </a:cubicBezTo>
                  <a:cubicBezTo>
                    <a:pt x="160" y="64"/>
                    <a:pt x="160" y="63"/>
                    <a:pt x="160" y="63"/>
                  </a:cubicBezTo>
                  <a:cubicBezTo>
                    <a:pt x="160" y="62"/>
                    <a:pt x="159" y="61"/>
                    <a:pt x="159" y="61"/>
                  </a:cubicBezTo>
                  <a:cubicBezTo>
                    <a:pt x="159" y="60"/>
                    <a:pt x="159" y="59"/>
                    <a:pt x="159" y="58"/>
                  </a:cubicBezTo>
                  <a:cubicBezTo>
                    <a:pt x="158" y="57"/>
                    <a:pt x="158" y="56"/>
                    <a:pt x="158" y="55"/>
                  </a:cubicBezTo>
                  <a:cubicBezTo>
                    <a:pt x="158" y="55"/>
                    <a:pt x="157" y="55"/>
                    <a:pt x="157" y="55"/>
                  </a:cubicBezTo>
                  <a:cubicBezTo>
                    <a:pt x="156" y="52"/>
                    <a:pt x="153" y="49"/>
                    <a:pt x="149" y="47"/>
                  </a:cubicBezTo>
                  <a:cubicBezTo>
                    <a:pt x="149" y="47"/>
                    <a:pt x="149" y="47"/>
                    <a:pt x="149" y="47"/>
                  </a:cubicBezTo>
                  <a:cubicBezTo>
                    <a:pt x="149" y="47"/>
                    <a:pt x="148" y="46"/>
                    <a:pt x="148" y="46"/>
                  </a:cubicBezTo>
                  <a:cubicBezTo>
                    <a:pt x="148" y="46"/>
                    <a:pt x="148" y="46"/>
                    <a:pt x="147" y="46"/>
                  </a:cubicBezTo>
                  <a:cubicBezTo>
                    <a:pt x="147" y="46"/>
                    <a:pt x="147" y="46"/>
                    <a:pt x="147" y="46"/>
                  </a:cubicBezTo>
                  <a:cubicBezTo>
                    <a:pt x="146" y="46"/>
                    <a:pt x="146" y="46"/>
                    <a:pt x="146" y="45"/>
                  </a:cubicBezTo>
                  <a:cubicBezTo>
                    <a:pt x="146" y="45"/>
                    <a:pt x="146" y="45"/>
                    <a:pt x="146" y="45"/>
                  </a:cubicBezTo>
                  <a:cubicBezTo>
                    <a:pt x="147" y="43"/>
                    <a:pt x="147" y="40"/>
                    <a:pt x="147" y="38"/>
                  </a:cubicBezTo>
                  <a:cubicBezTo>
                    <a:pt x="147" y="21"/>
                    <a:pt x="133" y="7"/>
                    <a:pt x="117" y="7"/>
                  </a:cubicBezTo>
                  <a:cubicBezTo>
                    <a:pt x="116" y="7"/>
                    <a:pt x="115" y="8"/>
                    <a:pt x="114" y="8"/>
                  </a:cubicBezTo>
                  <a:cubicBezTo>
                    <a:pt x="114" y="8"/>
                    <a:pt x="113" y="8"/>
                    <a:pt x="113" y="8"/>
                  </a:cubicBezTo>
                  <a:cubicBezTo>
                    <a:pt x="112" y="8"/>
                    <a:pt x="112" y="8"/>
                    <a:pt x="111" y="8"/>
                  </a:cubicBezTo>
                  <a:cubicBezTo>
                    <a:pt x="111" y="8"/>
                    <a:pt x="111" y="8"/>
                    <a:pt x="110" y="8"/>
                  </a:cubicBezTo>
                  <a:cubicBezTo>
                    <a:pt x="109" y="8"/>
                    <a:pt x="109" y="9"/>
                    <a:pt x="108" y="9"/>
                  </a:cubicBezTo>
                  <a:cubicBezTo>
                    <a:pt x="108" y="9"/>
                    <a:pt x="108" y="9"/>
                    <a:pt x="107" y="9"/>
                  </a:cubicBezTo>
                  <a:cubicBezTo>
                    <a:pt x="107" y="9"/>
                    <a:pt x="106" y="9"/>
                    <a:pt x="105" y="10"/>
                  </a:cubicBezTo>
                  <a:cubicBezTo>
                    <a:pt x="105" y="10"/>
                    <a:pt x="105" y="10"/>
                    <a:pt x="104" y="10"/>
                  </a:cubicBezTo>
                  <a:cubicBezTo>
                    <a:pt x="104" y="10"/>
                    <a:pt x="103" y="11"/>
                    <a:pt x="103" y="11"/>
                  </a:cubicBezTo>
                  <a:cubicBezTo>
                    <a:pt x="102" y="11"/>
                    <a:pt x="102" y="11"/>
                    <a:pt x="102" y="11"/>
                  </a:cubicBezTo>
                  <a:cubicBezTo>
                    <a:pt x="101" y="12"/>
                    <a:pt x="101" y="12"/>
                    <a:pt x="100" y="13"/>
                  </a:cubicBezTo>
                  <a:cubicBezTo>
                    <a:pt x="100" y="13"/>
                    <a:pt x="100" y="13"/>
                    <a:pt x="100" y="13"/>
                  </a:cubicBezTo>
                  <a:cubicBezTo>
                    <a:pt x="100" y="13"/>
                    <a:pt x="100" y="13"/>
                    <a:pt x="100" y="13"/>
                  </a:cubicBezTo>
                  <a:cubicBezTo>
                    <a:pt x="92" y="5"/>
                    <a:pt x="82" y="0"/>
                    <a:pt x="70" y="0"/>
                  </a:cubicBezTo>
                  <a:cubicBezTo>
                    <a:pt x="48" y="0"/>
                    <a:pt x="30" y="18"/>
                    <a:pt x="30" y="40"/>
                  </a:cubicBezTo>
                  <a:cubicBezTo>
                    <a:pt x="30" y="41"/>
                    <a:pt x="30" y="43"/>
                    <a:pt x="30" y="45"/>
                  </a:cubicBezTo>
                  <a:cubicBezTo>
                    <a:pt x="13" y="47"/>
                    <a:pt x="0" y="62"/>
                    <a:pt x="0" y="79"/>
                  </a:cubicBezTo>
                  <a:cubicBezTo>
                    <a:pt x="0" y="89"/>
                    <a:pt x="5" y="98"/>
                    <a:pt x="11" y="104"/>
                  </a:cubicBezTo>
                  <a:cubicBezTo>
                    <a:pt x="10" y="108"/>
                    <a:pt x="9" y="111"/>
                    <a:pt x="8" y="115"/>
                  </a:cubicBezTo>
                  <a:cubicBezTo>
                    <a:pt x="8" y="115"/>
                    <a:pt x="8" y="115"/>
                    <a:pt x="8" y="115"/>
                  </a:cubicBezTo>
                  <a:cubicBezTo>
                    <a:pt x="8" y="115"/>
                    <a:pt x="8" y="115"/>
                    <a:pt x="8" y="115"/>
                  </a:cubicBezTo>
                  <a:cubicBezTo>
                    <a:pt x="8" y="116"/>
                    <a:pt x="8" y="117"/>
                    <a:pt x="8" y="118"/>
                  </a:cubicBezTo>
                  <a:cubicBezTo>
                    <a:pt x="8" y="118"/>
                    <a:pt x="8" y="118"/>
                    <a:pt x="8" y="118"/>
                  </a:cubicBezTo>
                  <a:cubicBezTo>
                    <a:pt x="8" y="119"/>
                    <a:pt x="8" y="120"/>
                    <a:pt x="8" y="121"/>
                  </a:cubicBezTo>
                  <a:cubicBezTo>
                    <a:pt x="8" y="144"/>
                    <a:pt x="26" y="163"/>
                    <a:pt x="49" y="163"/>
                  </a:cubicBezTo>
                  <a:cubicBezTo>
                    <a:pt x="53" y="163"/>
                    <a:pt x="57" y="162"/>
                    <a:pt x="61" y="161"/>
                  </a:cubicBezTo>
                  <a:cubicBezTo>
                    <a:pt x="66" y="169"/>
                    <a:pt x="73" y="174"/>
                    <a:pt x="82" y="176"/>
                  </a:cubicBezTo>
                  <a:cubicBezTo>
                    <a:pt x="82" y="176"/>
                    <a:pt x="83" y="176"/>
                    <a:pt x="83" y="176"/>
                  </a:cubicBezTo>
                  <a:cubicBezTo>
                    <a:pt x="84" y="176"/>
                    <a:pt x="85" y="176"/>
                    <a:pt x="86" y="176"/>
                  </a:cubicBezTo>
                  <a:cubicBezTo>
                    <a:pt x="86" y="271"/>
                    <a:pt x="86" y="271"/>
                    <a:pt x="86" y="271"/>
                  </a:cubicBezTo>
                  <a:cubicBezTo>
                    <a:pt x="95" y="271"/>
                    <a:pt x="95" y="271"/>
                    <a:pt x="95" y="271"/>
                  </a:cubicBezTo>
                  <a:cubicBezTo>
                    <a:pt x="99" y="271"/>
                    <a:pt x="99" y="271"/>
                    <a:pt x="99" y="271"/>
                  </a:cubicBezTo>
                  <a:cubicBezTo>
                    <a:pt x="99" y="175"/>
                    <a:pt x="99" y="175"/>
                    <a:pt x="99" y="175"/>
                  </a:cubicBezTo>
                  <a:cubicBezTo>
                    <a:pt x="100" y="175"/>
                    <a:pt x="100" y="175"/>
                    <a:pt x="100" y="175"/>
                  </a:cubicBezTo>
                  <a:cubicBezTo>
                    <a:pt x="100" y="175"/>
                    <a:pt x="100" y="174"/>
                    <a:pt x="101" y="174"/>
                  </a:cubicBezTo>
                  <a:cubicBezTo>
                    <a:pt x="101" y="174"/>
                    <a:pt x="102" y="174"/>
                    <a:pt x="102" y="174"/>
                  </a:cubicBezTo>
                  <a:cubicBezTo>
                    <a:pt x="102" y="174"/>
                    <a:pt x="103" y="174"/>
                    <a:pt x="103" y="173"/>
                  </a:cubicBezTo>
                  <a:cubicBezTo>
                    <a:pt x="103" y="173"/>
                    <a:pt x="104" y="173"/>
                    <a:pt x="104" y="173"/>
                  </a:cubicBezTo>
                  <a:cubicBezTo>
                    <a:pt x="104" y="173"/>
                    <a:pt x="105" y="173"/>
                    <a:pt x="105" y="172"/>
                  </a:cubicBezTo>
                  <a:cubicBezTo>
                    <a:pt x="105" y="172"/>
                    <a:pt x="106" y="172"/>
                    <a:pt x="106" y="172"/>
                  </a:cubicBezTo>
                  <a:cubicBezTo>
                    <a:pt x="106" y="172"/>
                    <a:pt x="107" y="171"/>
                    <a:pt x="107" y="171"/>
                  </a:cubicBezTo>
                  <a:cubicBezTo>
                    <a:pt x="107" y="171"/>
                    <a:pt x="108" y="171"/>
                    <a:pt x="108" y="171"/>
                  </a:cubicBezTo>
                  <a:cubicBezTo>
                    <a:pt x="108" y="170"/>
                    <a:pt x="109" y="170"/>
                    <a:pt x="109" y="170"/>
                  </a:cubicBezTo>
                  <a:cubicBezTo>
                    <a:pt x="109" y="170"/>
                    <a:pt x="109" y="169"/>
                    <a:pt x="110" y="169"/>
                  </a:cubicBezTo>
                  <a:cubicBezTo>
                    <a:pt x="110" y="169"/>
                    <a:pt x="110" y="169"/>
                    <a:pt x="111" y="169"/>
                  </a:cubicBezTo>
                  <a:cubicBezTo>
                    <a:pt x="111" y="168"/>
                    <a:pt x="111" y="168"/>
                    <a:pt x="112" y="168"/>
                  </a:cubicBezTo>
                  <a:cubicBezTo>
                    <a:pt x="112" y="167"/>
                    <a:pt x="112" y="167"/>
                    <a:pt x="112" y="167"/>
                  </a:cubicBezTo>
                  <a:cubicBezTo>
                    <a:pt x="113" y="167"/>
                    <a:pt x="113" y="166"/>
                    <a:pt x="113" y="166"/>
                  </a:cubicBezTo>
                  <a:cubicBezTo>
                    <a:pt x="113" y="166"/>
                    <a:pt x="114" y="166"/>
                    <a:pt x="114" y="165"/>
                  </a:cubicBezTo>
                  <a:cubicBezTo>
                    <a:pt x="114" y="165"/>
                    <a:pt x="114" y="165"/>
                    <a:pt x="115" y="165"/>
                  </a:cubicBezTo>
                  <a:cubicBezTo>
                    <a:pt x="115" y="164"/>
                    <a:pt x="115" y="164"/>
                    <a:pt x="115" y="164"/>
                  </a:cubicBezTo>
                  <a:cubicBezTo>
                    <a:pt x="116" y="163"/>
                    <a:pt x="116" y="163"/>
                    <a:pt x="116" y="163"/>
                  </a:cubicBezTo>
                  <a:cubicBezTo>
                    <a:pt x="116" y="162"/>
                    <a:pt x="116" y="162"/>
                    <a:pt x="117" y="162"/>
                  </a:cubicBezTo>
                  <a:cubicBezTo>
                    <a:pt x="117" y="162"/>
                    <a:pt x="117" y="161"/>
                    <a:pt x="117" y="161"/>
                  </a:cubicBezTo>
                  <a:cubicBezTo>
                    <a:pt x="118" y="161"/>
                    <a:pt x="118" y="160"/>
                    <a:pt x="118" y="160"/>
                  </a:cubicBezTo>
                  <a:cubicBezTo>
                    <a:pt x="118" y="160"/>
                    <a:pt x="118" y="159"/>
                    <a:pt x="118" y="159"/>
                  </a:cubicBezTo>
                  <a:cubicBezTo>
                    <a:pt x="119" y="159"/>
                    <a:pt x="119" y="158"/>
                    <a:pt x="119" y="158"/>
                  </a:cubicBezTo>
                  <a:cubicBezTo>
                    <a:pt x="124" y="162"/>
                    <a:pt x="130" y="164"/>
                    <a:pt x="137" y="164"/>
                  </a:cubicBezTo>
                  <a:cubicBezTo>
                    <a:pt x="152" y="164"/>
                    <a:pt x="164" y="152"/>
                    <a:pt x="164" y="137"/>
                  </a:cubicBezTo>
                  <a:cubicBezTo>
                    <a:pt x="164" y="135"/>
                    <a:pt x="164" y="133"/>
                    <a:pt x="164" y="132"/>
                  </a:cubicBezTo>
                  <a:cubicBezTo>
                    <a:pt x="173" y="126"/>
                    <a:pt x="180" y="115"/>
                    <a:pt x="180" y="10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30">
              <a:extLst>
                <a:ext uri="{FF2B5EF4-FFF2-40B4-BE49-F238E27FC236}">
                  <a16:creationId xmlns:a16="http://schemas.microsoft.com/office/drawing/2014/main" id="{269C0958-2ABC-4FD6-AA81-6AAAF23D95A8}"/>
                </a:ext>
              </a:extLst>
            </p:cNvPr>
            <p:cNvSpPr>
              <a:spLocks/>
            </p:cNvSpPr>
            <p:nvPr/>
          </p:nvSpPr>
          <p:spPr bwMode="auto">
            <a:xfrm>
              <a:off x="1268915" y="3025368"/>
              <a:ext cx="528146" cy="794699"/>
            </a:xfrm>
            <a:custGeom>
              <a:avLst/>
              <a:gdLst>
                <a:gd name="T0" fmla="*/ 179 w 180"/>
                <a:gd name="T1" fmla="*/ 95 h 271"/>
                <a:gd name="T2" fmla="*/ 177 w 180"/>
                <a:gd name="T3" fmla="*/ 90 h 271"/>
                <a:gd name="T4" fmla="*/ 176 w 180"/>
                <a:gd name="T5" fmla="*/ 88 h 271"/>
                <a:gd name="T6" fmla="*/ 174 w 180"/>
                <a:gd name="T7" fmla="*/ 83 h 271"/>
                <a:gd name="T8" fmla="*/ 172 w 180"/>
                <a:gd name="T9" fmla="*/ 81 h 271"/>
                <a:gd name="T10" fmla="*/ 171 w 180"/>
                <a:gd name="T11" fmla="*/ 80 h 271"/>
                <a:gd name="T12" fmla="*/ 169 w 180"/>
                <a:gd name="T13" fmla="*/ 78 h 271"/>
                <a:gd name="T14" fmla="*/ 167 w 180"/>
                <a:gd name="T15" fmla="*/ 76 h 271"/>
                <a:gd name="T16" fmla="*/ 165 w 180"/>
                <a:gd name="T17" fmla="*/ 75 h 271"/>
                <a:gd name="T18" fmla="*/ 163 w 180"/>
                <a:gd name="T19" fmla="*/ 73 h 271"/>
                <a:gd name="T20" fmla="*/ 161 w 180"/>
                <a:gd name="T21" fmla="*/ 72 h 271"/>
                <a:gd name="T22" fmla="*/ 158 w 180"/>
                <a:gd name="T23" fmla="*/ 71 h 271"/>
                <a:gd name="T24" fmla="*/ 160 w 180"/>
                <a:gd name="T25" fmla="*/ 63 h 271"/>
                <a:gd name="T26" fmla="*/ 159 w 180"/>
                <a:gd name="T27" fmla="*/ 58 h 271"/>
                <a:gd name="T28" fmla="*/ 157 w 180"/>
                <a:gd name="T29" fmla="*/ 55 h 271"/>
                <a:gd name="T30" fmla="*/ 149 w 180"/>
                <a:gd name="T31" fmla="*/ 47 h 271"/>
                <a:gd name="T32" fmla="*/ 147 w 180"/>
                <a:gd name="T33" fmla="*/ 46 h 271"/>
                <a:gd name="T34" fmla="*/ 146 w 180"/>
                <a:gd name="T35" fmla="*/ 45 h 271"/>
                <a:gd name="T36" fmla="*/ 147 w 180"/>
                <a:gd name="T37" fmla="*/ 38 h 271"/>
                <a:gd name="T38" fmla="*/ 114 w 180"/>
                <a:gd name="T39" fmla="*/ 8 h 271"/>
                <a:gd name="T40" fmla="*/ 111 w 180"/>
                <a:gd name="T41" fmla="*/ 8 h 271"/>
                <a:gd name="T42" fmla="*/ 108 w 180"/>
                <a:gd name="T43" fmla="*/ 9 h 271"/>
                <a:gd name="T44" fmla="*/ 105 w 180"/>
                <a:gd name="T45" fmla="*/ 10 h 271"/>
                <a:gd name="T46" fmla="*/ 103 w 180"/>
                <a:gd name="T47" fmla="*/ 11 h 271"/>
                <a:gd name="T48" fmla="*/ 100 w 180"/>
                <a:gd name="T49" fmla="*/ 13 h 271"/>
                <a:gd name="T50" fmla="*/ 100 w 180"/>
                <a:gd name="T51" fmla="*/ 13 h 271"/>
                <a:gd name="T52" fmla="*/ 30 w 180"/>
                <a:gd name="T53" fmla="*/ 40 h 271"/>
                <a:gd name="T54" fmla="*/ 0 w 180"/>
                <a:gd name="T55" fmla="*/ 79 h 271"/>
                <a:gd name="T56" fmla="*/ 8 w 180"/>
                <a:gd name="T57" fmla="*/ 115 h 271"/>
                <a:gd name="T58" fmla="*/ 8 w 180"/>
                <a:gd name="T59" fmla="*/ 115 h 271"/>
                <a:gd name="T60" fmla="*/ 8 w 180"/>
                <a:gd name="T61" fmla="*/ 118 h 271"/>
                <a:gd name="T62" fmla="*/ 49 w 180"/>
                <a:gd name="T63" fmla="*/ 163 h 271"/>
                <a:gd name="T64" fmla="*/ 82 w 180"/>
                <a:gd name="T65" fmla="*/ 176 h 271"/>
                <a:gd name="T66" fmla="*/ 86 w 180"/>
                <a:gd name="T67" fmla="*/ 176 h 271"/>
                <a:gd name="T68" fmla="*/ 95 w 180"/>
                <a:gd name="T69" fmla="*/ 271 h 271"/>
                <a:gd name="T70" fmla="*/ 99 w 180"/>
                <a:gd name="T71" fmla="*/ 175 h 271"/>
                <a:gd name="T72" fmla="*/ 101 w 180"/>
                <a:gd name="T73" fmla="*/ 174 h 271"/>
                <a:gd name="T74" fmla="*/ 103 w 180"/>
                <a:gd name="T75" fmla="*/ 173 h 271"/>
                <a:gd name="T76" fmla="*/ 105 w 180"/>
                <a:gd name="T77" fmla="*/ 172 h 271"/>
                <a:gd name="T78" fmla="*/ 107 w 180"/>
                <a:gd name="T79" fmla="*/ 171 h 271"/>
                <a:gd name="T80" fmla="*/ 109 w 180"/>
                <a:gd name="T81" fmla="*/ 170 h 271"/>
                <a:gd name="T82" fmla="*/ 111 w 180"/>
                <a:gd name="T83" fmla="*/ 169 h 271"/>
                <a:gd name="T84" fmla="*/ 112 w 180"/>
                <a:gd name="T85" fmla="*/ 167 h 271"/>
                <a:gd name="T86" fmla="*/ 114 w 180"/>
                <a:gd name="T87" fmla="*/ 165 h 271"/>
                <a:gd name="T88" fmla="*/ 115 w 180"/>
                <a:gd name="T89" fmla="*/ 164 h 271"/>
                <a:gd name="T90" fmla="*/ 117 w 180"/>
                <a:gd name="T91" fmla="*/ 162 h 271"/>
                <a:gd name="T92" fmla="*/ 118 w 180"/>
                <a:gd name="T93" fmla="*/ 160 h 271"/>
                <a:gd name="T94" fmla="*/ 119 w 180"/>
                <a:gd name="T95" fmla="*/ 158 h 271"/>
                <a:gd name="T96" fmla="*/ 164 w 180"/>
                <a:gd name="T97" fmla="*/ 137 h 271"/>
                <a:gd name="T98" fmla="*/ 180 w 180"/>
                <a:gd name="T99" fmla="*/ 10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 h="271">
                  <a:moveTo>
                    <a:pt x="180" y="103"/>
                  </a:moveTo>
                  <a:cubicBezTo>
                    <a:pt x="180" y="100"/>
                    <a:pt x="180" y="97"/>
                    <a:pt x="179" y="95"/>
                  </a:cubicBezTo>
                  <a:cubicBezTo>
                    <a:pt x="179" y="95"/>
                    <a:pt x="179" y="95"/>
                    <a:pt x="179" y="95"/>
                  </a:cubicBezTo>
                  <a:cubicBezTo>
                    <a:pt x="179" y="93"/>
                    <a:pt x="178" y="92"/>
                    <a:pt x="177" y="90"/>
                  </a:cubicBezTo>
                  <a:cubicBezTo>
                    <a:pt x="177" y="90"/>
                    <a:pt x="177" y="90"/>
                    <a:pt x="177" y="89"/>
                  </a:cubicBezTo>
                  <a:cubicBezTo>
                    <a:pt x="177" y="89"/>
                    <a:pt x="177" y="88"/>
                    <a:pt x="176" y="88"/>
                  </a:cubicBezTo>
                  <a:cubicBezTo>
                    <a:pt x="176" y="88"/>
                    <a:pt x="176" y="87"/>
                    <a:pt x="176" y="87"/>
                  </a:cubicBezTo>
                  <a:cubicBezTo>
                    <a:pt x="176" y="86"/>
                    <a:pt x="175" y="85"/>
                    <a:pt x="174" y="83"/>
                  </a:cubicBezTo>
                  <a:cubicBezTo>
                    <a:pt x="174" y="83"/>
                    <a:pt x="174" y="83"/>
                    <a:pt x="174" y="83"/>
                  </a:cubicBezTo>
                  <a:cubicBezTo>
                    <a:pt x="173" y="83"/>
                    <a:pt x="173" y="82"/>
                    <a:pt x="172" y="81"/>
                  </a:cubicBezTo>
                  <a:cubicBezTo>
                    <a:pt x="172" y="81"/>
                    <a:pt x="172" y="81"/>
                    <a:pt x="172" y="81"/>
                  </a:cubicBezTo>
                  <a:cubicBezTo>
                    <a:pt x="172" y="81"/>
                    <a:pt x="171" y="80"/>
                    <a:pt x="171" y="80"/>
                  </a:cubicBezTo>
                  <a:cubicBezTo>
                    <a:pt x="171" y="79"/>
                    <a:pt x="171" y="79"/>
                    <a:pt x="170" y="79"/>
                  </a:cubicBezTo>
                  <a:cubicBezTo>
                    <a:pt x="170" y="79"/>
                    <a:pt x="169" y="78"/>
                    <a:pt x="169" y="78"/>
                  </a:cubicBezTo>
                  <a:cubicBezTo>
                    <a:pt x="169" y="78"/>
                    <a:pt x="169" y="77"/>
                    <a:pt x="168" y="77"/>
                  </a:cubicBezTo>
                  <a:cubicBezTo>
                    <a:pt x="168" y="77"/>
                    <a:pt x="168" y="77"/>
                    <a:pt x="167" y="76"/>
                  </a:cubicBezTo>
                  <a:cubicBezTo>
                    <a:pt x="167" y="76"/>
                    <a:pt x="167" y="76"/>
                    <a:pt x="167" y="76"/>
                  </a:cubicBezTo>
                  <a:cubicBezTo>
                    <a:pt x="166" y="75"/>
                    <a:pt x="166" y="75"/>
                    <a:pt x="165" y="75"/>
                  </a:cubicBezTo>
                  <a:cubicBezTo>
                    <a:pt x="165" y="75"/>
                    <a:pt x="165" y="74"/>
                    <a:pt x="165" y="74"/>
                  </a:cubicBezTo>
                  <a:cubicBezTo>
                    <a:pt x="164" y="74"/>
                    <a:pt x="164" y="74"/>
                    <a:pt x="163" y="73"/>
                  </a:cubicBezTo>
                  <a:cubicBezTo>
                    <a:pt x="163" y="73"/>
                    <a:pt x="163" y="73"/>
                    <a:pt x="162" y="73"/>
                  </a:cubicBezTo>
                  <a:cubicBezTo>
                    <a:pt x="162" y="73"/>
                    <a:pt x="161" y="72"/>
                    <a:pt x="161" y="72"/>
                  </a:cubicBezTo>
                  <a:cubicBezTo>
                    <a:pt x="161" y="72"/>
                    <a:pt x="160" y="72"/>
                    <a:pt x="160" y="72"/>
                  </a:cubicBezTo>
                  <a:cubicBezTo>
                    <a:pt x="160" y="72"/>
                    <a:pt x="159" y="71"/>
                    <a:pt x="158" y="71"/>
                  </a:cubicBezTo>
                  <a:cubicBezTo>
                    <a:pt x="159" y="69"/>
                    <a:pt x="160" y="67"/>
                    <a:pt x="160" y="64"/>
                  </a:cubicBezTo>
                  <a:cubicBezTo>
                    <a:pt x="160" y="64"/>
                    <a:pt x="160" y="63"/>
                    <a:pt x="160" y="63"/>
                  </a:cubicBezTo>
                  <a:cubicBezTo>
                    <a:pt x="160" y="62"/>
                    <a:pt x="159" y="61"/>
                    <a:pt x="159" y="61"/>
                  </a:cubicBezTo>
                  <a:cubicBezTo>
                    <a:pt x="159" y="60"/>
                    <a:pt x="159" y="59"/>
                    <a:pt x="159" y="58"/>
                  </a:cubicBezTo>
                  <a:cubicBezTo>
                    <a:pt x="158" y="57"/>
                    <a:pt x="158" y="56"/>
                    <a:pt x="158" y="55"/>
                  </a:cubicBezTo>
                  <a:cubicBezTo>
                    <a:pt x="158" y="55"/>
                    <a:pt x="157" y="55"/>
                    <a:pt x="157" y="55"/>
                  </a:cubicBezTo>
                  <a:cubicBezTo>
                    <a:pt x="156" y="52"/>
                    <a:pt x="153" y="49"/>
                    <a:pt x="149" y="47"/>
                  </a:cubicBezTo>
                  <a:cubicBezTo>
                    <a:pt x="149" y="47"/>
                    <a:pt x="149" y="47"/>
                    <a:pt x="149" y="47"/>
                  </a:cubicBezTo>
                  <a:cubicBezTo>
                    <a:pt x="149" y="47"/>
                    <a:pt x="148" y="46"/>
                    <a:pt x="148" y="46"/>
                  </a:cubicBezTo>
                  <a:cubicBezTo>
                    <a:pt x="148" y="46"/>
                    <a:pt x="148" y="46"/>
                    <a:pt x="147" y="46"/>
                  </a:cubicBezTo>
                  <a:cubicBezTo>
                    <a:pt x="147" y="46"/>
                    <a:pt x="147" y="46"/>
                    <a:pt x="147" y="46"/>
                  </a:cubicBezTo>
                  <a:cubicBezTo>
                    <a:pt x="146" y="46"/>
                    <a:pt x="146" y="46"/>
                    <a:pt x="146" y="45"/>
                  </a:cubicBezTo>
                  <a:cubicBezTo>
                    <a:pt x="146" y="45"/>
                    <a:pt x="146" y="45"/>
                    <a:pt x="146" y="45"/>
                  </a:cubicBezTo>
                  <a:cubicBezTo>
                    <a:pt x="147" y="43"/>
                    <a:pt x="147" y="40"/>
                    <a:pt x="147" y="38"/>
                  </a:cubicBezTo>
                  <a:cubicBezTo>
                    <a:pt x="147" y="21"/>
                    <a:pt x="133" y="7"/>
                    <a:pt x="117" y="7"/>
                  </a:cubicBezTo>
                  <a:cubicBezTo>
                    <a:pt x="116" y="7"/>
                    <a:pt x="115" y="8"/>
                    <a:pt x="114" y="8"/>
                  </a:cubicBezTo>
                  <a:cubicBezTo>
                    <a:pt x="114" y="8"/>
                    <a:pt x="113" y="8"/>
                    <a:pt x="113" y="8"/>
                  </a:cubicBezTo>
                  <a:cubicBezTo>
                    <a:pt x="112" y="8"/>
                    <a:pt x="112" y="8"/>
                    <a:pt x="111" y="8"/>
                  </a:cubicBezTo>
                  <a:cubicBezTo>
                    <a:pt x="111" y="8"/>
                    <a:pt x="111" y="8"/>
                    <a:pt x="110" y="8"/>
                  </a:cubicBezTo>
                  <a:cubicBezTo>
                    <a:pt x="109" y="8"/>
                    <a:pt x="109" y="9"/>
                    <a:pt x="108" y="9"/>
                  </a:cubicBezTo>
                  <a:cubicBezTo>
                    <a:pt x="108" y="9"/>
                    <a:pt x="108" y="9"/>
                    <a:pt x="107" y="9"/>
                  </a:cubicBezTo>
                  <a:cubicBezTo>
                    <a:pt x="107" y="9"/>
                    <a:pt x="106" y="9"/>
                    <a:pt x="105" y="10"/>
                  </a:cubicBezTo>
                  <a:cubicBezTo>
                    <a:pt x="105" y="10"/>
                    <a:pt x="105" y="10"/>
                    <a:pt x="104" y="10"/>
                  </a:cubicBezTo>
                  <a:cubicBezTo>
                    <a:pt x="104" y="10"/>
                    <a:pt x="103" y="11"/>
                    <a:pt x="103" y="11"/>
                  </a:cubicBezTo>
                  <a:cubicBezTo>
                    <a:pt x="102" y="11"/>
                    <a:pt x="102" y="11"/>
                    <a:pt x="102" y="11"/>
                  </a:cubicBezTo>
                  <a:cubicBezTo>
                    <a:pt x="101" y="12"/>
                    <a:pt x="101" y="12"/>
                    <a:pt x="100" y="13"/>
                  </a:cubicBezTo>
                  <a:cubicBezTo>
                    <a:pt x="100" y="13"/>
                    <a:pt x="100" y="13"/>
                    <a:pt x="100" y="13"/>
                  </a:cubicBezTo>
                  <a:cubicBezTo>
                    <a:pt x="100" y="13"/>
                    <a:pt x="100" y="13"/>
                    <a:pt x="100" y="13"/>
                  </a:cubicBezTo>
                  <a:cubicBezTo>
                    <a:pt x="92" y="5"/>
                    <a:pt x="82" y="0"/>
                    <a:pt x="70" y="0"/>
                  </a:cubicBezTo>
                  <a:cubicBezTo>
                    <a:pt x="48" y="0"/>
                    <a:pt x="30" y="18"/>
                    <a:pt x="30" y="40"/>
                  </a:cubicBezTo>
                  <a:cubicBezTo>
                    <a:pt x="30" y="41"/>
                    <a:pt x="30" y="43"/>
                    <a:pt x="30" y="45"/>
                  </a:cubicBezTo>
                  <a:cubicBezTo>
                    <a:pt x="13" y="47"/>
                    <a:pt x="0" y="62"/>
                    <a:pt x="0" y="79"/>
                  </a:cubicBezTo>
                  <a:cubicBezTo>
                    <a:pt x="0" y="89"/>
                    <a:pt x="5" y="98"/>
                    <a:pt x="11" y="104"/>
                  </a:cubicBezTo>
                  <a:cubicBezTo>
                    <a:pt x="10" y="108"/>
                    <a:pt x="9" y="111"/>
                    <a:pt x="8" y="115"/>
                  </a:cubicBezTo>
                  <a:cubicBezTo>
                    <a:pt x="8" y="115"/>
                    <a:pt x="8" y="115"/>
                    <a:pt x="8" y="115"/>
                  </a:cubicBezTo>
                  <a:cubicBezTo>
                    <a:pt x="8" y="115"/>
                    <a:pt x="8" y="115"/>
                    <a:pt x="8" y="115"/>
                  </a:cubicBezTo>
                  <a:cubicBezTo>
                    <a:pt x="8" y="116"/>
                    <a:pt x="8" y="117"/>
                    <a:pt x="8" y="118"/>
                  </a:cubicBezTo>
                  <a:cubicBezTo>
                    <a:pt x="8" y="118"/>
                    <a:pt x="8" y="118"/>
                    <a:pt x="8" y="118"/>
                  </a:cubicBezTo>
                  <a:cubicBezTo>
                    <a:pt x="8" y="119"/>
                    <a:pt x="8" y="120"/>
                    <a:pt x="8" y="121"/>
                  </a:cubicBezTo>
                  <a:cubicBezTo>
                    <a:pt x="8" y="144"/>
                    <a:pt x="26" y="163"/>
                    <a:pt x="49" y="163"/>
                  </a:cubicBezTo>
                  <a:cubicBezTo>
                    <a:pt x="53" y="163"/>
                    <a:pt x="57" y="162"/>
                    <a:pt x="61" y="161"/>
                  </a:cubicBezTo>
                  <a:cubicBezTo>
                    <a:pt x="66" y="169"/>
                    <a:pt x="73" y="174"/>
                    <a:pt x="82" y="176"/>
                  </a:cubicBezTo>
                  <a:cubicBezTo>
                    <a:pt x="82" y="176"/>
                    <a:pt x="83" y="176"/>
                    <a:pt x="83" y="176"/>
                  </a:cubicBezTo>
                  <a:cubicBezTo>
                    <a:pt x="84" y="176"/>
                    <a:pt x="85" y="176"/>
                    <a:pt x="86" y="176"/>
                  </a:cubicBezTo>
                  <a:cubicBezTo>
                    <a:pt x="86" y="271"/>
                    <a:pt x="86" y="271"/>
                    <a:pt x="86" y="271"/>
                  </a:cubicBezTo>
                  <a:cubicBezTo>
                    <a:pt x="95" y="271"/>
                    <a:pt x="95" y="271"/>
                    <a:pt x="95" y="271"/>
                  </a:cubicBezTo>
                  <a:cubicBezTo>
                    <a:pt x="99" y="271"/>
                    <a:pt x="99" y="271"/>
                    <a:pt x="99" y="271"/>
                  </a:cubicBezTo>
                  <a:cubicBezTo>
                    <a:pt x="99" y="175"/>
                    <a:pt x="99" y="175"/>
                    <a:pt x="99" y="175"/>
                  </a:cubicBezTo>
                  <a:cubicBezTo>
                    <a:pt x="100" y="175"/>
                    <a:pt x="100" y="175"/>
                    <a:pt x="100" y="175"/>
                  </a:cubicBezTo>
                  <a:cubicBezTo>
                    <a:pt x="100" y="175"/>
                    <a:pt x="100" y="174"/>
                    <a:pt x="101" y="174"/>
                  </a:cubicBezTo>
                  <a:cubicBezTo>
                    <a:pt x="101" y="174"/>
                    <a:pt x="102" y="174"/>
                    <a:pt x="102" y="174"/>
                  </a:cubicBezTo>
                  <a:cubicBezTo>
                    <a:pt x="102" y="174"/>
                    <a:pt x="103" y="174"/>
                    <a:pt x="103" y="173"/>
                  </a:cubicBezTo>
                  <a:cubicBezTo>
                    <a:pt x="103" y="173"/>
                    <a:pt x="104" y="173"/>
                    <a:pt x="104" y="173"/>
                  </a:cubicBezTo>
                  <a:cubicBezTo>
                    <a:pt x="104" y="173"/>
                    <a:pt x="105" y="173"/>
                    <a:pt x="105" y="172"/>
                  </a:cubicBezTo>
                  <a:cubicBezTo>
                    <a:pt x="105" y="172"/>
                    <a:pt x="106" y="172"/>
                    <a:pt x="106" y="172"/>
                  </a:cubicBezTo>
                  <a:cubicBezTo>
                    <a:pt x="106" y="172"/>
                    <a:pt x="107" y="171"/>
                    <a:pt x="107" y="171"/>
                  </a:cubicBezTo>
                  <a:cubicBezTo>
                    <a:pt x="107" y="171"/>
                    <a:pt x="108" y="171"/>
                    <a:pt x="108" y="171"/>
                  </a:cubicBezTo>
                  <a:cubicBezTo>
                    <a:pt x="108" y="170"/>
                    <a:pt x="109" y="170"/>
                    <a:pt x="109" y="170"/>
                  </a:cubicBezTo>
                  <a:cubicBezTo>
                    <a:pt x="109" y="170"/>
                    <a:pt x="109" y="169"/>
                    <a:pt x="110" y="169"/>
                  </a:cubicBezTo>
                  <a:cubicBezTo>
                    <a:pt x="110" y="169"/>
                    <a:pt x="110" y="169"/>
                    <a:pt x="111" y="169"/>
                  </a:cubicBezTo>
                  <a:cubicBezTo>
                    <a:pt x="111" y="168"/>
                    <a:pt x="111" y="168"/>
                    <a:pt x="112" y="168"/>
                  </a:cubicBezTo>
                  <a:cubicBezTo>
                    <a:pt x="112" y="167"/>
                    <a:pt x="112" y="167"/>
                    <a:pt x="112" y="167"/>
                  </a:cubicBezTo>
                  <a:cubicBezTo>
                    <a:pt x="113" y="167"/>
                    <a:pt x="113" y="166"/>
                    <a:pt x="113" y="166"/>
                  </a:cubicBezTo>
                  <a:cubicBezTo>
                    <a:pt x="113" y="166"/>
                    <a:pt x="114" y="166"/>
                    <a:pt x="114" y="165"/>
                  </a:cubicBezTo>
                  <a:cubicBezTo>
                    <a:pt x="114" y="165"/>
                    <a:pt x="114" y="165"/>
                    <a:pt x="115" y="165"/>
                  </a:cubicBezTo>
                  <a:cubicBezTo>
                    <a:pt x="115" y="164"/>
                    <a:pt x="115" y="164"/>
                    <a:pt x="115" y="164"/>
                  </a:cubicBezTo>
                  <a:cubicBezTo>
                    <a:pt x="116" y="163"/>
                    <a:pt x="116" y="163"/>
                    <a:pt x="116" y="163"/>
                  </a:cubicBezTo>
                  <a:cubicBezTo>
                    <a:pt x="116" y="162"/>
                    <a:pt x="116" y="162"/>
                    <a:pt x="117" y="162"/>
                  </a:cubicBezTo>
                  <a:cubicBezTo>
                    <a:pt x="117" y="162"/>
                    <a:pt x="117" y="161"/>
                    <a:pt x="117" y="161"/>
                  </a:cubicBezTo>
                  <a:cubicBezTo>
                    <a:pt x="118" y="161"/>
                    <a:pt x="118" y="160"/>
                    <a:pt x="118" y="160"/>
                  </a:cubicBezTo>
                  <a:cubicBezTo>
                    <a:pt x="118" y="160"/>
                    <a:pt x="118" y="159"/>
                    <a:pt x="118" y="159"/>
                  </a:cubicBezTo>
                  <a:cubicBezTo>
                    <a:pt x="119" y="159"/>
                    <a:pt x="119" y="158"/>
                    <a:pt x="119" y="158"/>
                  </a:cubicBezTo>
                  <a:cubicBezTo>
                    <a:pt x="124" y="162"/>
                    <a:pt x="130" y="164"/>
                    <a:pt x="137" y="164"/>
                  </a:cubicBezTo>
                  <a:cubicBezTo>
                    <a:pt x="152" y="164"/>
                    <a:pt x="164" y="152"/>
                    <a:pt x="164" y="137"/>
                  </a:cubicBezTo>
                  <a:cubicBezTo>
                    <a:pt x="164" y="135"/>
                    <a:pt x="164" y="133"/>
                    <a:pt x="164" y="132"/>
                  </a:cubicBezTo>
                  <a:cubicBezTo>
                    <a:pt x="173" y="126"/>
                    <a:pt x="180" y="115"/>
                    <a:pt x="180" y="103"/>
                  </a:cubicBez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123">
            <a:extLst>
              <a:ext uri="{FF2B5EF4-FFF2-40B4-BE49-F238E27FC236}">
                <a16:creationId xmlns:a16="http://schemas.microsoft.com/office/drawing/2014/main" id="{C2CCF4AC-002F-404E-B327-E3E66ED60CF9}"/>
              </a:ext>
            </a:extLst>
          </p:cNvPr>
          <p:cNvGrpSpPr/>
          <p:nvPr/>
        </p:nvGrpSpPr>
        <p:grpSpPr>
          <a:xfrm>
            <a:off x="9010887" y="4909208"/>
            <a:ext cx="815776" cy="1017860"/>
            <a:chOff x="456859" y="2793529"/>
            <a:chExt cx="815776" cy="1017860"/>
          </a:xfrm>
        </p:grpSpPr>
        <p:sp>
          <p:nvSpPr>
            <p:cNvPr id="25" name="Freeform 25">
              <a:extLst>
                <a:ext uri="{FF2B5EF4-FFF2-40B4-BE49-F238E27FC236}">
                  <a16:creationId xmlns:a16="http://schemas.microsoft.com/office/drawing/2014/main" id="{0B5ED3E8-FADA-442B-A41D-E56D15905CEF}"/>
                </a:ext>
              </a:extLst>
            </p:cNvPr>
            <p:cNvSpPr>
              <a:spLocks/>
            </p:cNvSpPr>
            <p:nvPr/>
          </p:nvSpPr>
          <p:spPr bwMode="auto">
            <a:xfrm>
              <a:off x="456859" y="2793529"/>
              <a:ext cx="815776" cy="1017860"/>
            </a:xfrm>
            <a:custGeom>
              <a:avLst/>
              <a:gdLst>
                <a:gd name="T0" fmla="*/ 270 w 278"/>
                <a:gd name="T1" fmla="*/ 154 h 347"/>
                <a:gd name="T2" fmla="*/ 269 w 278"/>
                <a:gd name="T3" fmla="*/ 151 h 347"/>
                <a:gd name="T4" fmla="*/ 268 w 278"/>
                <a:gd name="T5" fmla="*/ 148 h 347"/>
                <a:gd name="T6" fmla="*/ 267 w 278"/>
                <a:gd name="T7" fmla="*/ 145 h 347"/>
                <a:gd name="T8" fmla="*/ 266 w 278"/>
                <a:gd name="T9" fmla="*/ 142 h 347"/>
                <a:gd name="T10" fmla="*/ 277 w 278"/>
                <a:gd name="T11" fmla="*/ 109 h 347"/>
                <a:gd name="T12" fmla="*/ 273 w 278"/>
                <a:gd name="T13" fmla="*/ 93 h 347"/>
                <a:gd name="T14" fmla="*/ 267 w 278"/>
                <a:gd name="T15" fmla="*/ 83 h 347"/>
                <a:gd name="T16" fmla="*/ 249 w 278"/>
                <a:gd name="T17" fmla="*/ 71 h 347"/>
                <a:gd name="T18" fmla="*/ 240 w 278"/>
                <a:gd name="T19" fmla="*/ 69 h 347"/>
                <a:gd name="T20" fmla="*/ 213 w 278"/>
                <a:gd name="T21" fmla="*/ 33 h 347"/>
                <a:gd name="T22" fmla="*/ 206 w 278"/>
                <a:gd name="T23" fmla="*/ 29 h 347"/>
                <a:gd name="T24" fmla="*/ 203 w 278"/>
                <a:gd name="T25" fmla="*/ 27 h 347"/>
                <a:gd name="T26" fmla="*/ 191 w 278"/>
                <a:gd name="T27" fmla="*/ 24 h 347"/>
                <a:gd name="T28" fmla="*/ 170 w 278"/>
                <a:gd name="T29" fmla="*/ 25 h 347"/>
                <a:gd name="T30" fmla="*/ 171 w 278"/>
                <a:gd name="T31" fmla="*/ 24 h 347"/>
                <a:gd name="T32" fmla="*/ 171 w 278"/>
                <a:gd name="T33" fmla="*/ 22 h 347"/>
                <a:gd name="T34" fmla="*/ 169 w 278"/>
                <a:gd name="T35" fmla="*/ 9 h 347"/>
                <a:gd name="T36" fmla="*/ 157 w 278"/>
                <a:gd name="T37" fmla="*/ 1 h 347"/>
                <a:gd name="T38" fmla="*/ 155 w 278"/>
                <a:gd name="T39" fmla="*/ 0 h 347"/>
                <a:gd name="T40" fmla="*/ 151 w 278"/>
                <a:gd name="T41" fmla="*/ 0 h 347"/>
                <a:gd name="T42" fmla="*/ 148 w 278"/>
                <a:gd name="T43" fmla="*/ 1 h 347"/>
                <a:gd name="T44" fmla="*/ 146 w 278"/>
                <a:gd name="T45" fmla="*/ 1 h 347"/>
                <a:gd name="T46" fmla="*/ 146 w 278"/>
                <a:gd name="T47" fmla="*/ 1 h 347"/>
                <a:gd name="T48" fmla="*/ 122 w 278"/>
                <a:gd name="T49" fmla="*/ 6 h 347"/>
                <a:gd name="T50" fmla="*/ 47 w 278"/>
                <a:gd name="T51" fmla="*/ 50 h 347"/>
                <a:gd name="T52" fmla="*/ 16 w 278"/>
                <a:gd name="T53" fmla="*/ 105 h 347"/>
                <a:gd name="T54" fmla="*/ 2 w 278"/>
                <a:gd name="T55" fmla="*/ 159 h 347"/>
                <a:gd name="T56" fmla="*/ 23 w 278"/>
                <a:gd name="T57" fmla="*/ 203 h 347"/>
                <a:gd name="T58" fmla="*/ 23 w 278"/>
                <a:gd name="T59" fmla="*/ 203 h 347"/>
                <a:gd name="T60" fmla="*/ 24 w 278"/>
                <a:gd name="T61" fmla="*/ 207 h 347"/>
                <a:gd name="T62" fmla="*/ 26 w 278"/>
                <a:gd name="T63" fmla="*/ 210 h 347"/>
                <a:gd name="T64" fmla="*/ 28 w 278"/>
                <a:gd name="T65" fmla="*/ 214 h 347"/>
                <a:gd name="T66" fmla="*/ 30 w 278"/>
                <a:gd name="T67" fmla="*/ 217 h 347"/>
                <a:gd name="T68" fmla="*/ 32 w 278"/>
                <a:gd name="T69" fmla="*/ 220 h 347"/>
                <a:gd name="T70" fmla="*/ 35 w 278"/>
                <a:gd name="T71" fmla="*/ 223 h 347"/>
                <a:gd name="T72" fmla="*/ 38 w 278"/>
                <a:gd name="T73" fmla="*/ 226 h 347"/>
                <a:gd name="T74" fmla="*/ 41 w 278"/>
                <a:gd name="T75" fmla="*/ 229 h 347"/>
                <a:gd name="T76" fmla="*/ 44 w 278"/>
                <a:gd name="T77" fmla="*/ 231 h 347"/>
                <a:gd name="T78" fmla="*/ 47 w 278"/>
                <a:gd name="T79" fmla="*/ 233 h 347"/>
                <a:gd name="T80" fmla="*/ 51 w 278"/>
                <a:gd name="T81" fmla="*/ 234 h 347"/>
                <a:gd name="T82" fmla="*/ 55 w 278"/>
                <a:gd name="T83" fmla="*/ 236 h 347"/>
                <a:gd name="T84" fmla="*/ 58 w 278"/>
                <a:gd name="T85" fmla="*/ 237 h 347"/>
                <a:gd name="T86" fmla="*/ 64 w 278"/>
                <a:gd name="T87" fmla="*/ 238 h 347"/>
                <a:gd name="T88" fmla="*/ 101 w 278"/>
                <a:gd name="T89" fmla="*/ 228 h 347"/>
                <a:gd name="T90" fmla="*/ 132 w 278"/>
                <a:gd name="T91" fmla="*/ 242 h 347"/>
                <a:gd name="T92" fmla="*/ 134 w 278"/>
                <a:gd name="T93" fmla="*/ 242 h 347"/>
                <a:gd name="T94" fmla="*/ 146 w 278"/>
                <a:gd name="T95" fmla="*/ 347 h 347"/>
                <a:gd name="T96" fmla="*/ 152 w 278"/>
                <a:gd name="T97" fmla="*/ 238 h 347"/>
                <a:gd name="T98" fmla="*/ 154 w 278"/>
                <a:gd name="T99" fmla="*/ 238 h 347"/>
                <a:gd name="T100" fmla="*/ 158 w 278"/>
                <a:gd name="T101" fmla="*/ 236 h 347"/>
                <a:gd name="T102" fmla="*/ 162 w 278"/>
                <a:gd name="T103" fmla="*/ 233 h 347"/>
                <a:gd name="T104" fmla="*/ 191 w 278"/>
                <a:gd name="T105" fmla="*/ 239 h 347"/>
                <a:gd name="T106" fmla="*/ 212 w 278"/>
                <a:gd name="T107" fmla="*/ 231 h 347"/>
                <a:gd name="T108" fmla="*/ 229 w 278"/>
                <a:gd name="T109" fmla="*/ 213 h 347"/>
                <a:gd name="T110" fmla="*/ 239 w 278"/>
                <a:gd name="T111" fmla="*/ 203 h 347"/>
                <a:gd name="T112" fmla="*/ 249 w 278"/>
                <a:gd name="T113" fmla="*/ 199 h 347"/>
                <a:gd name="T114" fmla="*/ 270 w 278"/>
                <a:gd name="T115" fmla="*/ 167 h 347"/>
                <a:gd name="T116" fmla="*/ 270 w 278"/>
                <a:gd name="T117" fmla="*/ 164 h 347"/>
                <a:gd name="T118" fmla="*/ 270 w 278"/>
                <a:gd name="T119" fmla="*/ 161 h 347"/>
                <a:gd name="T120" fmla="*/ 270 w 278"/>
                <a:gd name="T121" fmla="*/ 15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8" h="347">
                  <a:moveTo>
                    <a:pt x="270" y="157"/>
                  </a:moveTo>
                  <a:cubicBezTo>
                    <a:pt x="270" y="156"/>
                    <a:pt x="270" y="155"/>
                    <a:pt x="270" y="154"/>
                  </a:cubicBezTo>
                  <a:cubicBezTo>
                    <a:pt x="270" y="154"/>
                    <a:pt x="270" y="154"/>
                    <a:pt x="270" y="153"/>
                  </a:cubicBezTo>
                  <a:cubicBezTo>
                    <a:pt x="269" y="153"/>
                    <a:pt x="269" y="152"/>
                    <a:pt x="269" y="151"/>
                  </a:cubicBezTo>
                  <a:cubicBezTo>
                    <a:pt x="269" y="151"/>
                    <a:pt x="269" y="151"/>
                    <a:pt x="269" y="150"/>
                  </a:cubicBezTo>
                  <a:cubicBezTo>
                    <a:pt x="269" y="149"/>
                    <a:pt x="268" y="149"/>
                    <a:pt x="268" y="148"/>
                  </a:cubicBezTo>
                  <a:cubicBezTo>
                    <a:pt x="268" y="148"/>
                    <a:pt x="268" y="147"/>
                    <a:pt x="268" y="147"/>
                  </a:cubicBezTo>
                  <a:cubicBezTo>
                    <a:pt x="268" y="146"/>
                    <a:pt x="267" y="145"/>
                    <a:pt x="267" y="145"/>
                  </a:cubicBezTo>
                  <a:cubicBezTo>
                    <a:pt x="267" y="145"/>
                    <a:pt x="267" y="144"/>
                    <a:pt x="267" y="144"/>
                  </a:cubicBezTo>
                  <a:cubicBezTo>
                    <a:pt x="267" y="144"/>
                    <a:pt x="266" y="143"/>
                    <a:pt x="266" y="142"/>
                  </a:cubicBezTo>
                  <a:cubicBezTo>
                    <a:pt x="272" y="135"/>
                    <a:pt x="276" y="127"/>
                    <a:pt x="277" y="118"/>
                  </a:cubicBezTo>
                  <a:cubicBezTo>
                    <a:pt x="277" y="115"/>
                    <a:pt x="278" y="112"/>
                    <a:pt x="277" y="109"/>
                  </a:cubicBezTo>
                  <a:cubicBezTo>
                    <a:pt x="277" y="109"/>
                    <a:pt x="277" y="109"/>
                    <a:pt x="277" y="109"/>
                  </a:cubicBezTo>
                  <a:cubicBezTo>
                    <a:pt x="277" y="103"/>
                    <a:pt x="275" y="98"/>
                    <a:pt x="273" y="93"/>
                  </a:cubicBezTo>
                  <a:cubicBezTo>
                    <a:pt x="272" y="91"/>
                    <a:pt x="271" y="90"/>
                    <a:pt x="270" y="88"/>
                  </a:cubicBezTo>
                  <a:cubicBezTo>
                    <a:pt x="269" y="86"/>
                    <a:pt x="268" y="85"/>
                    <a:pt x="267" y="83"/>
                  </a:cubicBezTo>
                  <a:cubicBezTo>
                    <a:pt x="265" y="82"/>
                    <a:pt x="264" y="81"/>
                    <a:pt x="263" y="79"/>
                  </a:cubicBezTo>
                  <a:cubicBezTo>
                    <a:pt x="259" y="76"/>
                    <a:pt x="254" y="73"/>
                    <a:pt x="249" y="71"/>
                  </a:cubicBezTo>
                  <a:cubicBezTo>
                    <a:pt x="247" y="70"/>
                    <a:pt x="246" y="70"/>
                    <a:pt x="244" y="69"/>
                  </a:cubicBezTo>
                  <a:cubicBezTo>
                    <a:pt x="243" y="69"/>
                    <a:pt x="242" y="69"/>
                    <a:pt x="240" y="69"/>
                  </a:cubicBezTo>
                  <a:cubicBezTo>
                    <a:pt x="236" y="68"/>
                    <a:pt x="232" y="68"/>
                    <a:pt x="228" y="69"/>
                  </a:cubicBezTo>
                  <a:cubicBezTo>
                    <a:pt x="229" y="55"/>
                    <a:pt x="223" y="42"/>
                    <a:pt x="213" y="33"/>
                  </a:cubicBezTo>
                  <a:cubicBezTo>
                    <a:pt x="213" y="33"/>
                    <a:pt x="212" y="33"/>
                    <a:pt x="212" y="33"/>
                  </a:cubicBezTo>
                  <a:cubicBezTo>
                    <a:pt x="210" y="31"/>
                    <a:pt x="208" y="30"/>
                    <a:pt x="206" y="29"/>
                  </a:cubicBezTo>
                  <a:cubicBezTo>
                    <a:pt x="206" y="29"/>
                    <a:pt x="206" y="28"/>
                    <a:pt x="205" y="28"/>
                  </a:cubicBezTo>
                  <a:cubicBezTo>
                    <a:pt x="204" y="28"/>
                    <a:pt x="204" y="27"/>
                    <a:pt x="203" y="27"/>
                  </a:cubicBezTo>
                  <a:cubicBezTo>
                    <a:pt x="202" y="27"/>
                    <a:pt x="202" y="27"/>
                    <a:pt x="202" y="27"/>
                  </a:cubicBezTo>
                  <a:cubicBezTo>
                    <a:pt x="198" y="25"/>
                    <a:pt x="195" y="24"/>
                    <a:pt x="191" y="24"/>
                  </a:cubicBezTo>
                  <a:cubicBezTo>
                    <a:pt x="191" y="23"/>
                    <a:pt x="190" y="23"/>
                    <a:pt x="190" y="23"/>
                  </a:cubicBezTo>
                  <a:cubicBezTo>
                    <a:pt x="183" y="23"/>
                    <a:pt x="177" y="23"/>
                    <a:pt x="170" y="25"/>
                  </a:cubicBezTo>
                  <a:cubicBezTo>
                    <a:pt x="171" y="25"/>
                    <a:pt x="171" y="24"/>
                    <a:pt x="171" y="24"/>
                  </a:cubicBezTo>
                  <a:cubicBezTo>
                    <a:pt x="171" y="24"/>
                    <a:pt x="171" y="24"/>
                    <a:pt x="171" y="24"/>
                  </a:cubicBezTo>
                  <a:cubicBezTo>
                    <a:pt x="171" y="24"/>
                    <a:pt x="171" y="23"/>
                    <a:pt x="171" y="23"/>
                  </a:cubicBezTo>
                  <a:cubicBezTo>
                    <a:pt x="171" y="23"/>
                    <a:pt x="171" y="22"/>
                    <a:pt x="171" y="22"/>
                  </a:cubicBezTo>
                  <a:cubicBezTo>
                    <a:pt x="171" y="21"/>
                    <a:pt x="172" y="19"/>
                    <a:pt x="171" y="18"/>
                  </a:cubicBezTo>
                  <a:cubicBezTo>
                    <a:pt x="171" y="15"/>
                    <a:pt x="170" y="12"/>
                    <a:pt x="169" y="9"/>
                  </a:cubicBezTo>
                  <a:cubicBezTo>
                    <a:pt x="166" y="6"/>
                    <a:pt x="163" y="3"/>
                    <a:pt x="159" y="1"/>
                  </a:cubicBezTo>
                  <a:cubicBezTo>
                    <a:pt x="158" y="1"/>
                    <a:pt x="158" y="1"/>
                    <a:pt x="157" y="1"/>
                  </a:cubicBezTo>
                  <a:cubicBezTo>
                    <a:pt x="156" y="1"/>
                    <a:pt x="156" y="0"/>
                    <a:pt x="155" y="0"/>
                  </a:cubicBezTo>
                  <a:cubicBezTo>
                    <a:pt x="155" y="0"/>
                    <a:pt x="155" y="0"/>
                    <a:pt x="155" y="0"/>
                  </a:cubicBezTo>
                  <a:cubicBezTo>
                    <a:pt x="154" y="0"/>
                    <a:pt x="153" y="0"/>
                    <a:pt x="152" y="0"/>
                  </a:cubicBezTo>
                  <a:cubicBezTo>
                    <a:pt x="152" y="0"/>
                    <a:pt x="152" y="0"/>
                    <a:pt x="151" y="0"/>
                  </a:cubicBezTo>
                  <a:cubicBezTo>
                    <a:pt x="151" y="0"/>
                    <a:pt x="150" y="0"/>
                    <a:pt x="149" y="0"/>
                  </a:cubicBezTo>
                  <a:cubicBezTo>
                    <a:pt x="149" y="0"/>
                    <a:pt x="149" y="0"/>
                    <a:pt x="148" y="1"/>
                  </a:cubicBezTo>
                  <a:cubicBezTo>
                    <a:pt x="148" y="1"/>
                    <a:pt x="147" y="1"/>
                    <a:pt x="147" y="1"/>
                  </a:cubicBezTo>
                  <a:cubicBezTo>
                    <a:pt x="146" y="1"/>
                    <a:pt x="146" y="1"/>
                    <a:pt x="146" y="1"/>
                  </a:cubicBezTo>
                  <a:cubicBezTo>
                    <a:pt x="146" y="1"/>
                    <a:pt x="146" y="1"/>
                    <a:pt x="145" y="1"/>
                  </a:cubicBezTo>
                  <a:cubicBezTo>
                    <a:pt x="146" y="1"/>
                    <a:pt x="146" y="1"/>
                    <a:pt x="146" y="1"/>
                  </a:cubicBezTo>
                  <a:cubicBezTo>
                    <a:pt x="141" y="3"/>
                    <a:pt x="137" y="6"/>
                    <a:pt x="135" y="11"/>
                  </a:cubicBezTo>
                  <a:cubicBezTo>
                    <a:pt x="131" y="9"/>
                    <a:pt x="127" y="7"/>
                    <a:pt x="122" y="6"/>
                  </a:cubicBezTo>
                  <a:cubicBezTo>
                    <a:pt x="108" y="4"/>
                    <a:pt x="95" y="10"/>
                    <a:pt x="86" y="20"/>
                  </a:cubicBezTo>
                  <a:cubicBezTo>
                    <a:pt x="67" y="18"/>
                    <a:pt x="50" y="31"/>
                    <a:pt x="47" y="50"/>
                  </a:cubicBezTo>
                  <a:cubicBezTo>
                    <a:pt x="46" y="54"/>
                    <a:pt x="46" y="58"/>
                    <a:pt x="47" y="62"/>
                  </a:cubicBezTo>
                  <a:cubicBezTo>
                    <a:pt x="31" y="70"/>
                    <a:pt x="19" y="86"/>
                    <a:pt x="16" y="105"/>
                  </a:cubicBezTo>
                  <a:cubicBezTo>
                    <a:pt x="14" y="115"/>
                    <a:pt x="16" y="125"/>
                    <a:pt x="19" y="134"/>
                  </a:cubicBezTo>
                  <a:cubicBezTo>
                    <a:pt x="10" y="139"/>
                    <a:pt x="4" y="148"/>
                    <a:pt x="2" y="159"/>
                  </a:cubicBezTo>
                  <a:cubicBezTo>
                    <a:pt x="0" y="175"/>
                    <a:pt x="8" y="189"/>
                    <a:pt x="22" y="196"/>
                  </a:cubicBezTo>
                  <a:cubicBezTo>
                    <a:pt x="22" y="199"/>
                    <a:pt x="22" y="201"/>
                    <a:pt x="23" y="203"/>
                  </a:cubicBezTo>
                  <a:cubicBezTo>
                    <a:pt x="23" y="203"/>
                    <a:pt x="23" y="203"/>
                    <a:pt x="23" y="203"/>
                  </a:cubicBezTo>
                  <a:cubicBezTo>
                    <a:pt x="23" y="203"/>
                    <a:pt x="23" y="203"/>
                    <a:pt x="23" y="203"/>
                  </a:cubicBezTo>
                  <a:cubicBezTo>
                    <a:pt x="23" y="204"/>
                    <a:pt x="24" y="204"/>
                    <a:pt x="24" y="205"/>
                  </a:cubicBezTo>
                  <a:cubicBezTo>
                    <a:pt x="24" y="206"/>
                    <a:pt x="24" y="206"/>
                    <a:pt x="24" y="207"/>
                  </a:cubicBezTo>
                  <a:cubicBezTo>
                    <a:pt x="25" y="207"/>
                    <a:pt x="25" y="208"/>
                    <a:pt x="25" y="209"/>
                  </a:cubicBezTo>
                  <a:cubicBezTo>
                    <a:pt x="25" y="209"/>
                    <a:pt x="26" y="210"/>
                    <a:pt x="26" y="210"/>
                  </a:cubicBezTo>
                  <a:cubicBezTo>
                    <a:pt x="26" y="211"/>
                    <a:pt x="26" y="211"/>
                    <a:pt x="27" y="212"/>
                  </a:cubicBezTo>
                  <a:cubicBezTo>
                    <a:pt x="27" y="212"/>
                    <a:pt x="27" y="213"/>
                    <a:pt x="28" y="214"/>
                  </a:cubicBezTo>
                  <a:cubicBezTo>
                    <a:pt x="28" y="214"/>
                    <a:pt x="28" y="215"/>
                    <a:pt x="29" y="215"/>
                  </a:cubicBezTo>
                  <a:cubicBezTo>
                    <a:pt x="29" y="216"/>
                    <a:pt x="29" y="216"/>
                    <a:pt x="30" y="217"/>
                  </a:cubicBezTo>
                  <a:cubicBezTo>
                    <a:pt x="30" y="217"/>
                    <a:pt x="30" y="218"/>
                    <a:pt x="31" y="218"/>
                  </a:cubicBezTo>
                  <a:cubicBezTo>
                    <a:pt x="31" y="219"/>
                    <a:pt x="32" y="219"/>
                    <a:pt x="32" y="220"/>
                  </a:cubicBezTo>
                  <a:cubicBezTo>
                    <a:pt x="32" y="220"/>
                    <a:pt x="33" y="221"/>
                    <a:pt x="33" y="221"/>
                  </a:cubicBezTo>
                  <a:cubicBezTo>
                    <a:pt x="34" y="222"/>
                    <a:pt x="34" y="223"/>
                    <a:pt x="35" y="223"/>
                  </a:cubicBezTo>
                  <a:cubicBezTo>
                    <a:pt x="35" y="224"/>
                    <a:pt x="36" y="224"/>
                    <a:pt x="36" y="224"/>
                  </a:cubicBezTo>
                  <a:cubicBezTo>
                    <a:pt x="37" y="225"/>
                    <a:pt x="37" y="226"/>
                    <a:pt x="38" y="226"/>
                  </a:cubicBezTo>
                  <a:cubicBezTo>
                    <a:pt x="38" y="227"/>
                    <a:pt x="39" y="227"/>
                    <a:pt x="39" y="227"/>
                  </a:cubicBezTo>
                  <a:cubicBezTo>
                    <a:pt x="40" y="228"/>
                    <a:pt x="40" y="228"/>
                    <a:pt x="41" y="229"/>
                  </a:cubicBezTo>
                  <a:cubicBezTo>
                    <a:pt x="41" y="229"/>
                    <a:pt x="42" y="229"/>
                    <a:pt x="42" y="230"/>
                  </a:cubicBezTo>
                  <a:cubicBezTo>
                    <a:pt x="43" y="230"/>
                    <a:pt x="44" y="230"/>
                    <a:pt x="44" y="231"/>
                  </a:cubicBezTo>
                  <a:cubicBezTo>
                    <a:pt x="45" y="231"/>
                    <a:pt x="45" y="231"/>
                    <a:pt x="45" y="232"/>
                  </a:cubicBezTo>
                  <a:cubicBezTo>
                    <a:pt x="46" y="232"/>
                    <a:pt x="47" y="232"/>
                    <a:pt x="47" y="233"/>
                  </a:cubicBezTo>
                  <a:cubicBezTo>
                    <a:pt x="48" y="233"/>
                    <a:pt x="48" y="233"/>
                    <a:pt x="49" y="233"/>
                  </a:cubicBezTo>
                  <a:cubicBezTo>
                    <a:pt x="50" y="234"/>
                    <a:pt x="50" y="234"/>
                    <a:pt x="51" y="234"/>
                  </a:cubicBezTo>
                  <a:cubicBezTo>
                    <a:pt x="51" y="235"/>
                    <a:pt x="52" y="235"/>
                    <a:pt x="52" y="235"/>
                  </a:cubicBezTo>
                  <a:cubicBezTo>
                    <a:pt x="53" y="235"/>
                    <a:pt x="54" y="236"/>
                    <a:pt x="55" y="236"/>
                  </a:cubicBezTo>
                  <a:cubicBezTo>
                    <a:pt x="55" y="236"/>
                    <a:pt x="55" y="236"/>
                    <a:pt x="56" y="236"/>
                  </a:cubicBezTo>
                  <a:cubicBezTo>
                    <a:pt x="57" y="237"/>
                    <a:pt x="58" y="237"/>
                    <a:pt x="58" y="237"/>
                  </a:cubicBezTo>
                  <a:cubicBezTo>
                    <a:pt x="59" y="237"/>
                    <a:pt x="59" y="237"/>
                    <a:pt x="60" y="237"/>
                  </a:cubicBezTo>
                  <a:cubicBezTo>
                    <a:pt x="61" y="238"/>
                    <a:pt x="62" y="238"/>
                    <a:pt x="64" y="238"/>
                  </a:cubicBezTo>
                  <a:cubicBezTo>
                    <a:pt x="64" y="238"/>
                    <a:pt x="64" y="238"/>
                    <a:pt x="64" y="238"/>
                  </a:cubicBezTo>
                  <a:cubicBezTo>
                    <a:pt x="77" y="240"/>
                    <a:pt x="90" y="236"/>
                    <a:pt x="101" y="228"/>
                  </a:cubicBezTo>
                  <a:cubicBezTo>
                    <a:pt x="108" y="235"/>
                    <a:pt x="117" y="240"/>
                    <a:pt x="127" y="241"/>
                  </a:cubicBezTo>
                  <a:cubicBezTo>
                    <a:pt x="129" y="241"/>
                    <a:pt x="130" y="241"/>
                    <a:pt x="132" y="242"/>
                  </a:cubicBezTo>
                  <a:cubicBezTo>
                    <a:pt x="133" y="242"/>
                    <a:pt x="133" y="242"/>
                    <a:pt x="134" y="242"/>
                  </a:cubicBezTo>
                  <a:cubicBezTo>
                    <a:pt x="134" y="242"/>
                    <a:pt x="134" y="242"/>
                    <a:pt x="134" y="242"/>
                  </a:cubicBezTo>
                  <a:cubicBezTo>
                    <a:pt x="134" y="347"/>
                    <a:pt x="134" y="347"/>
                    <a:pt x="134" y="347"/>
                  </a:cubicBezTo>
                  <a:cubicBezTo>
                    <a:pt x="146" y="347"/>
                    <a:pt x="146" y="347"/>
                    <a:pt x="146" y="347"/>
                  </a:cubicBezTo>
                  <a:cubicBezTo>
                    <a:pt x="152" y="347"/>
                    <a:pt x="152" y="347"/>
                    <a:pt x="152" y="347"/>
                  </a:cubicBezTo>
                  <a:cubicBezTo>
                    <a:pt x="152" y="238"/>
                    <a:pt x="152" y="238"/>
                    <a:pt x="152" y="238"/>
                  </a:cubicBezTo>
                  <a:cubicBezTo>
                    <a:pt x="152" y="238"/>
                    <a:pt x="152" y="238"/>
                    <a:pt x="153" y="238"/>
                  </a:cubicBezTo>
                  <a:cubicBezTo>
                    <a:pt x="153" y="238"/>
                    <a:pt x="154" y="238"/>
                    <a:pt x="154" y="238"/>
                  </a:cubicBezTo>
                  <a:cubicBezTo>
                    <a:pt x="155" y="237"/>
                    <a:pt x="156" y="237"/>
                    <a:pt x="157" y="236"/>
                  </a:cubicBezTo>
                  <a:cubicBezTo>
                    <a:pt x="157" y="236"/>
                    <a:pt x="158" y="236"/>
                    <a:pt x="158" y="236"/>
                  </a:cubicBezTo>
                  <a:cubicBezTo>
                    <a:pt x="159" y="235"/>
                    <a:pt x="160" y="235"/>
                    <a:pt x="160" y="234"/>
                  </a:cubicBezTo>
                  <a:cubicBezTo>
                    <a:pt x="161" y="234"/>
                    <a:pt x="161" y="234"/>
                    <a:pt x="162" y="233"/>
                  </a:cubicBezTo>
                  <a:cubicBezTo>
                    <a:pt x="167" y="236"/>
                    <a:pt x="172" y="238"/>
                    <a:pt x="178" y="239"/>
                  </a:cubicBezTo>
                  <a:cubicBezTo>
                    <a:pt x="182" y="239"/>
                    <a:pt x="187" y="239"/>
                    <a:pt x="191" y="239"/>
                  </a:cubicBezTo>
                  <a:cubicBezTo>
                    <a:pt x="196" y="238"/>
                    <a:pt x="200" y="237"/>
                    <a:pt x="204" y="235"/>
                  </a:cubicBezTo>
                  <a:cubicBezTo>
                    <a:pt x="207" y="234"/>
                    <a:pt x="209" y="233"/>
                    <a:pt x="212" y="231"/>
                  </a:cubicBezTo>
                  <a:cubicBezTo>
                    <a:pt x="217" y="228"/>
                    <a:pt x="222" y="223"/>
                    <a:pt x="226" y="217"/>
                  </a:cubicBezTo>
                  <a:cubicBezTo>
                    <a:pt x="227" y="216"/>
                    <a:pt x="228" y="214"/>
                    <a:pt x="229" y="213"/>
                  </a:cubicBezTo>
                  <a:cubicBezTo>
                    <a:pt x="230" y="210"/>
                    <a:pt x="232" y="207"/>
                    <a:pt x="232" y="204"/>
                  </a:cubicBezTo>
                  <a:cubicBezTo>
                    <a:pt x="235" y="204"/>
                    <a:pt x="237" y="204"/>
                    <a:pt x="239" y="203"/>
                  </a:cubicBezTo>
                  <a:cubicBezTo>
                    <a:pt x="242" y="202"/>
                    <a:pt x="244" y="201"/>
                    <a:pt x="246" y="200"/>
                  </a:cubicBezTo>
                  <a:cubicBezTo>
                    <a:pt x="247" y="200"/>
                    <a:pt x="248" y="199"/>
                    <a:pt x="249" y="199"/>
                  </a:cubicBezTo>
                  <a:cubicBezTo>
                    <a:pt x="258" y="193"/>
                    <a:pt x="265" y="184"/>
                    <a:pt x="269" y="173"/>
                  </a:cubicBezTo>
                  <a:cubicBezTo>
                    <a:pt x="269" y="171"/>
                    <a:pt x="270" y="169"/>
                    <a:pt x="270" y="167"/>
                  </a:cubicBezTo>
                  <a:cubicBezTo>
                    <a:pt x="270" y="167"/>
                    <a:pt x="270" y="166"/>
                    <a:pt x="270" y="165"/>
                  </a:cubicBezTo>
                  <a:cubicBezTo>
                    <a:pt x="270" y="165"/>
                    <a:pt x="270" y="164"/>
                    <a:pt x="270" y="164"/>
                  </a:cubicBezTo>
                  <a:cubicBezTo>
                    <a:pt x="270" y="163"/>
                    <a:pt x="270" y="163"/>
                    <a:pt x="270" y="162"/>
                  </a:cubicBezTo>
                  <a:cubicBezTo>
                    <a:pt x="270" y="162"/>
                    <a:pt x="270" y="161"/>
                    <a:pt x="270" y="161"/>
                  </a:cubicBezTo>
                  <a:cubicBezTo>
                    <a:pt x="270" y="160"/>
                    <a:pt x="270" y="160"/>
                    <a:pt x="270" y="160"/>
                  </a:cubicBezTo>
                  <a:cubicBezTo>
                    <a:pt x="270" y="159"/>
                    <a:pt x="270" y="158"/>
                    <a:pt x="270" y="157"/>
                  </a:cubicBezTo>
                  <a:cubicBezTo>
                    <a:pt x="270" y="157"/>
                    <a:pt x="270" y="157"/>
                    <a:pt x="270" y="15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31">
              <a:extLst>
                <a:ext uri="{FF2B5EF4-FFF2-40B4-BE49-F238E27FC236}">
                  <a16:creationId xmlns:a16="http://schemas.microsoft.com/office/drawing/2014/main" id="{4BBBD406-72FD-433D-9DF2-6CF6F09C7CB5}"/>
                </a:ext>
              </a:extLst>
            </p:cNvPr>
            <p:cNvSpPr>
              <a:spLocks/>
            </p:cNvSpPr>
            <p:nvPr/>
          </p:nvSpPr>
          <p:spPr bwMode="auto">
            <a:xfrm>
              <a:off x="456859" y="2793529"/>
              <a:ext cx="815776" cy="1017860"/>
            </a:xfrm>
            <a:custGeom>
              <a:avLst/>
              <a:gdLst>
                <a:gd name="T0" fmla="*/ 270 w 278"/>
                <a:gd name="T1" fmla="*/ 154 h 347"/>
                <a:gd name="T2" fmla="*/ 269 w 278"/>
                <a:gd name="T3" fmla="*/ 151 h 347"/>
                <a:gd name="T4" fmla="*/ 268 w 278"/>
                <a:gd name="T5" fmla="*/ 148 h 347"/>
                <a:gd name="T6" fmla="*/ 267 w 278"/>
                <a:gd name="T7" fmla="*/ 145 h 347"/>
                <a:gd name="T8" fmla="*/ 266 w 278"/>
                <a:gd name="T9" fmla="*/ 142 h 347"/>
                <a:gd name="T10" fmla="*/ 277 w 278"/>
                <a:gd name="T11" fmla="*/ 109 h 347"/>
                <a:gd name="T12" fmla="*/ 273 w 278"/>
                <a:gd name="T13" fmla="*/ 93 h 347"/>
                <a:gd name="T14" fmla="*/ 267 w 278"/>
                <a:gd name="T15" fmla="*/ 83 h 347"/>
                <a:gd name="T16" fmla="*/ 249 w 278"/>
                <a:gd name="T17" fmla="*/ 71 h 347"/>
                <a:gd name="T18" fmla="*/ 240 w 278"/>
                <a:gd name="T19" fmla="*/ 69 h 347"/>
                <a:gd name="T20" fmla="*/ 213 w 278"/>
                <a:gd name="T21" fmla="*/ 33 h 347"/>
                <a:gd name="T22" fmla="*/ 206 w 278"/>
                <a:gd name="T23" fmla="*/ 29 h 347"/>
                <a:gd name="T24" fmla="*/ 203 w 278"/>
                <a:gd name="T25" fmla="*/ 27 h 347"/>
                <a:gd name="T26" fmla="*/ 191 w 278"/>
                <a:gd name="T27" fmla="*/ 24 h 347"/>
                <a:gd name="T28" fmla="*/ 170 w 278"/>
                <a:gd name="T29" fmla="*/ 25 h 347"/>
                <a:gd name="T30" fmla="*/ 171 w 278"/>
                <a:gd name="T31" fmla="*/ 24 h 347"/>
                <a:gd name="T32" fmla="*/ 171 w 278"/>
                <a:gd name="T33" fmla="*/ 22 h 347"/>
                <a:gd name="T34" fmla="*/ 169 w 278"/>
                <a:gd name="T35" fmla="*/ 9 h 347"/>
                <a:gd name="T36" fmla="*/ 157 w 278"/>
                <a:gd name="T37" fmla="*/ 1 h 347"/>
                <a:gd name="T38" fmla="*/ 155 w 278"/>
                <a:gd name="T39" fmla="*/ 0 h 347"/>
                <a:gd name="T40" fmla="*/ 151 w 278"/>
                <a:gd name="T41" fmla="*/ 0 h 347"/>
                <a:gd name="T42" fmla="*/ 148 w 278"/>
                <a:gd name="T43" fmla="*/ 1 h 347"/>
                <a:gd name="T44" fmla="*/ 146 w 278"/>
                <a:gd name="T45" fmla="*/ 1 h 347"/>
                <a:gd name="T46" fmla="*/ 146 w 278"/>
                <a:gd name="T47" fmla="*/ 1 h 347"/>
                <a:gd name="T48" fmla="*/ 122 w 278"/>
                <a:gd name="T49" fmla="*/ 6 h 347"/>
                <a:gd name="T50" fmla="*/ 47 w 278"/>
                <a:gd name="T51" fmla="*/ 50 h 347"/>
                <a:gd name="T52" fmla="*/ 16 w 278"/>
                <a:gd name="T53" fmla="*/ 105 h 347"/>
                <a:gd name="T54" fmla="*/ 2 w 278"/>
                <a:gd name="T55" fmla="*/ 159 h 347"/>
                <a:gd name="T56" fmla="*/ 23 w 278"/>
                <a:gd name="T57" fmla="*/ 203 h 347"/>
                <a:gd name="T58" fmla="*/ 23 w 278"/>
                <a:gd name="T59" fmla="*/ 203 h 347"/>
                <a:gd name="T60" fmla="*/ 24 w 278"/>
                <a:gd name="T61" fmla="*/ 207 h 347"/>
                <a:gd name="T62" fmla="*/ 26 w 278"/>
                <a:gd name="T63" fmla="*/ 210 h 347"/>
                <a:gd name="T64" fmla="*/ 28 w 278"/>
                <a:gd name="T65" fmla="*/ 214 h 347"/>
                <a:gd name="T66" fmla="*/ 30 w 278"/>
                <a:gd name="T67" fmla="*/ 217 h 347"/>
                <a:gd name="T68" fmla="*/ 32 w 278"/>
                <a:gd name="T69" fmla="*/ 220 h 347"/>
                <a:gd name="T70" fmla="*/ 35 w 278"/>
                <a:gd name="T71" fmla="*/ 223 h 347"/>
                <a:gd name="T72" fmla="*/ 38 w 278"/>
                <a:gd name="T73" fmla="*/ 226 h 347"/>
                <a:gd name="T74" fmla="*/ 41 w 278"/>
                <a:gd name="T75" fmla="*/ 229 h 347"/>
                <a:gd name="T76" fmla="*/ 44 w 278"/>
                <a:gd name="T77" fmla="*/ 231 h 347"/>
                <a:gd name="T78" fmla="*/ 47 w 278"/>
                <a:gd name="T79" fmla="*/ 233 h 347"/>
                <a:gd name="T80" fmla="*/ 51 w 278"/>
                <a:gd name="T81" fmla="*/ 234 h 347"/>
                <a:gd name="T82" fmla="*/ 55 w 278"/>
                <a:gd name="T83" fmla="*/ 236 h 347"/>
                <a:gd name="T84" fmla="*/ 58 w 278"/>
                <a:gd name="T85" fmla="*/ 237 h 347"/>
                <a:gd name="T86" fmla="*/ 64 w 278"/>
                <a:gd name="T87" fmla="*/ 238 h 347"/>
                <a:gd name="T88" fmla="*/ 101 w 278"/>
                <a:gd name="T89" fmla="*/ 228 h 347"/>
                <a:gd name="T90" fmla="*/ 132 w 278"/>
                <a:gd name="T91" fmla="*/ 242 h 347"/>
                <a:gd name="T92" fmla="*/ 134 w 278"/>
                <a:gd name="T93" fmla="*/ 242 h 347"/>
                <a:gd name="T94" fmla="*/ 146 w 278"/>
                <a:gd name="T95" fmla="*/ 347 h 347"/>
                <a:gd name="T96" fmla="*/ 152 w 278"/>
                <a:gd name="T97" fmla="*/ 238 h 347"/>
                <a:gd name="T98" fmla="*/ 154 w 278"/>
                <a:gd name="T99" fmla="*/ 238 h 347"/>
                <a:gd name="T100" fmla="*/ 158 w 278"/>
                <a:gd name="T101" fmla="*/ 236 h 347"/>
                <a:gd name="T102" fmla="*/ 162 w 278"/>
                <a:gd name="T103" fmla="*/ 233 h 347"/>
                <a:gd name="T104" fmla="*/ 191 w 278"/>
                <a:gd name="T105" fmla="*/ 239 h 347"/>
                <a:gd name="T106" fmla="*/ 212 w 278"/>
                <a:gd name="T107" fmla="*/ 231 h 347"/>
                <a:gd name="T108" fmla="*/ 229 w 278"/>
                <a:gd name="T109" fmla="*/ 213 h 347"/>
                <a:gd name="T110" fmla="*/ 239 w 278"/>
                <a:gd name="T111" fmla="*/ 203 h 347"/>
                <a:gd name="T112" fmla="*/ 249 w 278"/>
                <a:gd name="T113" fmla="*/ 199 h 347"/>
                <a:gd name="T114" fmla="*/ 270 w 278"/>
                <a:gd name="T115" fmla="*/ 167 h 347"/>
                <a:gd name="T116" fmla="*/ 270 w 278"/>
                <a:gd name="T117" fmla="*/ 164 h 347"/>
                <a:gd name="T118" fmla="*/ 270 w 278"/>
                <a:gd name="T119" fmla="*/ 161 h 347"/>
                <a:gd name="T120" fmla="*/ 270 w 278"/>
                <a:gd name="T121" fmla="*/ 15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8" h="347">
                  <a:moveTo>
                    <a:pt x="270" y="157"/>
                  </a:moveTo>
                  <a:cubicBezTo>
                    <a:pt x="270" y="156"/>
                    <a:pt x="270" y="155"/>
                    <a:pt x="270" y="154"/>
                  </a:cubicBezTo>
                  <a:cubicBezTo>
                    <a:pt x="270" y="154"/>
                    <a:pt x="270" y="154"/>
                    <a:pt x="270" y="153"/>
                  </a:cubicBezTo>
                  <a:cubicBezTo>
                    <a:pt x="269" y="153"/>
                    <a:pt x="269" y="152"/>
                    <a:pt x="269" y="151"/>
                  </a:cubicBezTo>
                  <a:cubicBezTo>
                    <a:pt x="269" y="151"/>
                    <a:pt x="269" y="151"/>
                    <a:pt x="269" y="150"/>
                  </a:cubicBezTo>
                  <a:cubicBezTo>
                    <a:pt x="269" y="149"/>
                    <a:pt x="268" y="149"/>
                    <a:pt x="268" y="148"/>
                  </a:cubicBezTo>
                  <a:cubicBezTo>
                    <a:pt x="268" y="148"/>
                    <a:pt x="268" y="147"/>
                    <a:pt x="268" y="147"/>
                  </a:cubicBezTo>
                  <a:cubicBezTo>
                    <a:pt x="268" y="146"/>
                    <a:pt x="267" y="145"/>
                    <a:pt x="267" y="145"/>
                  </a:cubicBezTo>
                  <a:cubicBezTo>
                    <a:pt x="267" y="145"/>
                    <a:pt x="267" y="144"/>
                    <a:pt x="267" y="144"/>
                  </a:cubicBezTo>
                  <a:cubicBezTo>
                    <a:pt x="267" y="144"/>
                    <a:pt x="266" y="143"/>
                    <a:pt x="266" y="142"/>
                  </a:cubicBezTo>
                  <a:cubicBezTo>
                    <a:pt x="272" y="135"/>
                    <a:pt x="276" y="127"/>
                    <a:pt x="277" y="118"/>
                  </a:cubicBezTo>
                  <a:cubicBezTo>
                    <a:pt x="277" y="115"/>
                    <a:pt x="278" y="112"/>
                    <a:pt x="277" y="109"/>
                  </a:cubicBezTo>
                  <a:cubicBezTo>
                    <a:pt x="277" y="109"/>
                    <a:pt x="277" y="109"/>
                    <a:pt x="277" y="109"/>
                  </a:cubicBezTo>
                  <a:cubicBezTo>
                    <a:pt x="277" y="103"/>
                    <a:pt x="275" y="98"/>
                    <a:pt x="273" y="93"/>
                  </a:cubicBezTo>
                  <a:cubicBezTo>
                    <a:pt x="272" y="91"/>
                    <a:pt x="271" y="90"/>
                    <a:pt x="270" y="88"/>
                  </a:cubicBezTo>
                  <a:cubicBezTo>
                    <a:pt x="269" y="86"/>
                    <a:pt x="268" y="85"/>
                    <a:pt x="267" y="83"/>
                  </a:cubicBezTo>
                  <a:cubicBezTo>
                    <a:pt x="265" y="82"/>
                    <a:pt x="264" y="81"/>
                    <a:pt x="263" y="79"/>
                  </a:cubicBezTo>
                  <a:cubicBezTo>
                    <a:pt x="259" y="76"/>
                    <a:pt x="254" y="73"/>
                    <a:pt x="249" y="71"/>
                  </a:cubicBezTo>
                  <a:cubicBezTo>
                    <a:pt x="247" y="70"/>
                    <a:pt x="246" y="70"/>
                    <a:pt x="244" y="69"/>
                  </a:cubicBezTo>
                  <a:cubicBezTo>
                    <a:pt x="243" y="69"/>
                    <a:pt x="242" y="69"/>
                    <a:pt x="240" y="69"/>
                  </a:cubicBezTo>
                  <a:cubicBezTo>
                    <a:pt x="236" y="68"/>
                    <a:pt x="232" y="68"/>
                    <a:pt x="228" y="69"/>
                  </a:cubicBezTo>
                  <a:cubicBezTo>
                    <a:pt x="229" y="55"/>
                    <a:pt x="223" y="42"/>
                    <a:pt x="213" y="33"/>
                  </a:cubicBezTo>
                  <a:cubicBezTo>
                    <a:pt x="213" y="33"/>
                    <a:pt x="212" y="33"/>
                    <a:pt x="212" y="33"/>
                  </a:cubicBezTo>
                  <a:cubicBezTo>
                    <a:pt x="210" y="31"/>
                    <a:pt x="208" y="30"/>
                    <a:pt x="206" y="29"/>
                  </a:cubicBezTo>
                  <a:cubicBezTo>
                    <a:pt x="206" y="29"/>
                    <a:pt x="206" y="28"/>
                    <a:pt x="205" y="28"/>
                  </a:cubicBezTo>
                  <a:cubicBezTo>
                    <a:pt x="204" y="28"/>
                    <a:pt x="204" y="27"/>
                    <a:pt x="203" y="27"/>
                  </a:cubicBezTo>
                  <a:cubicBezTo>
                    <a:pt x="202" y="27"/>
                    <a:pt x="202" y="27"/>
                    <a:pt x="202" y="27"/>
                  </a:cubicBezTo>
                  <a:cubicBezTo>
                    <a:pt x="198" y="25"/>
                    <a:pt x="195" y="24"/>
                    <a:pt x="191" y="24"/>
                  </a:cubicBezTo>
                  <a:cubicBezTo>
                    <a:pt x="191" y="23"/>
                    <a:pt x="190" y="23"/>
                    <a:pt x="190" y="23"/>
                  </a:cubicBezTo>
                  <a:cubicBezTo>
                    <a:pt x="183" y="23"/>
                    <a:pt x="177" y="23"/>
                    <a:pt x="170" y="25"/>
                  </a:cubicBezTo>
                  <a:cubicBezTo>
                    <a:pt x="171" y="25"/>
                    <a:pt x="171" y="24"/>
                    <a:pt x="171" y="24"/>
                  </a:cubicBezTo>
                  <a:cubicBezTo>
                    <a:pt x="171" y="24"/>
                    <a:pt x="171" y="24"/>
                    <a:pt x="171" y="24"/>
                  </a:cubicBezTo>
                  <a:cubicBezTo>
                    <a:pt x="171" y="24"/>
                    <a:pt x="171" y="23"/>
                    <a:pt x="171" y="23"/>
                  </a:cubicBezTo>
                  <a:cubicBezTo>
                    <a:pt x="171" y="23"/>
                    <a:pt x="171" y="22"/>
                    <a:pt x="171" y="22"/>
                  </a:cubicBezTo>
                  <a:cubicBezTo>
                    <a:pt x="171" y="21"/>
                    <a:pt x="172" y="19"/>
                    <a:pt x="171" y="18"/>
                  </a:cubicBezTo>
                  <a:cubicBezTo>
                    <a:pt x="171" y="15"/>
                    <a:pt x="170" y="12"/>
                    <a:pt x="169" y="9"/>
                  </a:cubicBezTo>
                  <a:cubicBezTo>
                    <a:pt x="166" y="6"/>
                    <a:pt x="163" y="3"/>
                    <a:pt x="159" y="1"/>
                  </a:cubicBezTo>
                  <a:cubicBezTo>
                    <a:pt x="158" y="1"/>
                    <a:pt x="158" y="1"/>
                    <a:pt x="157" y="1"/>
                  </a:cubicBezTo>
                  <a:cubicBezTo>
                    <a:pt x="156" y="1"/>
                    <a:pt x="156" y="0"/>
                    <a:pt x="155" y="0"/>
                  </a:cubicBezTo>
                  <a:cubicBezTo>
                    <a:pt x="155" y="0"/>
                    <a:pt x="155" y="0"/>
                    <a:pt x="155" y="0"/>
                  </a:cubicBezTo>
                  <a:cubicBezTo>
                    <a:pt x="154" y="0"/>
                    <a:pt x="153" y="0"/>
                    <a:pt x="152" y="0"/>
                  </a:cubicBezTo>
                  <a:cubicBezTo>
                    <a:pt x="152" y="0"/>
                    <a:pt x="152" y="0"/>
                    <a:pt x="151" y="0"/>
                  </a:cubicBezTo>
                  <a:cubicBezTo>
                    <a:pt x="151" y="0"/>
                    <a:pt x="150" y="0"/>
                    <a:pt x="149" y="0"/>
                  </a:cubicBezTo>
                  <a:cubicBezTo>
                    <a:pt x="149" y="0"/>
                    <a:pt x="149" y="0"/>
                    <a:pt x="148" y="1"/>
                  </a:cubicBezTo>
                  <a:cubicBezTo>
                    <a:pt x="148" y="1"/>
                    <a:pt x="147" y="1"/>
                    <a:pt x="147" y="1"/>
                  </a:cubicBezTo>
                  <a:cubicBezTo>
                    <a:pt x="146" y="1"/>
                    <a:pt x="146" y="1"/>
                    <a:pt x="146" y="1"/>
                  </a:cubicBezTo>
                  <a:cubicBezTo>
                    <a:pt x="146" y="1"/>
                    <a:pt x="146" y="1"/>
                    <a:pt x="145" y="1"/>
                  </a:cubicBezTo>
                  <a:cubicBezTo>
                    <a:pt x="146" y="1"/>
                    <a:pt x="146" y="1"/>
                    <a:pt x="146" y="1"/>
                  </a:cubicBezTo>
                  <a:cubicBezTo>
                    <a:pt x="141" y="3"/>
                    <a:pt x="137" y="6"/>
                    <a:pt x="135" y="11"/>
                  </a:cubicBezTo>
                  <a:cubicBezTo>
                    <a:pt x="131" y="9"/>
                    <a:pt x="127" y="7"/>
                    <a:pt x="122" y="6"/>
                  </a:cubicBezTo>
                  <a:cubicBezTo>
                    <a:pt x="108" y="4"/>
                    <a:pt x="95" y="10"/>
                    <a:pt x="86" y="20"/>
                  </a:cubicBezTo>
                  <a:cubicBezTo>
                    <a:pt x="67" y="18"/>
                    <a:pt x="50" y="31"/>
                    <a:pt x="47" y="50"/>
                  </a:cubicBezTo>
                  <a:cubicBezTo>
                    <a:pt x="46" y="54"/>
                    <a:pt x="46" y="58"/>
                    <a:pt x="47" y="62"/>
                  </a:cubicBezTo>
                  <a:cubicBezTo>
                    <a:pt x="31" y="70"/>
                    <a:pt x="19" y="86"/>
                    <a:pt x="16" y="105"/>
                  </a:cubicBezTo>
                  <a:cubicBezTo>
                    <a:pt x="14" y="115"/>
                    <a:pt x="16" y="125"/>
                    <a:pt x="19" y="134"/>
                  </a:cubicBezTo>
                  <a:cubicBezTo>
                    <a:pt x="10" y="139"/>
                    <a:pt x="4" y="148"/>
                    <a:pt x="2" y="159"/>
                  </a:cubicBezTo>
                  <a:cubicBezTo>
                    <a:pt x="0" y="175"/>
                    <a:pt x="8" y="189"/>
                    <a:pt x="22" y="196"/>
                  </a:cubicBezTo>
                  <a:cubicBezTo>
                    <a:pt x="22" y="199"/>
                    <a:pt x="22" y="201"/>
                    <a:pt x="23" y="203"/>
                  </a:cubicBezTo>
                  <a:cubicBezTo>
                    <a:pt x="23" y="203"/>
                    <a:pt x="23" y="203"/>
                    <a:pt x="23" y="203"/>
                  </a:cubicBezTo>
                  <a:cubicBezTo>
                    <a:pt x="23" y="203"/>
                    <a:pt x="23" y="203"/>
                    <a:pt x="23" y="203"/>
                  </a:cubicBezTo>
                  <a:cubicBezTo>
                    <a:pt x="23" y="204"/>
                    <a:pt x="24" y="204"/>
                    <a:pt x="24" y="205"/>
                  </a:cubicBezTo>
                  <a:cubicBezTo>
                    <a:pt x="24" y="206"/>
                    <a:pt x="24" y="206"/>
                    <a:pt x="24" y="207"/>
                  </a:cubicBezTo>
                  <a:cubicBezTo>
                    <a:pt x="25" y="207"/>
                    <a:pt x="25" y="208"/>
                    <a:pt x="25" y="209"/>
                  </a:cubicBezTo>
                  <a:cubicBezTo>
                    <a:pt x="25" y="209"/>
                    <a:pt x="26" y="210"/>
                    <a:pt x="26" y="210"/>
                  </a:cubicBezTo>
                  <a:cubicBezTo>
                    <a:pt x="26" y="211"/>
                    <a:pt x="26" y="211"/>
                    <a:pt x="27" y="212"/>
                  </a:cubicBezTo>
                  <a:cubicBezTo>
                    <a:pt x="27" y="212"/>
                    <a:pt x="27" y="213"/>
                    <a:pt x="28" y="214"/>
                  </a:cubicBezTo>
                  <a:cubicBezTo>
                    <a:pt x="28" y="214"/>
                    <a:pt x="28" y="215"/>
                    <a:pt x="29" y="215"/>
                  </a:cubicBezTo>
                  <a:cubicBezTo>
                    <a:pt x="29" y="216"/>
                    <a:pt x="29" y="216"/>
                    <a:pt x="30" y="217"/>
                  </a:cubicBezTo>
                  <a:cubicBezTo>
                    <a:pt x="30" y="217"/>
                    <a:pt x="30" y="218"/>
                    <a:pt x="31" y="218"/>
                  </a:cubicBezTo>
                  <a:cubicBezTo>
                    <a:pt x="31" y="219"/>
                    <a:pt x="32" y="219"/>
                    <a:pt x="32" y="220"/>
                  </a:cubicBezTo>
                  <a:cubicBezTo>
                    <a:pt x="32" y="220"/>
                    <a:pt x="33" y="221"/>
                    <a:pt x="33" y="221"/>
                  </a:cubicBezTo>
                  <a:cubicBezTo>
                    <a:pt x="34" y="222"/>
                    <a:pt x="34" y="223"/>
                    <a:pt x="35" y="223"/>
                  </a:cubicBezTo>
                  <a:cubicBezTo>
                    <a:pt x="35" y="224"/>
                    <a:pt x="36" y="224"/>
                    <a:pt x="36" y="224"/>
                  </a:cubicBezTo>
                  <a:cubicBezTo>
                    <a:pt x="37" y="225"/>
                    <a:pt x="37" y="226"/>
                    <a:pt x="38" y="226"/>
                  </a:cubicBezTo>
                  <a:cubicBezTo>
                    <a:pt x="38" y="227"/>
                    <a:pt x="39" y="227"/>
                    <a:pt x="39" y="227"/>
                  </a:cubicBezTo>
                  <a:cubicBezTo>
                    <a:pt x="40" y="228"/>
                    <a:pt x="40" y="228"/>
                    <a:pt x="41" y="229"/>
                  </a:cubicBezTo>
                  <a:cubicBezTo>
                    <a:pt x="41" y="229"/>
                    <a:pt x="42" y="229"/>
                    <a:pt x="42" y="230"/>
                  </a:cubicBezTo>
                  <a:cubicBezTo>
                    <a:pt x="43" y="230"/>
                    <a:pt x="44" y="230"/>
                    <a:pt x="44" y="231"/>
                  </a:cubicBezTo>
                  <a:cubicBezTo>
                    <a:pt x="45" y="231"/>
                    <a:pt x="45" y="231"/>
                    <a:pt x="45" y="232"/>
                  </a:cubicBezTo>
                  <a:cubicBezTo>
                    <a:pt x="46" y="232"/>
                    <a:pt x="47" y="232"/>
                    <a:pt x="47" y="233"/>
                  </a:cubicBezTo>
                  <a:cubicBezTo>
                    <a:pt x="48" y="233"/>
                    <a:pt x="48" y="233"/>
                    <a:pt x="49" y="233"/>
                  </a:cubicBezTo>
                  <a:cubicBezTo>
                    <a:pt x="50" y="234"/>
                    <a:pt x="50" y="234"/>
                    <a:pt x="51" y="234"/>
                  </a:cubicBezTo>
                  <a:cubicBezTo>
                    <a:pt x="51" y="235"/>
                    <a:pt x="52" y="235"/>
                    <a:pt x="52" y="235"/>
                  </a:cubicBezTo>
                  <a:cubicBezTo>
                    <a:pt x="53" y="235"/>
                    <a:pt x="54" y="236"/>
                    <a:pt x="55" y="236"/>
                  </a:cubicBezTo>
                  <a:cubicBezTo>
                    <a:pt x="55" y="236"/>
                    <a:pt x="55" y="236"/>
                    <a:pt x="56" y="236"/>
                  </a:cubicBezTo>
                  <a:cubicBezTo>
                    <a:pt x="57" y="237"/>
                    <a:pt x="58" y="237"/>
                    <a:pt x="58" y="237"/>
                  </a:cubicBezTo>
                  <a:cubicBezTo>
                    <a:pt x="59" y="237"/>
                    <a:pt x="59" y="237"/>
                    <a:pt x="60" y="237"/>
                  </a:cubicBezTo>
                  <a:cubicBezTo>
                    <a:pt x="61" y="238"/>
                    <a:pt x="62" y="238"/>
                    <a:pt x="64" y="238"/>
                  </a:cubicBezTo>
                  <a:cubicBezTo>
                    <a:pt x="64" y="238"/>
                    <a:pt x="64" y="238"/>
                    <a:pt x="64" y="238"/>
                  </a:cubicBezTo>
                  <a:cubicBezTo>
                    <a:pt x="77" y="240"/>
                    <a:pt x="90" y="236"/>
                    <a:pt x="101" y="228"/>
                  </a:cubicBezTo>
                  <a:cubicBezTo>
                    <a:pt x="108" y="235"/>
                    <a:pt x="117" y="240"/>
                    <a:pt x="127" y="241"/>
                  </a:cubicBezTo>
                  <a:cubicBezTo>
                    <a:pt x="129" y="241"/>
                    <a:pt x="130" y="241"/>
                    <a:pt x="132" y="242"/>
                  </a:cubicBezTo>
                  <a:cubicBezTo>
                    <a:pt x="133" y="242"/>
                    <a:pt x="133" y="242"/>
                    <a:pt x="134" y="242"/>
                  </a:cubicBezTo>
                  <a:cubicBezTo>
                    <a:pt x="134" y="242"/>
                    <a:pt x="134" y="242"/>
                    <a:pt x="134" y="242"/>
                  </a:cubicBezTo>
                  <a:cubicBezTo>
                    <a:pt x="134" y="347"/>
                    <a:pt x="134" y="347"/>
                    <a:pt x="134" y="347"/>
                  </a:cubicBezTo>
                  <a:cubicBezTo>
                    <a:pt x="146" y="347"/>
                    <a:pt x="146" y="347"/>
                    <a:pt x="146" y="347"/>
                  </a:cubicBezTo>
                  <a:cubicBezTo>
                    <a:pt x="152" y="347"/>
                    <a:pt x="152" y="347"/>
                    <a:pt x="152" y="347"/>
                  </a:cubicBezTo>
                  <a:cubicBezTo>
                    <a:pt x="152" y="238"/>
                    <a:pt x="152" y="238"/>
                    <a:pt x="152" y="238"/>
                  </a:cubicBezTo>
                  <a:cubicBezTo>
                    <a:pt x="152" y="238"/>
                    <a:pt x="152" y="238"/>
                    <a:pt x="153" y="238"/>
                  </a:cubicBezTo>
                  <a:cubicBezTo>
                    <a:pt x="153" y="238"/>
                    <a:pt x="154" y="238"/>
                    <a:pt x="154" y="238"/>
                  </a:cubicBezTo>
                  <a:cubicBezTo>
                    <a:pt x="155" y="237"/>
                    <a:pt x="156" y="237"/>
                    <a:pt x="157" y="236"/>
                  </a:cubicBezTo>
                  <a:cubicBezTo>
                    <a:pt x="157" y="236"/>
                    <a:pt x="158" y="236"/>
                    <a:pt x="158" y="236"/>
                  </a:cubicBezTo>
                  <a:cubicBezTo>
                    <a:pt x="159" y="235"/>
                    <a:pt x="160" y="235"/>
                    <a:pt x="160" y="234"/>
                  </a:cubicBezTo>
                  <a:cubicBezTo>
                    <a:pt x="161" y="234"/>
                    <a:pt x="161" y="234"/>
                    <a:pt x="162" y="233"/>
                  </a:cubicBezTo>
                  <a:cubicBezTo>
                    <a:pt x="167" y="236"/>
                    <a:pt x="172" y="238"/>
                    <a:pt x="178" y="239"/>
                  </a:cubicBezTo>
                  <a:cubicBezTo>
                    <a:pt x="182" y="239"/>
                    <a:pt x="187" y="239"/>
                    <a:pt x="191" y="239"/>
                  </a:cubicBezTo>
                  <a:cubicBezTo>
                    <a:pt x="196" y="238"/>
                    <a:pt x="200" y="237"/>
                    <a:pt x="204" y="235"/>
                  </a:cubicBezTo>
                  <a:cubicBezTo>
                    <a:pt x="207" y="234"/>
                    <a:pt x="209" y="233"/>
                    <a:pt x="212" y="231"/>
                  </a:cubicBezTo>
                  <a:cubicBezTo>
                    <a:pt x="217" y="228"/>
                    <a:pt x="222" y="223"/>
                    <a:pt x="226" y="217"/>
                  </a:cubicBezTo>
                  <a:cubicBezTo>
                    <a:pt x="227" y="216"/>
                    <a:pt x="228" y="214"/>
                    <a:pt x="229" y="213"/>
                  </a:cubicBezTo>
                  <a:cubicBezTo>
                    <a:pt x="230" y="210"/>
                    <a:pt x="232" y="207"/>
                    <a:pt x="232" y="204"/>
                  </a:cubicBezTo>
                  <a:cubicBezTo>
                    <a:pt x="235" y="204"/>
                    <a:pt x="237" y="204"/>
                    <a:pt x="239" y="203"/>
                  </a:cubicBezTo>
                  <a:cubicBezTo>
                    <a:pt x="242" y="202"/>
                    <a:pt x="244" y="201"/>
                    <a:pt x="246" y="200"/>
                  </a:cubicBezTo>
                  <a:cubicBezTo>
                    <a:pt x="247" y="200"/>
                    <a:pt x="248" y="199"/>
                    <a:pt x="249" y="199"/>
                  </a:cubicBezTo>
                  <a:cubicBezTo>
                    <a:pt x="258" y="193"/>
                    <a:pt x="265" y="184"/>
                    <a:pt x="269" y="173"/>
                  </a:cubicBezTo>
                  <a:cubicBezTo>
                    <a:pt x="269" y="171"/>
                    <a:pt x="270" y="169"/>
                    <a:pt x="270" y="167"/>
                  </a:cubicBezTo>
                  <a:cubicBezTo>
                    <a:pt x="270" y="167"/>
                    <a:pt x="270" y="166"/>
                    <a:pt x="270" y="165"/>
                  </a:cubicBezTo>
                  <a:cubicBezTo>
                    <a:pt x="270" y="165"/>
                    <a:pt x="270" y="164"/>
                    <a:pt x="270" y="164"/>
                  </a:cubicBezTo>
                  <a:cubicBezTo>
                    <a:pt x="270" y="163"/>
                    <a:pt x="270" y="163"/>
                    <a:pt x="270" y="162"/>
                  </a:cubicBezTo>
                  <a:cubicBezTo>
                    <a:pt x="270" y="162"/>
                    <a:pt x="270" y="161"/>
                    <a:pt x="270" y="161"/>
                  </a:cubicBezTo>
                  <a:cubicBezTo>
                    <a:pt x="270" y="160"/>
                    <a:pt x="270" y="160"/>
                    <a:pt x="270" y="160"/>
                  </a:cubicBezTo>
                  <a:cubicBezTo>
                    <a:pt x="270" y="159"/>
                    <a:pt x="270" y="158"/>
                    <a:pt x="270" y="157"/>
                  </a:cubicBezTo>
                  <a:cubicBezTo>
                    <a:pt x="270" y="157"/>
                    <a:pt x="270" y="157"/>
                    <a:pt x="270" y="157"/>
                  </a:cubicBez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516683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Ever-Color">
      <a:dk1>
        <a:sysClr val="windowText" lastClr="000000"/>
      </a:dk1>
      <a:lt1>
        <a:sysClr val="window" lastClr="FFFFFF"/>
      </a:lt1>
      <a:dk2>
        <a:srgbClr val="44546A"/>
      </a:dk2>
      <a:lt2>
        <a:srgbClr val="E7E6E6"/>
      </a:lt2>
      <a:accent1>
        <a:srgbClr val="2980B9"/>
      </a:accent1>
      <a:accent2>
        <a:srgbClr val="16A085"/>
      </a:accent2>
      <a:accent3>
        <a:srgbClr val="9BBB59"/>
      </a:accent3>
      <a:accent4>
        <a:srgbClr val="F39C12"/>
      </a:accent4>
      <a:accent5>
        <a:srgbClr val="C0392B"/>
      </a:accent5>
      <a:accent6>
        <a:srgbClr val="2C3F50"/>
      </a:accent6>
      <a:hlink>
        <a:srgbClr val="0563C1"/>
      </a:hlink>
      <a:folHlink>
        <a:srgbClr val="954F72"/>
      </a:folHlink>
    </a:clrScheme>
    <a:fontScheme name="Fast-Business">
      <a:majorFont>
        <a:latin typeface="Source Sans Pro"/>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TotalTime>
  <Words>1481</Words>
  <Application>Microsoft Office PowerPoint</Application>
  <PresentationFormat>Panorámica</PresentationFormat>
  <Paragraphs>140</Paragraphs>
  <Slides>19</Slides>
  <Notes>3</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19</vt:i4>
      </vt:variant>
    </vt:vector>
  </HeadingPairs>
  <TitlesOfParts>
    <vt:vector size="27" baseType="lpstr">
      <vt:lpstr>Arial</vt:lpstr>
      <vt:lpstr>Calibri</vt:lpstr>
      <vt:lpstr>Calibri Light</vt:lpstr>
      <vt:lpstr>Helvetica Neue</vt:lpstr>
      <vt:lpstr>Source Sans Pro</vt:lpstr>
      <vt:lpstr>Source Sans Pro Light</vt:lpstr>
      <vt:lpstr>Tema de Office</vt:lpstr>
      <vt:lpstr>Office Theme</vt:lpstr>
      <vt:lpstr>Presentación de PowerPoint</vt:lpstr>
      <vt:lpstr>Justificación del analisis </vt:lpstr>
      <vt:lpstr>Objetivo</vt:lpstr>
      <vt:lpstr>Presentación de PowerPoint</vt:lpstr>
      <vt:lpstr>Dimensiones del IDS</vt:lpstr>
      <vt:lpstr>Resumen de los datos</vt:lpstr>
      <vt:lpstr>Métodos de analisis </vt:lpstr>
      <vt:lpstr>Presentación de PowerPoint</vt:lpstr>
      <vt:lpstr>Selección de los vecinos</vt:lpstr>
      <vt:lpstr>Matriz de pesos a partir del criterio de la Reina</vt:lpstr>
      <vt:lpstr>I de Moran Global</vt:lpstr>
      <vt:lpstr>I de Moran Local</vt:lpstr>
      <vt:lpstr>I de Moran Local</vt:lpstr>
      <vt:lpstr>Modelación espacial del Índice de desarrollo cantonal</vt:lpstr>
      <vt:lpstr>Modelación espacial del Índice de desarrollo cantonal</vt:lpstr>
      <vt:lpstr>Ajustando un Modelo SAR (modelos autorregresivos simultáneos)</vt:lpstr>
      <vt:lpstr>SAR: Corrigiendo el modelo por el peso de la población</vt:lpstr>
      <vt:lpstr>CAR (modelos autorRegresivos condicionales)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Melissa Cordero Diaz</dc:creator>
  <cp:lastModifiedBy>MARCO OTOYA  CHAVARRIA</cp:lastModifiedBy>
  <cp:revision>48</cp:revision>
  <dcterms:created xsi:type="dcterms:W3CDTF">2019-12-12T10:38:08Z</dcterms:created>
  <dcterms:modified xsi:type="dcterms:W3CDTF">2019-12-13T02:22:25Z</dcterms:modified>
</cp:coreProperties>
</file>