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62" r:id="rId6"/>
    <p:sldId id="267" r:id="rId7"/>
    <p:sldId id="268" r:id="rId8"/>
    <p:sldId id="269" r:id="rId9"/>
    <p:sldId id="270" r:id="rId10"/>
    <p:sldId id="271" r:id="rId11"/>
    <p:sldId id="261" r:id="rId12"/>
    <p:sldId id="263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4" r:id="rId21"/>
    <p:sldId id="265" r:id="rId22"/>
    <p:sldId id="26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01059-6186-4A5E-9CF8-42B97D81DEB7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6392C-BF72-4466-9484-BA8866E53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014F3D7-E55C-42BE-86F1-C495496E8906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C4574-6525-45BE-BEB1-5A65B39D9F6A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E033DF44-7C28-4798-84F7-E9176B38C5F7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7D745-01D9-426B-B01E-D9A4C4D11E00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3772A-188E-49B3-B924-3E79D4CCF538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CE5A7F2-99FB-4EFC-99FF-6CAAEF180A5F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067CC55-A77A-42F9-912F-0A7DDB2DE5F3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28B58-5710-4EDF-8584-C8687BC514E0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A77C6-2FB3-4CDE-BAAF-A42DD76AC161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5583D-CD22-48AB-ACE0-B6299D6D9A20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3B7CF6A7-AA2C-4F1B-9509-ADCE9122DF78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A157A69-EE68-4B4D-BF14-F52C51A15E13}" type="datetime1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B2913D-83CB-4CD6-8327-D4FCB792011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533400" y="1066800"/>
            <a:ext cx="7851648" cy="16002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HUFFMAN CODING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533400" y="3124200"/>
            <a:ext cx="7854696" cy="2438400"/>
          </a:xfrm>
        </p:spPr>
        <p:txBody>
          <a:bodyPr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Tulasi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Dahal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M.E. Computer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Kathmandu University, Dhulikhel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2913D-83CB-4CD6-8327-D4FCB792011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3400"/>
            <a:ext cx="81534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Huffman Tree 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724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0             1                    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 = 001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 = 01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 = 11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0              1                  0         1      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000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I = 10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0           1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C              I              E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H             A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29000" y="16002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133600" y="26670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0" y="27432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1219200" y="3733800"/>
            <a:ext cx="6858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743200" y="3886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62000" y="4876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905000" y="4876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191000" y="3962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410200" y="39624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6" idx="3"/>
            <a:endCxn id="7" idx="7"/>
          </p:cNvCxnSpPr>
          <p:nvPr/>
        </p:nvCxnSpPr>
        <p:spPr>
          <a:xfrm rot="5400000">
            <a:off x="2871367" y="2098208"/>
            <a:ext cx="581866" cy="7565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  <a:endCxn id="8" idx="1"/>
          </p:cNvCxnSpPr>
          <p:nvPr/>
        </p:nvCxnSpPr>
        <p:spPr>
          <a:xfrm rot="16200000" flipH="1">
            <a:off x="4052467" y="2212508"/>
            <a:ext cx="658066" cy="60418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9" idx="7"/>
          </p:cNvCxnSpPr>
          <p:nvPr/>
        </p:nvCxnSpPr>
        <p:spPr>
          <a:xfrm rot="5400000">
            <a:off x="1733947" y="3322988"/>
            <a:ext cx="581866" cy="440625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5"/>
            <a:endCxn id="10" idx="0"/>
          </p:cNvCxnSpPr>
          <p:nvPr/>
        </p:nvCxnSpPr>
        <p:spPr>
          <a:xfrm rot="16200000" flipH="1">
            <a:off x="2618138" y="3418237"/>
            <a:ext cx="633833" cy="3020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4"/>
            <a:endCxn id="13" idx="7"/>
          </p:cNvCxnSpPr>
          <p:nvPr/>
        </p:nvCxnSpPr>
        <p:spPr>
          <a:xfrm rot="5400000">
            <a:off x="4547768" y="3657600"/>
            <a:ext cx="633833" cy="1766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5"/>
            <a:endCxn id="14" idx="0"/>
          </p:cNvCxnSpPr>
          <p:nvPr/>
        </p:nvCxnSpPr>
        <p:spPr>
          <a:xfrm rot="16200000" flipH="1">
            <a:off x="5170838" y="3380137"/>
            <a:ext cx="633833" cy="530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9" idx="3"/>
            <a:endCxn id="11" idx="0"/>
          </p:cNvCxnSpPr>
          <p:nvPr/>
        </p:nvCxnSpPr>
        <p:spPr>
          <a:xfrm rot="5400000">
            <a:off x="933451" y="4490617"/>
            <a:ext cx="557633" cy="2147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5"/>
            <a:endCxn id="12" idx="0"/>
          </p:cNvCxnSpPr>
          <p:nvPr/>
        </p:nvCxnSpPr>
        <p:spPr>
          <a:xfrm rot="16200000" flipH="1">
            <a:off x="1747417" y="4376316"/>
            <a:ext cx="557633" cy="4433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34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Algorithm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524000"/>
            <a:ext cx="8153400" cy="4876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HUFFMAN( C )</a:t>
            </a:r>
          </a:p>
          <a:p>
            <a:pPr marL="514350" indent="-51435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      |C|</a:t>
            </a:r>
          </a:p>
          <a:p>
            <a:pPr marL="514350" indent="-51435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Q      C</a:t>
            </a:r>
          </a:p>
          <a:p>
            <a:pPr marL="514350" indent="-51435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1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n-1</a:t>
            </a:r>
          </a:p>
          <a:p>
            <a:pPr marL="514350" indent="-51435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allocate a new node z</a:t>
            </a:r>
          </a:p>
          <a:p>
            <a:pPr marL="514350" indent="-51435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x      left[z]        EXTRACT – MIN(Q)</a:t>
            </a:r>
          </a:p>
          <a:p>
            <a:pPr marL="514350" indent="-51435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y       right[z]       EXTRACT – MIN(Q)</a:t>
            </a:r>
          </a:p>
          <a:p>
            <a:pPr marL="514350" indent="-51435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[z]   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[x] +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[y]</a:t>
            </a:r>
          </a:p>
          <a:p>
            <a:pPr marL="514350" indent="-51435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INSERT (Q, Z)</a:t>
            </a:r>
          </a:p>
          <a:p>
            <a:pPr marL="514350" indent="-514350" algn="just">
              <a:buClr>
                <a:schemeClr val="accent2">
                  <a:lumMod val="75000"/>
                </a:schemeClr>
              </a:buClr>
              <a:buFont typeface="+mj-lt"/>
              <a:buAutoNum type="arabicPeriod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EXTRACT - MIN(Q)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1447800" y="2209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524000" y="26670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1752600" y="3200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2209800" y="41148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4290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2209800" y="4648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0800000">
            <a:off x="3657600" y="4572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2514600" y="5029200"/>
            <a:ext cx="304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34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267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Time Complexity: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Time Complexity of Huffman Coding is </a:t>
            </a:r>
            <a:r>
              <a:rPr lang="en-US" sz="26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O(n log n)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where each iteration requires </a:t>
            </a:r>
            <a:r>
              <a:rPr lang="en-US" sz="26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O(log n)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time to determine the cheapest weight and there would be </a:t>
            </a:r>
            <a:r>
              <a:rPr lang="en-US" sz="26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O(n)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iterations.</a:t>
            </a:r>
            <a:endParaRPr lang="en-US" sz="2600" dirty="0" smtClean="0">
              <a:solidFill>
                <a:schemeClr val="accent3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34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Worked Example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196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Alphabet: A, B, C, D, E, F</a:t>
            </a:r>
          </a:p>
          <a:p>
            <a:pPr algn="just"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Frequency Table: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</a:p>
          <a:p>
            <a:pPr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Total File Length: 210                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667000" y="3048000"/>
          <a:ext cx="495300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00"/>
                <a:gridCol w="825500"/>
                <a:gridCol w="790619"/>
                <a:gridCol w="860381"/>
                <a:gridCol w="825500"/>
                <a:gridCol w="825500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2600" b="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6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 smtClean="0"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2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09600"/>
            <a:ext cx="81534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Worked Example 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685800" y="1905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    10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1905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    20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76600" y="1905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    30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0" y="1905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    40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67400" y="1905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    50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62800" y="1905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    60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4267200" y="2743200"/>
            <a:ext cx="457200" cy="990600"/>
          </a:xfrm>
          <a:prstGeom prst="down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828800" y="39624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76600" y="4038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    30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48200" y="4038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    40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43600" y="4038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    50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39000" y="4038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    60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14400" y="5334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    10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438400" y="53340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    20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0" name="Straight Arrow Connector 19"/>
          <p:cNvCxnSpPr>
            <a:stCxn id="12" idx="3"/>
            <a:endCxn id="17" idx="0"/>
          </p:cNvCxnSpPr>
          <p:nvPr/>
        </p:nvCxnSpPr>
        <p:spPr>
          <a:xfrm rot="5400000">
            <a:off x="1320030" y="4713637"/>
            <a:ext cx="786233" cy="454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5"/>
            <a:endCxn id="18" idx="0"/>
          </p:cNvCxnSpPr>
          <p:nvPr/>
        </p:nvCxnSpPr>
        <p:spPr>
          <a:xfrm rot="16200000" flipH="1">
            <a:off x="2351438" y="4675537"/>
            <a:ext cx="786233" cy="530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09600"/>
            <a:ext cx="81534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Worked Example 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385048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810000" y="34290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22860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60              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2438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    40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14600" y="2438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    50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24384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    60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800" y="35814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     30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4800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    10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495800" y="4800600"/>
            <a:ext cx="1143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    20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13" idx="0"/>
          </p:cNvCxnSpPr>
          <p:nvPr/>
        </p:nvCxnSpPr>
        <p:spPr>
          <a:xfrm rot="5400000">
            <a:off x="3186930" y="4065937"/>
            <a:ext cx="786233" cy="6830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4" idx="0"/>
          </p:cNvCxnSpPr>
          <p:nvPr/>
        </p:nvCxnSpPr>
        <p:spPr>
          <a:xfrm rot="16200000" flipH="1">
            <a:off x="4370738" y="4104037"/>
            <a:ext cx="786233" cy="6068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3"/>
            <a:endCxn id="5" idx="0"/>
          </p:cNvCxnSpPr>
          <p:nvPr/>
        </p:nvCxnSpPr>
        <p:spPr>
          <a:xfrm rot="5400000">
            <a:off x="4272780" y="2789587"/>
            <a:ext cx="557633" cy="721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5"/>
            <a:endCxn id="12" idx="0"/>
          </p:cNvCxnSpPr>
          <p:nvPr/>
        </p:nvCxnSpPr>
        <p:spPr>
          <a:xfrm rot="16200000" flipH="1">
            <a:off x="5494688" y="2827687"/>
            <a:ext cx="710033" cy="797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85800"/>
            <a:ext cx="8153400" cy="6858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Worked Example 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286000" y="22098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60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858000" y="21336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90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114800" y="2362200"/>
            <a:ext cx="1219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      60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67600" y="3657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      50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400" y="4876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      10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362200" y="48768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      20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19400" y="3657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      30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36" idx="0"/>
          </p:cNvCxnSpPr>
          <p:nvPr/>
        </p:nvCxnSpPr>
        <p:spPr>
          <a:xfrm rot="5400000">
            <a:off x="1796280" y="2980087"/>
            <a:ext cx="786233" cy="416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5"/>
            <a:endCxn id="14" idx="0"/>
          </p:cNvCxnSpPr>
          <p:nvPr/>
        </p:nvCxnSpPr>
        <p:spPr>
          <a:xfrm rot="16200000" flipH="1">
            <a:off x="2770538" y="2961037"/>
            <a:ext cx="862433" cy="530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3"/>
            <a:endCxn id="42" idx="0"/>
          </p:cNvCxnSpPr>
          <p:nvPr/>
        </p:nvCxnSpPr>
        <p:spPr>
          <a:xfrm rot="5400000">
            <a:off x="6234930" y="2922937"/>
            <a:ext cx="938633" cy="530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6" idx="5"/>
            <a:endCxn id="10" idx="0"/>
          </p:cNvCxnSpPr>
          <p:nvPr/>
        </p:nvCxnSpPr>
        <p:spPr>
          <a:xfrm rot="16200000" flipH="1">
            <a:off x="7342538" y="2884837"/>
            <a:ext cx="938633" cy="6068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1600200" y="35814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791200" y="3657600"/>
            <a:ext cx="129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      40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0" name="Straight Arrow Connector 59"/>
          <p:cNvCxnSpPr>
            <a:stCxn id="36" idx="3"/>
            <a:endCxn id="11" idx="0"/>
          </p:cNvCxnSpPr>
          <p:nvPr/>
        </p:nvCxnSpPr>
        <p:spPr>
          <a:xfrm rot="5400000">
            <a:off x="1091430" y="4256437"/>
            <a:ext cx="710033" cy="530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6" idx="5"/>
            <a:endCxn id="12" idx="0"/>
          </p:cNvCxnSpPr>
          <p:nvPr/>
        </p:nvCxnSpPr>
        <p:spPr>
          <a:xfrm rot="16200000" flipH="1">
            <a:off x="2275238" y="4142137"/>
            <a:ext cx="710033" cy="7592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09600"/>
            <a:ext cx="8153400" cy="6096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Worked Example 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057400" y="19050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90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0" y="1905000"/>
            <a:ext cx="990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120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66800" y="32004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   40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3200" y="32004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    50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105400" y="30480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60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343400" y="40386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38800" y="4191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   50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429000" y="5257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    10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76800" y="5257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    20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934200" y="3276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    60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Straight Arrow Connector 16"/>
          <p:cNvCxnSpPr>
            <a:stCxn id="5" idx="3"/>
            <a:endCxn id="8" idx="0"/>
          </p:cNvCxnSpPr>
          <p:nvPr/>
        </p:nvCxnSpPr>
        <p:spPr>
          <a:xfrm rot="5400000">
            <a:off x="1529580" y="2560987"/>
            <a:ext cx="710033" cy="5687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9" idx="0"/>
          </p:cNvCxnSpPr>
          <p:nvPr/>
        </p:nvCxnSpPr>
        <p:spPr>
          <a:xfrm rot="16200000" flipH="1">
            <a:off x="2637188" y="2560987"/>
            <a:ext cx="710033" cy="5687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  <a:endCxn id="10" idx="0"/>
          </p:cNvCxnSpPr>
          <p:nvPr/>
        </p:nvCxnSpPr>
        <p:spPr>
          <a:xfrm rot="5400000">
            <a:off x="5584919" y="2391848"/>
            <a:ext cx="557633" cy="7546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5"/>
            <a:endCxn id="15" idx="0"/>
          </p:cNvCxnSpPr>
          <p:nvPr/>
        </p:nvCxnSpPr>
        <p:spPr>
          <a:xfrm rot="16200000" flipH="1">
            <a:off x="6811449" y="2620448"/>
            <a:ext cx="786233" cy="5260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3"/>
            <a:endCxn id="11" idx="0"/>
          </p:cNvCxnSpPr>
          <p:nvPr/>
        </p:nvCxnSpPr>
        <p:spPr>
          <a:xfrm rot="5400000">
            <a:off x="4768080" y="3589687"/>
            <a:ext cx="405233" cy="4925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0" idx="5"/>
            <a:endCxn id="12" idx="0"/>
          </p:cNvCxnSpPr>
          <p:nvPr/>
        </p:nvCxnSpPr>
        <p:spPr>
          <a:xfrm rot="16200000" flipH="1">
            <a:off x="5685188" y="3703987"/>
            <a:ext cx="557633" cy="416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3" idx="0"/>
          </p:cNvCxnSpPr>
          <p:nvPr/>
        </p:nvCxnSpPr>
        <p:spPr>
          <a:xfrm rot="5400000">
            <a:off x="3891780" y="4694587"/>
            <a:ext cx="633833" cy="4925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5"/>
            <a:endCxn id="14" idx="0"/>
          </p:cNvCxnSpPr>
          <p:nvPr/>
        </p:nvCxnSpPr>
        <p:spPr>
          <a:xfrm rot="16200000" flipH="1">
            <a:off x="4885088" y="4732687"/>
            <a:ext cx="633833" cy="416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09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Worked Example 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0                     1                           A: 1000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B: 1001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0              1                    0               1           C: 101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D: 00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0               1                     E: 01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F: 11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0                  1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200400" y="1676400"/>
            <a:ext cx="990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210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24384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90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800600" y="2514600"/>
            <a:ext cx="9906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120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4114800" y="35052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60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276600" y="44196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30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5814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D   40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09800" y="35814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    50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86400" y="36576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F    60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24400" y="45720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   30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209800" y="5410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    10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33800" y="54102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B    20</a:t>
            </a:r>
            <a:endParaRPr 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" name="Straight Arrow Connector 18"/>
          <p:cNvCxnSpPr>
            <a:stCxn id="5" idx="3"/>
            <a:endCxn id="6" idx="7"/>
          </p:cNvCxnSpPr>
          <p:nvPr/>
        </p:nvCxnSpPr>
        <p:spPr>
          <a:xfrm rot="5400000">
            <a:off x="2735706" y="1929069"/>
            <a:ext cx="277066" cy="94246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  <a:endCxn id="7" idx="1"/>
          </p:cNvCxnSpPr>
          <p:nvPr/>
        </p:nvCxnSpPr>
        <p:spPr>
          <a:xfrm rot="16200000" flipH="1">
            <a:off x="4319167" y="1988530"/>
            <a:ext cx="353266" cy="89974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0" idx="0"/>
          </p:cNvCxnSpPr>
          <p:nvPr/>
        </p:nvCxnSpPr>
        <p:spPr>
          <a:xfrm rot="5400000">
            <a:off x="1300980" y="3018187"/>
            <a:ext cx="557633" cy="5687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5"/>
            <a:endCxn id="11" idx="0"/>
          </p:cNvCxnSpPr>
          <p:nvPr/>
        </p:nvCxnSpPr>
        <p:spPr>
          <a:xfrm rot="16200000" flipH="1">
            <a:off x="2294288" y="3132487"/>
            <a:ext cx="557633" cy="340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0"/>
          </p:cNvCxnSpPr>
          <p:nvPr/>
        </p:nvCxnSpPr>
        <p:spPr>
          <a:xfrm rot="5400000">
            <a:off x="4518119" y="3077648"/>
            <a:ext cx="405233" cy="4498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5"/>
            <a:endCxn id="12" idx="0"/>
          </p:cNvCxnSpPr>
          <p:nvPr/>
        </p:nvCxnSpPr>
        <p:spPr>
          <a:xfrm rot="16200000" flipH="1">
            <a:off x="5554149" y="3191948"/>
            <a:ext cx="557633" cy="37367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8" idx="3"/>
            <a:endCxn id="9" idx="0"/>
          </p:cNvCxnSpPr>
          <p:nvPr/>
        </p:nvCxnSpPr>
        <p:spPr>
          <a:xfrm rot="5400000">
            <a:off x="3777480" y="3970687"/>
            <a:ext cx="329033" cy="5687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5"/>
            <a:endCxn id="13" idx="0"/>
          </p:cNvCxnSpPr>
          <p:nvPr/>
        </p:nvCxnSpPr>
        <p:spPr>
          <a:xfrm rot="16200000" flipH="1">
            <a:off x="4770788" y="4084987"/>
            <a:ext cx="481433" cy="4925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9" idx="3"/>
            <a:endCxn id="14" idx="0"/>
          </p:cNvCxnSpPr>
          <p:nvPr/>
        </p:nvCxnSpPr>
        <p:spPr>
          <a:xfrm rot="5400000">
            <a:off x="2863080" y="4885087"/>
            <a:ext cx="405233" cy="6449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9" idx="5"/>
            <a:endCxn id="15" idx="0"/>
          </p:cNvCxnSpPr>
          <p:nvPr/>
        </p:nvCxnSpPr>
        <p:spPr>
          <a:xfrm rot="16200000" flipH="1">
            <a:off x="3894488" y="5037487"/>
            <a:ext cx="405233" cy="3401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34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Worked Example 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u="sng" dirty="0" smtClean="0">
                <a:latin typeface="Times New Roman" pitchFamily="18" charset="0"/>
                <a:cs typeface="Times New Roman" pitchFamily="18" charset="0"/>
              </a:rPr>
              <a:t>Calculation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File Size = 10x4 + 20x4 + 30x3 + 40x2 + 50x2 + 60x2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= 40 + 80 + 90 + 80 + 100 + 120 = 510 bits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Huffman Code: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Required </a:t>
            </a:r>
            <a:r>
              <a:rPr lang="en-US" sz="2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510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bits for the file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Fixed length code: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Need 3 bits for 6 characters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File has 210 characters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Total = 210x3 = </a:t>
            </a:r>
            <a:r>
              <a:rPr lang="en-US" sz="26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630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bits for the file</a:t>
            </a:r>
          </a:p>
          <a:p>
            <a:pPr algn="just"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34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419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Major Steps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Huffman Tree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Algorithm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Worked Example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Properties of Huffman Codes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3400"/>
            <a:ext cx="81534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Properties of the Huffman Codes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482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No Huffman code is prefix of any other Huffman codes so decoding is unambiguous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example: In a given set of Huffman codewords, </a:t>
            </a:r>
            <a:r>
              <a:rPr lang="en-US" sz="2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101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can not simultaneously be valid Huffman codewords because first is the prefix of  the second.</a:t>
            </a:r>
          </a:p>
          <a:p>
            <a:pPr lvl="1" algn="just"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Huffman Coding technique is optimal i.e. savings of 20% to 90% are typical, depending on the characteristics of the file being compressed.</a:t>
            </a:r>
          </a:p>
          <a:p>
            <a:pPr algn="just"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Symbols that occur more frequently have shorter Huffman Codes</a:t>
            </a:r>
          </a:p>
          <a:p>
            <a:pPr algn="just">
              <a:buFont typeface="Wingdings" pitchFamily="2" charset="2"/>
              <a:buChar char="Ø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3400"/>
            <a:ext cx="8153400" cy="8382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Huffman Coding is a method for construction of minimum redundancy codes</a:t>
            </a:r>
          </a:p>
          <a:p>
            <a:pPr algn="just"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Also known as Probabilistic variable length coding</a:t>
            </a:r>
          </a:p>
          <a:p>
            <a:pPr algn="just"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It is widely used and very effective technique for compressing data</a:t>
            </a:r>
          </a:p>
          <a:p>
            <a:pPr algn="just"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Used in many compression algorithm like gzip, bzip, fax compression</a:t>
            </a:r>
          </a:p>
          <a:p>
            <a:pPr>
              <a:buFont typeface="Wingdings" pitchFamily="2" charset="2"/>
              <a:buChar char="Ø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1905000"/>
            <a:ext cx="8153400" cy="2895600"/>
          </a:xfrm>
        </p:spPr>
        <p:txBody>
          <a:bodyPr/>
          <a:lstStyle/>
          <a:p>
            <a:pPr 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THANK YOU!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09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648200"/>
          </a:xfrm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Huffman Coding is a lossless data compression algorithm. The idea is to assign 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variable-length codes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to input characters, lengths of the assigned codes are based on the frequencies of corresponding characters.</a:t>
            </a:r>
          </a:p>
          <a:p>
            <a:pPr algn="just"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most frequent character gets the smallest code and the least frequent character gets the largest code.</a:t>
            </a:r>
          </a:p>
          <a:p>
            <a:pPr algn="just"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Developed by 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David A. Huffman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while he was a Ph.D. student at MIT and published in the 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1952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paper </a:t>
            </a:r>
            <a:r>
              <a:rPr lang="en-US" sz="2600" dirty="0" smtClean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“A Method for the Construction of Minimum Redundancy Codes”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3400"/>
            <a:ext cx="81534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Major Steps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676400"/>
            <a:ext cx="8153400" cy="41910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There are mainly three major steps in Huffman Coding:</a:t>
            </a:r>
          </a:p>
          <a:p>
            <a:pPr algn="just">
              <a:buNone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 algn="just">
              <a:buClr>
                <a:srgbClr val="0070C0"/>
              </a:buClr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Prepare the frequency table</a:t>
            </a:r>
          </a:p>
          <a:p>
            <a:pPr marL="880110" lvl="1" indent="-514350" algn="just">
              <a:buClr>
                <a:srgbClr val="0070C0"/>
              </a:buClr>
              <a:buFont typeface="+mj-lt"/>
              <a:buAutoNum type="romanLcPeriod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 algn="just">
              <a:buClr>
                <a:srgbClr val="0070C0"/>
              </a:buClr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 a Huffman Tree from input characters</a:t>
            </a:r>
          </a:p>
          <a:p>
            <a:pPr marL="880110" lvl="1" indent="-514350" algn="just">
              <a:buClr>
                <a:srgbClr val="0070C0"/>
              </a:buClr>
              <a:buFont typeface="+mj-lt"/>
              <a:buAutoNum type="romanLcPeriod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 algn="just">
              <a:buClr>
                <a:srgbClr val="0070C0"/>
              </a:buClr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Traverse the Huffman Tree and assign codes to characters</a:t>
            </a:r>
          </a:p>
          <a:p>
            <a:pPr marL="560070" indent="-514350" algn="just">
              <a:buClr>
                <a:schemeClr val="accent3"/>
              </a:buClr>
              <a:buNone/>
            </a:pP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pPr marL="560070" indent="-514350" algn="just">
              <a:buNone/>
            </a:pPr>
            <a:endParaRPr lang="en-US" sz="27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09600"/>
            <a:ext cx="81534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Huffman Tree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Steps to build Huffman Tree :</a:t>
            </a:r>
          </a:p>
          <a:p>
            <a:pPr algn="just">
              <a:buFont typeface="Wingdings" pitchFamily="2" charset="2"/>
              <a:buChar char="Ø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 algn="just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a leaf node for each unique character</a:t>
            </a:r>
          </a:p>
          <a:p>
            <a:pPr marL="880110" lvl="1" indent="-514350" algn="just">
              <a:buFont typeface="+mj-lt"/>
              <a:buAutoNum type="romanLcPeriod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 algn="just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Extract two nodes with the minimum frequency</a:t>
            </a:r>
          </a:p>
          <a:p>
            <a:pPr marL="880110" lvl="1" indent="-514350" algn="just">
              <a:buFont typeface="+mj-lt"/>
              <a:buAutoNum type="romanLcPeriod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 algn="just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Create a new internal node with frequency equal to the sum of the two nodes frequencies</a:t>
            </a:r>
          </a:p>
          <a:p>
            <a:pPr marL="880110" lvl="1" indent="-514350" algn="just">
              <a:buFont typeface="+mj-lt"/>
              <a:buAutoNum type="romanLcPeriod"/>
            </a:pPr>
            <a:endParaRPr lang="en-US" sz="10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 algn="just">
              <a:buFont typeface="+mj-lt"/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Repeat Step (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and (</a:t>
            </a:r>
            <a:r>
              <a:rPr lang="en-US" sz="24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iii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until the heap contains only one node. The remaining node is the root node and the tree is complete.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533400"/>
            <a:ext cx="81534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Huffman Tree 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A            C          E           H              I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</a:t>
            </a:r>
          </a:p>
          <a:p>
            <a:pPr algn="just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 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981200" y="2590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124200" y="2590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4267200" y="2590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486400" y="2514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705600" y="2590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09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Huffman Tree 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               E             I  </a:t>
            </a:r>
          </a:p>
          <a:p>
            <a:pPr>
              <a:buNone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          H              A          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                              </a:t>
            </a: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28800" y="2514600"/>
            <a:ext cx="6858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219200" y="3810000"/>
            <a:ext cx="6858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590800" y="38862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4114800" y="2514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62600" y="2514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858000" y="2514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Arrow Connector 15"/>
          <p:cNvCxnSpPr>
            <a:stCxn id="5" idx="3"/>
            <a:endCxn id="8" idx="0"/>
          </p:cNvCxnSpPr>
          <p:nvPr/>
        </p:nvCxnSpPr>
        <p:spPr>
          <a:xfrm rot="5400000">
            <a:off x="1390651" y="3271417"/>
            <a:ext cx="710033" cy="36713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5"/>
            <a:endCxn id="9" idx="0"/>
          </p:cNvCxnSpPr>
          <p:nvPr/>
        </p:nvCxnSpPr>
        <p:spPr>
          <a:xfrm rot="16200000" flipH="1">
            <a:off x="2280817" y="3233316"/>
            <a:ext cx="786233" cy="5195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09600"/>
            <a:ext cx="81534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Huffman Tree 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E                  I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C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600" b="1" dirty="0" smtClean="0">
                <a:latin typeface="Times New Roman" pitchFamily="18" charset="0"/>
                <a:cs typeface="Times New Roman" pitchFamily="18" charset="0"/>
              </a:rPr>
              <a:t>H                A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590800" y="24384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410200" y="2514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7086600" y="25146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905000" y="3657600"/>
            <a:ext cx="6858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581400" y="3810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1066800" y="4876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14600" y="48768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3" name="Straight Arrow Connector 12"/>
          <p:cNvCxnSpPr>
            <a:stCxn id="5" idx="3"/>
            <a:endCxn id="8" idx="0"/>
          </p:cNvCxnSpPr>
          <p:nvPr/>
        </p:nvCxnSpPr>
        <p:spPr>
          <a:xfrm rot="5400000">
            <a:off x="2158230" y="3113437"/>
            <a:ext cx="633833" cy="4544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9" idx="0"/>
          </p:cNvCxnSpPr>
          <p:nvPr/>
        </p:nvCxnSpPr>
        <p:spPr>
          <a:xfrm rot="16200000" flipH="1">
            <a:off x="3189638" y="3075337"/>
            <a:ext cx="786233" cy="6830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10" idx="0"/>
          </p:cNvCxnSpPr>
          <p:nvPr/>
        </p:nvCxnSpPr>
        <p:spPr>
          <a:xfrm rot="5400000">
            <a:off x="1390651" y="4262017"/>
            <a:ext cx="633833" cy="5957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5"/>
            <a:endCxn id="11" idx="0"/>
          </p:cNvCxnSpPr>
          <p:nvPr/>
        </p:nvCxnSpPr>
        <p:spPr>
          <a:xfrm rot="16200000" flipH="1">
            <a:off x="2357017" y="4376316"/>
            <a:ext cx="633833" cy="367133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609600"/>
            <a:ext cx="8153400" cy="6858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Huffman Tree (contd..)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B2913D-83CB-4CD6-8327-D4FCB792011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                           C                       I                E</a:t>
            </a:r>
          </a:p>
          <a:p>
            <a:pPr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        H           A</a:t>
            </a:r>
          </a:p>
          <a:p>
            <a:pPr>
              <a:buNone/>
            </a:pPr>
            <a:endParaRPr 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438400" y="22860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10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248400" y="2286000"/>
            <a:ext cx="7620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15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752600" y="3429000"/>
            <a:ext cx="685800" cy="6858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76600" y="3429000"/>
            <a:ext cx="6858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5638800" y="3429000"/>
            <a:ext cx="609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010400" y="3429000"/>
            <a:ext cx="609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1219200" y="4419600"/>
            <a:ext cx="609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438400" y="4419600"/>
            <a:ext cx="5334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Straight Arrow Connector 13"/>
          <p:cNvCxnSpPr>
            <a:stCxn id="5" idx="3"/>
            <a:endCxn id="7" idx="0"/>
          </p:cNvCxnSpPr>
          <p:nvPr/>
        </p:nvCxnSpPr>
        <p:spPr>
          <a:xfrm rot="5400000">
            <a:off x="2043930" y="2922937"/>
            <a:ext cx="557633" cy="4544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5"/>
            <a:endCxn id="8" idx="0"/>
          </p:cNvCxnSpPr>
          <p:nvPr/>
        </p:nvCxnSpPr>
        <p:spPr>
          <a:xfrm rot="16200000" flipH="1">
            <a:off x="3075338" y="2884837"/>
            <a:ext cx="557633" cy="5306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11" idx="0"/>
          </p:cNvCxnSpPr>
          <p:nvPr/>
        </p:nvCxnSpPr>
        <p:spPr>
          <a:xfrm rot="5400000">
            <a:off x="1485901" y="4052467"/>
            <a:ext cx="405233" cy="3290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5"/>
            <a:endCxn id="12" idx="0"/>
          </p:cNvCxnSpPr>
          <p:nvPr/>
        </p:nvCxnSpPr>
        <p:spPr>
          <a:xfrm rot="16200000" flipH="1">
            <a:off x="2318917" y="4033416"/>
            <a:ext cx="405233" cy="367133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9" idx="0"/>
          </p:cNvCxnSpPr>
          <p:nvPr/>
        </p:nvCxnSpPr>
        <p:spPr>
          <a:xfrm rot="5400000">
            <a:off x="5872980" y="2941987"/>
            <a:ext cx="557633" cy="416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5"/>
            <a:endCxn id="10" idx="0"/>
          </p:cNvCxnSpPr>
          <p:nvPr/>
        </p:nvCxnSpPr>
        <p:spPr>
          <a:xfrm rot="16200000" flipH="1">
            <a:off x="6828188" y="2941987"/>
            <a:ext cx="557633" cy="416392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2448</TotalTime>
  <Words>873</Words>
  <Application>Microsoft Office PowerPoint</Application>
  <PresentationFormat>On-screen Show (4:3)</PresentationFormat>
  <Paragraphs>282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Median</vt:lpstr>
      <vt:lpstr>HUFFMAN CODING</vt:lpstr>
      <vt:lpstr>Contents</vt:lpstr>
      <vt:lpstr>Introduction</vt:lpstr>
      <vt:lpstr>Major Steps</vt:lpstr>
      <vt:lpstr>Huffman Tree</vt:lpstr>
      <vt:lpstr>Huffman Tree (contd..)</vt:lpstr>
      <vt:lpstr>Huffman Tree (contd..)</vt:lpstr>
      <vt:lpstr>Huffman Tree (contd..)</vt:lpstr>
      <vt:lpstr>Huffman Tree (contd..)</vt:lpstr>
      <vt:lpstr>Huffman Tree (contd..)</vt:lpstr>
      <vt:lpstr>Algorithm</vt:lpstr>
      <vt:lpstr>Analysis</vt:lpstr>
      <vt:lpstr>Worked Example</vt:lpstr>
      <vt:lpstr>Worked Example (contd..)</vt:lpstr>
      <vt:lpstr>Worked Example (contd..)</vt:lpstr>
      <vt:lpstr>Worked Example (contd..)</vt:lpstr>
      <vt:lpstr>Worked Example (contd..)</vt:lpstr>
      <vt:lpstr>Worked Example (contd..)</vt:lpstr>
      <vt:lpstr>Worked Example (contd..)</vt:lpstr>
      <vt:lpstr>Properties of the Huffman Codes</vt:lpstr>
      <vt:lpstr>Conclusion</vt:lpstr>
      <vt:lpstr>THANK YOU!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HUFFMAN CODING</dc:title>
  <dc:creator>DELL</dc:creator>
  <cp:lastModifiedBy>Welcome</cp:lastModifiedBy>
  <cp:revision>182</cp:revision>
  <dcterms:created xsi:type="dcterms:W3CDTF">2014-01-02T19:38:03Z</dcterms:created>
  <dcterms:modified xsi:type="dcterms:W3CDTF">2017-07-31T23:51:25Z</dcterms:modified>
</cp:coreProperties>
</file>