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8" r:id="rId2"/>
    <p:sldId id="320" r:id="rId3"/>
    <p:sldId id="353" r:id="rId4"/>
    <p:sldId id="321" r:id="rId5"/>
    <p:sldId id="322" r:id="rId6"/>
    <p:sldId id="354" r:id="rId7"/>
    <p:sldId id="323" r:id="rId8"/>
    <p:sldId id="324" r:id="rId9"/>
    <p:sldId id="327" r:id="rId10"/>
    <p:sldId id="342" r:id="rId11"/>
    <p:sldId id="331" r:id="rId12"/>
    <p:sldId id="355" r:id="rId13"/>
    <p:sldId id="343" r:id="rId14"/>
    <p:sldId id="344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5" r:id="rId24"/>
    <p:sldId id="366" r:id="rId25"/>
    <p:sldId id="367" r:id="rId26"/>
    <p:sldId id="381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</p:sldIdLst>
  <p:sldSz cx="9906000" cy="6858000" type="A4"/>
  <p:notesSz cx="9128125" cy="6818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3399"/>
    <a:srgbClr val="0066FF"/>
    <a:srgbClr val="009900"/>
    <a:srgbClr val="9999FF"/>
    <a:srgbClr val="FF5050"/>
    <a:srgbClr val="FF9966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7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2148"/>
        <p:guide pos="287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Multimedia Systems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238" y="0"/>
            <a:ext cx="38766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88113"/>
            <a:ext cx="39782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Chapter 2 (Compiled by Pravin Shakya)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238" y="6488113"/>
            <a:ext cx="38766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3A94364-26CF-4046-BFC4-310EE8DBA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544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t" anchorCtr="0" compatLnSpc="1">
            <a:prstTxWarp prst="textNoShape">
              <a:avLst/>
            </a:prstTxWarp>
          </a:bodyPr>
          <a:lstStyle>
            <a:lvl1pPr defTabSz="911225">
              <a:defRPr sz="1200" smtClean="0"/>
            </a:lvl1pPr>
          </a:lstStyle>
          <a:p>
            <a:pPr>
              <a:defRPr/>
            </a:pPr>
            <a:r>
              <a:rPr lang="en-US"/>
              <a:t>Multimedia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3663" y="0"/>
            <a:ext cx="3954462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9388" y="511175"/>
            <a:ext cx="3692525" cy="255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7613" y="3238500"/>
            <a:ext cx="66929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8588"/>
            <a:ext cx="39544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b" anchorCtr="0" compatLnSpc="1">
            <a:prstTxWarp prst="textNoShape">
              <a:avLst/>
            </a:prstTxWarp>
          </a:bodyPr>
          <a:lstStyle>
            <a:lvl1pPr defTabSz="911225">
              <a:defRPr sz="1200" smtClean="0"/>
            </a:lvl1pPr>
          </a:lstStyle>
          <a:p>
            <a:pPr>
              <a:defRPr/>
            </a:pPr>
            <a:r>
              <a:rPr lang="en-US"/>
              <a:t>Chapter 2 (Compiled by Pravin Shakya)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3663" y="6478588"/>
            <a:ext cx="39544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smtClean="0"/>
            </a:lvl1pPr>
          </a:lstStyle>
          <a:p>
            <a:pPr>
              <a:defRPr/>
            </a:pPr>
            <a:fld id="{5B50D756-D9FF-4B6D-8C8C-65840AF0D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0F09E-6939-457A-A791-3D94AFA3EF52}" type="slidenum">
              <a:rPr lang="en-US"/>
              <a:pPr/>
              <a:t>1</a:t>
            </a:fld>
            <a:endParaRPr lang="en-US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Chapter 2 (Compiled by Pravin Shakya)</a:t>
            </a:r>
          </a:p>
        </p:txBody>
      </p:sp>
      <p:sp>
        <p:nvSpPr>
          <p:cNvPr id="43014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Multimedia Systems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50193-2C47-4FC0-8A73-B5F7D21112A6}" type="slidenum">
              <a:rPr lang="en-US"/>
              <a:pPr/>
              <a:t>39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Chapter 2 (Compiled by Pravin Shakya)</a:t>
            </a:r>
          </a:p>
        </p:txBody>
      </p:sp>
      <p:sp>
        <p:nvSpPr>
          <p:cNvPr id="44038" name="Header Placeholder 6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Multimedia Systems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1F516-8097-4F36-A083-79C0274AA6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3CAAC-6D06-4356-B24A-5F86E38501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2CE6C-3C3F-4642-BCDE-A378042EB1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3ABCE-89C3-4CB2-B595-63C7CB3547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368EB-B342-4ECC-9799-A2517C11A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23773-12F1-451C-9EF4-80A8672A56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B1CA2-9901-497B-BD02-5820CC6C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FC83D-A9A3-42FC-BF14-B3F9117EE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7FE0C-AD28-4FCE-A611-906B593A11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AC947-532E-4AD8-A478-FF123FDC12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pPr>
              <a:defRPr/>
            </a:pPr>
            <a:fld id="{EE4431C2-7D4F-4D0B-833E-E95620E2F0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207058E-C7BA-457D-BF9B-303A57E61F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_cod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Lecture 2 – Sound and Audio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Sound Concepts</a:t>
            </a:r>
          </a:p>
          <a:p>
            <a:r>
              <a:rPr lang="en-US" dirty="0" smtClean="0"/>
              <a:t>Representation and formats</a:t>
            </a:r>
          </a:p>
          <a:p>
            <a:r>
              <a:rPr lang="en-US" dirty="0" smtClean="0"/>
              <a:t>Basic Music (MIDI) Concepts</a:t>
            </a:r>
          </a:p>
          <a:p>
            <a:pPr lvl="1"/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Standards and </a:t>
            </a:r>
            <a:r>
              <a:rPr lang="en-US" dirty="0" err="1" smtClean="0"/>
              <a:t>softwares</a:t>
            </a:r>
            <a:endParaRPr lang="en-US" dirty="0" smtClean="0"/>
          </a:p>
          <a:p>
            <a:r>
              <a:rPr lang="en-US" dirty="0" smtClean="0"/>
              <a:t>Speech: </a:t>
            </a:r>
          </a:p>
          <a:p>
            <a:pPr lvl="1"/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Analysis and transmission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7DD09-F664-4161-9A17-4081C3EB184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Quantization and Sampling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99B92-2453-44F6-8DDD-F8BE10FB6D3D}" type="slidenum">
              <a:rPr lang="en-US"/>
              <a:pPr/>
              <a:t>10</a:t>
            </a:fld>
            <a:endParaRPr lang="en-US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1816100" y="2514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1816100" y="4724400"/>
            <a:ext cx="503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Freeform 5"/>
          <p:cNvSpPr>
            <a:spLocks/>
          </p:cNvSpPr>
          <p:nvPr/>
        </p:nvSpPr>
        <p:spPr bwMode="auto">
          <a:xfrm>
            <a:off x="1816100" y="3962400"/>
            <a:ext cx="4870450" cy="1485900"/>
          </a:xfrm>
          <a:custGeom>
            <a:avLst/>
            <a:gdLst>
              <a:gd name="T0" fmla="*/ 0 w 2832"/>
              <a:gd name="T1" fmla="*/ 504 h 936"/>
              <a:gd name="T2" fmla="*/ 432 w 2832"/>
              <a:gd name="T3" fmla="*/ 72 h 936"/>
              <a:gd name="T4" fmla="*/ 960 w 2832"/>
              <a:gd name="T5" fmla="*/ 936 h 936"/>
              <a:gd name="T6" fmla="*/ 1536 w 2832"/>
              <a:gd name="T7" fmla="*/ 72 h 936"/>
              <a:gd name="T8" fmla="*/ 2112 w 2832"/>
              <a:gd name="T9" fmla="*/ 888 h 936"/>
              <a:gd name="T10" fmla="*/ 2592 w 2832"/>
              <a:gd name="T11" fmla="*/ 72 h 936"/>
              <a:gd name="T12" fmla="*/ 2832 w 2832"/>
              <a:gd name="T13" fmla="*/ 504 h 9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32"/>
              <a:gd name="T22" fmla="*/ 0 h 936"/>
              <a:gd name="T23" fmla="*/ 2832 w 2832"/>
              <a:gd name="T24" fmla="*/ 936 h 9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32" h="936">
                <a:moveTo>
                  <a:pt x="0" y="504"/>
                </a:moveTo>
                <a:cubicBezTo>
                  <a:pt x="136" y="252"/>
                  <a:pt x="272" y="0"/>
                  <a:pt x="432" y="72"/>
                </a:cubicBezTo>
                <a:cubicBezTo>
                  <a:pt x="592" y="144"/>
                  <a:pt x="776" y="936"/>
                  <a:pt x="960" y="936"/>
                </a:cubicBezTo>
                <a:cubicBezTo>
                  <a:pt x="1144" y="936"/>
                  <a:pt x="1344" y="80"/>
                  <a:pt x="1536" y="72"/>
                </a:cubicBezTo>
                <a:cubicBezTo>
                  <a:pt x="1728" y="64"/>
                  <a:pt x="1936" y="888"/>
                  <a:pt x="2112" y="888"/>
                </a:cubicBezTo>
                <a:cubicBezTo>
                  <a:pt x="2288" y="888"/>
                  <a:pt x="2472" y="136"/>
                  <a:pt x="2592" y="72"/>
                </a:cubicBezTo>
                <a:cubicBezTo>
                  <a:pt x="2712" y="8"/>
                  <a:pt x="2792" y="432"/>
                  <a:pt x="2832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4953000" y="3733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2971800" y="3657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816100" y="4038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6008688" y="4786313"/>
            <a:ext cx="841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samples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577850" y="2590800"/>
            <a:ext cx="795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Sample</a:t>
            </a:r>
          </a:p>
          <a:p>
            <a:r>
              <a:rPr lang="en-US" sz="1600"/>
              <a:t>Height</a:t>
            </a:r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222885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2311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239395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24765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>
            <a:off x="189865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288925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21463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206375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255905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2641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272415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28067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19812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1320800" y="3962400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0.75</a:t>
            </a:r>
            <a:endParaRPr lang="en-US" sz="1400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1320800" y="4267200"/>
            <a:ext cx="374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0.5</a:t>
            </a:r>
            <a:endParaRPr lang="en-US" sz="1400"/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1238250" y="4572000"/>
            <a:ext cx="450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0.25</a:t>
            </a:r>
            <a:endParaRPr lang="en-US" sz="1400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 flipH="1">
            <a:off x="1733550" y="4572000"/>
            <a:ext cx="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H="1">
            <a:off x="1733550" y="4343400"/>
            <a:ext cx="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 flipH="1">
            <a:off x="1733550" y="4038600"/>
            <a:ext cx="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Audio Formats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dirty="0" smtClean="0"/>
              <a:t>Audio formats are characterized by four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Sample rate: Sampling frequency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Encoding: audio data representation</a:t>
            </a:r>
          </a:p>
          <a:p>
            <a:pPr lvl="3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-law encoding corresponds to CCITT G.711 - standard for voice data in telephone companies in USA, Canada, Japan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A-law encoding - used for telephony elsewhere.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A-law and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-law are sampled at 8000 samples/second with precision of 12bits, compressed to 8-bit samples.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Linear Pulse Code Modulation(PCM) - uncompressed audio where samples are proportional to audio signal voltage.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Precision: number of bits used to store audio sample</a:t>
            </a:r>
          </a:p>
          <a:p>
            <a:pPr lvl="3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-law and A-law - 8 bit precision, PCM can be stored at various precisions, 16 bit PCM is common.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Channel: Multiple channels of audio may be interleaved at sample boundaries.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9DE06-4351-4D64-AE70-6E845593AC6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Audio Formats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 UNIX</a:t>
            </a:r>
          </a:p>
          <a:p>
            <a:pPr lvl="1"/>
            <a:r>
              <a:rPr lang="en-US" dirty="0" smtClean="0"/>
              <a:t>au (SUN file format), wav (Microsoft RIFF/waveform format), al (raw a-law), u (raw u-law)…</a:t>
            </a:r>
          </a:p>
          <a:p>
            <a:r>
              <a:rPr lang="en-US" dirty="0" smtClean="0"/>
              <a:t>Available on Windows-based systems (RIFF formats)</a:t>
            </a:r>
          </a:p>
          <a:p>
            <a:pPr lvl="1"/>
            <a:r>
              <a:rPr lang="en-US" dirty="0" smtClean="0"/>
              <a:t>wav, midi (file format for standard MIDI files), </a:t>
            </a:r>
            <a:r>
              <a:rPr lang="en-US" dirty="0" err="1" smtClean="0"/>
              <a:t>avi</a:t>
            </a:r>
            <a:endParaRPr lang="en-US" dirty="0" smtClean="0"/>
          </a:p>
          <a:p>
            <a:r>
              <a:rPr lang="en-US" dirty="0" smtClean="0"/>
              <a:t>RIFF (Resource Interchange File Format)</a:t>
            </a:r>
          </a:p>
          <a:p>
            <a:pPr lvl="1"/>
            <a:r>
              <a:rPr lang="en-US" dirty="0" smtClean="0"/>
              <a:t>tagged file format (similar to TIFF).. Allows multiple applications to read files in RIFF format</a:t>
            </a:r>
          </a:p>
          <a:p>
            <a:r>
              <a:rPr lang="en-US" dirty="0" smtClean="0"/>
              <a:t>RealAudio, MP3 (MPEG Audio Layer 3)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BB551-BABC-42BD-8C1E-EB4521DC315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Representation of Voice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Best known technique for voice digitization is pulse-code-modulation (PCM).</a:t>
            </a:r>
          </a:p>
          <a:p>
            <a:pPr lvl="1"/>
            <a:r>
              <a:rPr lang="en-US" smtClean="0"/>
              <a:t>Consists of the 2 step process of sampling and quantization.</a:t>
            </a:r>
          </a:p>
          <a:p>
            <a:pPr lvl="1"/>
            <a:r>
              <a:rPr lang="en-US" smtClean="0"/>
              <a:t>Based on the sampling theorem.</a:t>
            </a:r>
          </a:p>
          <a:p>
            <a:pPr lvl="2"/>
            <a:r>
              <a:rPr lang="en-US" smtClean="0"/>
              <a:t>If voice data are limited to 4000Hz, then PCM samples 8000 samples per second which is sufficient for input voice signal.</a:t>
            </a:r>
          </a:p>
          <a:p>
            <a:pPr lvl="1"/>
            <a:r>
              <a:rPr lang="en-US" smtClean="0"/>
              <a:t>PCM provides analog samples which must be converted to digital representation. </a:t>
            </a:r>
          </a:p>
          <a:p>
            <a:pPr lvl="2"/>
            <a:r>
              <a:rPr lang="en-US" smtClean="0"/>
              <a:t>Each of these analog samples must be assigned a binary code.  Each sample is approximated by being quantized.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C1707B-DD09-4C78-BD20-32EEDCF9B5D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Representation of  Music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-111125" y="1511300"/>
            <a:ext cx="9906000" cy="5181600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2" charset="2"/>
              <a:buChar char="z"/>
            </a:pPr>
            <a:r>
              <a:rPr lang="en-US" dirty="0" smtClean="0"/>
              <a:t>MIDI (Music Instrument Digital Interface)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standard that manufacturers of musical instruments use so that instruments can communicate musical information via computers.</a:t>
            </a:r>
          </a:p>
          <a:p>
            <a:pPr lvl="2"/>
            <a:r>
              <a:rPr lang="en-US" sz="2400" dirty="0" smtClean="0"/>
              <a:t>MIDI has two distinct components</a:t>
            </a:r>
          </a:p>
          <a:p>
            <a:pPr lvl="3"/>
            <a:r>
              <a:rPr lang="en-US" sz="2000" dirty="0" smtClean="0"/>
              <a:t>Hardware</a:t>
            </a:r>
          </a:p>
          <a:p>
            <a:pPr lvl="4"/>
            <a:r>
              <a:rPr lang="en-US" sz="2000" dirty="0" smtClean="0"/>
              <a:t>Connects the equipments</a:t>
            </a:r>
          </a:p>
          <a:p>
            <a:pPr lvl="4"/>
            <a:r>
              <a:rPr lang="en-US" sz="2000" dirty="0" smtClean="0"/>
              <a:t>It specifies the physical connection between musical instruments</a:t>
            </a:r>
          </a:p>
          <a:p>
            <a:pPr lvl="4"/>
            <a:r>
              <a:rPr lang="en-US" sz="2000" dirty="0" smtClean="0"/>
              <a:t>A MIDI port is built into an instrument so that MIDI Cable can be plugged in to connect different instruments</a:t>
            </a:r>
          </a:p>
          <a:p>
            <a:pPr lvl="4"/>
            <a:r>
              <a:rPr lang="en-US" sz="2000" dirty="0" smtClean="0"/>
              <a:t>It deals with electronic signals that are sent over the cable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A6A62D-3848-40AB-9987-24BC72F8616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MIDI Contd…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66FF"/>
                </a:solidFill>
              </a:rPr>
              <a:t>Data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66FF"/>
                </a:solidFill>
              </a:rPr>
              <a:t>Format</a:t>
            </a:r>
          </a:p>
          <a:p>
            <a:pPr lvl="2"/>
            <a:r>
              <a:rPr lang="en-US" sz="2400" smtClean="0"/>
              <a:t>Encodes the information through the hardware</a:t>
            </a:r>
          </a:p>
          <a:p>
            <a:pPr lvl="2"/>
            <a:r>
              <a:rPr lang="en-US" sz="2400" smtClean="0"/>
              <a:t>Data format doesn’t include individual music samples but describes instrumental data format</a:t>
            </a:r>
          </a:p>
          <a:p>
            <a:pPr lvl="2"/>
            <a:r>
              <a:rPr lang="en-US" sz="2400" smtClean="0"/>
              <a:t>Encoding includes notion of beginning and end of notes, fundamental frequency and  other musical information</a:t>
            </a:r>
          </a:p>
          <a:p>
            <a:pPr lvl="2"/>
            <a:r>
              <a:rPr lang="en-US" sz="2400" smtClean="0"/>
              <a:t>MIDI data format is digital and the data are grouped into MIDI messages</a:t>
            </a:r>
          </a:p>
          <a:p>
            <a:pPr lvl="1"/>
            <a:endParaRPr lang="en-US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41CFF-DEB9-464A-A94C-3461E1F19AD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MIDI</a:t>
            </a:r>
            <a:r>
              <a:rPr lang="en-US" smtClean="0"/>
              <a:t> Devices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676400"/>
            <a:ext cx="8942388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Any musical instrument that satisfies both components of MIDI specification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MIDI hardware includes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Sound generator</a:t>
            </a:r>
            <a:r>
              <a:rPr lang="en-US" sz="2000" smtClean="0"/>
              <a:t>: to produce audio signal.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Microprocessor</a:t>
            </a:r>
            <a:r>
              <a:rPr lang="en-US" sz="2000" smtClean="0"/>
              <a:t>: For processing of produced sound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Keyboard</a:t>
            </a:r>
            <a:r>
              <a:rPr lang="en-US" sz="2000" smtClean="0"/>
              <a:t> :to have direct control over synthesizer.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Control panel</a:t>
            </a:r>
            <a:r>
              <a:rPr lang="en-US" sz="2000" smtClean="0"/>
              <a:t>: for controlling functions that are not directly concerned with notes and duration e.g. menu, volume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Auxiliary controllers:</a:t>
            </a:r>
            <a:r>
              <a:rPr lang="en-US" sz="2000" smtClean="0"/>
              <a:t> to give more control over the notes played on the keyboard. Very common are pitch bend and modulation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Memory</a:t>
            </a:r>
            <a:r>
              <a:rPr lang="en-US" sz="2000" smtClean="0"/>
              <a:t> : for storing.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Sequencer</a:t>
            </a:r>
            <a:r>
              <a:rPr lang="en-US" sz="2000" smtClean="0"/>
              <a:t>: can store data, which is a computer application.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Synthesizer</a:t>
            </a:r>
            <a:r>
              <a:rPr lang="en-US" sz="2000" smtClean="0"/>
              <a:t>: looks like a simple piano keyboard with a panel full of buttons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B2598-D3CA-4FEF-A6AD-F28EBEB8B95F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MIDI</a:t>
            </a:r>
            <a:r>
              <a:rPr lang="en-US" smtClean="0"/>
              <a:t> </a:t>
            </a:r>
            <a:r>
              <a:rPr lang="en-US" b="1" smtClean="0"/>
              <a:t>Modes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676400"/>
            <a:ext cx="8942388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There are two categories of MIDI modes, OMNI and POLY, which can be combined four different ways: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Mode 1 -- Omni On / Poly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Mode 2 -- Omni On / Mono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Mode 3 -- Omni Off / Poly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Mode 4 -- Omni Off / Mono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Omni (meaning "all") modes determine whether a synthesizer will respond to incoming data on an individual MIDI channel or to data on any channel.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In Omni On mode, a receiving instrument will play all incoming MIDI information, regardless of the MIDI channel.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In Omni Off mode, an instrument responds only to information on the single channel to which it is set, which is called an instrument's basic channel</a:t>
            </a:r>
            <a:r>
              <a:rPr lang="en-US" sz="2400" b="1" dirty="0" smtClean="0"/>
              <a:t>.</a:t>
            </a:r>
            <a:endParaRPr lang="en-US" sz="2400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0181FF-EC57-4E3E-8512-F8C2C5D316C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MIDI</a:t>
            </a:r>
            <a:r>
              <a:rPr lang="en-US" smtClean="0"/>
              <a:t> </a:t>
            </a:r>
            <a:r>
              <a:rPr lang="en-US" b="1" smtClean="0"/>
              <a:t>Messages</a:t>
            </a:r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MIDI messages transmit information between MIDI devices and determine what kind of musical events can be passed between different devices</a:t>
            </a:r>
          </a:p>
          <a:p>
            <a:r>
              <a:rPr lang="en-US" smtClean="0"/>
              <a:t>MIDI messages consist of Status byte and Data byte</a:t>
            </a:r>
          </a:p>
          <a:p>
            <a:r>
              <a:rPr lang="en-US" smtClean="0"/>
              <a:t>Status byte describe the kind of message</a:t>
            </a:r>
          </a:p>
          <a:p>
            <a:r>
              <a:rPr lang="en-US" smtClean="0"/>
              <a:t>Data byte describe the message itself</a:t>
            </a:r>
          </a:p>
          <a:p>
            <a:endParaRPr lang="en-US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E59D8A-9D41-41F6-835C-776B17F91C8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MIDI</a:t>
            </a:r>
            <a:r>
              <a:rPr lang="en-US" smtClean="0"/>
              <a:t> </a:t>
            </a:r>
            <a:r>
              <a:rPr lang="en-US" b="1" smtClean="0"/>
              <a:t>Messages Contd…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There are two types of MIDI messages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Channel Message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Goes only to specified devices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Channel Voice Message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Sends the actual performance data between MIDI devices describing instrument action, controller action and the control panel changes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Describes music by defining pitch, amplitude, duration and other sound information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Channel Mode Message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Determines the way receiving channel responds to the voice messages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Sets the channel reception mode, stops playing the fake notes and affects the legal control of devices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556A37-3AE5-4CBD-99A5-89383F872A8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Sound Concepts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Acoustics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study of sound - generation, transmission and reception of sound waves.</a:t>
            </a:r>
          </a:p>
          <a:p>
            <a:pPr>
              <a:lnSpc>
                <a:spcPct val="90000"/>
              </a:lnSpc>
            </a:pPr>
            <a:r>
              <a:rPr lang="en-US" smtClean="0"/>
              <a:t>Sound is produced by vibration of matter.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During vibration, pressure variations are created in the surrounding air molecules.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Pattern of oscillation creates a waveform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the wave is made up of pressure differences.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Waveform repeats the same shape at  intervals called a  </a:t>
            </a:r>
            <a:r>
              <a:rPr lang="en-US" i="1" smtClean="0"/>
              <a:t>period</a:t>
            </a:r>
            <a:r>
              <a:rPr lang="en-US" smtClean="0"/>
              <a:t>.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Periodic sound sources - exhibit more periodicity, more musical - musical instruments, wind etc.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Aperiodic sound sources - less periodic - unpitched percussion, sneeze, cough.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204FA-D061-4A64-927E-8B1DE0B1343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MIDI</a:t>
            </a:r>
            <a:r>
              <a:rPr lang="en-US" smtClean="0"/>
              <a:t> </a:t>
            </a:r>
            <a:r>
              <a:rPr lang="en-US" b="1" smtClean="0"/>
              <a:t>Messages Contd…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/>
              <a:t>System Message	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Goes to all the devices in the system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System Real-time Message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Short and simple one byte information used to synchronize the timing of MIDI devices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To avoid delays, they are transmitted in the middle of other messages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System Common Message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Commands that prepare sequencers and synthesizers to play music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These messages are system generic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System Exclusive Message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MIDI manufacturer’s customized messages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Specific to MIDI devices and the system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00862-9D70-4202-BEB7-BABBA7046119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02D16-999C-4EB2-B6AC-1A710C52C3D3}" type="slidenum">
              <a:rPr lang="en-US"/>
              <a:pPr/>
              <a:t>21</a:t>
            </a:fld>
            <a:endParaRPr lang="en-US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77850" y="228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 sz="3600">
                <a:solidFill>
                  <a:srgbClr val="003399"/>
                </a:solidFill>
                <a:latin typeface="Arial Black" pitchFamily="34" charset="0"/>
              </a:rPr>
              <a:t>MIDI Standards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77850" y="1600200"/>
            <a:ext cx="8942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 dirty="0">
                <a:latin typeface="Tahoma" pitchFamily="34" charset="0"/>
              </a:rPr>
              <a:t>MIDI reproduces traditional note length using MIDI clock. Using a MIDI clock, a receiver can synchronize with the clock cycle </a:t>
            </a:r>
            <a:r>
              <a:rPr kumimoji="1" lang="en-US" sz="2800" dirty="0" smtClean="0">
                <a:latin typeface="Tahoma" pitchFamily="34" charset="0"/>
              </a:rPr>
              <a:t>of </a:t>
            </a:r>
            <a:r>
              <a:rPr kumimoji="1" lang="en-US" sz="2800" dirty="0">
                <a:latin typeface="Tahoma" pitchFamily="34" charset="0"/>
              </a:rPr>
              <a:t>the sender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 dirty="0">
                <a:latin typeface="Tahoma" pitchFamily="34" charset="0"/>
              </a:rPr>
              <a:t>As an </a:t>
            </a:r>
            <a:r>
              <a:rPr kumimoji="1" lang="en-US" sz="2800" dirty="0" smtClean="0">
                <a:latin typeface="Tahoma" pitchFamily="34" charset="0"/>
              </a:rPr>
              <a:t>alternate, the SMPTE timing standard (Society of Motion Picture and Television Engineering</a:t>
            </a:r>
            <a:r>
              <a:rPr kumimoji="1" lang="en-US" sz="2800" dirty="0">
                <a:latin typeface="Tahoma" pitchFamily="34" charset="0"/>
              </a:rPr>
              <a:t>) can be </a:t>
            </a:r>
            <a:r>
              <a:rPr kumimoji="1" lang="en-US" sz="2800" dirty="0" err="1" smtClean="0">
                <a:latin typeface="Tahoma" pitchFamily="34" charset="0"/>
              </a:rPr>
              <a:t>used.which</a:t>
            </a:r>
            <a:r>
              <a:rPr kumimoji="1" lang="en-US" sz="2800" dirty="0" smtClean="0">
                <a:latin typeface="Tahoma" pitchFamily="34" charset="0"/>
              </a:rPr>
              <a:t> is used </a:t>
            </a:r>
            <a:r>
              <a:rPr kumimoji="1" lang="en-US" sz="2800" dirty="0" err="1" smtClean="0">
                <a:latin typeface="Tahoma" pitchFamily="34" charset="0"/>
              </a:rPr>
              <a:t>for,set</a:t>
            </a:r>
            <a:r>
              <a:rPr kumimoji="1" lang="en-US" sz="2800" dirty="0" smtClean="0">
                <a:latin typeface="Tahoma" pitchFamily="34" charset="0"/>
              </a:rPr>
              <a:t> of cooperating standards to label individual frames of video or film with a </a:t>
            </a:r>
            <a:r>
              <a:rPr kumimoji="1" lang="en-US" sz="2800" dirty="0" smtClean="0">
                <a:latin typeface="Tahoma" pitchFamily="34" charset="0"/>
                <a:hlinkClick r:id="rId2" tooltip="Time code"/>
              </a:rPr>
              <a:t>time code</a:t>
            </a:r>
            <a:r>
              <a:rPr kumimoji="1" lang="en-US" sz="2800" dirty="0" smtClean="0">
                <a:latin typeface="Tahoma" pitchFamily="34" charset="0"/>
              </a:rPr>
              <a:t> defined</a:t>
            </a:r>
            <a:endParaRPr kumimoji="1" lang="en-US" sz="28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 dirty="0">
                <a:latin typeface="Tahoma" pitchFamily="34" charset="0"/>
              </a:rPr>
              <a:t>It was originally developed by NASA</a:t>
            </a:r>
            <a:r>
              <a:rPr kumimoji="1" lang="en-US" sz="2800" dirty="0" smtClean="0">
                <a:latin typeface="Tahoma" pitchFamily="34" charset="0"/>
              </a:rPr>
              <a:t>, which </a:t>
            </a:r>
            <a:r>
              <a:rPr kumimoji="1" lang="en-US" sz="2800" dirty="0">
                <a:latin typeface="Tahoma" pitchFamily="34" charset="0"/>
              </a:rPr>
              <a:t>is very precise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 dirty="0">
                <a:latin typeface="Tahoma" pitchFamily="34" charset="0"/>
              </a:rPr>
              <a:t>Format is </a:t>
            </a:r>
            <a:r>
              <a:rPr kumimoji="1" lang="en-US" sz="2800" dirty="0" err="1">
                <a:latin typeface="Tahoma" pitchFamily="34" charset="0"/>
              </a:rPr>
              <a:t>hour:min:sec:frames:bits</a:t>
            </a:r>
            <a:endParaRPr kumimoji="1" lang="en-US" sz="28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xfrm>
            <a:off x="439738" y="228600"/>
            <a:ext cx="8705850" cy="1143000"/>
          </a:xfrm>
          <a:noFill/>
        </p:spPr>
        <p:txBody>
          <a:bodyPr/>
          <a:lstStyle/>
          <a:p>
            <a:r>
              <a:rPr lang="en-US" smtClean="0"/>
              <a:t>MIDI Software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idx="1"/>
          </p:nvPr>
        </p:nvSpPr>
        <p:spPr>
          <a:xfrm>
            <a:off x="412750" y="1676400"/>
            <a:ext cx="9245600" cy="4876800"/>
          </a:xfrm>
          <a:noFill/>
        </p:spPr>
        <p:txBody>
          <a:bodyPr/>
          <a:lstStyle/>
          <a:p>
            <a:pPr marL="533400" indent="-533400"/>
            <a:r>
              <a:rPr lang="en-US" smtClean="0"/>
              <a:t>4 major categories</a:t>
            </a:r>
          </a:p>
          <a:p>
            <a:pPr marL="914400" lvl="1" indent="-457200"/>
            <a:r>
              <a:rPr lang="en-US" sz="2000" smtClean="0"/>
              <a:t>Music recording and performance applications</a:t>
            </a:r>
          </a:p>
          <a:p>
            <a:pPr marL="914400" lvl="1" indent="-457200"/>
            <a:r>
              <a:rPr lang="en-US" sz="2000" smtClean="0"/>
              <a:t>Musical notations and printing application</a:t>
            </a:r>
          </a:p>
          <a:p>
            <a:pPr marL="914400" lvl="1" indent="-457200"/>
            <a:r>
              <a:rPr lang="en-US" sz="2000" smtClean="0"/>
              <a:t>Synthesizer patch editors and librarians</a:t>
            </a:r>
          </a:p>
          <a:p>
            <a:pPr marL="914400" lvl="1" indent="-457200"/>
            <a:r>
              <a:rPr lang="en-US" sz="2000" smtClean="0"/>
              <a:t>Music education application</a:t>
            </a:r>
          </a:p>
          <a:p>
            <a:pPr marL="533400" indent="-533400"/>
            <a:r>
              <a:rPr lang="en-US" smtClean="0"/>
              <a:t>Current MIDI-based computer system is interactive</a:t>
            </a:r>
          </a:p>
          <a:p>
            <a:pPr marL="533400" indent="-533400"/>
            <a:r>
              <a:rPr lang="en-US" smtClean="0"/>
              <a:t>Processing chain of interactive computer music system can be conceptualized in 3 stages</a:t>
            </a:r>
          </a:p>
          <a:p>
            <a:pPr marL="914400" lvl="1" indent="-457200"/>
            <a:r>
              <a:rPr lang="en-US" sz="2000" smtClean="0"/>
              <a:t>Sensing stage</a:t>
            </a:r>
          </a:p>
          <a:p>
            <a:pPr marL="914400" lvl="1" indent="-457200"/>
            <a:r>
              <a:rPr lang="en-US" sz="2000" smtClean="0"/>
              <a:t>Processing stage</a:t>
            </a:r>
          </a:p>
          <a:p>
            <a:pPr marL="914400" lvl="1" indent="-457200"/>
            <a:r>
              <a:rPr lang="en-US" sz="2000" smtClean="0"/>
              <a:t>Response stage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0E28A-761C-4F63-8988-EE3DA10B472F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Speech</a:t>
            </a:r>
            <a:r>
              <a:rPr lang="en-US" smtClean="0"/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cs typeface="Times New Roman" pitchFamily="18" charset="0"/>
              </a:rPr>
              <a:t>Any sound that can be “generated”, “perceived” and “Understood” naturally by humans and artificially by machines</a:t>
            </a:r>
            <a:r>
              <a:rPr lang="en-US" smtClean="0"/>
              <a:t> .</a:t>
            </a:r>
          </a:p>
          <a:p>
            <a:r>
              <a:rPr lang="en-US" smtClean="0">
                <a:cs typeface="Times New Roman" pitchFamily="18" charset="0"/>
              </a:rPr>
              <a:t>Bears following properties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During certain interval of time speech signals show periodic nature</a:t>
            </a:r>
          </a:p>
          <a:p>
            <a:pPr lvl="1"/>
            <a:r>
              <a:rPr lang="en-US" smtClean="0">
                <a:cs typeface="Times New Roman" pitchFamily="18" charset="0"/>
              </a:rPr>
              <a:t>The spectrum of speech signals show characteristic maxima, which are 3-5 frequency bands</a:t>
            </a:r>
            <a:r>
              <a:rPr lang="en-US" smtClean="0"/>
              <a:t>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24477-4DAC-4019-9D12-5FF4900E9D93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5913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Speech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Processing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447800"/>
            <a:ext cx="8942388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Involves following processes</a:t>
            </a:r>
            <a:r>
              <a:rPr lang="en-US" sz="2400" dirty="0" smtClean="0"/>
              <a:t> 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Speech Generation</a:t>
            </a:r>
            <a:r>
              <a:rPr lang="en-US" sz="20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Helmholtz built a mechanical vocal tract, coupling together several mechanical resonators t generate sound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Dudley produced first speech synthesizer through imitation of mechanical vibration using electrical oscillation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Speech generation has following basic requirements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Generation of real-time speech signal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Generation of natural and understandable speech signal 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6AC98-86D6-47F3-A1E0-BC327886E51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Speech</a:t>
            </a:r>
            <a:r>
              <a:rPr lang="en-US" smtClean="0">
                <a:cs typeface="Times New Roman" pitchFamily="18" charset="0"/>
              </a:rPr>
              <a:t> </a:t>
            </a:r>
            <a:r>
              <a:rPr lang="en-US" b="1" smtClean="0">
                <a:cs typeface="Times New Roman" pitchFamily="18" charset="0"/>
              </a:rPr>
              <a:t>Processing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cs typeface="Times New Roman" pitchFamily="18" charset="0"/>
              </a:rPr>
              <a:t>Vowels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Created by free passage of air through the larynx and oral cavity </a:t>
            </a:r>
          </a:p>
          <a:p>
            <a:pPr lvl="2"/>
            <a:r>
              <a:rPr lang="en-US" dirty="0" err="1" smtClean="0">
                <a:cs typeface="Times New Roman" pitchFamily="18" charset="0"/>
              </a:rPr>
              <a:t>a,e,i,o,u</a:t>
            </a:r>
            <a:r>
              <a:rPr lang="en-US" dirty="0" smtClean="0">
                <a:cs typeface="Times New Roman" pitchFamily="18" charset="0"/>
              </a:rPr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Consonants </a:t>
            </a:r>
          </a:p>
          <a:p>
            <a:pPr lvl="2"/>
            <a:r>
              <a:rPr lang="en-US" dirty="0" smtClean="0"/>
              <a:t>Created by partial or complete obstruction of air through the larynx and oral</a:t>
            </a:r>
          </a:p>
          <a:p>
            <a:pPr lvl="2"/>
            <a:r>
              <a:rPr lang="en-US" smtClean="0"/>
              <a:t>b,c,d,f,g,h,j,k,l,m,n,p,q,r,s,t,v,w,x,y,z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Time-dependent Concatenation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Frequency dependent Concatenation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EB8F3-951B-4D6E-AB2B-157576118BE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3ABCE-89C3-4CB2-B595-63C7CB35470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7" y="3196431"/>
            <a:ext cx="76676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5562600"/>
            <a:ext cx="618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Fig:-Speech recognition and synthesis front 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28600"/>
            <a:ext cx="8970962" cy="1143000"/>
          </a:xfrm>
        </p:spPr>
        <p:txBody>
          <a:bodyPr/>
          <a:lstStyle/>
          <a:p>
            <a:r>
              <a:rPr lang="en-US" smtClean="0"/>
              <a:t>Time-dependent Concatenation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Individual speech units are composed like building blocks, where the composition can occur at different levels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In the simplest case, the individual phones are understood as speech units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It is possible with just a few phones to create an unlimited vocabulary.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However, transitions between individual phones prove to be extremely problematic.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Therefore the phones in their environment are considered in the second level.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make the transition problem easier, syllables are created.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speech is generated through the set of syllables.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best pronunciation is achieved through storage of the whole word.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156A9E-03AF-4976-A7F7-B4A870A3B3CF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cs typeface="Times New Roman" pitchFamily="18" charset="0"/>
              </a:rPr>
              <a:t>Speech Generation          (Time dependent)</a:t>
            </a:r>
            <a:r>
              <a:rPr lang="en-US" smtClean="0"/>
              <a:t> 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E3F9-AD77-495C-BACB-C286FCA03F62}" type="slidenum">
              <a:rPr lang="en-US"/>
              <a:pPr/>
              <a:t>28</a:t>
            </a:fld>
            <a:endParaRPr lang="en-US"/>
          </a:p>
        </p:txBody>
      </p:sp>
      <p:sp>
        <p:nvSpPr>
          <p:cNvPr id="29700" name="AutoShape 3"/>
          <p:cNvSpPr>
            <a:spLocks noRot="1" noChangeAspect="1" noMove="1" noResize="1" noChangeArrowheads="1"/>
          </p:cNvSpPr>
          <p:nvPr/>
        </p:nvSpPr>
        <p:spPr bwMode="auto">
          <a:xfrm>
            <a:off x="1981200" y="1874838"/>
            <a:ext cx="5943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073150" y="2209800"/>
            <a:ext cx="577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k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655763" y="2133600"/>
            <a:ext cx="5730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228850" y="1981200"/>
            <a:ext cx="754063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^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987675" y="2057400"/>
            <a:ext cx="63976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879850" y="1828800"/>
            <a:ext cx="602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Crumb (</a:t>
            </a:r>
            <a:r>
              <a:rPr kumimoji="1" lang="en-US" sz="180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Phone sound concatenation)</a:t>
            </a:r>
            <a:endParaRPr kumimoji="1" lang="en-US">
              <a:solidFill>
                <a:srgbClr val="003399"/>
              </a:solidFill>
              <a:latin typeface="Arial Black" pitchFamily="34" charset="0"/>
            </a:endParaRP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3879850" y="3048000"/>
            <a:ext cx="602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kumimoji="1" lang="en-US" dirty="0">
              <a:solidFill>
                <a:srgbClr val="003399"/>
              </a:solidFill>
              <a:latin typeface="Arial Black" pitchFamily="34" charset="0"/>
            </a:endParaRP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3879850" y="4191000"/>
            <a:ext cx="602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kumimoji="1" lang="en-US" dirty="0">
              <a:solidFill>
                <a:srgbClr val="003399"/>
              </a:solidFill>
              <a:latin typeface="Arial Black" pitchFamily="34" charset="0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40195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28600"/>
            <a:ext cx="8970962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Frequency-dependent Concatenation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smtClean="0">
                <a:cs typeface="Times New Roman" pitchFamily="18" charset="0"/>
              </a:rPr>
              <a:t>Speech generation can also be based on a frequency dependent sound concatenation eg formant synthesis</a:t>
            </a:r>
          </a:p>
          <a:p>
            <a:pPr lvl="1"/>
            <a:r>
              <a:rPr lang="en-US" sz="2000" smtClean="0">
                <a:cs typeface="Times New Roman" pitchFamily="18" charset="0"/>
              </a:rPr>
              <a:t>Formants are frequency maxima in the spectrum of the speech signal.</a:t>
            </a:r>
          </a:p>
          <a:p>
            <a:pPr lvl="1"/>
            <a:r>
              <a:rPr lang="en-US" sz="2000" smtClean="0">
                <a:cs typeface="Times New Roman" pitchFamily="18" charset="0"/>
              </a:rPr>
              <a:t>Formant synthesis simulates the vocal tract though a filter.</a:t>
            </a:r>
          </a:p>
          <a:p>
            <a:pPr lvl="1"/>
            <a:r>
              <a:rPr lang="en-US" sz="2000" smtClean="0">
                <a:cs typeface="Times New Roman" pitchFamily="18" charset="0"/>
              </a:rPr>
              <a:t>The characteristic values are the filter’s middle frequencies an their bandwidths. </a:t>
            </a:r>
          </a:p>
          <a:p>
            <a:pPr lvl="1"/>
            <a:r>
              <a:rPr lang="en-US" sz="2000" smtClean="0">
                <a:cs typeface="Times New Roman" pitchFamily="18" charset="0"/>
              </a:rPr>
              <a:t>A pulse signal with a frequency is chosen as a simulation of voiced sound. </a:t>
            </a:r>
          </a:p>
          <a:p>
            <a:pPr lvl="1"/>
            <a:r>
              <a:rPr lang="en-US" sz="2000" smtClean="0">
                <a:cs typeface="Times New Roman" pitchFamily="18" charset="0"/>
              </a:rPr>
              <a:t>On the other hand unvoiced sounds are created though a noise generator</a:t>
            </a:r>
          </a:p>
          <a:p>
            <a:pPr lvl="1"/>
            <a:r>
              <a:rPr lang="en-US" sz="2000" smtClean="0">
                <a:cs typeface="Times New Roman" pitchFamily="18" charset="0"/>
              </a:rPr>
              <a:t>New sound specific methods provide a sound concatenation with combined time and frequency dependencies. 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E3430-5370-4AE5-AB08-60B9ACE10E3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Sound Concepts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Sound Transmission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Sound is transmitted by molecules bumping into each other.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Sound is a continuous wave that travels through air.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Sound is detected by measuring the pressure level at a point.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Receiving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Microphone in sound field moves according to the varying pressure exerted on it.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Transducer converts energy into a voltage level (i.e. energy of another form - electrical energy)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Sending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Speaker transforms electrical energy into sound waves.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1280E-F25E-44AC-BACF-29448B6AA95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imes New Roman" pitchFamily="18" charset="0"/>
              </a:rPr>
              <a:t>Speech Analysis</a:t>
            </a:r>
            <a:r>
              <a:rPr lang="en-US" smtClean="0"/>
              <a:t> 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9DE0C-2799-4E49-81C3-E878AF13D0D2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1748" name="Group 3"/>
          <p:cNvGrpSpPr>
            <a:grpSpLocks noRot="1" noChangeAspect="1" noMove="1" noResize="1"/>
          </p:cNvGrpSpPr>
          <p:nvPr/>
        </p:nvGrpSpPr>
        <p:grpSpPr bwMode="auto">
          <a:xfrm>
            <a:off x="1981200" y="1874838"/>
            <a:ext cx="5943600" cy="3468687"/>
            <a:chOff x="2527" y="4725"/>
            <a:chExt cx="10508" cy="6834"/>
          </a:xfrm>
        </p:grpSpPr>
        <p:sp>
          <p:nvSpPr>
            <p:cNvPr id="31750" name="AutoShape 4"/>
            <p:cNvSpPr>
              <a:spLocks noChangeAspect="1" noChangeArrowheads="1" noTextEdit="1"/>
            </p:cNvSpPr>
            <p:nvPr/>
          </p:nvSpPr>
          <p:spPr bwMode="auto">
            <a:xfrm>
              <a:off x="2527" y="4725"/>
              <a:ext cx="10508" cy="6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6127" y="4725"/>
              <a:ext cx="3600" cy="9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3094" tIns="31547" rIns="63094" bIns="31547"/>
            <a:lstStyle/>
            <a:p>
              <a:pPr algn="ctr"/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Speech Analysis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2" name="Text Box 6"/>
            <p:cNvSpPr txBox="1">
              <a:spLocks noChangeArrowheads="1"/>
            </p:cNvSpPr>
            <p:nvPr/>
          </p:nvSpPr>
          <p:spPr bwMode="auto">
            <a:xfrm>
              <a:off x="3928" y="6989"/>
              <a:ext cx="1173" cy="1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094" tIns="31547" rIns="63094" bIns="31547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Who ?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3" name="Text Box 7"/>
            <p:cNvSpPr txBox="1">
              <a:spLocks noChangeArrowheads="1"/>
            </p:cNvSpPr>
            <p:nvPr/>
          </p:nvSpPr>
          <p:spPr bwMode="auto">
            <a:xfrm>
              <a:off x="6726" y="6989"/>
              <a:ext cx="1254" cy="1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094" tIns="31547" rIns="63094" bIns="31547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What ?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4" name="Text Box 8"/>
            <p:cNvSpPr txBox="1">
              <a:spLocks noChangeArrowheads="1"/>
            </p:cNvSpPr>
            <p:nvPr/>
          </p:nvSpPr>
          <p:spPr bwMode="auto">
            <a:xfrm>
              <a:off x="9628" y="6886"/>
              <a:ext cx="1170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094" tIns="31547" rIns="63094" bIns="31547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How ?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5" name="Text Box 9"/>
            <p:cNvSpPr txBox="1">
              <a:spLocks noChangeArrowheads="1"/>
            </p:cNvSpPr>
            <p:nvPr/>
          </p:nvSpPr>
          <p:spPr bwMode="auto">
            <a:xfrm>
              <a:off x="2628" y="9354"/>
              <a:ext cx="1967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094" tIns="31547" rIns="63094" bIns="31547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Verification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6" name="Text Box 10"/>
            <p:cNvSpPr txBox="1">
              <a:spLocks noChangeArrowheads="1"/>
            </p:cNvSpPr>
            <p:nvPr/>
          </p:nvSpPr>
          <p:spPr bwMode="auto">
            <a:xfrm>
              <a:off x="5235" y="9354"/>
              <a:ext cx="2170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094" tIns="31547" rIns="63094" bIns="31547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Identification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7" name="Text Box 11"/>
            <p:cNvSpPr txBox="1">
              <a:spLocks noChangeArrowheads="1"/>
            </p:cNvSpPr>
            <p:nvPr/>
          </p:nvSpPr>
          <p:spPr bwMode="auto">
            <a:xfrm>
              <a:off x="8028" y="9354"/>
              <a:ext cx="1984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094" tIns="31547" rIns="63094" bIns="31547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Recognition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8" name="Text Box 12"/>
            <p:cNvSpPr txBox="1">
              <a:spLocks noChangeArrowheads="1"/>
            </p:cNvSpPr>
            <p:nvPr/>
          </p:nvSpPr>
          <p:spPr bwMode="auto">
            <a:xfrm>
              <a:off x="10434" y="9354"/>
              <a:ext cx="2344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094" tIns="31547" rIns="63094" bIns="31547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Understanding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31759" name="Rectangle 13"/>
            <p:cNvSpPr>
              <a:spLocks noChangeArrowheads="1"/>
            </p:cNvSpPr>
            <p:nvPr/>
          </p:nvSpPr>
          <p:spPr bwMode="auto">
            <a:xfrm>
              <a:off x="3627" y="6782"/>
              <a:ext cx="2000" cy="9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9227" y="6782"/>
              <a:ext cx="2000" cy="9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6327" y="6782"/>
              <a:ext cx="2000" cy="9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6"/>
            <p:cNvSpPr>
              <a:spLocks noChangeArrowheads="1"/>
            </p:cNvSpPr>
            <p:nvPr/>
          </p:nvSpPr>
          <p:spPr bwMode="auto">
            <a:xfrm>
              <a:off x="2527" y="9251"/>
              <a:ext cx="2300" cy="92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7"/>
            <p:cNvSpPr>
              <a:spLocks noChangeArrowheads="1"/>
            </p:cNvSpPr>
            <p:nvPr/>
          </p:nvSpPr>
          <p:spPr bwMode="auto">
            <a:xfrm>
              <a:off x="5139" y="9251"/>
              <a:ext cx="2600" cy="92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Rectangle 18"/>
            <p:cNvSpPr>
              <a:spLocks noChangeArrowheads="1"/>
            </p:cNvSpPr>
            <p:nvPr/>
          </p:nvSpPr>
          <p:spPr bwMode="auto">
            <a:xfrm>
              <a:off x="7985" y="9251"/>
              <a:ext cx="2242" cy="92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10435" y="9251"/>
              <a:ext cx="2600" cy="92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0"/>
            <p:cNvSpPr>
              <a:spLocks noChangeShapeType="1"/>
            </p:cNvSpPr>
            <p:nvPr/>
          </p:nvSpPr>
          <p:spPr bwMode="auto">
            <a:xfrm flipH="1">
              <a:off x="4927" y="5651"/>
              <a:ext cx="2300" cy="11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1"/>
            <p:cNvSpPr>
              <a:spLocks noChangeShapeType="1"/>
            </p:cNvSpPr>
            <p:nvPr/>
          </p:nvSpPr>
          <p:spPr bwMode="auto">
            <a:xfrm>
              <a:off x="7427" y="5651"/>
              <a:ext cx="0" cy="11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2"/>
            <p:cNvSpPr>
              <a:spLocks noChangeShapeType="1"/>
            </p:cNvSpPr>
            <p:nvPr/>
          </p:nvSpPr>
          <p:spPr bwMode="auto">
            <a:xfrm>
              <a:off x="8227" y="5651"/>
              <a:ext cx="1800" cy="11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3"/>
            <p:cNvSpPr>
              <a:spLocks noChangeShapeType="1"/>
            </p:cNvSpPr>
            <p:nvPr/>
          </p:nvSpPr>
          <p:spPr bwMode="auto">
            <a:xfrm flipH="1">
              <a:off x="3727" y="7708"/>
              <a:ext cx="1000" cy="1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24"/>
            <p:cNvSpPr>
              <a:spLocks noChangeShapeType="1"/>
            </p:cNvSpPr>
            <p:nvPr/>
          </p:nvSpPr>
          <p:spPr bwMode="auto">
            <a:xfrm>
              <a:off x="4927" y="7708"/>
              <a:ext cx="1200" cy="1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25"/>
            <p:cNvSpPr>
              <a:spLocks noChangeShapeType="1"/>
            </p:cNvSpPr>
            <p:nvPr/>
          </p:nvSpPr>
          <p:spPr bwMode="auto">
            <a:xfrm>
              <a:off x="7527" y="7708"/>
              <a:ext cx="1100" cy="1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>
              <a:off x="7927" y="7708"/>
              <a:ext cx="3200" cy="1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Text Box 27"/>
            <p:cNvSpPr txBox="1">
              <a:spLocks noChangeArrowheads="1"/>
            </p:cNvSpPr>
            <p:nvPr/>
          </p:nvSpPr>
          <p:spPr bwMode="auto">
            <a:xfrm>
              <a:off x="2527" y="10233"/>
              <a:ext cx="10500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094" tIns="31547" rIns="63094" bIns="31547">
              <a:spAutoFit/>
            </a:bodyPr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Research areas of speech analysis</a:t>
              </a:r>
              <a:endParaRPr lang="en-US" sz="1200">
                <a:cs typeface="Times New Roman" pitchFamily="18" charset="0"/>
              </a:endParaRPr>
            </a:p>
            <a:p>
              <a:endParaRPr lang="en-US"/>
            </a:p>
          </p:txBody>
        </p:sp>
      </p:grpSp>
      <p:sp>
        <p:nvSpPr>
          <p:cNvPr id="31749" name="AutoShape 28"/>
          <p:cNvSpPr>
            <a:spLocks noRot="1" noChangeAspect="1" noMove="1" noResize="1" noChangeArrowheads="1"/>
          </p:cNvSpPr>
          <p:nvPr/>
        </p:nvSpPr>
        <p:spPr bwMode="auto">
          <a:xfrm>
            <a:off x="1981200" y="1874838"/>
            <a:ext cx="5943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Speech Analysis	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Human speech has certain characteristics determined by a speaker.</a:t>
            </a:r>
          </a:p>
          <a:p>
            <a:r>
              <a:rPr lang="en-US" smtClean="0"/>
              <a:t>Speech analysis can then serve to analyze who is speaking.</a:t>
            </a:r>
          </a:p>
          <a:p>
            <a:r>
              <a:rPr lang="en-US" smtClean="0"/>
              <a:t>The computer identifies and verifies the speaker using an acoustic fingerprint. </a:t>
            </a:r>
          </a:p>
          <a:p>
            <a:r>
              <a:rPr lang="en-US" smtClean="0"/>
              <a:t>An Acoustic fingerprint is a digitally stored speech probe of a person. 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7774F-1E53-48CD-ACB0-6EB95B80CF1A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Speech Analysis	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524000"/>
            <a:ext cx="8942388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Another main task of speech analysis is to analyze what has been said.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Based on speech sequence the corresponding text is generated.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This can lead to a speech controlled typewriter, a translation system or part of a workplace for the handicapped.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Another area of speech analysis tries to research speech pattern with respect to how a certain statement was said.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Eg. A spoken sentence sounds differently if a person is angry or calm.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application of this research could be a lie detector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smtClean="0"/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70F55-5688-47F5-B8D3-F8D104D053D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Speech Analysis	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524000"/>
            <a:ext cx="8942388" cy="4419600"/>
          </a:xfrm>
        </p:spPr>
        <p:txBody>
          <a:bodyPr/>
          <a:lstStyle/>
          <a:p>
            <a:r>
              <a:rPr lang="en-US" sz="2400" smtClean="0"/>
              <a:t>Speech analysis is of strong interest for multimedia system. </a:t>
            </a:r>
          </a:p>
          <a:p>
            <a:r>
              <a:rPr lang="en-US" sz="2400" smtClean="0"/>
              <a:t>Together with speech synthesis, different media transformations can be implemented.</a:t>
            </a:r>
          </a:p>
          <a:p>
            <a:r>
              <a:rPr lang="en-US" sz="2400" smtClean="0"/>
              <a:t>The primary goal of speech analysis is to correctly determine individual words with probability &lt;=1.</a:t>
            </a:r>
          </a:p>
          <a:p>
            <a:r>
              <a:rPr lang="en-US" sz="2400" smtClean="0"/>
              <a:t>A word is recognized only with a certain probability.</a:t>
            </a:r>
          </a:p>
          <a:p>
            <a:r>
              <a:rPr lang="en-US" sz="2400" smtClean="0"/>
              <a:t>Here environmental noise, room acoustics and speaker’s physical and psychological conditions play an important role.</a:t>
            </a:r>
          </a:p>
          <a:p>
            <a:pPr>
              <a:buFont typeface="Monotype Sorts" pitchFamily="2" charset="2"/>
              <a:buNone/>
            </a:pPr>
            <a:endParaRPr lang="en-US" sz="2400" smtClean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4344C-85D9-442C-ABB6-3FD41633D21A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Speech Recognition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7E01AF-E178-46C7-8A9F-5B3F5AF89C41}" type="slidenum">
              <a:rPr lang="en-US"/>
              <a:pPr/>
              <a:t>34</a:t>
            </a:fld>
            <a:endParaRPr lang="en-US"/>
          </a:p>
        </p:txBody>
      </p:sp>
      <p:sp>
        <p:nvSpPr>
          <p:cNvPr id="35844" name="AutoShape 3"/>
          <p:cNvSpPr>
            <a:spLocks noChangeAspect="1" noChangeArrowheads="1"/>
          </p:cNvSpPr>
          <p:nvPr/>
        </p:nvSpPr>
        <p:spPr bwMode="auto">
          <a:xfrm>
            <a:off x="742950" y="1905000"/>
            <a:ext cx="8013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311400" y="2209800"/>
            <a:ext cx="1422400" cy="62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Sound pattern</a:t>
            </a:r>
          </a:p>
          <a:p>
            <a:r>
              <a:rPr lang="en-US" sz="1800">
                <a:solidFill>
                  <a:srgbClr val="000000"/>
                </a:solidFill>
              </a:rPr>
              <a:t>Word Models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705350" y="2209800"/>
            <a:ext cx="781050" cy="35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Syntax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099300" y="2362200"/>
            <a:ext cx="1085850" cy="35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Semantics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742950" y="3810000"/>
            <a:ext cx="1085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/>
          <a:lstStyle/>
          <a:p>
            <a:r>
              <a:rPr lang="en-US" sz="1800">
                <a:solidFill>
                  <a:srgbClr val="000000"/>
                </a:solidFill>
              </a:rPr>
              <a:t>Speech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2276475" y="3486150"/>
            <a:ext cx="1520825" cy="1238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/>
          <a:lstStyle/>
          <a:p>
            <a:r>
              <a:rPr lang="en-US" sz="1800">
                <a:solidFill>
                  <a:srgbClr val="000000"/>
                </a:solidFill>
              </a:rPr>
              <a:t>Acoustic and </a:t>
            </a:r>
          </a:p>
          <a:p>
            <a:r>
              <a:rPr lang="en-US" sz="1800">
                <a:solidFill>
                  <a:srgbClr val="000000"/>
                </a:solidFill>
              </a:rPr>
              <a:t>phonetic </a:t>
            </a:r>
          </a:p>
          <a:p>
            <a:r>
              <a:rPr lang="en-US" sz="180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4457700" y="3581400"/>
            <a:ext cx="1336675" cy="111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/>
          <a:lstStyle/>
          <a:p>
            <a:r>
              <a:rPr lang="en-US" sz="1800">
                <a:solidFill>
                  <a:srgbClr val="000000"/>
                </a:solidFill>
              </a:rPr>
              <a:t>Syntactical </a:t>
            </a:r>
          </a:p>
          <a:p>
            <a:r>
              <a:rPr lang="en-US" sz="180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5778500" y="3352800"/>
            <a:ext cx="1273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Recognized </a:t>
            </a:r>
          </a:p>
          <a:p>
            <a:r>
              <a:rPr lang="en-US" sz="1800">
                <a:solidFill>
                  <a:srgbClr val="000000"/>
                </a:solidFill>
              </a:rPr>
              <a:t>speech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7099300" y="3429000"/>
            <a:ext cx="1176338" cy="1030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/>
          <a:lstStyle/>
          <a:p>
            <a:r>
              <a:rPr lang="en-US" sz="1800">
                <a:solidFill>
                  <a:srgbClr val="000000"/>
                </a:solidFill>
              </a:rPr>
              <a:t>Semantic</a:t>
            </a:r>
          </a:p>
          <a:p>
            <a:r>
              <a:rPr lang="en-US" sz="180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8281988" y="4038600"/>
            <a:ext cx="162401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/>
          <a:lstStyle/>
          <a:p>
            <a:r>
              <a:rPr lang="en-US" sz="1800">
                <a:solidFill>
                  <a:srgbClr val="000000"/>
                </a:solidFill>
              </a:rPr>
              <a:t>Understand</a:t>
            </a:r>
          </a:p>
          <a:p>
            <a:r>
              <a:rPr lang="en-US" sz="1800">
                <a:solidFill>
                  <a:srgbClr val="000000"/>
                </a:solidFill>
              </a:rPr>
              <a:t>Speech</a:t>
            </a: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2806700" y="2819400"/>
            <a:ext cx="1588" cy="6889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V="1">
            <a:off x="3384550" y="2819400"/>
            <a:ext cx="1588" cy="6889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3797300" y="4114800"/>
            <a:ext cx="5778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5778500" y="4038600"/>
            <a:ext cx="1320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4870450" y="2667000"/>
            <a:ext cx="1588" cy="9477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V="1">
            <a:off x="5365750" y="2590800"/>
            <a:ext cx="1588" cy="103028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>
            <a:off x="7512050" y="2743200"/>
            <a:ext cx="1588" cy="68738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 flipV="1">
            <a:off x="7924800" y="2667000"/>
            <a:ext cx="1588" cy="7699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8255000" y="3810000"/>
            <a:ext cx="7429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 flipV="1">
            <a:off x="1403350" y="4191000"/>
            <a:ext cx="8255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4870450" y="47244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7264400" y="4495800"/>
            <a:ext cx="1588" cy="6873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 flipH="1">
            <a:off x="5365750" y="5181600"/>
            <a:ext cx="1871663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 flipV="1">
            <a:off x="5365750" y="4648200"/>
            <a:ext cx="1588" cy="51593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 flipH="1">
            <a:off x="3219450" y="5334000"/>
            <a:ext cx="1636713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 flipV="1">
            <a:off x="3136900" y="4800600"/>
            <a:ext cx="1588" cy="533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1238250" y="5638800"/>
            <a:ext cx="825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/>
          <a:lstStyle/>
          <a:p>
            <a:pPr algn="ctr"/>
            <a:r>
              <a:rPr lang="en-US">
                <a:solidFill>
                  <a:srgbClr val="000000"/>
                </a:solidFill>
              </a:rPr>
              <a:t>Components of Speech Recognition and Understanding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Speech Recognition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371600"/>
            <a:ext cx="9107488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 the first step, the principle is applied to a sound pattern and/or word model.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An acoustical and </a:t>
            </a:r>
            <a:r>
              <a:rPr lang="en-US" sz="2000" dirty="0" err="1" smtClean="0"/>
              <a:t>phonetical</a:t>
            </a:r>
            <a:r>
              <a:rPr lang="en-US" sz="2000" dirty="0" smtClean="0"/>
              <a:t> analysis is performed.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 the second step, certain speech units go through syntactical analysis: thereby, the errors of the previous step can be recognized.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Very often during the first step, no unambiguous decisions can be made.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 this case, syntactical analysis provides additional decision help and result is a recognized speech.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third step deals with the semantics of the previously recognized language.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Here the decision errors of the semantics of the previously and corrected with other analysis methods.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Even today, this step is non-trivial to implement with current methods known as Artificial Intelligence and neural nets research.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result of this step is an understood speech</a:t>
            </a:r>
            <a:r>
              <a:rPr lang="en-US" sz="2400" dirty="0" smtClean="0"/>
              <a:t>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415D9-5127-4473-9367-04EC5BC1C388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Speech Transmission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04865A-0C8E-4196-90CC-7E91A389782A}" type="slidenum">
              <a:rPr lang="en-US"/>
              <a:pPr/>
              <a:t>36</a:t>
            </a:fld>
            <a:endParaRPr lang="en-U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51000" y="1752600"/>
            <a:ext cx="197485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922" tIns="32461" rIns="64922" bIns="32461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Analog speech signal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998913" y="1985963"/>
            <a:ext cx="1697037" cy="331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4922" tIns="32461" rIns="64922" bIns="32461" anchor="ctr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A / D Converter  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3879850" y="4953000"/>
            <a:ext cx="2079625" cy="573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4922" tIns="32461" rIns="64922" bIns="32461" anchor="ctr"/>
          <a:lstStyle/>
          <a:p>
            <a:r>
              <a:rPr lang="en-US" sz="1700">
                <a:solidFill>
                  <a:srgbClr val="000000"/>
                </a:solidFill>
              </a:rPr>
              <a:t>D / A Converter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962400" y="2819400"/>
            <a:ext cx="1571625" cy="331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4922" tIns="32461" rIns="64922" bIns="32461" anchor="ctr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Speech Analysis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4870450" y="3276600"/>
            <a:ext cx="137001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922" tIns="32461" rIns="64922" bIns="32461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Coded Speech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3879850" y="3810000"/>
            <a:ext cx="1958975" cy="57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64922" tIns="32461" rIns="64922" bIns="32461" anchor="ctr"/>
          <a:lstStyle/>
          <a:p>
            <a:r>
              <a:rPr lang="en-US" sz="1700">
                <a:solidFill>
                  <a:srgbClr val="000000"/>
                </a:solidFill>
              </a:rPr>
              <a:t>Reconstruction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6026150" y="4800600"/>
            <a:ext cx="1901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922" tIns="32461" rIns="64922" bIns="32461"/>
          <a:lstStyle/>
          <a:p>
            <a:r>
              <a:rPr lang="en-US" sz="1700">
                <a:solidFill>
                  <a:srgbClr val="000000"/>
                </a:solidFill>
              </a:rPr>
              <a:t>Analog speech </a:t>
            </a:r>
          </a:p>
          <a:p>
            <a:r>
              <a:rPr lang="en-US" sz="1700">
                <a:solidFill>
                  <a:srgbClr val="000000"/>
                </a:solidFill>
              </a:rPr>
              <a:t>signal</a:t>
            </a:r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V="1">
            <a:off x="2146300" y="2133600"/>
            <a:ext cx="1898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4787900" y="23622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4787900" y="32004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4787900" y="4419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5943600" y="5410200"/>
            <a:ext cx="18367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990600" y="5715000"/>
            <a:ext cx="84201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922" tIns="32461" rIns="64922" bIns="32461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Components of a speech transmission system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Speech Transmission	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area of speech transmission deals with efficient coding of the speech signal to allow speech/sound transmission at low transmission rates over networks</a:t>
            </a:r>
          </a:p>
          <a:p>
            <a:r>
              <a:rPr lang="en-US" sz="2400" smtClean="0"/>
              <a:t>The goal is to provide the receiver with the same speech / sound quality as was generated at the sender side. </a:t>
            </a:r>
          </a:p>
          <a:p>
            <a:r>
              <a:rPr lang="en-US" sz="2400" smtClean="0"/>
              <a:t>Some principles that are connected to speech generation and recognition</a:t>
            </a:r>
          </a:p>
          <a:p>
            <a:pPr lvl="1"/>
            <a:r>
              <a:rPr lang="en-US" sz="2000" smtClean="0"/>
              <a:t>Signal Form Coding</a:t>
            </a:r>
          </a:p>
          <a:p>
            <a:pPr lvl="1"/>
            <a:r>
              <a:rPr lang="en-US" sz="2000" smtClean="0"/>
              <a:t>Source Coding</a:t>
            </a:r>
          </a:p>
          <a:p>
            <a:pPr lvl="1"/>
            <a:r>
              <a:rPr lang="en-US" sz="2000" smtClean="0"/>
              <a:t>Recognition/Synthesis Methods</a:t>
            </a:r>
          </a:p>
          <a:p>
            <a:pPr lvl="1"/>
            <a:r>
              <a:rPr lang="en-US" sz="2000" smtClean="0"/>
              <a:t>Achieved Quality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AEFB7-4574-4B62-96EE-5158538DB29C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Speech Transmission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42388" cy="4953000"/>
          </a:xfrm>
        </p:spPr>
        <p:txBody>
          <a:bodyPr/>
          <a:lstStyle/>
          <a:p>
            <a:r>
              <a:rPr lang="en-US" sz="2400" smtClean="0"/>
              <a:t>Signal Form Coding</a:t>
            </a:r>
          </a:p>
          <a:p>
            <a:pPr lvl="1"/>
            <a:r>
              <a:rPr lang="en-US" sz="2000" smtClean="0"/>
              <a:t>This kind of coding considers no speech-specific properties and parameters.</a:t>
            </a:r>
          </a:p>
          <a:p>
            <a:pPr lvl="1"/>
            <a:r>
              <a:rPr lang="en-US" sz="2000" smtClean="0"/>
              <a:t>Here the goal is to achieve the most efficient coding of the audio signal. </a:t>
            </a:r>
          </a:p>
          <a:p>
            <a:pPr lvl="1"/>
            <a:r>
              <a:rPr lang="en-US" sz="2000" smtClean="0"/>
              <a:t>The data rate of a PCM coded stereo audio signal with CD quality requirements is </a:t>
            </a:r>
          </a:p>
          <a:p>
            <a:pPr lvl="2"/>
            <a:endParaRPr lang="en-US" sz="1800" smtClean="0"/>
          </a:p>
          <a:p>
            <a:pPr lvl="2"/>
            <a:endParaRPr lang="en-US" sz="1800" smtClean="0"/>
          </a:p>
          <a:p>
            <a:pPr lvl="2"/>
            <a:r>
              <a:rPr lang="en-US" sz="1800" smtClean="0"/>
              <a:t>Telephone quality, in comparison to CD-quality, needs only 64 Kbits/s.</a:t>
            </a:r>
          </a:p>
          <a:p>
            <a:pPr lvl="2"/>
            <a:r>
              <a:rPr lang="en-US" sz="1800" smtClean="0"/>
              <a:t>With Difference pulse code modulation (DPCM) data rate can be lowered to 56Kbits/s with out a loss of quality</a:t>
            </a:r>
          </a:p>
          <a:p>
            <a:pPr lvl="2"/>
            <a:r>
              <a:rPr lang="en-US" sz="1800" smtClean="0"/>
              <a:t>Adaptive pulse code modulation (ADPCM) allows a further rate reduction to 32 Kbits/s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2764AB-9B2A-47D3-B1EA-DD32058B13D6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9250" y="3810000"/>
            <a:ext cx="4705350" cy="642938"/>
            <a:chOff x="1680" y="2400"/>
            <a:chExt cx="2736" cy="405"/>
          </a:xfrm>
        </p:grpSpPr>
        <p:grpSp>
          <p:nvGrpSpPr>
            <p:cNvPr id="39942" name="Group 5"/>
            <p:cNvGrpSpPr>
              <a:grpSpLocks/>
            </p:cNvGrpSpPr>
            <p:nvPr/>
          </p:nvGrpSpPr>
          <p:grpSpPr bwMode="auto">
            <a:xfrm>
              <a:off x="1680" y="2400"/>
              <a:ext cx="1716" cy="405"/>
              <a:chOff x="1440" y="3024"/>
              <a:chExt cx="1716" cy="405"/>
            </a:xfrm>
          </p:grpSpPr>
          <p:sp>
            <p:nvSpPr>
              <p:cNvPr id="39944" name="Rectangle 6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40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Rate = </a:t>
                </a:r>
              </a:p>
            </p:txBody>
          </p:sp>
          <p:sp>
            <p:nvSpPr>
              <p:cNvPr id="39945" name="Rectangle 7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2 *</a:t>
                </a:r>
              </a:p>
            </p:txBody>
          </p:sp>
          <p:sp>
            <p:nvSpPr>
              <p:cNvPr id="39946" name="Rectangle 8"/>
              <p:cNvSpPr>
                <a:spLocks noChangeArrowheads="1"/>
              </p:cNvSpPr>
              <p:nvPr/>
            </p:nvSpPr>
            <p:spPr bwMode="auto">
              <a:xfrm>
                <a:off x="2064" y="302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44100</a:t>
                </a:r>
              </a:p>
            </p:txBody>
          </p:sp>
          <p:sp>
            <p:nvSpPr>
              <p:cNvPr id="39947" name="Line 9"/>
              <p:cNvSpPr>
                <a:spLocks noChangeShapeType="1"/>
              </p:cNvSpPr>
              <p:nvPr/>
            </p:nvSpPr>
            <p:spPr bwMode="auto">
              <a:xfrm>
                <a:off x="2064" y="319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Rectangle 10"/>
              <p:cNvSpPr>
                <a:spLocks noChangeArrowheads="1"/>
              </p:cNvSpPr>
              <p:nvPr/>
            </p:nvSpPr>
            <p:spPr bwMode="auto">
              <a:xfrm>
                <a:off x="2163" y="3216"/>
                <a:ext cx="1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2</a:t>
                </a:r>
              </a:p>
            </p:txBody>
          </p:sp>
          <p:sp>
            <p:nvSpPr>
              <p:cNvPr id="39949" name="Rectangle 11"/>
              <p:cNvSpPr>
                <a:spLocks noChangeArrowheads="1"/>
              </p:cNvSpPr>
              <p:nvPr/>
            </p:nvSpPr>
            <p:spPr bwMode="auto">
              <a:xfrm>
                <a:off x="2496" y="3120"/>
                <a:ext cx="1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*</a:t>
                </a:r>
              </a:p>
            </p:txBody>
          </p:sp>
          <p:sp>
            <p:nvSpPr>
              <p:cNvPr id="39950" name="Rectangle 1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3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16 bit</a:t>
                </a:r>
              </a:p>
            </p:txBody>
          </p:sp>
          <p:sp>
            <p:nvSpPr>
              <p:cNvPr id="39951" name="Rectangle 13"/>
              <p:cNvSpPr>
                <a:spLocks noChangeArrowheads="1"/>
              </p:cNvSpPr>
              <p:nvPr/>
            </p:nvSpPr>
            <p:spPr bwMode="auto">
              <a:xfrm>
                <a:off x="2604" y="3237"/>
                <a:ext cx="5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8 bit / byte</a:t>
                </a:r>
              </a:p>
            </p:txBody>
          </p:sp>
          <p:sp>
            <p:nvSpPr>
              <p:cNvPr id="39952" name="Line 14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3" name="Rectangle 15"/>
            <p:cNvSpPr>
              <a:spLocks noChangeArrowheads="1"/>
            </p:cNvSpPr>
            <p:nvPr/>
          </p:nvSpPr>
          <p:spPr bwMode="auto">
            <a:xfrm>
              <a:off x="3456" y="2448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= 1,411,200 bits/s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Speech Transmission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42388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Source Coding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Parameterized system work with source coding algorithm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specific speech characteristics are used for data rate reduction.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Recognition/Synthesis Methods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There have been attempts to reduce the transmission rate using pure recognition/synthesis methods.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Speech analysis (recognition) follows on the sender side of a speech transmission system and speech synthesis (generation) follows on the receiver side.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Achieved Quality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How to achieve the minimal data rate for a given quality in transmission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 can assume that for telephone quality, a date rate of 8 Kbits/s is sufficient.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8A2F9-2AEC-49FE-994A-8870B25CE8E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of a sound wave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C6271-C9ED-4D85-BFEC-2263B3310B59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1816100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816100" y="4724400"/>
            <a:ext cx="503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1816100" y="3962400"/>
            <a:ext cx="4870450" cy="1485900"/>
          </a:xfrm>
          <a:custGeom>
            <a:avLst/>
            <a:gdLst>
              <a:gd name="T0" fmla="*/ 0 w 2832"/>
              <a:gd name="T1" fmla="*/ 504 h 936"/>
              <a:gd name="T2" fmla="*/ 432 w 2832"/>
              <a:gd name="T3" fmla="*/ 72 h 936"/>
              <a:gd name="T4" fmla="*/ 960 w 2832"/>
              <a:gd name="T5" fmla="*/ 936 h 936"/>
              <a:gd name="T6" fmla="*/ 1536 w 2832"/>
              <a:gd name="T7" fmla="*/ 72 h 936"/>
              <a:gd name="T8" fmla="*/ 2112 w 2832"/>
              <a:gd name="T9" fmla="*/ 888 h 936"/>
              <a:gd name="T10" fmla="*/ 2592 w 2832"/>
              <a:gd name="T11" fmla="*/ 72 h 936"/>
              <a:gd name="T12" fmla="*/ 2832 w 2832"/>
              <a:gd name="T13" fmla="*/ 504 h 9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32"/>
              <a:gd name="T22" fmla="*/ 0 h 936"/>
              <a:gd name="T23" fmla="*/ 2832 w 2832"/>
              <a:gd name="T24" fmla="*/ 936 h 9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32" h="936">
                <a:moveTo>
                  <a:pt x="0" y="504"/>
                </a:moveTo>
                <a:cubicBezTo>
                  <a:pt x="136" y="252"/>
                  <a:pt x="272" y="0"/>
                  <a:pt x="432" y="72"/>
                </a:cubicBezTo>
                <a:cubicBezTo>
                  <a:pt x="592" y="144"/>
                  <a:pt x="776" y="936"/>
                  <a:pt x="960" y="936"/>
                </a:cubicBezTo>
                <a:cubicBezTo>
                  <a:pt x="1144" y="936"/>
                  <a:pt x="1344" y="80"/>
                  <a:pt x="1536" y="72"/>
                </a:cubicBezTo>
                <a:cubicBezTo>
                  <a:pt x="1728" y="64"/>
                  <a:pt x="1936" y="888"/>
                  <a:pt x="2112" y="888"/>
                </a:cubicBezTo>
                <a:cubicBezTo>
                  <a:pt x="2288" y="888"/>
                  <a:pt x="2472" y="136"/>
                  <a:pt x="2592" y="72"/>
                </a:cubicBezTo>
                <a:cubicBezTo>
                  <a:pt x="2712" y="8"/>
                  <a:pt x="2792" y="432"/>
                  <a:pt x="2832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953000" y="3733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971800" y="3657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816100" y="4038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971800" y="3886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9342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532188" y="3567113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period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999288" y="4176713"/>
            <a:ext cx="1000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amplitude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08688" y="4786313"/>
            <a:ext cx="547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890588" y="3719513"/>
            <a:ext cx="86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Air</a:t>
            </a:r>
          </a:p>
          <a:p>
            <a:r>
              <a:rPr lang="en-US" sz="1600"/>
              <a:t>pressure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716088" y="1992313"/>
            <a:ext cx="354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Frequency is the reciprocal value of the period.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Sound Concepts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 smtClean="0"/>
              <a:t>Wavelength </a:t>
            </a:r>
            <a:r>
              <a:rPr lang="en-US" dirty="0" smtClean="0"/>
              <a:t>is the distance travelled in one cycle</a:t>
            </a:r>
          </a:p>
          <a:p>
            <a:pPr lvl="1"/>
            <a:r>
              <a:rPr lang="en-US" i="1" dirty="0" smtClean="0"/>
              <a:t>Frequency</a:t>
            </a:r>
            <a:r>
              <a:rPr lang="en-US" dirty="0" smtClean="0"/>
              <a:t> represents the number of periods in a second (measured in hertz, cycles/second).</a:t>
            </a:r>
          </a:p>
          <a:p>
            <a:pPr lvl="2"/>
            <a:r>
              <a:rPr lang="en-US" dirty="0" smtClean="0"/>
              <a:t>Frequency is the reciprocal value of the period.</a:t>
            </a:r>
          </a:p>
          <a:p>
            <a:pPr lvl="2"/>
            <a:r>
              <a:rPr lang="en-US" dirty="0" smtClean="0"/>
              <a:t>Human hearing frequency range: 20Hz - 20Khz, voice is about 500Hz to 2Khz.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3399"/>
                </a:solidFill>
              </a:rPr>
              <a:t>  Infrasound          from 0 - 20 Hz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3399"/>
                </a:solidFill>
              </a:rPr>
              <a:t>         Human range      from 20Hz - 20KHz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3399"/>
                </a:solidFill>
              </a:rPr>
              <a:t>         Ultrasound          from 20kHz - 1GHz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3399"/>
                </a:solidFill>
              </a:rPr>
              <a:t>         </a:t>
            </a:r>
            <a:r>
              <a:rPr lang="en-US" dirty="0" err="1" smtClean="0">
                <a:solidFill>
                  <a:srgbClr val="003399"/>
                </a:solidFill>
              </a:rPr>
              <a:t>Hypersound</a:t>
            </a:r>
            <a:r>
              <a:rPr lang="en-US" dirty="0" smtClean="0">
                <a:solidFill>
                  <a:srgbClr val="003399"/>
                </a:solidFill>
              </a:rPr>
              <a:t>        from 1GHz   - 10THz</a:t>
            </a:r>
            <a:endParaRPr lang="en-US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97E94-BA71-41AE-9D3F-C3ACEB24A41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Sound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smtClean="0"/>
              <a:t>Amplitude </a:t>
            </a:r>
            <a:r>
              <a:rPr lang="en-US" smtClean="0"/>
              <a:t>of a sound is the measure of the displacement of the air pressure wave from its mean or quiescent state.</a:t>
            </a:r>
          </a:p>
          <a:p>
            <a:pPr lvl="1"/>
            <a:r>
              <a:rPr lang="en-US" smtClean="0"/>
              <a:t>Subjectively heard as loudness.  Measured in decibels.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         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	      0 db     -    essentially no sound heard 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         35 db   -    quiet home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         70 db   -    noisy street 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         120db  -    discomfort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ADC87-B165-455A-A33C-347B2EC9225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Computer Representation of Audio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A transducer converts pressure to voltage levels.</a:t>
            </a:r>
          </a:p>
          <a:p>
            <a:pPr lvl="1"/>
            <a:r>
              <a:rPr lang="en-US" smtClean="0"/>
              <a:t>Convert analog signal into a digital stream by discrete sampling.</a:t>
            </a:r>
          </a:p>
          <a:p>
            <a:pPr lvl="2"/>
            <a:r>
              <a:rPr lang="en-US" smtClean="0"/>
              <a:t>Discretization both in time and amplitude (quantization).</a:t>
            </a:r>
          </a:p>
          <a:p>
            <a:pPr lvl="1"/>
            <a:r>
              <a:rPr lang="en-US" smtClean="0"/>
              <a:t>In a computer, we sample these values at intervals to get a vector of values.</a:t>
            </a:r>
          </a:p>
          <a:p>
            <a:pPr lvl="1"/>
            <a:r>
              <a:rPr lang="en-US" smtClean="0"/>
              <a:t>A computer measures the amplitude of the waveform at regular time intervals to produce a series of numbers (samples).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50E76-EE94-4A94-BD48-D4F7D451C0C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Computer Representation of Audio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mtClean="0"/>
              <a:t>Sampling Rate:</a:t>
            </a:r>
          </a:p>
          <a:p>
            <a:pPr lvl="2"/>
            <a:r>
              <a:rPr lang="en-US" smtClean="0"/>
              <a:t>rate at which a continuous wave is sampled (measured in Hertz)</a:t>
            </a:r>
          </a:p>
          <a:p>
            <a:pPr lvl="3"/>
            <a:r>
              <a:rPr lang="en-US" smtClean="0"/>
              <a:t>CD standard - 44100 Hz,  Telephone quality - 8000 Hz.</a:t>
            </a:r>
          </a:p>
          <a:p>
            <a:pPr lvl="2"/>
            <a:r>
              <a:rPr lang="en-US" smtClean="0"/>
              <a:t>Direct relationship between sampling rate, sound quality (fidelity) and storage space.</a:t>
            </a:r>
          </a:p>
          <a:p>
            <a:pPr lvl="2"/>
            <a:r>
              <a:rPr lang="en-US" smtClean="0"/>
              <a:t>Question</a:t>
            </a:r>
          </a:p>
          <a:p>
            <a:pPr lvl="3"/>
            <a:r>
              <a:rPr lang="en-US" smtClean="0"/>
              <a:t>How often do you need to sample a signal to avoid losing information?</a:t>
            </a:r>
          </a:p>
          <a:p>
            <a:pPr lvl="2"/>
            <a:r>
              <a:rPr lang="en-US" smtClean="0"/>
              <a:t>Answer</a:t>
            </a:r>
          </a:p>
          <a:p>
            <a:pPr lvl="3"/>
            <a:r>
              <a:rPr lang="en-US" smtClean="0"/>
              <a:t>To decide a sampling rate - must be aware of difference between playback rate and capturing(sampling) rate.</a:t>
            </a:r>
          </a:p>
          <a:p>
            <a:pPr lvl="3"/>
            <a:r>
              <a:rPr lang="en-US" smtClean="0"/>
              <a:t>It depends on how fast the signal is changing.  In reality - twice per cycle (follows from the Nyquist sampling theorem).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08E0E4-7740-4B26-A036-18635042EE5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60E427-18C4-4EFB-B0E4-2EDAA607758D}" type="slidenum">
              <a:rPr lang="en-US"/>
              <a:pPr/>
              <a:t>9</a:t>
            </a:fld>
            <a:endParaRPr lang="en-US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1816100" y="2514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1816100" y="4724400"/>
            <a:ext cx="503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Freeform 5"/>
          <p:cNvSpPr>
            <a:spLocks/>
          </p:cNvSpPr>
          <p:nvPr/>
        </p:nvSpPr>
        <p:spPr bwMode="auto">
          <a:xfrm>
            <a:off x="1816100" y="3962400"/>
            <a:ext cx="4870450" cy="1485900"/>
          </a:xfrm>
          <a:custGeom>
            <a:avLst/>
            <a:gdLst>
              <a:gd name="T0" fmla="*/ 0 w 2832"/>
              <a:gd name="T1" fmla="*/ 504 h 936"/>
              <a:gd name="T2" fmla="*/ 432 w 2832"/>
              <a:gd name="T3" fmla="*/ 72 h 936"/>
              <a:gd name="T4" fmla="*/ 960 w 2832"/>
              <a:gd name="T5" fmla="*/ 936 h 936"/>
              <a:gd name="T6" fmla="*/ 1536 w 2832"/>
              <a:gd name="T7" fmla="*/ 72 h 936"/>
              <a:gd name="T8" fmla="*/ 2112 w 2832"/>
              <a:gd name="T9" fmla="*/ 888 h 936"/>
              <a:gd name="T10" fmla="*/ 2592 w 2832"/>
              <a:gd name="T11" fmla="*/ 72 h 936"/>
              <a:gd name="T12" fmla="*/ 2832 w 2832"/>
              <a:gd name="T13" fmla="*/ 504 h 9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32"/>
              <a:gd name="T22" fmla="*/ 0 h 936"/>
              <a:gd name="T23" fmla="*/ 2832 w 2832"/>
              <a:gd name="T24" fmla="*/ 936 h 9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32" h="936">
                <a:moveTo>
                  <a:pt x="0" y="504"/>
                </a:moveTo>
                <a:cubicBezTo>
                  <a:pt x="136" y="252"/>
                  <a:pt x="272" y="0"/>
                  <a:pt x="432" y="72"/>
                </a:cubicBezTo>
                <a:cubicBezTo>
                  <a:pt x="592" y="144"/>
                  <a:pt x="776" y="936"/>
                  <a:pt x="960" y="936"/>
                </a:cubicBezTo>
                <a:cubicBezTo>
                  <a:pt x="1144" y="936"/>
                  <a:pt x="1344" y="80"/>
                  <a:pt x="1536" y="72"/>
                </a:cubicBezTo>
                <a:cubicBezTo>
                  <a:pt x="1728" y="64"/>
                  <a:pt x="1936" y="888"/>
                  <a:pt x="2112" y="888"/>
                </a:cubicBezTo>
                <a:cubicBezTo>
                  <a:pt x="2288" y="888"/>
                  <a:pt x="2472" y="136"/>
                  <a:pt x="2592" y="72"/>
                </a:cubicBezTo>
                <a:cubicBezTo>
                  <a:pt x="2712" y="8"/>
                  <a:pt x="2792" y="432"/>
                  <a:pt x="2832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4953000" y="3733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2971800" y="3657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1816100" y="4038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2063750" y="3581400"/>
            <a:ext cx="841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samples</a:t>
            </a:r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577850" y="2590800"/>
            <a:ext cx="795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Sample</a:t>
            </a:r>
          </a:p>
          <a:p>
            <a:r>
              <a:rPr lang="en-US" sz="1600"/>
              <a:t>Height</a:t>
            </a:r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222885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>
            <a:off x="2311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39395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765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8"/>
          <p:cNvSpPr>
            <a:spLocks noChangeShapeType="1"/>
          </p:cNvSpPr>
          <p:nvPr/>
        </p:nvSpPr>
        <p:spPr bwMode="auto">
          <a:xfrm>
            <a:off x="189865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9"/>
          <p:cNvSpPr>
            <a:spLocks noChangeShapeType="1"/>
          </p:cNvSpPr>
          <p:nvPr/>
        </p:nvSpPr>
        <p:spPr bwMode="auto">
          <a:xfrm>
            <a:off x="288925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32"/>
          <p:cNvSpPr>
            <a:spLocks noChangeShapeType="1"/>
          </p:cNvSpPr>
          <p:nvPr/>
        </p:nvSpPr>
        <p:spPr bwMode="auto">
          <a:xfrm>
            <a:off x="21463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33"/>
          <p:cNvSpPr>
            <a:spLocks noChangeShapeType="1"/>
          </p:cNvSpPr>
          <p:nvPr/>
        </p:nvSpPr>
        <p:spPr bwMode="auto">
          <a:xfrm>
            <a:off x="206375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34"/>
          <p:cNvSpPr>
            <a:spLocks noChangeShapeType="1"/>
          </p:cNvSpPr>
          <p:nvPr/>
        </p:nvSpPr>
        <p:spPr bwMode="auto">
          <a:xfrm>
            <a:off x="255905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35"/>
          <p:cNvSpPr>
            <a:spLocks noChangeShapeType="1"/>
          </p:cNvSpPr>
          <p:nvPr/>
        </p:nvSpPr>
        <p:spPr bwMode="auto">
          <a:xfrm>
            <a:off x="264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36"/>
          <p:cNvSpPr>
            <a:spLocks noChangeShapeType="1"/>
          </p:cNvSpPr>
          <p:nvPr/>
        </p:nvSpPr>
        <p:spPr bwMode="auto">
          <a:xfrm>
            <a:off x="272415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37"/>
          <p:cNvSpPr>
            <a:spLocks noChangeShapeType="1"/>
          </p:cNvSpPr>
          <p:nvPr/>
        </p:nvSpPr>
        <p:spPr bwMode="auto">
          <a:xfrm>
            <a:off x="28067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38"/>
          <p:cNvSpPr>
            <a:spLocks noChangeShapeType="1"/>
          </p:cNvSpPr>
          <p:nvPr/>
        </p:nvSpPr>
        <p:spPr bwMode="auto">
          <a:xfrm>
            <a:off x="19812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46"/>
          <p:cNvSpPr>
            <a:spLocks noChangeShapeType="1"/>
          </p:cNvSpPr>
          <p:nvPr/>
        </p:nvSpPr>
        <p:spPr bwMode="auto">
          <a:xfrm>
            <a:off x="305435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47"/>
          <p:cNvSpPr>
            <a:spLocks noChangeShapeType="1"/>
          </p:cNvSpPr>
          <p:nvPr/>
        </p:nvSpPr>
        <p:spPr bwMode="auto">
          <a:xfrm>
            <a:off x="305435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48"/>
          <p:cNvSpPr>
            <a:spLocks noChangeShapeType="1"/>
          </p:cNvSpPr>
          <p:nvPr/>
        </p:nvSpPr>
        <p:spPr bwMode="auto">
          <a:xfrm>
            <a:off x="31369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49"/>
          <p:cNvSpPr>
            <a:spLocks noChangeShapeType="1"/>
          </p:cNvSpPr>
          <p:nvPr/>
        </p:nvSpPr>
        <p:spPr bwMode="auto">
          <a:xfrm>
            <a:off x="321945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50"/>
          <p:cNvSpPr>
            <a:spLocks noChangeShapeType="1"/>
          </p:cNvSpPr>
          <p:nvPr/>
        </p:nvSpPr>
        <p:spPr bwMode="auto">
          <a:xfrm>
            <a:off x="33020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51"/>
          <p:cNvSpPr>
            <a:spLocks noChangeShapeType="1"/>
          </p:cNvSpPr>
          <p:nvPr/>
        </p:nvSpPr>
        <p:spPr bwMode="auto">
          <a:xfrm>
            <a:off x="338455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52"/>
          <p:cNvSpPr>
            <a:spLocks noChangeShapeType="1"/>
          </p:cNvSpPr>
          <p:nvPr/>
        </p:nvSpPr>
        <p:spPr bwMode="auto">
          <a:xfrm>
            <a:off x="34671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53"/>
          <p:cNvSpPr>
            <a:spLocks noChangeShapeType="1"/>
          </p:cNvSpPr>
          <p:nvPr/>
        </p:nvSpPr>
        <p:spPr bwMode="auto">
          <a:xfrm>
            <a:off x="354965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54"/>
          <p:cNvSpPr>
            <a:spLocks noChangeShapeType="1"/>
          </p:cNvSpPr>
          <p:nvPr/>
        </p:nvSpPr>
        <p:spPr bwMode="auto">
          <a:xfrm>
            <a:off x="36322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55"/>
          <p:cNvSpPr>
            <a:spLocks noChangeShapeType="1"/>
          </p:cNvSpPr>
          <p:nvPr/>
        </p:nvSpPr>
        <p:spPr bwMode="auto">
          <a:xfrm>
            <a:off x="371475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56"/>
          <p:cNvSpPr>
            <a:spLocks noChangeShapeType="1"/>
          </p:cNvSpPr>
          <p:nvPr/>
        </p:nvSpPr>
        <p:spPr bwMode="auto">
          <a:xfrm>
            <a:off x="37973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57"/>
          <p:cNvSpPr>
            <a:spLocks noChangeShapeType="1"/>
          </p:cNvSpPr>
          <p:nvPr/>
        </p:nvSpPr>
        <p:spPr bwMode="auto">
          <a:xfrm>
            <a:off x="387985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4088</TotalTime>
  <Words>2561</Words>
  <Application>Microsoft Office PowerPoint</Application>
  <PresentationFormat>A4 Paper (210x297 mm)</PresentationFormat>
  <Paragraphs>383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Lecture 2 – Sound and Audio Introduction</vt:lpstr>
      <vt:lpstr>Basic Sound Concepts</vt:lpstr>
      <vt:lpstr>Basic Sound Concepts</vt:lpstr>
      <vt:lpstr>Frequency of a sound wave</vt:lpstr>
      <vt:lpstr>Basic Sound Concepts</vt:lpstr>
      <vt:lpstr>Basic Sound Concepts</vt:lpstr>
      <vt:lpstr>Computer Representation of Audio</vt:lpstr>
      <vt:lpstr>Computer Representation of Audio</vt:lpstr>
      <vt:lpstr>Sampling</vt:lpstr>
      <vt:lpstr>Quantization and Sampling</vt:lpstr>
      <vt:lpstr>Audio Formats</vt:lpstr>
      <vt:lpstr>Audio Formats</vt:lpstr>
      <vt:lpstr>Computer Representation of Voice</vt:lpstr>
      <vt:lpstr>Computer Representation of  Music</vt:lpstr>
      <vt:lpstr>MIDI Contd…</vt:lpstr>
      <vt:lpstr>MIDI Devices</vt:lpstr>
      <vt:lpstr>MIDI Modes</vt:lpstr>
      <vt:lpstr>MIDI Messages</vt:lpstr>
      <vt:lpstr>MIDI Messages Contd…</vt:lpstr>
      <vt:lpstr>MIDI Messages Contd…</vt:lpstr>
      <vt:lpstr>Slide 21</vt:lpstr>
      <vt:lpstr>MIDI Software</vt:lpstr>
      <vt:lpstr>Speech </vt:lpstr>
      <vt:lpstr>Speech Processing</vt:lpstr>
      <vt:lpstr>Speech Processing</vt:lpstr>
      <vt:lpstr>Slide 26</vt:lpstr>
      <vt:lpstr>Time-dependent Concatenation</vt:lpstr>
      <vt:lpstr>Speech Generation          (Time dependent) </vt:lpstr>
      <vt:lpstr>Frequency-dependent Concatenation</vt:lpstr>
      <vt:lpstr>Speech Analysis </vt:lpstr>
      <vt:lpstr>Speech Analysis </vt:lpstr>
      <vt:lpstr>Speech Analysis </vt:lpstr>
      <vt:lpstr>Speech Analysis </vt:lpstr>
      <vt:lpstr>Speech Recognition</vt:lpstr>
      <vt:lpstr>Speech Recognition</vt:lpstr>
      <vt:lpstr>Speech Transmission</vt:lpstr>
      <vt:lpstr>Speech Transmission </vt:lpstr>
      <vt:lpstr>Speech Transmission</vt:lpstr>
      <vt:lpstr>Speech Transmission</vt:lpstr>
    </vt:vector>
  </TitlesOfParts>
  <Company>University of California, Irvine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143 - Introduction to  Operating Systems</dc:title>
  <dc:creator>Information and Computer Science Dept.</dc:creator>
  <cp:lastModifiedBy>HP</cp:lastModifiedBy>
  <cp:revision>101</cp:revision>
  <cp:lastPrinted>1999-04-20T21:46:19Z</cp:lastPrinted>
  <dcterms:created xsi:type="dcterms:W3CDTF">1999-01-03T21:19:15Z</dcterms:created>
  <dcterms:modified xsi:type="dcterms:W3CDTF">2017-07-18T02:37:26Z</dcterms:modified>
</cp:coreProperties>
</file>