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5" r:id="rId1"/>
  </p:sldMasterIdLst>
  <p:notesMasterIdLst>
    <p:notesMasterId r:id="rId31"/>
  </p:notesMasterIdLst>
  <p:handoutMasterIdLst>
    <p:handoutMasterId r:id="rId32"/>
  </p:handoutMasterIdLst>
  <p:sldIdLst>
    <p:sldId id="351" r:id="rId2"/>
    <p:sldId id="336" r:id="rId3"/>
    <p:sldId id="337" r:id="rId4"/>
    <p:sldId id="343" r:id="rId5"/>
    <p:sldId id="344" r:id="rId6"/>
    <p:sldId id="342" r:id="rId7"/>
    <p:sldId id="338" r:id="rId8"/>
    <p:sldId id="345" r:id="rId9"/>
    <p:sldId id="346" r:id="rId10"/>
    <p:sldId id="347" r:id="rId11"/>
    <p:sldId id="348" r:id="rId12"/>
    <p:sldId id="349" r:id="rId13"/>
    <p:sldId id="350" r:id="rId14"/>
    <p:sldId id="354" r:id="rId15"/>
    <p:sldId id="412" r:id="rId16"/>
    <p:sldId id="356" r:id="rId17"/>
    <p:sldId id="357" r:id="rId18"/>
    <p:sldId id="411" r:id="rId19"/>
    <p:sldId id="358" r:id="rId20"/>
    <p:sldId id="359" r:id="rId21"/>
    <p:sldId id="360" r:id="rId22"/>
    <p:sldId id="361" r:id="rId23"/>
    <p:sldId id="362" r:id="rId24"/>
    <p:sldId id="364" r:id="rId25"/>
    <p:sldId id="365" r:id="rId26"/>
    <p:sldId id="366" r:id="rId27"/>
    <p:sldId id="367" r:id="rId28"/>
    <p:sldId id="368" r:id="rId29"/>
    <p:sldId id="369" r:id="rId30"/>
  </p:sldIdLst>
  <p:sldSz cx="9144000" cy="6858000" type="screen4x3"/>
  <p:notesSz cx="9128125" cy="68183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3399"/>
    <a:srgbClr val="0066FF"/>
    <a:srgbClr val="009900"/>
    <a:srgbClr val="9999FF"/>
    <a:srgbClr val="FF5050"/>
    <a:srgbClr val="FF9966"/>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780" autoAdjust="0"/>
    <p:restoredTop sz="94660"/>
  </p:normalViewPr>
  <p:slideViewPr>
    <p:cSldViewPr>
      <p:cViewPr varScale="1">
        <p:scale>
          <a:sx n="67" d="100"/>
          <a:sy n="67" d="100"/>
        </p:scale>
        <p:origin x="-13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
    </p:cViewPr>
  </p:sorterViewPr>
  <p:notesViewPr>
    <p:cSldViewPr>
      <p:cViewPr varScale="1">
        <p:scale>
          <a:sx n="85" d="100"/>
          <a:sy n="85" d="100"/>
        </p:scale>
        <p:origin x="-1956" y="-72"/>
      </p:cViewPr>
      <p:guideLst>
        <p:guide orient="horz" pos="2148"/>
        <p:guide pos="287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9782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r>
              <a:rPr lang="en-US"/>
              <a:t>Multimedia Systems</a:t>
            </a:r>
          </a:p>
        </p:txBody>
      </p:sp>
      <p:sp>
        <p:nvSpPr>
          <p:cNvPr id="109571" name="Rectangle 3"/>
          <p:cNvSpPr>
            <a:spLocks noGrp="1" noChangeArrowheads="1"/>
          </p:cNvSpPr>
          <p:nvPr>
            <p:ph type="dt" sz="quarter" idx="1"/>
          </p:nvPr>
        </p:nvSpPr>
        <p:spPr bwMode="auto">
          <a:xfrm>
            <a:off x="5202238" y="0"/>
            <a:ext cx="38766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09572" name="Rectangle 4"/>
          <p:cNvSpPr>
            <a:spLocks noGrp="1" noChangeArrowheads="1"/>
          </p:cNvSpPr>
          <p:nvPr>
            <p:ph type="ftr" sz="quarter" idx="2"/>
          </p:nvPr>
        </p:nvSpPr>
        <p:spPr bwMode="auto">
          <a:xfrm>
            <a:off x="0" y="6488113"/>
            <a:ext cx="3978275" cy="3413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en-US"/>
              <a:t>Chapter 3</a:t>
            </a:r>
          </a:p>
        </p:txBody>
      </p:sp>
      <p:sp>
        <p:nvSpPr>
          <p:cNvPr id="109573" name="Rectangle 5"/>
          <p:cNvSpPr>
            <a:spLocks noGrp="1" noChangeArrowheads="1"/>
          </p:cNvSpPr>
          <p:nvPr>
            <p:ph type="sldNum" sz="quarter" idx="3"/>
          </p:nvPr>
        </p:nvSpPr>
        <p:spPr bwMode="auto">
          <a:xfrm>
            <a:off x="5202238" y="6488113"/>
            <a:ext cx="3876675" cy="3413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53BC497-046B-4D97-87F5-A1A6E5B49DE2}" type="slidenum">
              <a:rPr lang="en-US"/>
              <a:pPr>
                <a:defRPr/>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954463" cy="341313"/>
          </a:xfrm>
          <a:prstGeom prst="rect">
            <a:avLst/>
          </a:prstGeom>
          <a:noFill/>
          <a:ln w="9525">
            <a:noFill/>
            <a:miter lim="800000"/>
            <a:headEnd/>
            <a:tailEnd/>
          </a:ln>
          <a:effectLst/>
        </p:spPr>
        <p:txBody>
          <a:bodyPr vert="horz" wrap="square" lIns="91120" tIns="45560" rIns="91120" bIns="45560" numCol="1" anchor="t" anchorCtr="0" compatLnSpc="1">
            <a:prstTxWarp prst="textNoShape">
              <a:avLst/>
            </a:prstTxWarp>
          </a:bodyPr>
          <a:lstStyle>
            <a:lvl1pPr defTabSz="911225">
              <a:defRPr sz="1200">
                <a:latin typeface="Times New Roman" pitchFamily="18" charset="0"/>
              </a:defRPr>
            </a:lvl1pPr>
          </a:lstStyle>
          <a:p>
            <a:pPr>
              <a:defRPr/>
            </a:pPr>
            <a:r>
              <a:rPr lang="en-US"/>
              <a:t>Multimedia Systems</a:t>
            </a:r>
          </a:p>
        </p:txBody>
      </p:sp>
      <p:sp>
        <p:nvSpPr>
          <p:cNvPr id="28675" name="Rectangle 3"/>
          <p:cNvSpPr>
            <a:spLocks noGrp="1" noChangeArrowheads="1"/>
          </p:cNvSpPr>
          <p:nvPr>
            <p:ph type="dt" idx="1"/>
          </p:nvPr>
        </p:nvSpPr>
        <p:spPr bwMode="auto">
          <a:xfrm>
            <a:off x="5173663" y="0"/>
            <a:ext cx="3954462" cy="341313"/>
          </a:xfrm>
          <a:prstGeom prst="rect">
            <a:avLst/>
          </a:prstGeom>
          <a:noFill/>
          <a:ln w="9525">
            <a:noFill/>
            <a:miter lim="800000"/>
            <a:headEnd/>
            <a:tailEnd/>
          </a:ln>
          <a:effectLst/>
        </p:spPr>
        <p:txBody>
          <a:bodyPr vert="horz" wrap="square" lIns="91120" tIns="45560" rIns="91120" bIns="45560" numCol="1" anchor="t" anchorCtr="0" compatLnSpc="1">
            <a:prstTxWarp prst="textNoShape">
              <a:avLst/>
            </a:prstTxWarp>
          </a:bodyPr>
          <a:lstStyle>
            <a:lvl1pPr algn="r" defTabSz="911225">
              <a:defRPr sz="1200">
                <a:latin typeface="Times New Roman" pitchFamily="18"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2860675" y="511175"/>
            <a:ext cx="3409950" cy="2557463"/>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1217613" y="3238500"/>
            <a:ext cx="6692900" cy="3068638"/>
          </a:xfrm>
          <a:prstGeom prst="rect">
            <a:avLst/>
          </a:prstGeom>
          <a:noFill/>
          <a:ln w="9525">
            <a:noFill/>
            <a:miter lim="800000"/>
            <a:headEnd/>
            <a:tailEnd/>
          </a:ln>
          <a:effectLst/>
        </p:spPr>
        <p:txBody>
          <a:bodyPr vert="horz" wrap="square" lIns="91120" tIns="45560" rIns="91120" bIns="4556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6478588"/>
            <a:ext cx="3954463" cy="339725"/>
          </a:xfrm>
          <a:prstGeom prst="rect">
            <a:avLst/>
          </a:prstGeom>
          <a:noFill/>
          <a:ln w="9525">
            <a:noFill/>
            <a:miter lim="800000"/>
            <a:headEnd/>
            <a:tailEnd/>
          </a:ln>
          <a:effectLst/>
        </p:spPr>
        <p:txBody>
          <a:bodyPr vert="horz" wrap="square" lIns="91120" tIns="45560" rIns="91120" bIns="45560" numCol="1" anchor="b" anchorCtr="0" compatLnSpc="1">
            <a:prstTxWarp prst="textNoShape">
              <a:avLst/>
            </a:prstTxWarp>
          </a:bodyPr>
          <a:lstStyle>
            <a:lvl1pPr defTabSz="911225">
              <a:defRPr sz="1200">
                <a:latin typeface="Times New Roman" pitchFamily="18" charset="0"/>
              </a:defRPr>
            </a:lvl1pPr>
          </a:lstStyle>
          <a:p>
            <a:pPr>
              <a:defRPr/>
            </a:pPr>
            <a:r>
              <a:rPr lang="en-US"/>
              <a:t>Chapter 3</a:t>
            </a:r>
          </a:p>
        </p:txBody>
      </p:sp>
      <p:sp>
        <p:nvSpPr>
          <p:cNvPr id="28679" name="Rectangle 7"/>
          <p:cNvSpPr>
            <a:spLocks noGrp="1" noChangeArrowheads="1"/>
          </p:cNvSpPr>
          <p:nvPr>
            <p:ph type="sldNum" sz="quarter" idx="5"/>
          </p:nvPr>
        </p:nvSpPr>
        <p:spPr bwMode="auto">
          <a:xfrm>
            <a:off x="5173663" y="6478588"/>
            <a:ext cx="3954462" cy="339725"/>
          </a:xfrm>
          <a:prstGeom prst="rect">
            <a:avLst/>
          </a:prstGeom>
          <a:noFill/>
          <a:ln w="9525">
            <a:noFill/>
            <a:miter lim="800000"/>
            <a:headEnd/>
            <a:tailEnd/>
          </a:ln>
          <a:effectLst/>
        </p:spPr>
        <p:txBody>
          <a:bodyPr vert="horz" wrap="square" lIns="91120" tIns="45560" rIns="91120" bIns="45560" numCol="1" anchor="b" anchorCtr="0" compatLnSpc="1">
            <a:prstTxWarp prst="textNoShape">
              <a:avLst/>
            </a:prstTxWarp>
          </a:bodyPr>
          <a:lstStyle>
            <a:lvl1pPr algn="r" defTabSz="911225">
              <a:defRPr sz="1200">
                <a:latin typeface="Times New Roman" pitchFamily="18" charset="0"/>
              </a:defRPr>
            </a:lvl1pPr>
          </a:lstStyle>
          <a:p>
            <a:pPr>
              <a:defRPr/>
            </a:pPr>
            <a:fld id="{0CE89EEF-A3A0-49B9-BE29-C1EF07ADF795}"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latin typeface="Times New Roman" charset="0"/>
            </a:endParaRPr>
          </a:p>
        </p:txBody>
      </p:sp>
      <p:sp>
        <p:nvSpPr>
          <p:cNvPr id="21508" name="Header Placeholder 3"/>
          <p:cNvSpPr>
            <a:spLocks noGrp="1"/>
          </p:cNvSpPr>
          <p:nvPr>
            <p:ph type="hdr" sz="quarter"/>
          </p:nvPr>
        </p:nvSpPr>
        <p:spPr>
          <a:noFill/>
        </p:spPr>
        <p:txBody>
          <a:bodyPr/>
          <a:lstStyle/>
          <a:p>
            <a:r>
              <a:rPr lang="en-US" smtClean="0">
                <a:latin typeface="Times New Roman" charset="0"/>
              </a:rPr>
              <a:t>Multimedia Systems</a:t>
            </a:r>
          </a:p>
        </p:txBody>
      </p:sp>
      <p:sp>
        <p:nvSpPr>
          <p:cNvPr id="21509" name="Footer Placeholder 4"/>
          <p:cNvSpPr>
            <a:spLocks noGrp="1"/>
          </p:cNvSpPr>
          <p:nvPr>
            <p:ph type="ftr" sz="quarter" idx="4"/>
          </p:nvPr>
        </p:nvSpPr>
        <p:spPr>
          <a:noFill/>
        </p:spPr>
        <p:txBody>
          <a:bodyPr/>
          <a:lstStyle/>
          <a:p>
            <a:r>
              <a:rPr lang="en-US" smtClean="0">
                <a:latin typeface="Times New Roman" charset="0"/>
              </a:rPr>
              <a:t>Chapter 3</a:t>
            </a:r>
          </a:p>
        </p:txBody>
      </p:sp>
      <p:sp>
        <p:nvSpPr>
          <p:cNvPr id="21510" name="Slide Number Placeholder 5"/>
          <p:cNvSpPr>
            <a:spLocks noGrp="1"/>
          </p:cNvSpPr>
          <p:nvPr>
            <p:ph type="sldNum" sz="quarter" idx="5"/>
          </p:nvPr>
        </p:nvSpPr>
        <p:spPr>
          <a:noFill/>
        </p:spPr>
        <p:txBody>
          <a:bodyPr/>
          <a:lstStyle/>
          <a:p>
            <a:fld id="{846C5EF6-EA11-45EC-B7C5-C02CD28174D0}" type="slidenum">
              <a:rPr lang="en-US" smtClean="0">
                <a:latin typeface="Times New Roman" charset="0"/>
              </a:rPr>
              <a:pPr/>
              <a:t>1</a:t>
            </a:fld>
            <a:endParaRPr lang="en-US"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7849B31-D802-45A7-8598-1B9C4D34F8CE}" type="slidenum">
              <a:rPr lang="en-US" smtClean="0">
                <a:latin typeface="Arial" pitchFamily="34" charset="0"/>
                <a:ea typeface="ＭＳ Ｐゴシック" pitchFamily="34" charset="-128"/>
              </a:rPr>
              <a:pPr/>
              <a:t>18</a:t>
            </a:fld>
            <a:endParaRPr lang="en-US" smtClean="0">
              <a:latin typeface="Arial" pitchFamily="34" charset="0"/>
              <a:ea typeface="ＭＳ Ｐゴシック" pitchFamily="34"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GB" smtClean="0">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r>
              <a:rPr lang="en-US" smtClean="0"/>
              <a:t>Barun Ranjitkar MMS chapter 3</a:t>
            </a:r>
            <a:endParaRPr lang="en-US"/>
          </a:p>
        </p:txBody>
      </p:sp>
      <p:sp>
        <p:nvSpPr>
          <p:cNvPr id="27" name="Slide Number Placeholder 26"/>
          <p:cNvSpPr>
            <a:spLocks noGrp="1"/>
          </p:cNvSpPr>
          <p:nvPr>
            <p:ph type="sldNum" sz="quarter" idx="12"/>
          </p:nvPr>
        </p:nvSpPr>
        <p:spPr/>
        <p:txBody>
          <a:bodyPr/>
          <a:lstStyle/>
          <a:p>
            <a:pPr>
              <a:defRPr/>
            </a:pPr>
            <a:fld id="{4D7E22A8-BB98-481A-98E4-6AD3870A519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Barun Ranjitkar MMS chapter 3</a:t>
            </a:r>
            <a:endParaRPr lang="en-US"/>
          </a:p>
        </p:txBody>
      </p:sp>
      <p:sp>
        <p:nvSpPr>
          <p:cNvPr id="6" name="Slide Number Placeholder 5"/>
          <p:cNvSpPr>
            <a:spLocks noGrp="1"/>
          </p:cNvSpPr>
          <p:nvPr>
            <p:ph type="sldNum" sz="quarter" idx="12"/>
          </p:nvPr>
        </p:nvSpPr>
        <p:spPr/>
        <p:txBody>
          <a:bodyPr/>
          <a:lstStyle/>
          <a:p>
            <a:pPr>
              <a:defRPr/>
            </a:pPr>
            <a:fld id="{377E6EE5-2099-4678-A867-58C0D021B147}"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Barun Ranjitkar MMS chapter 3</a:t>
            </a:r>
            <a:endParaRPr lang="en-US"/>
          </a:p>
        </p:txBody>
      </p:sp>
      <p:sp>
        <p:nvSpPr>
          <p:cNvPr id="6" name="Slide Number Placeholder 5"/>
          <p:cNvSpPr>
            <a:spLocks noGrp="1"/>
          </p:cNvSpPr>
          <p:nvPr>
            <p:ph type="sldNum" sz="quarter" idx="12"/>
          </p:nvPr>
        </p:nvSpPr>
        <p:spPr/>
        <p:txBody>
          <a:bodyPr/>
          <a:lstStyle/>
          <a:p>
            <a:pPr>
              <a:defRPr/>
            </a:pPr>
            <a:fld id="{F7971F83-E6C1-4189-A7B1-73DB952ED42D}"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Barun Ranjitkar MMS chapter 3</a:t>
            </a:r>
            <a:endParaRPr lang="en-US"/>
          </a:p>
        </p:txBody>
      </p:sp>
      <p:sp>
        <p:nvSpPr>
          <p:cNvPr id="6" name="Slide Number Placeholder 5"/>
          <p:cNvSpPr>
            <a:spLocks noGrp="1"/>
          </p:cNvSpPr>
          <p:nvPr>
            <p:ph type="sldNum" sz="quarter" idx="12"/>
          </p:nvPr>
        </p:nvSpPr>
        <p:spPr/>
        <p:txBody>
          <a:bodyPr/>
          <a:lstStyle/>
          <a:p>
            <a:pPr>
              <a:defRPr/>
            </a:pPr>
            <a:fld id="{FFF9AEAE-5304-4D80-913A-79403332B10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Barun Ranjitkar MMS chapter 3</a:t>
            </a:r>
            <a:endParaRPr lang="en-US"/>
          </a:p>
        </p:txBody>
      </p:sp>
      <p:sp>
        <p:nvSpPr>
          <p:cNvPr id="6" name="Slide Number Placeholder 5"/>
          <p:cNvSpPr>
            <a:spLocks noGrp="1"/>
          </p:cNvSpPr>
          <p:nvPr>
            <p:ph type="sldNum" sz="quarter" idx="12"/>
          </p:nvPr>
        </p:nvSpPr>
        <p:spPr/>
        <p:txBody>
          <a:bodyPr/>
          <a:lstStyle/>
          <a:p>
            <a:pPr>
              <a:defRPr/>
            </a:pPr>
            <a:fld id="{CE99C65B-783E-4AF7-98D3-8F79BAEF93D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Barun Ranjitkar MMS chapter 3</a:t>
            </a:r>
            <a:endParaRPr lang="en-US"/>
          </a:p>
        </p:txBody>
      </p:sp>
      <p:sp>
        <p:nvSpPr>
          <p:cNvPr id="7" name="Slide Number Placeholder 6"/>
          <p:cNvSpPr>
            <a:spLocks noGrp="1"/>
          </p:cNvSpPr>
          <p:nvPr>
            <p:ph type="sldNum" sz="quarter" idx="12"/>
          </p:nvPr>
        </p:nvSpPr>
        <p:spPr/>
        <p:txBody>
          <a:bodyPr/>
          <a:lstStyle/>
          <a:p>
            <a:pPr>
              <a:defRPr/>
            </a:pPr>
            <a:fld id="{77C09E09-5318-445B-85BB-BCFF33EA578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Barun Ranjitkar MMS chapter 3</a:t>
            </a:r>
            <a:endParaRPr lang="en-US"/>
          </a:p>
        </p:txBody>
      </p:sp>
      <p:sp>
        <p:nvSpPr>
          <p:cNvPr id="9" name="Slide Number Placeholder 8"/>
          <p:cNvSpPr>
            <a:spLocks noGrp="1"/>
          </p:cNvSpPr>
          <p:nvPr>
            <p:ph type="sldNum" sz="quarter" idx="12"/>
          </p:nvPr>
        </p:nvSpPr>
        <p:spPr/>
        <p:txBody>
          <a:bodyPr/>
          <a:lstStyle/>
          <a:p>
            <a:pPr>
              <a:defRPr/>
            </a:pPr>
            <a:fld id="{DD1D140D-8CEF-4D92-80D4-CAB9D71BDAE8}"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Barun Ranjitkar MMS chapter 3</a:t>
            </a:r>
            <a:endParaRPr lang="en-US"/>
          </a:p>
        </p:txBody>
      </p:sp>
      <p:sp>
        <p:nvSpPr>
          <p:cNvPr id="5" name="Slide Number Placeholder 4"/>
          <p:cNvSpPr>
            <a:spLocks noGrp="1"/>
          </p:cNvSpPr>
          <p:nvPr>
            <p:ph type="sldNum" sz="quarter" idx="12"/>
          </p:nvPr>
        </p:nvSpPr>
        <p:spPr/>
        <p:txBody>
          <a:bodyPr/>
          <a:lstStyle/>
          <a:p>
            <a:pPr>
              <a:defRPr/>
            </a:pPr>
            <a:fld id="{EDEDDEFA-AC7D-4456-A630-54355E22CAE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Barun Ranjitkar MMS chapter 3</a:t>
            </a:r>
            <a:endParaRPr lang="en-US"/>
          </a:p>
        </p:txBody>
      </p:sp>
      <p:sp>
        <p:nvSpPr>
          <p:cNvPr id="4" name="Slide Number Placeholder 3"/>
          <p:cNvSpPr>
            <a:spLocks noGrp="1"/>
          </p:cNvSpPr>
          <p:nvPr>
            <p:ph type="sldNum" sz="quarter" idx="12"/>
          </p:nvPr>
        </p:nvSpPr>
        <p:spPr/>
        <p:txBody>
          <a:bodyPr/>
          <a:lstStyle/>
          <a:p>
            <a:pPr>
              <a:defRPr/>
            </a:pPr>
            <a:fld id="{291B862F-1AE7-4598-8FFF-352A40A6DA7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Barun Ranjitkar MMS chapter 3</a:t>
            </a:r>
            <a:endParaRPr lang="en-US"/>
          </a:p>
        </p:txBody>
      </p:sp>
      <p:sp>
        <p:nvSpPr>
          <p:cNvPr id="7" name="Slide Number Placeholder 6"/>
          <p:cNvSpPr>
            <a:spLocks noGrp="1"/>
          </p:cNvSpPr>
          <p:nvPr>
            <p:ph type="sldNum" sz="quarter" idx="12"/>
          </p:nvPr>
        </p:nvSpPr>
        <p:spPr/>
        <p:txBody>
          <a:bodyPr/>
          <a:lstStyle/>
          <a:p>
            <a:pPr>
              <a:defRPr/>
            </a:pPr>
            <a:fld id="{7602411A-A850-4FD9-9584-00C184368D8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Barun Ranjitkar MMS chapter 3</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C1690C6F-F70D-4458-9DBF-B83EBB2A0E30}"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Barun Ranjitkar MMS chapter 3</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F5D1D616-D481-4F14-AE43-DCEE14337FA8}"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anim calcmode="lin" valueType="num">
                                      <p:cBhvr additive="base">
                                        <p:cTn id="11"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anim calcmode="lin" valueType="num">
                                      <p:cBhvr additive="base">
                                        <p:cTn id="15" dur="5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anim calcmode="lin" valueType="num">
                                      <p:cBhvr additive="base">
                                        <p:cTn id="19" dur="500" fill="hold"/>
                                        <p:tgtEl>
                                          <p:spTgt spid="30">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anim calcmode="lin" valueType="num">
                                      <p:cBhvr additive="base">
                                        <p:cTn id="23" dur="500" fill="hold"/>
                                        <p:tgtEl>
                                          <p:spTgt spid="30">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autoUpdateAnimBg="0"/>
    </p:bld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z="3200" smtClean="0"/>
              <a:t>Lecture 3- Image and Graphics</a:t>
            </a:r>
          </a:p>
        </p:txBody>
      </p:sp>
      <p:sp>
        <p:nvSpPr>
          <p:cNvPr id="3076" name="Rectangle 3"/>
          <p:cNvSpPr>
            <a:spLocks noGrp="1" noChangeArrowheads="1"/>
          </p:cNvSpPr>
          <p:nvPr>
            <p:ph idx="1"/>
          </p:nvPr>
        </p:nvSpPr>
        <p:spPr/>
        <p:txBody>
          <a:bodyPr/>
          <a:lstStyle/>
          <a:p>
            <a:r>
              <a:rPr lang="en-US" dirty="0" smtClean="0"/>
              <a:t>Basic Image Concept:</a:t>
            </a:r>
          </a:p>
          <a:p>
            <a:pPr lvl="1"/>
            <a:r>
              <a:rPr lang="en-US" dirty="0" smtClean="0"/>
              <a:t>Representation and Format</a:t>
            </a:r>
          </a:p>
          <a:p>
            <a:r>
              <a:rPr lang="en-US" dirty="0" smtClean="0"/>
              <a:t>Image Processing Fundamentals</a:t>
            </a:r>
          </a:p>
          <a:p>
            <a:pPr lvl="1"/>
            <a:r>
              <a:rPr lang="en-US" dirty="0" smtClean="0"/>
              <a:t>Synthesis</a:t>
            </a:r>
          </a:p>
          <a:p>
            <a:pPr lvl="1"/>
            <a:r>
              <a:rPr lang="en-US" dirty="0" smtClean="0"/>
              <a:t>Analysis and</a:t>
            </a:r>
          </a:p>
          <a:p>
            <a:pPr lvl="1"/>
            <a:r>
              <a:rPr lang="en-US" dirty="0" smtClean="0"/>
              <a:t>Transmission</a:t>
            </a:r>
          </a:p>
          <a:p>
            <a:r>
              <a:rPr lang="en-US" dirty="0" smtClean="0"/>
              <a:t>Image Enhancement</a:t>
            </a:r>
          </a:p>
          <a:p>
            <a:pPr lvl="1"/>
            <a:r>
              <a:rPr lang="en-US" dirty="0" smtClean="0"/>
              <a:t> Spatial Filtering - Enhancement by Point Processing</a:t>
            </a:r>
          </a:p>
          <a:p>
            <a:pPr lvl="1"/>
            <a:r>
              <a:rPr lang="en-US" dirty="0" smtClean="0"/>
              <a:t> Color image processing</a:t>
            </a:r>
          </a:p>
        </p:txBody>
      </p:sp>
      <p:sp>
        <p:nvSpPr>
          <p:cNvPr id="3074" name="Slide Number Placeholder 5"/>
          <p:cNvSpPr>
            <a:spLocks noGrp="1"/>
          </p:cNvSpPr>
          <p:nvPr>
            <p:ph type="sldNum" sz="quarter" idx="12"/>
          </p:nvPr>
        </p:nvSpPr>
        <p:spPr>
          <a:noFill/>
        </p:spPr>
        <p:txBody>
          <a:bodyPr/>
          <a:lstStyle/>
          <a:p>
            <a:fld id="{FEA1AF98-84A6-466B-9166-9D54CC643CC7}"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Image Analysis</a:t>
            </a:r>
          </a:p>
        </p:txBody>
      </p:sp>
      <p:sp>
        <p:nvSpPr>
          <p:cNvPr id="12292" name="Rectangle 3"/>
          <p:cNvSpPr>
            <a:spLocks noGrp="1" noChangeArrowheads="1"/>
          </p:cNvSpPr>
          <p:nvPr>
            <p:ph idx="1"/>
          </p:nvPr>
        </p:nvSpPr>
        <p:spPr/>
        <p:txBody>
          <a:bodyPr/>
          <a:lstStyle/>
          <a:p>
            <a:r>
              <a:rPr lang="en-US" dirty="0" smtClean="0"/>
              <a:t>Concerned with techniques for extracting descriptions from images for higher-level scene analysis methods</a:t>
            </a:r>
          </a:p>
          <a:p>
            <a:r>
              <a:rPr lang="en-US" dirty="0" smtClean="0"/>
              <a:t>Image processing include</a:t>
            </a:r>
          </a:p>
          <a:p>
            <a:pPr lvl="1"/>
            <a:r>
              <a:rPr lang="en-US" dirty="0" smtClean="0"/>
              <a:t>Image enhancement (brightness, contrast etc.)</a:t>
            </a:r>
          </a:p>
          <a:p>
            <a:pPr lvl="1"/>
            <a:r>
              <a:rPr lang="en-US" dirty="0" smtClean="0"/>
              <a:t>Pattern detection and recognition (e.g. OCR, handwriting recognition, finger prints)</a:t>
            </a:r>
          </a:p>
          <a:p>
            <a:pPr lvl="1"/>
            <a:r>
              <a:rPr lang="en-US" dirty="0" smtClean="0"/>
              <a:t>Scene analysis and computer vision (e.g. robot sensing the size, shape, position, color etc. of objects)</a:t>
            </a:r>
          </a:p>
          <a:p>
            <a:endParaRPr lang="en-US" dirty="0" smtClean="0"/>
          </a:p>
        </p:txBody>
      </p:sp>
      <p:sp>
        <p:nvSpPr>
          <p:cNvPr id="12290" name="Slide Number Placeholder 5"/>
          <p:cNvSpPr>
            <a:spLocks noGrp="1"/>
          </p:cNvSpPr>
          <p:nvPr>
            <p:ph type="sldNum" sz="quarter" idx="12"/>
          </p:nvPr>
        </p:nvSpPr>
        <p:spPr>
          <a:noFill/>
        </p:spPr>
        <p:txBody>
          <a:bodyPr/>
          <a:lstStyle/>
          <a:p>
            <a:fld id="{241B37A9-50D7-43F9-BFA1-3E829EE378F4}" type="slidenum">
              <a:rPr lang="en-US" smtClean="0"/>
              <a:pPr/>
              <a:t>10</a:t>
            </a:fld>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Image Recognition </a:t>
            </a:r>
          </a:p>
        </p:txBody>
      </p:sp>
      <p:sp>
        <p:nvSpPr>
          <p:cNvPr id="13316" name="Rectangle 3"/>
          <p:cNvSpPr>
            <a:spLocks noGrp="1" noChangeArrowheads="1"/>
          </p:cNvSpPr>
          <p:nvPr>
            <p:ph idx="1"/>
          </p:nvPr>
        </p:nvSpPr>
        <p:spPr>
          <a:xfrm>
            <a:off x="381000" y="1676400"/>
            <a:ext cx="8255000" cy="4800600"/>
          </a:xfrm>
        </p:spPr>
        <p:txBody>
          <a:bodyPr/>
          <a:lstStyle/>
          <a:p>
            <a:pPr>
              <a:lnSpc>
                <a:spcPct val="90000"/>
              </a:lnSpc>
            </a:pPr>
            <a:r>
              <a:rPr lang="en-US" sz="2000" smtClean="0"/>
              <a:t>Spatial configuration of pixel values should be analyzed</a:t>
            </a:r>
          </a:p>
          <a:p>
            <a:pPr>
              <a:lnSpc>
                <a:spcPct val="90000"/>
              </a:lnSpc>
            </a:pPr>
            <a:r>
              <a:rPr lang="en-US" sz="2000" smtClean="0"/>
              <a:t>Kind of object, background, imaging sensor, viewpoint of sensor determine the ease of recognition</a:t>
            </a:r>
          </a:p>
          <a:p>
            <a:pPr>
              <a:lnSpc>
                <a:spcPct val="90000"/>
              </a:lnSpc>
            </a:pPr>
            <a:r>
              <a:rPr lang="en-US" sz="2000" smtClean="0"/>
              <a:t>Formatting </a:t>
            </a:r>
          </a:p>
          <a:p>
            <a:pPr lvl="1">
              <a:lnSpc>
                <a:spcPct val="90000"/>
              </a:lnSpc>
            </a:pPr>
            <a:r>
              <a:rPr lang="en-US" sz="1800" smtClean="0"/>
              <a:t>Capturing an image from a camera and bringing it into a digital form i.e. the digital representation of an image in the form of pixels</a:t>
            </a:r>
          </a:p>
          <a:p>
            <a:pPr>
              <a:lnSpc>
                <a:spcPct val="90000"/>
              </a:lnSpc>
            </a:pPr>
            <a:r>
              <a:rPr lang="en-US" sz="2000" smtClean="0"/>
              <a:t>Conditioning</a:t>
            </a:r>
          </a:p>
          <a:p>
            <a:pPr lvl="1">
              <a:lnSpc>
                <a:spcPct val="90000"/>
              </a:lnSpc>
            </a:pPr>
            <a:r>
              <a:rPr lang="en-US" sz="1800" smtClean="0"/>
              <a:t>Estimates the informative pattern on the basis of observed image</a:t>
            </a:r>
          </a:p>
          <a:p>
            <a:pPr lvl="1">
              <a:lnSpc>
                <a:spcPct val="90000"/>
              </a:lnSpc>
            </a:pPr>
            <a:r>
              <a:rPr lang="en-US" sz="1800" smtClean="0"/>
              <a:t>Suppresses noise</a:t>
            </a:r>
          </a:p>
          <a:p>
            <a:pPr lvl="1">
              <a:lnSpc>
                <a:spcPct val="90000"/>
              </a:lnSpc>
            </a:pPr>
            <a:r>
              <a:rPr lang="en-US" sz="1800" smtClean="0"/>
              <a:t>Background normalization</a:t>
            </a:r>
          </a:p>
          <a:p>
            <a:pPr lvl="1">
              <a:lnSpc>
                <a:spcPct val="90000"/>
              </a:lnSpc>
            </a:pPr>
            <a:r>
              <a:rPr lang="en-US" sz="1800" smtClean="0"/>
              <a:t>Context-independent</a:t>
            </a:r>
          </a:p>
          <a:p>
            <a:pPr>
              <a:lnSpc>
                <a:spcPct val="90000"/>
              </a:lnSpc>
            </a:pPr>
            <a:r>
              <a:rPr lang="en-US" sz="2000" smtClean="0"/>
              <a:t>Labeling </a:t>
            </a:r>
          </a:p>
          <a:p>
            <a:pPr lvl="1">
              <a:lnSpc>
                <a:spcPct val="90000"/>
              </a:lnSpc>
            </a:pPr>
            <a:r>
              <a:rPr lang="en-US" sz="1800" smtClean="0"/>
              <a:t>Edge detection (where the intensity level changes abruptly)</a:t>
            </a:r>
          </a:p>
          <a:p>
            <a:pPr lvl="1">
              <a:lnSpc>
                <a:spcPct val="90000"/>
              </a:lnSpc>
            </a:pPr>
            <a:r>
              <a:rPr lang="en-US" sz="1800" smtClean="0"/>
              <a:t>Thresholding (which edge should be accepted and which should not)</a:t>
            </a:r>
          </a:p>
          <a:p>
            <a:pPr lvl="1">
              <a:lnSpc>
                <a:spcPct val="90000"/>
              </a:lnSpc>
            </a:pPr>
            <a:r>
              <a:rPr lang="en-US" sz="1800" smtClean="0"/>
              <a:t>Corner finding</a:t>
            </a:r>
            <a:r>
              <a:rPr lang="en-US" sz="1200" smtClean="0">
                <a:solidFill>
                  <a:srgbClr val="0066FF"/>
                </a:solidFill>
              </a:rPr>
              <a:t> </a:t>
            </a:r>
          </a:p>
        </p:txBody>
      </p:sp>
      <p:sp>
        <p:nvSpPr>
          <p:cNvPr id="13314" name="Slide Number Placeholder 5"/>
          <p:cNvSpPr>
            <a:spLocks noGrp="1"/>
          </p:cNvSpPr>
          <p:nvPr>
            <p:ph type="sldNum" sz="quarter" idx="12"/>
          </p:nvPr>
        </p:nvSpPr>
        <p:spPr>
          <a:noFill/>
        </p:spPr>
        <p:txBody>
          <a:bodyPr/>
          <a:lstStyle/>
          <a:p>
            <a:fld id="{715F39CF-ED40-492F-B606-18280856DE27}" type="slidenum">
              <a:rPr lang="en-US" smtClean="0"/>
              <a:pPr/>
              <a:t>11</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Image Recognition Contd…</a:t>
            </a:r>
          </a:p>
        </p:txBody>
      </p:sp>
      <p:sp>
        <p:nvSpPr>
          <p:cNvPr id="14340" name="Rectangle 3"/>
          <p:cNvSpPr>
            <a:spLocks noGrp="1" noChangeArrowheads="1"/>
          </p:cNvSpPr>
          <p:nvPr>
            <p:ph idx="1"/>
          </p:nvPr>
        </p:nvSpPr>
        <p:spPr>
          <a:xfrm>
            <a:off x="381000" y="1676400"/>
            <a:ext cx="8255000" cy="4953000"/>
          </a:xfrm>
        </p:spPr>
        <p:txBody>
          <a:bodyPr/>
          <a:lstStyle/>
          <a:p>
            <a:r>
              <a:rPr lang="en-US" sz="2400" smtClean="0"/>
              <a:t>Grouping</a:t>
            </a:r>
          </a:p>
          <a:p>
            <a:pPr lvl="1"/>
            <a:r>
              <a:rPr lang="en-US" sz="2000" smtClean="0"/>
              <a:t>Grouping the pixels actively participating in the spatial information (edge or corner etc.)</a:t>
            </a:r>
          </a:p>
          <a:p>
            <a:pPr lvl="1"/>
            <a:r>
              <a:rPr lang="en-US" sz="2000" smtClean="0"/>
              <a:t>Line-fitting</a:t>
            </a:r>
          </a:p>
          <a:p>
            <a:r>
              <a:rPr lang="en-US" sz="2400" smtClean="0"/>
              <a:t>Extracting</a:t>
            </a:r>
          </a:p>
          <a:p>
            <a:pPr lvl="1"/>
            <a:r>
              <a:rPr lang="en-US" sz="2000" smtClean="0"/>
              <a:t>Finding other info. such as centroid, area, orientation etc</a:t>
            </a:r>
          </a:p>
          <a:p>
            <a:r>
              <a:rPr lang="en-US" sz="2400" smtClean="0"/>
              <a:t>Matching</a:t>
            </a:r>
          </a:p>
          <a:p>
            <a:pPr lvl="1"/>
            <a:r>
              <a:rPr lang="en-US" sz="2000" smtClean="0"/>
              <a:t>Determining the interpretation of some related set of image events</a:t>
            </a:r>
          </a:p>
          <a:p>
            <a:pPr lvl="1"/>
            <a:r>
              <a:rPr lang="en-US" sz="2000" smtClean="0"/>
              <a:t>Associating the events with some given 3D object or 2D shape</a:t>
            </a:r>
          </a:p>
          <a:p>
            <a:pPr lvl="1"/>
            <a:r>
              <a:rPr lang="en-US" sz="2000" smtClean="0"/>
              <a:t>Example- inspecting some values by matching image with a book, a chair or an alphabet</a:t>
            </a:r>
            <a:r>
              <a:rPr lang="en-US" sz="1400" smtClean="0">
                <a:solidFill>
                  <a:srgbClr val="0066FF"/>
                </a:solidFill>
              </a:rPr>
              <a:t> </a:t>
            </a:r>
          </a:p>
        </p:txBody>
      </p:sp>
      <p:sp>
        <p:nvSpPr>
          <p:cNvPr id="14338" name="Slide Number Placeholder 5"/>
          <p:cNvSpPr>
            <a:spLocks noGrp="1"/>
          </p:cNvSpPr>
          <p:nvPr>
            <p:ph type="sldNum" sz="quarter" idx="12"/>
          </p:nvPr>
        </p:nvSpPr>
        <p:spPr>
          <a:noFill/>
        </p:spPr>
        <p:txBody>
          <a:bodyPr/>
          <a:lstStyle/>
          <a:p>
            <a:fld id="{4A3F779F-3A72-4ACB-BC4F-19F263288230}"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Image Transmission</a:t>
            </a:r>
          </a:p>
        </p:txBody>
      </p:sp>
      <p:sp>
        <p:nvSpPr>
          <p:cNvPr id="16388" name="Rectangle 3"/>
          <p:cNvSpPr>
            <a:spLocks noGrp="1" noChangeArrowheads="1"/>
          </p:cNvSpPr>
          <p:nvPr>
            <p:ph idx="1"/>
          </p:nvPr>
        </p:nvSpPr>
        <p:spPr/>
        <p:txBody>
          <a:bodyPr/>
          <a:lstStyle/>
          <a:p>
            <a:pPr>
              <a:lnSpc>
                <a:spcPct val="90000"/>
              </a:lnSpc>
            </a:pPr>
            <a:r>
              <a:rPr lang="en-US" smtClean="0"/>
              <a:t>Image Transmission</a:t>
            </a:r>
          </a:p>
          <a:p>
            <a:pPr lvl="1">
              <a:lnSpc>
                <a:spcPct val="90000"/>
              </a:lnSpc>
            </a:pPr>
            <a:r>
              <a:rPr lang="en-US" smtClean="0"/>
              <a:t>Transmission of digital images through any network (not only computer network)</a:t>
            </a:r>
          </a:p>
          <a:p>
            <a:pPr lvl="1">
              <a:lnSpc>
                <a:spcPct val="90000"/>
              </a:lnSpc>
            </a:pPr>
            <a:r>
              <a:rPr lang="en-US" smtClean="0"/>
              <a:t>Bursty data transport</a:t>
            </a:r>
          </a:p>
          <a:p>
            <a:pPr lvl="1">
              <a:lnSpc>
                <a:spcPct val="90000"/>
              </a:lnSpc>
            </a:pPr>
            <a:r>
              <a:rPr lang="en-US" smtClean="0"/>
              <a:t>Reliability</a:t>
            </a:r>
          </a:p>
          <a:p>
            <a:pPr lvl="1">
              <a:lnSpc>
                <a:spcPct val="90000"/>
              </a:lnSpc>
            </a:pPr>
            <a:r>
              <a:rPr lang="en-US" smtClean="0"/>
              <a:t>Time-dependence is not critical (asynchronous data transfer can be used)</a:t>
            </a:r>
          </a:p>
          <a:p>
            <a:pPr lvl="1">
              <a:lnSpc>
                <a:spcPct val="90000"/>
              </a:lnSpc>
            </a:pPr>
            <a:r>
              <a:rPr lang="en-US" smtClean="0"/>
              <a:t>Methods such as JPEG and MPEG can be used to compress raw image data before transmission</a:t>
            </a:r>
          </a:p>
          <a:p>
            <a:pPr lvl="1">
              <a:lnSpc>
                <a:spcPct val="90000"/>
              </a:lnSpc>
            </a:pPr>
            <a:r>
              <a:rPr lang="en-US" smtClean="0"/>
              <a:t>Images can also be represented by image primitives, attributes and other control info such as in GIF</a:t>
            </a:r>
          </a:p>
          <a:p>
            <a:pPr lvl="1">
              <a:lnSpc>
                <a:spcPct val="90000"/>
              </a:lnSpc>
            </a:pPr>
            <a:endParaRPr lang="en-US" smtClean="0"/>
          </a:p>
          <a:p>
            <a:pPr>
              <a:lnSpc>
                <a:spcPct val="90000"/>
              </a:lnSpc>
            </a:pPr>
            <a:endParaRPr lang="en-US" smtClean="0"/>
          </a:p>
        </p:txBody>
      </p:sp>
      <p:sp>
        <p:nvSpPr>
          <p:cNvPr id="16386" name="Slide Number Placeholder 5"/>
          <p:cNvSpPr>
            <a:spLocks noGrp="1"/>
          </p:cNvSpPr>
          <p:nvPr>
            <p:ph type="sldNum" sz="quarter" idx="12"/>
          </p:nvPr>
        </p:nvSpPr>
        <p:spPr>
          <a:noFill/>
        </p:spPr>
        <p:txBody>
          <a:bodyPr/>
          <a:lstStyle/>
          <a:p>
            <a:fld id="{56234AD5-6A03-476F-A85B-BB7A1568CF69}"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28600" y="381000"/>
            <a:ext cx="8229600" cy="1139825"/>
          </a:xfrm>
        </p:spPr>
        <p:txBody>
          <a:bodyPr/>
          <a:lstStyle/>
          <a:p>
            <a:r>
              <a:rPr lang="en-US" dirty="0" smtClean="0"/>
              <a:t>Dithering</a:t>
            </a:r>
          </a:p>
        </p:txBody>
      </p:sp>
      <p:sp>
        <p:nvSpPr>
          <p:cNvPr id="17412" name="Rectangle 3"/>
          <p:cNvSpPr>
            <a:spLocks noGrp="1" noChangeArrowheads="1"/>
          </p:cNvSpPr>
          <p:nvPr>
            <p:ph idx="1"/>
          </p:nvPr>
        </p:nvSpPr>
        <p:spPr>
          <a:xfrm>
            <a:off x="0" y="1676400"/>
            <a:ext cx="9144000" cy="5791200"/>
          </a:xfrm>
        </p:spPr>
        <p:txBody>
          <a:bodyPr/>
          <a:lstStyle/>
          <a:p>
            <a:endParaRPr lang="en-US" dirty="0" smtClean="0"/>
          </a:p>
          <a:p>
            <a:r>
              <a:rPr lang="en-US" dirty="0" smtClean="0"/>
              <a:t>Dithering is the attempt by a computer program to approximate a color from a mixture of other colors when the required color is not available.</a:t>
            </a:r>
          </a:p>
          <a:p>
            <a:r>
              <a:rPr lang="en-US" dirty="0" smtClean="0"/>
              <a:t>Human eye approximates the intensity of a group of pixels as a single point if viewed from distance</a:t>
            </a:r>
          </a:p>
          <a:p>
            <a:endParaRPr lang="en-US" sz="1600" dirty="0" smtClean="0"/>
          </a:p>
          <a:p>
            <a:r>
              <a:rPr lang="en-US" dirty="0" smtClean="0"/>
              <a:t>Group of pixels can be taken as group to make more no. of intensities available</a:t>
            </a:r>
          </a:p>
          <a:p>
            <a:endParaRPr lang="en-US" sz="1800" dirty="0" smtClean="0"/>
          </a:p>
          <a:p>
            <a:r>
              <a:rPr lang="en-US" dirty="0" smtClean="0"/>
              <a:t>2x2 pattern area can give five intensity levels for bi-valued pixel representation (1 bit per pixel)</a:t>
            </a:r>
          </a:p>
        </p:txBody>
      </p:sp>
      <p:sp>
        <p:nvSpPr>
          <p:cNvPr id="17410" name="Slide Number Placeholder 5"/>
          <p:cNvSpPr>
            <a:spLocks noGrp="1"/>
          </p:cNvSpPr>
          <p:nvPr>
            <p:ph type="sldNum" sz="quarter" idx="12"/>
          </p:nvPr>
        </p:nvSpPr>
        <p:spPr>
          <a:noFill/>
        </p:spPr>
        <p:txBody>
          <a:bodyPr/>
          <a:lstStyle/>
          <a:p>
            <a:fld id="{1B3DE762-FA29-4900-8DC1-C18F4474B9FA}"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7.09.gif"/>
          <p:cNvPicPr>
            <a:picLocks noGrp="1" noChangeAspect="1"/>
          </p:cNvPicPr>
          <p:nvPr>
            <p:ph idx="1"/>
          </p:nvPr>
        </p:nvPicPr>
        <p:blipFill>
          <a:blip r:embed="rId2"/>
          <a:stretch>
            <a:fillRect/>
          </a:stretch>
        </p:blipFill>
        <p:spPr>
          <a:xfrm>
            <a:off x="304800" y="1905000"/>
            <a:ext cx="3867150" cy="1600200"/>
          </a:xfrm>
        </p:spPr>
      </p:pic>
      <p:sp>
        <p:nvSpPr>
          <p:cNvPr id="4" name="Slide Number Placeholder 3"/>
          <p:cNvSpPr>
            <a:spLocks noGrp="1"/>
          </p:cNvSpPr>
          <p:nvPr>
            <p:ph type="sldNum" sz="quarter" idx="12"/>
          </p:nvPr>
        </p:nvSpPr>
        <p:spPr/>
        <p:txBody>
          <a:bodyPr/>
          <a:lstStyle/>
          <a:p>
            <a:pPr>
              <a:defRPr/>
            </a:pPr>
            <a:fld id="{FFF9AEAE-5304-4D80-913A-79403332B10A}" type="slidenum">
              <a:rPr lang="en-US" smtClean="0"/>
              <a:pPr>
                <a:defRPr/>
              </a:pPr>
              <a:t>15</a:t>
            </a:fld>
            <a:endParaRPr lang="en-US"/>
          </a:p>
        </p:txBody>
      </p:sp>
      <p:pic>
        <p:nvPicPr>
          <p:cNvPr id="6" name="Picture 5" descr="7.10a.jpg"/>
          <p:cNvPicPr>
            <a:picLocks noChangeAspect="1"/>
          </p:cNvPicPr>
          <p:nvPr/>
        </p:nvPicPr>
        <p:blipFill>
          <a:blip r:embed="rId3"/>
          <a:stretch>
            <a:fillRect/>
          </a:stretch>
        </p:blipFill>
        <p:spPr>
          <a:xfrm>
            <a:off x="4648200" y="4191000"/>
            <a:ext cx="2095500" cy="1828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Dithering Contd…</a:t>
            </a:r>
          </a:p>
        </p:txBody>
      </p:sp>
      <p:sp>
        <p:nvSpPr>
          <p:cNvPr id="19460" name="Rectangle 3"/>
          <p:cNvSpPr>
            <a:spLocks noGrp="1" noChangeArrowheads="1"/>
          </p:cNvSpPr>
          <p:nvPr>
            <p:ph idx="1"/>
          </p:nvPr>
        </p:nvSpPr>
        <p:spPr/>
        <p:txBody>
          <a:bodyPr/>
          <a:lstStyle/>
          <a:p>
            <a:pPr>
              <a:lnSpc>
                <a:spcPct val="90000"/>
              </a:lnSpc>
            </a:pPr>
            <a:r>
              <a:rPr lang="en-US" sz="3200" smtClean="0"/>
              <a:t>For 3-bit per pixel representation (1 bit for R, G and B each) 2x2 pattern area can provide 5x5x5=125 different intensities</a:t>
            </a:r>
          </a:p>
          <a:p>
            <a:pPr lvl="3">
              <a:lnSpc>
                <a:spcPct val="90000"/>
              </a:lnSpc>
              <a:buFontTx/>
              <a:buNone/>
            </a:pPr>
            <a:r>
              <a:rPr lang="en-US" sz="1600" smtClean="0"/>
              <a:t>	   </a:t>
            </a:r>
            <a:r>
              <a:rPr lang="en-US" sz="2400" b="1" smtClean="0"/>
              <a:t>R- 2x2 = 5 intensity level</a:t>
            </a:r>
          </a:p>
          <a:p>
            <a:pPr lvl="4">
              <a:lnSpc>
                <a:spcPct val="90000"/>
              </a:lnSpc>
              <a:buFontTx/>
              <a:buNone/>
            </a:pPr>
            <a:r>
              <a:rPr lang="en-US" sz="2000" b="1" smtClean="0"/>
              <a:t>G- 2x2 = 5 intensity level</a:t>
            </a:r>
          </a:p>
          <a:p>
            <a:pPr lvl="4">
              <a:lnSpc>
                <a:spcPct val="90000"/>
              </a:lnSpc>
              <a:buFontTx/>
              <a:buNone/>
            </a:pPr>
            <a:r>
              <a:rPr lang="en-US" sz="2000" b="1" smtClean="0"/>
              <a:t>B- 2x2 = 5 intensity level</a:t>
            </a:r>
          </a:p>
          <a:p>
            <a:pPr lvl="4">
              <a:lnSpc>
                <a:spcPct val="90000"/>
              </a:lnSpc>
              <a:buFontTx/>
              <a:buNone/>
            </a:pPr>
            <a:endParaRPr lang="en-US" sz="2000" b="1" smtClean="0"/>
          </a:p>
          <a:p>
            <a:pPr lvl="1" algn="ctr">
              <a:lnSpc>
                <a:spcPct val="90000"/>
              </a:lnSpc>
              <a:buFont typeface="Monotype Sorts" pitchFamily="2" charset="2"/>
              <a:buNone/>
            </a:pPr>
            <a:r>
              <a:rPr lang="en-US" sz="2800" u="sng" smtClean="0"/>
              <a:t>5 x 5 x 5 = 125 different intensities</a:t>
            </a:r>
          </a:p>
          <a:p>
            <a:pPr>
              <a:lnSpc>
                <a:spcPct val="90000"/>
              </a:lnSpc>
              <a:buFont typeface="Monotype Sorts" pitchFamily="2" charset="2"/>
              <a:buNone/>
            </a:pPr>
            <a:endParaRPr lang="en-US" sz="3200" u="sng" smtClean="0"/>
          </a:p>
        </p:txBody>
      </p:sp>
      <p:sp>
        <p:nvSpPr>
          <p:cNvPr id="19458" name="Slide Number Placeholder 5"/>
          <p:cNvSpPr>
            <a:spLocks noGrp="1"/>
          </p:cNvSpPr>
          <p:nvPr>
            <p:ph type="sldNum" sz="quarter" idx="12"/>
          </p:nvPr>
        </p:nvSpPr>
        <p:spPr>
          <a:noFill/>
        </p:spPr>
        <p:txBody>
          <a:bodyPr/>
          <a:lstStyle/>
          <a:p>
            <a:fld id="{F89BC45F-5EFC-4A48-9FDB-6737CCFDD790}"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smtClean="0"/>
              <a:t>IMAGE ENHANCEMENT TECHNIQUES</a:t>
            </a:r>
            <a:endParaRPr lang="en-US" dirty="0"/>
          </a:p>
        </p:txBody>
      </p:sp>
      <p:sp>
        <p:nvSpPr>
          <p:cNvPr id="3" name="Content Placeholder 2"/>
          <p:cNvSpPr>
            <a:spLocks noGrp="1"/>
          </p:cNvSpPr>
          <p:nvPr>
            <p:ph idx="1"/>
          </p:nvPr>
        </p:nvSpPr>
        <p:spPr>
          <a:xfrm>
            <a:off x="381000" y="1447800"/>
            <a:ext cx="8255000" cy="4419600"/>
          </a:xfrm>
        </p:spPr>
        <p:txBody>
          <a:bodyPr>
            <a:normAutofit fontScale="92500"/>
          </a:bodyPr>
          <a:lstStyle/>
          <a:p>
            <a:pPr>
              <a:lnSpc>
                <a:spcPct val="90000"/>
              </a:lnSpc>
            </a:pPr>
            <a:r>
              <a:rPr lang="en-US" sz="2600" dirty="0" smtClean="0"/>
              <a:t>widely used in computer graphics.</a:t>
            </a:r>
          </a:p>
          <a:p>
            <a:pPr>
              <a:lnSpc>
                <a:spcPct val="90000"/>
              </a:lnSpc>
            </a:pPr>
            <a:r>
              <a:rPr lang="en-US" sz="2600" dirty="0" smtClean="0"/>
              <a:t>sub areas of image processing.</a:t>
            </a:r>
          </a:p>
          <a:p>
            <a:pPr algn="just">
              <a:lnSpc>
                <a:spcPct val="90000"/>
              </a:lnSpc>
            </a:pPr>
            <a:r>
              <a:rPr lang="en-US" sz="2600" dirty="0" smtClean="0">
                <a:cs typeface="Times New Roman" charset="0"/>
              </a:rPr>
              <a:t>The principle objectives - to process an image so that the result is more suitable than the original image for a specific application</a:t>
            </a:r>
            <a:r>
              <a:rPr lang="en-US" sz="2600" dirty="0" smtClean="0"/>
              <a:t> </a:t>
            </a:r>
            <a:r>
              <a:rPr lang="en-US" dirty="0" smtClean="0"/>
              <a:t>.</a:t>
            </a:r>
          </a:p>
          <a:p>
            <a:pPr lvl="1"/>
            <a:r>
              <a:rPr lang="en-IE" dirty="0" smtClean="0">
                <a:ea typeface="ＭＳ Ｐゴシック" pitchFamily="34" charset="-128"/>
              </a:rPr>
              <a:t>Improvement of pictorial information for human interpretation</a:t>
            </a:r>
          </a:p>
          <a:p>
            <a:pPr lvl="1"/>
            <a:r>
              <a:rPr lang="en-IE" dirty="0" smtClean="0">
                <a:ea typeface="ＭＳ Ｐゴシック" pitchFamily="34" charset="-128"/>
              </a:rPr>
              <a:t>Processing of image data for storage, transmission and representation for autonomous machine perception</a:t>
            </a:r>
          </a:p>
          <a:p>
            <a:pPr marL="0" indent="0"/>
            <a:r>
              <a:rPr lang="en-IE" sz="2600" dirty="0" smtClean="0"/>
              <a:t>Some argument about where image processing ends and fields such as image analysis and computer vision start</a:t>
            </a:r>
            <a:endParaRPr lang="en-US" sz="2600" dirty="0" smtClean="0"/>
          </a:p>
          <a:p>
            <a:pPr algn="just">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FFF9AEAE-5304-4D80-913A-79403332B10A}"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fontAlgn="auto">
              <a:spcAft>
                <a:spcPts val="0"/>
              </a:spcAft>
              <a:defRPr/>
            </a:pPr>
            <a:r>
              <a:rPr lang="en-IE" smtClean="0"/>
              <a:t>Examples: Image Enhancement</a:t>
            </a:r>
            <a:endParaRPr lang="en-US" smtClean="0"/>
          </a:p>
        </p:txBody>
      </p:sp>
      <p:sp>
        <p:nvSpPr>
          <p:cNvPr id="19459" name="Rectangle 3"/>
          <p:cNvSpPr>
            <a:spLocks noGrp="1" noChangeArrowheads="1"/>
          </p:cNvSpPr>
          <p:nvPr>
            <p:ph idx="1"/>
          </p:nvPr>
        </p:nvSpPr>
        <p:spPr/>
        <p:txBody>
          <a:bodyPr/>
          <a:lstStyle/>
          <a:p>
            <a:pPr marL="0" indent="0"/>
            <a:r>
              <a:rPr lang="en-IE" smtClean="0"/>
              <a:t>One of the most common uses of DIP techniques: improve quality, remove noise etc</a:t>
            </a:r>
            <a:endParaRPr lang="en-US" smtClean="0"/>
          </a:p>
        </p:txBody>
      </p:sp>
      <p:grpSp>
        <p:nvGrpSpPr>
          <p:cNvPr id="2" name="Group 14"/>
          <p:cNvGrpSpPr>
            <a:grpSpLocks/>
          </p:cNvGrpSpPr>
          <p:nvPr/>
        </p:nvGrpSpPr>
        <p:grpSpPr bwMode="auto">
          <a:xfrm>
            <a:off x="3557588" y="4708525"/>
            <a:ext cx="4865687" cy="2117725"/>
            <a:chOff x="1695" y="2986"/>
            <a:chExt cx="3065" cy="1334"/>
          </a:xfrm>
        </p:grpSpPr>
        <p:pic>
          <p:nvPicPr>
            <p:cNvPr id="19469" name="Picture 4"/>
            <p:cNvPicPr>
              <a:picLocks noChangeAspect="1" noChangeArrowheads="1"/>
            </p:cNvPicPr>
            <p:nvPr/>
          </p:nvPicPr>
          <p:blipFill>
            <a:blip r:embed="rId3" cstate="print"/>
            <a:srcRect l="19980" r="40210" b="50188"/>
            <a:stretch>
              <a:fillRect/>
            </a:stretch>
          </p:blipFill>
          <p:spPr bwMode="auto">
            <a:xfrm>
              <a:off x="1695" y="2991"/>
              <a:ext cx="1321" cy="1325"/>
            </a:xfrm>
            <a:prstGeom prst="rect">
              <a:avLst/>
            </a:prstGeom>
            <a:noFill/>
            <a:ln w="9525">
              <a:noFill/>
              <a:miter lim="800000"/>
              <a:headEnd/>
              <a:tailEnd/>
            </a:ln>
          </p:spPr>
        </p:pic>
        <p:pic>
          <p:nvPicPr>
            <p:cNvPr id="19470" name="Picture 9"/>
            <p:cNvPicPr>
              <a:picLocks noChangeAspect="1" noChangeArrowheads="1"/>
            </p:cNvPicPr>
            <p:nvPr/>
          </p:nvPicPr>
          <p:blipFill>
            <a:blip r:embed="rId3" cstate="print"/>
            <a:srcRect l="59715" t="49875"/>
            <a:stretch>
              <a:fillRect/>
            </a:stretch>
          </p:blipFill>
          <p:spPr bwMode="auto">
            <a:xfrm>
              <a:off x="3423" y="2986"/>
              <a:ext cx="1337" cy="1334"/>
            </a:xfrm>
            <a:prstGeom prst="rect">
              <a:avLst/>
            </a:prstGeom>
            <a:noFill/>
            <a:ln w="9525">
              <a:noFill/>
              <a:miter lim="800000"/>
              <a:headEnd/>
              <a:tailEnd/>
            </a:ln>
          </p:spPr>
        </p:pic>
        <p:sp>
          <p:nvSpPr>
            <p:cNvPr id="19471" name="AutoShape 10"/>
            <p:cNvSpPr>
              <a:spLocks noChangeArrowheads="1"/>
            </p:cNvSpPr>
            <p:nvPr/>
          </p:nvSpPr>
          <p:spPr bwMode="auto">
            <a:xfrm>
              <a:off x="3053" y="3542"/>
              <a:ext cx="343" cy="222"/>
            </a:xfrm>
            <a:prstGeom prst="rightArrow">
              <a:avLst>
                <a:gd name="adj1" fmla="val 50000"/>
                <a:gd name="adj2" fmla="val 38626"/>
              </a:avLst>
            </a:prstGeom>
            <a:solidFill>
              <a:schemeClr val="accent2"/>
            </a:solidFill>
            <a:ln w="12700">
              <a:solidFill>
                <a:schemeClr val="tx1"/>
              </a:solidFill>
              <a:miter lim="800000"/>
              <a:headEnd/>
              <a:tailEnd/>
            </a:ln>
          </p:spPr>
          <p:txBody>
            <a:bodyPr wrap="none" anchor="ctr"/>
            <a:lstStyle/>
            <a:p>
              <a:endParaRPr lang="en-GB"/>
            </a:p>
          </p:txBody>
        </p:sp>
      </p:grpSp>
      <p:grpSp>
        <p:nvGrpSpPr>
          <p:cNvPr id="3" name="Group 13"/>
          <p:cNvGrpSpPr>
            <a:grpSpLocks/>
          </p:cNvGrpSpPr>
          <p:nvPr/>
        </p:nvGrpSpPr>
        <p:grpSpPr bwMode="auto">
          <a:xfrm>
            <a:off x="3732213" y="2825750"/>
            <a:ext cx="4497387" cy="1873250"/>
            <a:chOff x="1805" y="1810"/>
            <a:chExt cx="2833" cy="1180"/>
          </a:xfrm>
        </p:grpSpPr>
        <p:pic>
          <p:nvPicPr>
            <p:cNvPr id="19466" name="Picture 5"/>
            <p:cNvPicPr>
              <a:picLocks noChangeAspect="1" noChangeArrowheads="1"/>
            </p:cNvPicPr>
            <p:nvPr/>
          </p:nvPicPr>
          <p:blipFill>
            <a:blip r:embed="rId4" cstate="print"/>
            <a:srcRect r="66150" b="29172"/>
            <a:stretch>
              <a:fillRect/>
            </a:stretch>
          </p:blipFill>
          <p:spPr bwMode="auto">
            <a:xfrm>
              <a:off x="1805" y="1810"/>
              <a:ext cx="1231" cy="1180"/>
            </a:xfrm>
            <a:prstGeom prst="rect">
              <a:avLst/>
            </a:prstGeom>
            <a:noFill/>
            <a:ln w="9525">
              <a:noFill/>
              <a:miter lim="800000"/>
              <a:headEnd/>
              <a:tailEnd/>
            </a:ln>
          </p:spPr>
        </p:pic>
        <p:pic>
          <p:nvPicPr>
            <p:cNvPr id="19467" name="Picture 8"/>
            <p:cNvPicPr>
              <a:picLocks noChangeAspect="1" noChangeArrowheads="1"/>
            </p:cNvPicPr>
            <p:nvPr/>
          </p:nvPicPr>
          <p:blipFill>
            <a:blip r:embed="rId4" cstate="print"/>
            <a:srcRect l="66376" r="224" b="29172"/>
            <a:stretch>
              <a:fillRect/>
            </a:stretch>
          </p:blipFill>
          <p:spPr bwMode="auto">
            <a:xfrm>
              <a:off x="3423" y="1810"/>
              <a:ext cx="1215" cy="1180"/>
            </a:xfrm>
            <a:prstGeom prst="rect">
              <a:avLst/>
            </a:prstGeom>
            <a:noFill/>
            <a:ln w="9525">
              <a:noFill/>
              <a:miter lim="800000"/>
              <a:headEnd/>
              <a:tailEnd/>
            </a:ln>
          </p:spPr>
        </p:pic>
        <p:sp>
          <p:nvSpPr>
            <p:cNvPr id="19468" name="AutoShape 11"/>
            <p:cNvSpPr>
              <a:spLocks noChangeArrowheads="1"/>
            </p:cNvSpPr>
            <p:nvPr/>
          </p:nvSpPr>
          <p:spPr bwMode="auto">
            <a:xfrm>
              <a:off x="3054" y="2289"/>
              <a:ext cx="343" cy="222"/>
            </a:xfrm>
            <a:prstGeom prst="rightArrow">
              <a:avLst>
                <a:gd name="adj1" fmla="val 50000"/>
                <a:gd name="adj2" fmla="val 38626"/>
              </a:avLst>
            </a:prstGeom>
            <a:solidFill>
              <a:schemeClr val="accent2"/>
            </a:solidFill>
            <a:ln w="12700">
              <a:solidFill>
                <a:schemeClr val="tx1"/>
              </a:solidFill>
              <a:miter lim="800000"/>
              <a:headEnd/>
              <a:tailEnd/>
            </a:ln>
          </p:spPr>
          <p:txBody>
            <a:bodyPr wrap="none" anchor="ctr"/>
            <a:lstStyle/>
            <a:p>
              <a:endParaRPr lang="en-GB"/>
            </a:p>
          </p:txBody>
        </p:sp>
      </p:grpSp>
      <p:grpSp>
        <p:nvGrpSpPr>
          <p:cNvPr id="4" name="Group 16"/>
          <p:cNvGrpSpPr>
            <a:grpSpLocks/>
          </p:cNvGrpSpPr>
          <p:nvPr/>
        </p:nvGrpSpPr>
        <p:grpSpPr bwMode="auto">
          <a:xfrm>
            <a:off x="849313" y="2878138"/>
            <a:ext cx="2555875" cy="3946525"/>
            <a:chOff x="535" y="1813"/>
            <a:chExt cx="1610" cy="2486"/>
          </a:xfrm>
        </p:grpSpPr>
        <p:pic>
          <p:nvPicPr>
            <p:cNvPr id="19463" name="Picture 6"/>
            <p:cNvPicPr>
              <a:picLocks noChangeAspect="1" noChangeArrowheads="1"/>
            </p:cNvPicPr>
            <p:nvPr/>
          </p:nvPicPr>
          <p:blipFill>
            <a:blip r:embed="rId5" cstate="print"/>
            <a:srcRect r="60216" b="51291"/>
            <a:stretch>
              <a:fillRect/>
            </a:stretch>
          </p:blipFill>
          <p:spPr bwMode="auto">
            <a:xfrm>
              <a:off x="545" y="1813"/>
              <a:ext cx="1589" cy="1094"/>
            </a:xfrm>
            <a:prstGeom prst="rect">
              <a:avLst/>
            </a:prstGeom>
            <a:noFill/>
            <a:ln w="9525">
              <a:noFill/>
              <a:miter lim="800000"/>
              <a:headEnd/>
              <a:tailEnd/>
            </a:ln>
          </p:spPr>
        </p:pic>
        <p:pic>
          <p:nvPicPr>
            <p:cNvPr id="19464" name="Picture 7"/>
            <p:cNvPicPr>
              <a:picLocks noChangeAspect="1" noChangeArrowheads="1"/>
            </p:cNvPicPr>
            <p:nvPr/>
          </p:nvPicPr>
          <p:blipFill>
            <a:blip r:embed="rId5" cstate="print"/>
            <a:srcRect l="39458" t="48575" r="20232" b="2271"/>
            <a:stretch>
              <a:fillRect/>
            </a:stretch>
          </p:blipFill>
          <p:spPr bwMode="auto">
            <a:xfrm>
              <a:off x="535" y="3195"/>
              <a:ext cx="1610" cy="1104"/>
            </a:xfrm>
            <a:prstGeom prst="rect">
              <a:avLst/>
            </a:prstGeom>
            <a:noFill/>
            <a:ln w="9525">
              <a:noFill/>
              <a:miter lim="800000"/>
              <a:headEnd/>
              <a:tailEnd/>
            </a:ln>
          </p:spPr>
        </p:pic>
        <p:sp>
          <p:nvSpPr>
            <p:cNvPr id="19465" name="AutoShape 15"/>
            <p:cNvSpPr>
              <a:spLocks noChangeArrowheads="1"/>
            </p:cNvSpPr>
            <p:nvPr/>
          </p:nvSpPr>
          <p:spPr bwMode="auto">
            <a:xfrm>
              <a:off x="1198" y="2941"/>
              <a:ext cx="283" cy="252"/>
            </a:xfrm>
            <a:prstGeom prst="downArrow">
              <a:avLst>
                <a:gd name="adj1" fmla="val 50000"/>
                <a:gd name="adj2" fmla="val 25000"/>
              </a:avLst>
            </a:prstGeom>
            <a:solidFill>
              <a:schemeClr val="accent2">
                <a:alpha val="89803"/>
              </a:schemeClr>
            </a:solidFill>
            <a:ln w="12700">
              <a:solidFill>
                <a:schemeClr val="tx1"/>
              </a:solidFill>
              <a:miter lim="800000"/>
              <a:headEnd/>
              <a:tailEnd/>
            </a:ln>
          </p:spPr>
          <p:txBody>
            <a:bodyPr vert="eaVert" wrap="none" anchor="ctr"/>
            <a:lstStyle/>
            <a:p>
              <a:endParaRPr lang="en-GB"/>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METHODS FOR IMAGE ENHANCEMENT</a:t>
            </a:r>
            <a:endParaRPr lang="en-US" dirty="0"/>
          </a:p>
        </p:txBody>
      </p:sp>
      <p:sp>
        <p:nvSpPr>
          <p:cNvPr id="3" name="Content Placeholder 2"/>
          <p:cNvSpPr>
            <a:spLocks noGrp="1"/>
          </p:cNvSpPr>
          <p:nvPr>
            <p:ph idx="1"/>
          </p:nvPr>
        </p:nvSpPr>
        <p:spPr/>
        <p:txBody>
          <a:bodyPr/>
          <a:lstStyle/>
          <a:p>
            <a:pPr algn="just"/>
            <a:r>
              <a:rPr lang="en-US" dirty="0" smtClean="0">
                <a:cs typeface="Times New Roman" charset="0"/>
              </a:rPr>
              <a:t>1.Spatial domain methods .</a:t>
            </a:r>
          </a:p>
          <a:p>
            <a:pPr algn="just"/>
            <a:r>
              <a:rPr lang="en-US" dirty="0" smtClean="0">
                <a:cs typeface="Times New Roman" charset="0"/>
              </a:rPr>
              <a:t>2 Frequency domain methods.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FFF9AEAE-5304-4D80-913A-79403332B10A}"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Image Definition</a:t>
            </a:r>
          </a:p>
        </p:txBody>
      </p:sp>
      <p:sp>
        <p:nvSpPr>
          <p:cNvPr id="4100" name="Rectangle 3"/>
          <p:cNvSpPr>
            <a:spLocks noGrp="1" noChangeArrowheads="1"/>
          </p:cNvSpPr>
          <p:nvPr>
            <p:ph idx="1"/>
          </p:nvPr>
        </p:nvSpPr>
        <p:spPr>
          <a:xfrm>
            <a:off x="381000" y="1676400"/>
            <a:ext cx="8255000" cy="4876800"/>
          </a:xfrm>
        </p:spPr>
        <p:txBody>
          <a:bodyPr/>
          <a:lstStyle/>
          <a:p>
            <a:pPr lvl="1"/>
            <a:r>
              <a:rPr lang="en-US" sz="2000" smtClean="0"/>
              <a:t>Image is the Spatial representation of </a:t>
            </a:r>
          </a:p>
          <a:p>
            <a:pPr lvl="2"/>
            <a:r>
              <a:rPr lang="en-US" sz="1800" smtClean="0"/>
              <a:t>an object</a:t>
            </a:r>
          </a:p>
          <a:p>
            <a:pPr lvl="2"/>
            <a:r>
              <a:rPr lang="en-US" sz="1800" smtClean="0"/>
              <a:t>a 2-D or 3-D scene or</a:t>
            </a:r>
          </a:p>
          <a:p>
            <a:pPr lvl="2"/>
            <a:r>
              <a:rPr lang="en-US" sz="1800" smtClean="0"/>
              <a:t>another image</a:t>
            </a:r>
          </a:p>
          <a:p>
            <a:pPr lvl="1"/>
            <a:r>
              <a:rPr lang="en-US" sz="2000" smtClean="0"/>
              <a:t>Images may be Real or Virtual</a:t>
            </a:r>
          </a:p>
          <a:p>
            <a:pPr lvl="1"/>
            <a:r>
              <a:rPr lang="en-US" sz="2000" smtClean="0"/>
              <a:t>Can be abstractly thought of as continuous function defining usually a rectangular region of plane</a:t>
            </a:r>
          </a:p>
          <a:p>
            <a:pPr lvl="1"/>
            <a:r>
              <a:rPr lang="en-US" sz="2000" smtClean="0"/>
              <a:t>recorded image- photographic, analog video signal or in digital format</a:t>
            </a:r>
          </a:p>
          <a:p>
            <a:pPr lvl="1"/>
            <a:r>
              <a:rPr lang="en-US" sz="2000" smtClean="0"/>
              <a:t>computer vision- video image, digital image or picture</a:t>
            </a:r>
          </a:p>
          <a:p>
            <a:pPr lvl="1"/>
            <a:r>
              <a:rPr lang="en-US" sz="2000" smtClean="0"/>
              <a:t>computer graphics- digital image</a:t>
            </a:r>
          </a:p>
          <a:p>
            <a:pPr lvl="1"/>
            <a:r>
              <a:rPr lang="en-US" sz="2000" smtClean="0"/>
              <a:t>multimedia- deals about all above formats</a:t>
            </a:r>
          </a:p>
          <a:p>
            <a:pPr lvl="1"/>
            <a:r>
              <a:rPr lang="en-US" sz="2000" smtClean="0"/>
              <a:t>But, to use digital computer, digital image format is most important</a:t>
            </a:r>
          </a:p>
        </p:txBody>
      </p:sp>
      <p:sp>
        <p:nvSpPr>
          <p:cNvPr id="4098" name="Slide Number Placeholder 5"/>
          <p:cNvSpPr>
            <a:spLocks noGrp="1"/>
          </p:cNvSpPr>
          <p:nvPr>
            <p:ph type="sldNum" sz="quarter" idx="12"/>
          </p:nvPr>
        </p:nvSpPr>
        <p:spPr>
          <a:noFill/>
        </p:spPr>
        <p:txBody>
          <a:bodyPr/>
          <a:lstStyle/>
          <a:p>
            <a:fld id="{975A1F9C-623C-434D-8E41-62F11C1BC81A}"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SPATIAL DOMAIN METHODS</a:t>
            </a:r>
            <a:endParaRPr lang="en-US" dirty="0"/>
          </a:p>
        </p:txBody>
      </p:sp>
      <p:sp>
        <p:nvSpPr>
          <p:cNvPr id="3" name="Content Placeholder 2"/>
          <p:cNvSpPr>
            <a:spLocks noGrp="1"/>
          </p:cNvSpPr>
          <p:nvPr>
            <p:ph idx="1"/>
          </p:nvPr>
        </p:nvSpPr>
        <p:spPr/>
        <p:txBody>
          <a:bodyPr/>
          <a:lstStyle/>
          <a:p>
            <a:pPr algn="just"/>
            <a:r>
              <a:rPr lang="en-US" dirty="0" smtClean="0">
                <a:cs typeface="Times New Roman" charset="0"/>
              </a:rPr>
              <a:t>refers to the aggregate of pixels composing an image. </a:t>
            </a:r>
          </a:p>
          <a:p>
            <a:pPr algn="just"/>
            <a:r>
              <a:rPr lang="en-US" dirty="0" smtClean="0">
                <a:cs typeface="Times New Roman" charset="0"/>
              </a:rPr>
              <a:t>procedures that operate directly on these pixels.</a:t>
            </a:r>
          </a:p>
          <a:p>
            <a:pPr algn="just"/>
            <a:r>
              <a:rPr lang="en-US" dirty="0" smtClean="0">
                <a:cs typeface="Times New Roman" charset="0"/>
              </a:rPr>
              <a:t>denoted by the expression , </a:t>
            </a:r>
          </a:p>
          <a:p>
            <a:pPr algn="just">
              <a:buFont typeface="Wingdings" pitchFamily="2" charset="2"/>
              <a:buNone/>
            </a:pPr>
            <a:r>
              <a:rPr lang="en-US" dirty="0" smtClean="0">
                <a:cs typeface="Times New Roman" charset="0"/>
              </a:rPr>
              <a:t>                                g(</a:t>
            </a:r>
            <a:r>
              <a:rPr lang="en-US" dirty="0" err="1" smtClean="0">
                <a:cs typeface="Times New Roman" charset="0"/>
              </a:rPr>
              <a:t>x,y</a:t>
            </a:r>
            <a:r>
              <a:rPr lang="en-US" dirty="0" smtClean="0">
                <a:cs typeface="Times New Roman" charset="0"/>
              </a:rPr>
              <a:t>)= T[f(</a:t>
            </a:r>
            <a:r>
              <a:rPr lang="en-US" dirty="0" err="1" smtClean="0">
                <a:cs typeface="Times New Roman" charset="0"/>
              </a:rPr>
              <a:t>x,y</a:t>
            </a:r>
            <a:r>
              <a:rPr lang="en-US" dirty="0" smtClean="0">
                <a:cs typeface="Times New Roman" charset="0"/>
              </a:rPr>
              <a:t>)]</a:t>
            </a:r>
          </a:p>
          <a:p>
            <a:pPr algn="just"/>
            <a:endParaRPr lang="en-US" dirty="0" smtClean="0">
              <a:cs typeface="Times New Roman" charset="0"/>
            </a:endParaRPr>
          </a:p>
          <a:p>
            <a:endParaRPr lang="en-US" dirty="0"/>
          </a:p>
        </p:txBody>
      </p:sp>
      <p:sp>
        <p:nvSpPr>
          <p:cNvPr id="4" name="Slide Number Placeholder 3"/>
          <p:cNvSpPr>
            <a:spLocks noGrp="1"/>
          </p:cNvSpPr>
          <p:nvPr>
            <p:ph type="sldNum" sz="quarter" idx="12"/>
          </p:nvPr>
        </p:nvSpPr>
        <p:spPr/>
        <p:txBody>
          <a:bodyPr/>
          <a:lstStyle/>
          <a:p>
            <a:pPr>
              <a:defRPr/>
            </a:pPr>
            <a:fld id="{FFF9AEAE-5304-4D80-913A-79403332B10A}"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charset="0"/>
                <a:cs typeface="Times New Roman" charset="0"/>
              </a:rPr>
              <a:t>POINT PROCESSING</a:t>
            </a:r>
            <a:r>
              <a:rPr lang="en-US" dirty="0" smtClean="0"/>
              <a:t> </a:t>
            </a:r>
            <a:endParaRPr lang="en-US" dirty="0"/>
          </a:p>
        </p:txBody>
      </p:sp>
      <p:sp>
        <p:nvSpPr>
          <p:cNvPr id="3" name="Content Placeholder 2"/>
          <p:cNvSpPr>
            <a:spLocks noGrp="1"/>
          </p:cNvSpPr>
          <p:nvPr>
            <p:ph idx="1"/>
          </p:nvPr>
        </p:nvSpPr>
        <p:spPr/>
        <p:txBody>
          <a:bodyPr/>
          <a:lstStyle/>
          <a:p>
            <a:pPr>
              <a:lnSpc>
                <a:spcPct val="90000"/>
              </a:lnSpc>
            </a:pPr>
            <a:r>
              <a:rPr lang="en-US" dirty="0" smtClean="0"/>
              <a:t>It is the process of </a:t>
            </a:r>
            <a:r>
              <a:rPr lang="en-US" b="1" dirty="0" smtClean="0"/>
              <a:t>contrast enhancement</a:t>
            </a:r>
            <a:r>
              <a:rPr lang="en-US" dirty="0" smtClean="0"/>
              <a:t>.</a:t>
            </a:r>
          </a:p>
          <a:p>
            <a:pPr>
              <a:lnSpc>
                <a:spcPct val="90000"/>
              </a:lnSpc>
            </a:pPr>
            <a:r>
              <a:rPr lang="en-US" dirty="0" smtClean="0">
                <a:cs typeface="Times New Roman" charset="0"/>
              </a:rPr>
              <a:t>It is the process to produce an image of higher contrast than the original </a:t>
            </a:r>
            <a:r>
              <a:rPr lang="en-US" b="1" dirty="0" smtClean="0">
                <a:cs typeface="Times New Roman" charset="0"/>
              </a:rPr>
              <a:t>by darkening a particular level</a:t>
            </a:r>
            <a:r>
              <a:rPr lang="en-US" dirty="0" smtClean="0">
                <a:cs typeface="Times New Roman" charset="0"/>
              </a:rPr>
              <a:t>.</a:t>
            </a:r>
          </a:p>
          <a:p>
            <a:pPr algn="just">
              <a:lnSpc>
                <a:spcPct val="90000"/>
              </a:lnSpc>
            </a:pPr>
            <a:r>
              <a:rPr lang="en-US" dirty="0" smtClean="0">
                <a:cs typeface="Times New Roman" charset="0"/>
              </a:rPr>
              <a:t>Enhancement at any point in an image depends only on the gray level at that point techniques in this category are often referred to as point processing. </a:t>
            </a:r>
          </a:p>
          <a:p>
            <a:endParaRPr lang="en-US" dirty="0"/>
          </a:p>
        </p:txBody>
      </p:sp>
      <p:sp>
        <p:nvSpPr>
          <p:cNvPr id="4" name="Slide Number Placeholder 3"/>
          <p:cNvSpPr>
            <a:spLocks noGrp="1"/>
          </p:cNvSpPr>
          <p:nvPr>
            <p:ph type="sldNum" sz="quarter" idx="12"/>
          </p:nvPr>
        </p:nvSpPr>
        <p:spPr/>
        <p:txBody>
          <a:bodyPr/>
          <a:lstStyle/>
          <a:p>
            <a:pPr>
              <a:defRPr/>
            </a:pPr>
            <a:fld id="{FFF9AEAE-5304-4D80-913A-79403332B10A}"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Arial" charset="0"/>
                <a:cs typeface="Times New Roman" charset="0"/>
              </a:rPr>
              <a:t>Median and Max/Min filtering</a:t>
            </a:r>
            <a:r>
              <a:rPr lang="en-US" dirty="0" smtClean="0"/>
              <a:t> </a:t>
            </a:r>
            <a:endParaRPr lang="en-US" dirty="0"/>
          </a:p>
        </p:txBody>
      </p:sp>
      <p:sp>
        <p:nvSpPr>
          <p:cNvPr id="3" name="Content Placeholder 2"/>
          <p:cNvSpPr>
            <a:spLocks noGrp="1"/>
          </p:cNvSpPr>
          <p:nvPr>
            <p:ph idx="1"/>
          </p:nvPr>
        </p:nvSpPr>
        <p:spPr/>
        <p:txBody>
          <a:bodyPr/>
          <a:lstStyle/>
          <a:p>
            <a:pPr>
              <a:lnSpc>
                <a:spcPct val="90000"/>
              </a:lnSpc>
            </a:pPr>
            <a:r>
              <a:rPr lang="en-US" dirty="0" smtClean="0">
                <a:cs typeface="Times New Roman" charset="0"/>
              </a:rPr>
              <a:t>Median filtering is a powerful smoothing technique that does not blur the edges significantly</a:t>
            </a:r>
            <a:r>
              <a:rPr lang="en-US" dirty="0" smtClean="0"/>
              <a:t> .</a:t>
            </a:r>
          </a:p>
          <a:p>
            <a:pPr>
              <a:lnSpc>
                <a:spcPct val="90000"/>
              </a:lnSpc>
            </a:pPr>
            <a:r>
              <a:rPr lang="en-US" dirty="0" smtClean="0">
                <a:cs typeface="Times New Roman" charset="0"/>
              </a:rPr>
              <a:t>Max/min filtering is used where the max or min value of the neighborhood gray levels replaces the candidate pixel</a:t>
            </a:r>
            <a:r>
              <a:rPr lang="en-US" dirty="0" smtClean="0"/>
              <a:t> .</a:t>
            </a:r>
          </a:p>
          <a:p>
            <a:pPr algn="just">
              <a:lnSpc>
                <a:spcPct val="90000"/>
              </a:lnSpc>
            </a:pPr>
            <a:r>
              <a:rPr lang="en-US" dirty="0" smtClean="0">
                <a:cs typeface="Times New Roman" charset="0"/>
              </a:rPr>
              <a:t>Shrinking and expansion are useful operations especially in two tone images.</a:t>
            </a:r>
          </a:p>
          <a:p>
            <a:endParaRPr lang="en-US" dirty="0"/>
          </a:p>
        </p:txBody>
      </p:sp>
      <p:sp>
        <p:nvSpPr>
          <p:cNvPr id="4" name="Slide Number Placeholder 3"/>
          <p:cNvSpPr>
            <a:spLocks noGrp="1"/>
          </p:cNvSpPr>
          <p:nvPr>
            <p:ph type="sldNum" sz="quarter" idx="12"/>
          </p:nvPr>
        </p:nvSpPr>
        <p:spPr/>
        <p:txBody>
          <a:bodyPr/>
          <a:lstStyle/>
          <a:p>
            <a:pPr>
              <a:defRPr/>
            </a:pPr>
            <a:fld id="{FFF9AEAE-5304-4D80-913A-79403332B10A}"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IMAGE SUBTRACTION</a:t>
            </a:r>
            <a:endParaRPr lang="en-US" dirty="0"/>
          </a:p>
        </p:txBody>
      </p:sp>
      <p:sp>
        <p:nvSpPr>
          <p:cNvPr id="3" name="Content Placeholder 2"/>
          <p:cNvSpPr>
            <a:spLocks noGrp="1"/>
          </p:cNvSpPr>
          <p:nvPr>
            <p:ph idx="1"/>
          </p:nvPr>
        </p:nvSpPr>
        <p:spPr/>
        <p:txBody>
          <a:bodyPr/>
          <a:lstStyle/>
          <a:p>
            <a:pPr algn="just">
              <a:lnSpc>
                <a:spcPct val="90000"/>
              </a:lnSpc>
            </a:pPr>
            <a:r>
              <a:rPr lang="en-US" dirty="0" smtClean="0">
                <a:cs typeface="Times New Roman" charset="0"/>
              </a:rPr>
              <a:t>The difference between two images f(</a:t>
            </a:r>
            <a:r>
              <a:rPr lang="en-US" dirty="0" err="1" smtClean="0">
                <a:cs typeface="Times New Roman" charset="0"/>
              </a:rPr>
              <a:t>x,y</a:t>
            </a:r>
            <a:r>
              <a:rPr lang="en-US" dirty="0" smtClean="0">
                <a:cs typeface="Times New Roman" charset="0"/>
              </a:rPr>
              <a:t>) and h(</a:t>
            </a:r>
            <a:r>
              <a:rPr lang="en-US" dirty="0" err="1" smtClean="0">
                <a:cs typeface="Times New Roman" charset="0"/>
              </a:rPr>
              <a:t>x,y</a:t>
            </a:r>
            <a:r>
              <a:rPr lang="en-US" dirty="0" smtClean="0">
                <a:cs typeface="Times New Roman" charset="0"/>
              </a:rPr>
              <a:t>) are expressed as,</a:t>
            </a:r>
          </a:p>
          <a:p>
            <a:pPr algn="just">
              <a:lnSpc>
                <a:spcPct val="90000"/>
              </a:lnSpc>
              <a:buFont typeface="Wingdings" pitchFamily="2" charset="2"/>
              <a:buNone/>
            </a:pPr>
            <a:r>
              <a:rPr lang="en-US" dirty="0" smtClean="0">
                <a:cs typeface="Times New Roman" charset="0"/>
              </a:rPr>
              <a:t>		                G(</a:t>
            </a:r>
            <a:r>
              <a:rPr lang="en-US" dirty="0" err="1" smtClean="0">
                <a:cs typeface="Times New Roman" charset="0"/>
              </a:rPr>
              <a:t>x,y</a:t>
            </a:r>
            <a:r>
              <a:rPr lang="en-US" dirty="0" smtClean="0">
                <a:cs typeface="Times New Roman" charset="0"/>
              </a:rPr>
              <a:t>)= f(</a:t>
            </a:r>
            <a:r>
              <a:rPr lang="en-US" dirty="0" err="1" smtClean="0">
                <a:cs typeface="Times New Roman" charset="0"/>
              </a:rPr>
              <a:t>x,y</a:t>
            </a:r>
            <a:r>
              <a:rPr lang="en-US" dirty="0" smtClean="0">
                <a:cs typeface="Times New Roman" charset="0"/>
              </a:rPr>
              <a:t>) – h(</a:t>
            </a:r>
            <a:r>
              <a:rPr lang="en-US" dirty="0" err="1" smtClean="0">
                <a:cs typeface="Times New Roman" charset="0"/>
              </a:rPr>
              <a:t>x,y</a:t>
            </a:r>
            <a:r>
              <a:rPr lang="en-US" dirty="0" smtClean="0">
                <a:cs typeface="Times New Roman" charset="0"/>
              </a:rPr>
              <a:t>)</a:t>
            </a:r>
          </a:p>
          <a:p>
            <a:r>
              <a:rPr lang="en-US" dirty="0" smtClean="0">
                <a:cs typeface="Times New Roman" charset="0"/>
              </a:rPr>
              <a:t>obtained by computing the difference between all pairs of corresponding pixels from f and h.</a:t>
            </a:r>
          </a:p>
          <a:p>
            <a:r>
              <a:rPr lang="en-US" dirty="0" smtClean="0">
                <a:cs typeface="Times New Roman" charset="0"/>
              </a:rPr>
              <a:t>The key usefulness of subtraction is the enhancement of difference between images.</a:t>
            </a:r>
          </a:p>
          <a:p>
            <a:r>
              <a:rPr lang="en-US" dirty="0" smtClean="0">
                <a:cs typeface="Times New Roman" charset="0"/>
              </a:rPr>
              <a:t>One of the most commercially successful and beneficial uses - in the area of medical imaging  called mask mode radiography .</a:t>
            </a:r>
          </a:p>
          <a:p>
            <a:endParaRPr lang="en-US" dirty="0" smtClean="0">
              <a:cs typeface="Times New Roman" charset="0"/>
            </a:endParaRPr>
          </a:p>
          <a:p>
            <a:endParaRPr lang="en-US" dirty="0"/>
          </a:p>
        </p:txBody>
      </p:sp>
      <p:sp>
        <p:nvSpPr>
          <p:cNvPr id="4" name="Slide Number Placeholder 3"/>
          <p:cNvSpPr>
            <a:spLocks noGrp="1"/>
          </p:cNvSpPr>
          <p:nvPr>
            <p:ph type="sldNum" sz="quarter" idx="12"/>
          </p:nvPr>
        </p:nvSpPr>
        <p:spPr/>
        <p:txBody>
          <a:bodyPr/>
          <a:lstStyle/>
          <a:p>
            <a:pPr>
              <a:defRPr/>
            </a:pPr>
            <a:fld id="{FFF9AEAE-5304-4D80-913A-79403332B10A}"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8839200" cy="1447800"/>
          </a:xfrm>
        </p:spPr>
        <p:txBody>
          <a:bodyPr/>
          <a:lstStyle/>
          <a:p>
            <a:r>
              <a:rPr lang="en-US" u="sng"/>
              <a:t>FREQUENCY DOMAIN METHODS</a:t>
            </a:r>
          </a:p>
        </p:txBody>
      </p:sp>
      <p:sp>
        <p:nvSpPr>
          <p:cNvPr id="10243" name="Rectangle 3"/>
          <p:cNvSpPr>
            <a:spLocks noGrp="1" noChangeArrowheads="1"/>
          </p:cNvSpPr>
          <p:nvPr>
            <p:ph idx="1"/>
          </p:nvPr>
        </p:nvSpPr>
        <p:spPr>
          <a:xfrm>
            <a:off x="685800" y="1447800"/>
            <a:ext cx="7772400" cy="4648200"/>
          </a:xfrm>
        </p:spPr>
        <p:txBody>
          <a:bodyPr/>
          <a:lstStyle/>
          <a:p>
            <a:pPr algn="just"/>
            <a:r>
              <a:rPr lang="en-US" dirty="0">
                <a:cs typeface="Times New Roman" charset="0"/>
              </a:rPr>
              <a:t> We compute the Fourier transform of the image to be enhanced, multiply the result by a </a:t>
            </a:r>
            <a:r>
              <a:rPr lang="en-US" dirty="0" smtClean="0">
                <a:cs typeface="Times New Roman" charset="0"/>
              </a:rPr>
              <a:t>filter and </a:t>
            </a:r>
            <a:r>
              <a:rPr lang="en-US" dirty="0">
                <a:cs typeface="Times New Roman" charset="0"/>
              </a:rPr>
              <a:t>take the inverse transform to produce the enhanced image. </a:t>
            </a:r>
          </a:p>
          <a:p>
            <a:endParaRPr lang="en-US" dirty="0"/>
          </a:p>
        </p:txBody>
      </p:sp>
      <p:sp>
        <p:nvSpPr>
          <p:cNvPr id="6" name="Slide Number Placeholder 5"/>
          <p:cNvSpPr>
            <a:spLocks noGrp="1"/>
          </p:cNvSpPr>
          <p:nvPr>
            <p:ph type="sldNum" sz="quarter" idx="12"/>
          </p:nvPr>
        </p:nvSpPr>
        <p:spPr/>
        <p:txBody>
          <a:bodyPr/>
          <a:lstStyle/>
          <a:p>
            <a:fld id="{B595A20B-59D8-458A-945D-9C476185E174}" type="slidenum">
              <a:rPr lang="en-US"/>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u="sng"/>
              <a:t>IMAGE SMOOTHING</a:t>
            </a:r>
          </a:p>
        </p:txBody>
      </p:sp>
      <p:sp>
        <p:nvSpPr>
          <p:cNvPr id="11267" name="Rectangle 3"/>
          <p:cNvSpPr>
            <a:spLocks noGrp="1" noChangeArrowheads="1"/>
          </p:cNvSpPr>
          <p:nvPr>
            <p:ph idx="1"/>
          </p:nvPr>
        </p:nvSpPr>
        <p:spPr/>
        <p:txBody>
          <a:bodyPr/>
          <a:lstStyle/>
          <a:p>
            <a:r>
              <a:rPr lang="en-US" dirty="0">
                <a:cs typeface="Times New Roman" charset="0"/>
              </a:rPr>
              <a:t>The aim of image smoothing is to diminish the effects of camera noise, spurious pixel values, missing pixel values etc.</a:t>
            </a:r>
          </a:p>
          <a:p>
            <a:pPr>
              <a:buFont typeface="Wingdings" pitchFamily="2" charset="2"/>
              <a:buNone/>
            </a:pPr>
            <a:r>
              <a:rPr lang="en-US" dirty="0"/>
              <a:t>   Two methods used for image smoothing.</a:t>
            </a:r>
          </a:p>
          <a:p>
            <a:pPr lvl="1">
              <a:buFont typeface="Wingdings" pitchFamily="2" charset="2"/>
              <a:buChar char="Ø"/>
            </a:pPr>
            <a:r>
              <a:rPr lang="en-US" dirty="0">
                <a:cs typeface="Times New Roman" charset="0"/>
              </a:rPr>
              <a:t> </a:t>
            </a:r>
            <a:r>
              <a:rPr lang="en-US" dirty="0" smtClean="0">
                <a:solidFill>
                  <a:schemeClr val="tx1"/>
                </a:solidFill>
                <a:cs typeface="Times New Roman" charset="0"/>
              </a:rPr>
              <a:t>neighborhood </a:t>
            </a:r>
            <a:r>
              <a:rPr lang="en-US" dirty="0">
                <a:solidFill>
                  <a:schemeClr val="tx1"/>
                </a:solidFill>
                <a:cs typeface="Times New Roman" charset="0"/>
              </a:rPr>
              <a:t>averaging </a:t>
            </a:r>
            <a:r>
              <a:rPr lang="en-US" dirty="0" smtClean="0">
                <a:solidFill>
                  <a:schemeClr val="tx1"/>
                </a:solidFill>
                <a:cs typeface="Times New Roman" charset="0"/>
              </a:rPr>
              <a:t>and</a:t>
            </a:r>
          </a:p>
          <a:p>
            <a:pPr lvl="1">
              <a:buFont typeface="Wingdings" pitchFamily="2" charset="2"/>
              <a:buChar char="Ø"/>
            </a:pPr>
            <a:r>
              <a:rPr lang="en-US" dirty="0" smtClean="0">
                <a:solidFill>
                  <a:schemeClr val="tx1"/>
                </a:solidFill>
                <a:cs typeface="Times New Roman" charset="0"/>
              </a:rPr>
              <a:t> edge preserving </a:t>
            </a:r>
            <a:r>
              <a:rPr lang="en-US" dirty="0">
                <a:solidFill>
                  <a:schemeClr val="tx1"/>
                </a:solidFill>
                <a:cs typeface="Times New Roman" charset="0"/>
              </a:rPr>
              <a:t>smoothing. </a:t>
            </a:r>
            <a:r>
              <a:rPr lang="en-US" dirty="0">
                <a:solidFill>
                  <a:schemeClr val="tx1"/>
                </a:solidFill>
              </a:rPr>
              <a:t> </a:t>
            </a:r>
          </a:p>
        </p:txBody>
      </p:sp>
      <p:sp>
        <p:nvSpPr>
          <p:cNvPr id="6" name="Slide Number Placeholder 5"/>
          <p:cNvSpPr>
            <a:spLocks noGrp="1"/>
          </p:cNvSpPr>
          <p:nvPr>
            <p:ph type="sldNum" sz="quarter" idx="12"/>
          </p:nvPr>
        </p:nvSpPr>
        <p:spPr/>
        <p:txBody>
          <a:bodyPr/>
          <a:lstStyle/>
          <a:p>
            <a:fld id="{86C01AB4-9642-4046-A45F-E54F5DA643EC}"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u="sng">
                <a:latin typeface="Arial" charset="0"/>
                <a:cs typeface="Times New Roman" charset="0"/>
              </a:rPr>
              <a:t>Neighbourhood Averaging</a:t>
            </a:r>
            <a:r>
              <a:rPr lang="en-US"/>
              <a:t> </a:t>
            </a:r>
          </a:p>
        </p:txBody>
      </p:sp>
      <p:sp>
        <p:nvSpPr>
          <p:cNvPr id="12291" name="Rectangle 3"/>
          <p:cNvSpPr>
            <a:spLocks noGrp="1" noChangeArrowheads="1"/>
          </p:cNvSpPr>
          <p:nvPr>
            <p:ph idx="1"/>
          </p:nvPr>
        </p:nvSpPr>
        <p:spPr/>
        <p:txBody>
          <a:bodyPr/>
          <a:lstStyle/>
          <a:p>
            <a:pPr algn="just"/>
            <a:r>
              <a:rPr lang="en-US" dirty="0">
                <a:cs typeface="Times New Roman" charset="0"/>
              </a:rPr>
              <a:t>Each point in the smoothed </a:t>
            </a:r>
            <a:r>
              <a:rPr lang="en-US" dirty="0" err="1">
                <a:cs typeface="Times New Roman" charset="0"/>
              </a:rPr>
              <a:t>image,F</a:t>
            </a:r>
            <a:r>
              <a:rPr lang="en-US" dirty="0">
                <a:cs typeface="Times New Roman" charset="0"/>
              </a:rPr>
              <a:t>(X,Y) is obtained from the average pixel value in a </a:t>
            </a:r>
            <a:r>
              <a:rPr lang="en-US" dirty="0" err="1">
                <a:cs typeface="Times New Roman" charset="0"/>
              </a:rPr>
              <a:t>neighbourhood</a:t>
            </a:r>
            <a:r>
              <a:rPr lang="en-US" dirty="0">
                <a:cs typeface="Times New Roman" charset="0"/>
              </a:rPr>
              <a:t> of (</a:t>
            </a:r>
            <a:r>
              <a:rPr lang="en-US" i="1" dirty="0" err="1">
                <a:cs typeface="Times New Roman" charset="0"/>
              </a:rPr>
              <a:t>x</a:t>
            </a:r>
            <a:r>
              <a:rPr lang="en-US" dirty="0" err="1">
                <a:cs typeface="Times New Roman" charset="0"/>
              </a:rPr>
              <a:t>,</a:t>
            </a:r>
            <a:r>
              <a:rPr lang="en-US" i="1" dirty="0" err="1">
                <a:cs typeface="Times New Roman" charset="0"/>
              </a:rPr>
              <a:t>y</a:t>
            </a:r>
            <a:r>
              <a:rPr lang="en-US" dirty="0">
                <a:cs typeface="Times New Roman" charset="0"/>
              </a:rPr>
              <a:t>) in the input image. </a:t>
            </a:r>
          </a:p>
          <a:p>
            <a:r>
              <a:rPr lang="en-US" dirty="0"/>
              <a:t>   </a:t>
            </a:r>
            <a:r>
              <a:rPr lang="en-US" dirty="0">
                <a:cs typeface="Times New Roman" charset="0"/>
              </a:rPr>
              <a:t>For example, if we use a 3*3 </a:t>
            </a:r>
            <a:r>
              <a:rPr lang="en-US" dirty="0" err="1">
                <a:cs typeface="Times New Roman" charset="0"/>
              </a:rPr>
              <a:t>neighbourhood</a:t>
            </a:r>
            <a:r>
              <a:rPr lang="en-US" dirty="0">
                <a:cs typeface="Times New Roman" charset="0"/>
              </a:rPr>
              <a:t> around each pixel we would use the mask .Each pixel value is multiplied by 1/9, summed, and then the result placed in the output image </a:t>
            </a:r>
          </a:p>
        </p:txBody>
      </p:sp>
      <p:sp>
        <p:nvSpPr>
          <p:cNvPr id="6" name="Slide Number Placeholder 5"/>
          <p:cNvSpPr>
            <a:spLocks noGrp="1"/>
          </p:cNvSpPr>
          <p:nvPr>
            <p:ph type="sldNum" sz="quarter" idx="12"/>
          </p:nvPr>
        </p:nvSpPr>
        <p:spPr/>
        <p:txBody>
          <a:bodyPr/>
          <a:lstStyle/>
          <a:p>
            <a:fld id="{58F4660F-97D8-436E-BA6E-56FD1CC5DDB0}"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b="1" u="sng">
                <a:latin typeface="Arial" charset="0"/>
                <a:cs typeface="Times New Roman" charset="0"/>
              </a:rPr>
              <a:t>Edge preserving smoothing</a:t>
            </a:r>
            <a:r>
              <a:rPr lang="en-US" b="1">
                <a:latin typeface="Arial" charset="0"/>
                <a:cs typeface="Times New Roman" charset="0"/>
              </a:rPr>
              <a:t> </a:t>
            </a:r>
          </a:p>
        </p:txBody>
      </p:sp>
      <p:sp>
        <p:nvSpPr>
          <p:cNvPr id="13315" name="Rectangle 3"/>
          <p:cNvSpPr>
            <a:spLocks noGrp="1" noChangeArrowheads="1"/>
          </p:cNvSpPr>
          <p:nvPr>
            <p:ph idx="1"/>
          </p:nvPr>
        </p:nvSpPr>
        <p:spPr/>
        <p:txBody>
          <a:bodyPr/>
          <a:lstStyle/>
          <a:p>
            <a:pPr algn="just"/>
            <a:r>
              <a:rPr lang="en-US" sz="2800" dirty="0">
                <a:cs typeface="Times New Roman" charset="0"/>
              </a:rPr>
              <a:t>An alternative approach is to use </a:t>
            </a:r>
            <a:r>
              <a:rPr lang="en-US" sz="2800" b="1" i="1" dirty="0">
                <a:cs typeface="Times New Roman" charset="0"/>
              </a:rPr>
              <a:t>median filtering instead of neighborhood averaging</a:t>
            </a:r>
            <a:r>
              <a:rPr lang="en-US" sz="2800" b="1" dirty="0">
                <a:cs typeface="Times New Roman" charset="0"/>
              </a:rPr>
              <a:t>.</a:t>
            </a:r>
          </a:p>
          <a:p>
            <a:pPr algn="just"/>
            <a:r>
              <a:rPr lang="en-US" sz="2800" dirty="0">
                <a:cs typeface="Times New Roman" charset="0"/>
              </a:rPr>
              <a:t> Here we set the grey level to be the median of the pixel values in the neighborhood of that pixel. </a:t>
            </a:r>
          </a:p>
          <a:p>
            <a:pPr algn="just"/>
            <a:r>
              <a:rPr lang="en-US" sz="2800" dirty="0">
                <a:cs typeface="Times New Roman" charset="0"/>
              </a:rPr>
              <a:t>The outcome of median filtering is that pixels with outlying values are forced to become more like their neighbors, but at the same time edges are preserved ,so this also known as </a:t>
            </a:r>
            <a:r>
              <a:rPr lang="en-US" sz="2800" b="1" i="1" dirty="0">
                <a:cs typeface="Times New Roman" charset="0"/>
              </a:rPr>
              <a:t>edge preserving smoothing.</a:t>
            </a:r>
          </a:p>
          <a:p>
            <a:endParaRPr lang="en-US" sz="2800" b="1" i="1" dirty="0"/>
          </a:p>
        </p:txBody>
      </p:sp>
      <p:sp>
        <p:nvSpPr>
          <p:cNvPr id="6" name="Slide Number Placeholder 5"/>
          <p:cNvSpPr>
            <a:spLocks noGrp="1"/>
          </p:cNvSpPr>
          <p:nvPr>
            <p:ph type="sldNum" sz="quarter" idx="12"/>
          </p:nvPr>
        </p:nvSpPr>
        <p:spPr/>
        <p:txBody>
          <a:bodyPr/>
          <a:lstStyle/>
          <a:p>
            <a:fld id="{1B96486B-DBD6-49E1-BCB6-2B5E041199F8}"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u="sng">
                <a:latin typeface="Arial" charset="0"/>
                <a:cs typeface="Times New Roman" charset="0"/>
              </a:rPr>
              <a:t>Image sharpening</a:t>
            </a:r>
            <a:r>
              <a:rPr lang="en-US"/>
              <a:t> </a:t>
            </a:r>
          </a:p>
        </p:txBody>
      </p:sp>
      <p:sp>
        <p:nvSpPr>
          <p:cNvPr id="14339" name="Rectangle 3"/>
          <p:cNvSpPr>
            <a:spLocks noGrp="1" noChangeArrowheads="1"/>
          </p:cNvSpPr>
          <p:nvPr>
            <p:ph idx="1"/>
          </p:nvPr>
        </p:nvSpPr>
        <p:spPr/>
        <p:txBody>
          <a:bodyPr/>
          <a:lstStyle/>
          <a:p>
            <a:r>
              <a:rPr lang="en-US" dirty="0">
                <a:cs typeface="Times New Roman" charset="0"/>
              </a:rPr>
              <a:t>The main aim in image sharpening is to highlight fine detail in the image, or to enhance detail that has been blurred </a:t>
            </a:r>
          </a:p>
        </p:txBody>
      </p:sp>
      <p:sp>
        <p:nvSpPr>
          <p:cNvPr id="6" name="Slide Number Placeholder 5"/>
          <p:cNvSpPr>
            <a:spLocks noGrp="1"/>
          </p:cNvSpPr>
          <p:nvPr>
            <p:ph type="sldNum" sz="quarter" idx="12"/>
          </p:nvPr>
        </p:nvSpPr>
        <p:spPr/>
        <p:txBody>
          <a:bodyPr/>
          <a:lstStyle/>
          <a:p>
            <a:fld id="{8D39525C-7C36-469A-9FA5-E8C1B9A56494}"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u="sng">
                <a:latin typeface="Arial" charset="0"/>
                <a:cs typeface="Times New Roman" charset="0"/>
              </a:rPr>
              <a:t>Conclusion</a:t>
            </a:r>
            <a:r>
              <a:rPr lang="en-US"/>
              <a:t> </a:t>
            </a:r>
          </a:p>
        </p:txBody>
      </p:sp>
      <p:sp>
        <p:nvSpPr>
          <p:cNvPr id="15363" name="Rectangle 3"/>
          <p:cNvSpPr>
            <a:spLocks noGrp="1" noChangeArrowheads="1"/>
          </p:cNvSpPr>
          <p:nvPr>
            <p:ph idx="1"/>
          </p:nvPr>
        </p:nvSpPr>
        <p:spPr/>
        <p:txBody>
          <a:bodyPr/>
          <a:lstStyle/>
          <a:p>
            <a:r>
              <a:rPr lang="en-US" sz="2800" dirty="0">
                <a:cs typeface="Times New Roman" charset="0"/>
              </a:rPr>
              <a:t>The aim of image enhancement is to improve the information in images for human viewers, or to provide `better' input for other automated image processing techniques</a:t>
            </a:r>
            <a:r>
              <a:rPr lang="en-US" sz="2800" dirty="0"/>
              <a:t> </a:t>
            </a:r>
          </a:p>
          <a:p>
            <a:r>
              <a:rPr lang="en-US" sz="2800" dirty="0">
                <a:cs typeface="Times New Roman" charset="0"/>
              </a:rPr>
              <a:t>There is no general theory for determining what is `good' image enhancement when it comes to  human perception. If it looks good, it is good! </a:t>
            </a:r>
          </a:p>
        </p:txBody>
      </p:sp>
      <p:sp>
        <p:nvSpPr>
          <p:cNvPr id="6" name="Slide Number Placeholder 5"/>
          <p:cNvSpPr>
            <a:spLocks noGrp="1"/>
          </p:cNvSpPr>
          <p:nvPr>
            <p:ph type="sldNum" sz="quarter" idx="12"/>
          </p:nvPr>
        </p:nvSpPr>
        <p:spPr/>
        <p:txBody>
          <a:bodyPr/>
          <a:lstStyle/>
          <a:p>
            <a:fld id="{0A509C7B-4331-4AAC-A8EB-91CD448F2F06}"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Basic Concept</a:t>
            </a:r>
          </a:p>
        </p:txBody>
      </p:sp>
      <p:sp>
        <p:nvSpPr>
          <p:cNvPr id="5124" name="Rectangle 3"/>
          <p:cNvSpPr>
            <a:spLocks noGrp="1" noChangeArrowheads="1"/>
          </p:cNvSpPr>
          <p:nvPr>
            <p:ph idx="1"/>
          </p:nvPr>
        </p:nvSpPr>
        <p:spPr/>
        <p:txBody>
          <a:bodyPr>
            <a:normAutofit fontScale="92500"/>
          </a:bodyPr>
          <a:lstStyle/>
          <a:p>
            <a:pPr lvl="1"/>
            <a:r>
              <a:rPr lang="en-US" dirty="0" smtClean="0"/>
              <a:t>Representation of  light intensity at each point over a planar region</a:t>
            </a:r>
          </a:p>
          <a:p>
            <a:pPr lvl="1"/>
            <a:r>
              <a:rPr lang="en-US" dirty="0" smtClean="0"/>
              <a:t>Digital</a:t>
            </a:r>
            <a:r>
              <a:rPr lang="en-US" b="1" i="1" u="sng" dirty="0" smtClean="0"/>
              <a:t> </a:t>
            </a:r>
            <a:r>
              <a:rPr lang="en-US" dirty="0" smtClean="0"/>
              <a:t>Image is represented by a matrix or numeric values representing the intensity of each point</a:t>
            </a:r>
          </a:p>
          <a:p>
            <a:pPr lvl="1"/>
            <a:r>
              <a:rPr lang="en-US" dirty="0" smtClean="0"/>
              <a:t>Picture</a:t>
            </a:r>
            <a:r>
              <a:rPr lang="en-US" b="1" i="1" dirty="0" smtClean="0"/>
              <a:t> </a:t>
            </a:r>
            <a:r>
              <a:rPr lang="en-US" dirty="0" smtClean="0"/>
              <a:t>elements or pixels are the points at which image is sampled and intensity is found by averaging around the small neighborhood of pixel</a:t>
            </a:r>
          </a:p>
          <a:p>
            <a:pPr lvl="1"/>
            <a:r>
              <a:rPr lang="en-US" dirty="0" smtClean="0"/>
              <a:t>If only two intensity values – 0 and 1 are possible, the image is called binary</a:t>
            </a:r>
            <a:r>
              <a:rPr lang="en-US" i="1" dirty="0" smtClean="0"/>
              <a:t>-</a:t>
            </a:r>
            <a:r>
              <a:rPr lang="en-US" dirty="0" smtClean="0"/>
              <a:t>valued </a:t>
            </a:r>
          </a:p>
          <a:p>
            <a:pPr lvl="1"/>
            <a:r>
              <a:rPr lang="en-US" dirty="0" smtClean="0"/>
              <a:t>Intensity</a:t>
            </a:r>
          </a:p>
          <a:p>
            <a:pPr lvl="3"/>
            <a:r>
              <a:rPr lang="en-US" dirty="0" smtClean="0"/>
              <a:t> If n bit integers are used to store each pixel’s intensity value, 2n different intensities (colors) are possible numbered from 0 to 2n-1</a:t>
            </a:r>
          </a:p>
        </p:txBody>
      </p:sp>
      <p:sp>
        <p:nvSpPr>
          <p:cNvPr id="5122" name="Slide Number Placeholder 5"/>
          <p:cNvSpPr>
            <a:spLocks noGrp="1"/>
          </p:cNvSpPr>
          <p:nvPr>
            <p:ph type="sldNum" sz="quarter" idx="12"/>
          </p:nvPr>
        </p:nvSpPr>
        <p:spPr>
          <a:noFill/>
        </p:spPr>
        <p:txBody>
          <a:bodyPr/>
          <a:lstStyle/>
          <a:p>
            <a:fld id="{B76A68C7-5755-4F9F-9CF4-D74A5C5EDDA8}" type="slidenum">
              <a:rPr lang="en-US" smtClean="0"/>
              <a:pPr/>
              <a:t>3</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Basic Concept Contd…</a:t>
            </a:r>
          </a:p>
        </p:txBody>
      </p:sp>
      <p:sp>
        <p:nvSpPr>
          <p:cNvPr id="6148" name="Rectangle 3"/>
          <p:cNvSpPr>
            <a:spLocks noGrp="1" noChangeArrowheads="1"/>
          </p:cNvSpPr>
          <p:nvPr>
            <p:ph idx="1"/>
          </p:nvPr>
        </p:nvSpPr>
        <p:spPr/>
        <p:txBody>
          <a:bodyPr/>
          <a:lstStyle/>
          <a:p>
            <a:pPr>
              <a:lnSpc>
                <a:spcPct val="90000"/>
              </a:lnSpc>
            </a:pPr>
            <a:r>
              <a:rPr lang="en-US" dirty="0" smtClean="0">
                <a:solidFill>
                  <a:schemeClr val="accent1"/>
                </a:solidFill>
              </a:rPr>
              <a:t>Image resolution</a:t>
            </a:r>
          </a:p>
          <a:p>
            <a:pPr lvl="1">
              <a:lnSpc>
                <a:spcPct val="90000"/>
              </a:lnSpc>
            </a:pPr>
            <a:r>
              <a:rPr lang="en-US" sz="2800" dirty="0" smtClean="0"/>
              <a:t>depends on the distance between pixel grids and imaging system also (persistence and spot profile)</a:t>
            </a:r>
            <a:endParaRPr lang="en-US" dirty="0" smtClean="0"/>
          </a:p>
          <a:p>
            <a:pPr>
              <a:lnSpc>
                <a:spcPct val="90000"/>
              </a:lnSpc>
            </a:pPr>
            <a:r>
              <a:rPr lang="en-US" sz="2400" dirty="0" smtClean="0"/>
              <a:t>Image file-size</a:t>
            </a:r>
          </a:p>
          <a:p>
            <a:pPr lvl="1">
              <a:lnSpc>
                <a:spcPct val="90000"/>
              </a:lnSpc>
            </a:pPr>
            <a:r>
              <a:rPr lang="en-US" sz="2000" dirty="0" smtClean="0"/>
              <a:t>depends on total number of pixels and no. of bits per pixel (quantization)</a:t>
            </a:r>
          </a:p>
          <a:p>
            <a:pPr lvl="1">
              <a:lnSpc>
                <a:spcPct val="90000"/>
              </a:lnSpc>
            </a:pPr>
            <a:r>
              <a:rPr lang="en-US" sz="2000" dirty="0" smtClean="0"/>
              <a:t>Image file-size = W*L*n bits where</a:t>
            </a:r>
          </a:p>
          <a:p>
            <a:pPr lvl="1">
              <a:lnSpc>
                <a:spcPct val="90000"/>
              </a:lnSpc>
              <a:buFont typeface="Monotype Sorts" pitchFamily="2" charset="2"/>
              <a:buNone/>
            </a:pPr>
            <a:r>
              <a:rPr lang="en-US" sz="2000" dirty="0" smtClean="0"/>
              <a:t>		W = width (pixels)</a:t>
            </a:r>
          </a:p>
          <a:p>
            <a:pPr lvl="1">
              <a:lnSpc>
                <a:spcPct val="90000"/>
              </a:lnSpc>
              <a:buFont typeface="Monotype Sorts" pitchFamily="2" charset="2"/>
              <a:buNone/>
            </a:pPr>
            <a:r>
              <a:rPr lang="en-US" sz="2000" dirty="0" smtClean="0"/>
              <a:t>		L = length or height (pixels)</a:t>
            </a:r>
          </a:p>
          <a:p>
            <a:pPr lvl="1">
              <a:lnSpc>
                <a:spcPct val="90000"/>
              </a:lnSpc>
              <a:buFont typeface="Monotype Sorts" pitchFamily="2" charset="2"/>
              <a:buNone/>
            </a:pPr>
            <a:r>
              <a:rPr lang="en-US" sz="2000" dirty="0" smtClean="0"/>
              <a:t>		n = number of bits per pixel</a:t>
            </a:r>
          </a:p>
          <a:p>
            <a:pPr>
              <a:lnSpc>
                <a:spcPct val="90000"/>
              </a:lnSpc>
              <a:buFont typeface="Monotype Sorts" pitchFamily="2" charset="2"/>
              <a:buNone/>
            </a:pPr>
            <a:endParaRPr lang="en-US" dirty="0" smtClean="0">
              <a:solidFill>
                <a:schemeClr val="accent1"/>
              </a:solidFill>
            </a:endParaRPr>
          </a:p>
          <a:p>
            <a:pPr>
              <a:lnSpc>
                <a:spcPct val="90000"/>
              </a:lnSpc>
            </a:pPr>
            <a:endParaRPr lang="en-US" sz="2400" dirty="0" smtClean="0"/>
          </a:p>
          <a:p>
            <a:pPr>
              <a:lnSpc>
                <a:spcPct val="90000"/>
              </a:lnSpc>
            </a:pPr>
            <a:endParaRPr lang="en-US" sz="2400" dirty="0" smtClean="0"/>
          </a:p>
        </p:txBody>
      </p:sp>
      <p:sp>
        <p:nvSpPr>
          <p:cNvPr id="6146" name="Slide Number Placeholder 5"/>
          <p:cNvSpPr>
            <a:spLocks noGrp="1"/>
          </p:cNvSpPr>
          <p:nvPr>
            <p:ph type="sldNum" sz="quarter" idx="12"/>
          </p:nvPr>
        </p:nvSpPr>
        <p:spPr>
          <a:noFill/>
        </p:spPr>
        <p:txBody>
          <a:bodyPr/>
          <a:lstStyle/>
          <a:p>
            <a:fld id="{515DA4EE-7A1A-47DE-A3DD-6C8BB7FC0F73}"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Basic Concept Contd…</a:t>
            </a:r>
          </a:p>
        </p:txBody>
      </p:sp>
      <p:sp>
        <p:nvSpPr>
          <p:cNvPr id="7172" name="Rectangle 3"/>
          <p:cNvSpPr>
            <a:spLocks noGrp="1" noChangeArrowheads="1"/>
          </p:cNvSpPr>
          <p:nvPr>
            <p:ph idx="1"/>
          </p:nvPr>
        </p:nvSpPr>
        <p:spPr/>
        <p:txBody>
          <a:bodyPr/>
          <a:lstStyle/>
          <a:p>
            <a:pPr lvl="2">
              <a:buFont typeface="Monotype Sorts" pitchFamily="2" charset="2"/>
              <a:buNone/>
            </a:pPr>
            <a:endParaRPr lang="en-US" smtClean="0"/>
          </a:p>
          <a:p>
            <a:r>
              <a:rPr lang="en-US" smtClean="0"/>
              <a:t>Image Formats</a:t>
            </a:r>
          </a:p>
          <a:p>
            <a:pPr lvl="1"/>
            <a:r>
              <a:rPr lang="en-US" smtClean="0"/>
              <a:t> Captured Image format:</a:t>
            </a:r>
          </a:p>
          <a:p>
            <a:pPr lvl="2"/>
            <a:r>
              <a:rPr lang="en-US" smtClean="0"/>
              <a:t>Image format that comes out of an image frame grabber</a:t>
            </a:r>
          </a:p>
          <a:p>
            <a:pPr lvl="2"/>
            <a:r>
              <a:rPr lang="en-US" smtClean="0"/>
              <a:t>specified by mainly two parameters: </a:t>
            </a:r>
          </a:p>
          <a:p>
            <a:pPr lvl="3">
              <a:buFont typeface="Wingdings" pitchFamily="2" charset="2"/>
              <a:buChar char="§"/>
            </a:pPr>
            <a:r>
              <a:rPr lang="en-US" smtClean="0"/>
              <a:t>Spatial Resolution (pixel × pixel)</a:t>
            </a:r>
          </a:p>
          <a:p>
            <a:pPr lvl="3">
              <a:buFont typeface="Wingdings" pitchFamily="2" charset="2"/>
              <a:buChar char="§"/>
            </a:pPr>
            <a:r>
              <a:rPr lang="en-US" smtClean="0"/>
              <a:t>Color encoding (bits per pixel)</a:t>
            </a:r>
          </a:p>
          <a:p>
            <a:pPr lvl="3">
              <a:buFontTx/>
              <a:buNone/>
            </a:pPr>
            <a:endParaRPr lang="en-US" smtClean="0"/>
          </a:p>
          <a:p>
            <a:pPr lvl="1">
              <a:buFont typeface="Monotype Sorts" pitchFamily="2" charset="2"/>
              <a:buNone/>
            </a:pPr>
            <a:endParaRPr lang="en-US" smtClean="0"/>
          </a:p>
        </p:txBody>
      </p:sp>
      <p:sp>
        <p:nvSpPr>
          <p:cNvPr id="7170" name="Slide Number Placeholder 5"/>
          <p:cNvSpPr>
            <a:spLocks noGrp="1"/>
          </p:cNvSpPr>
          <p:nvPr>
            <p:ph type="sldNum" sz="quarter" idx="12"/>
          </p:nvPr>
        </p:nvSpPr>
        <p:spPr>
          <a:noFill/>
        </p:spPr>
        <p:txBody>
          <a:bodyPr/>
          <a:lstStyle/>
          <a:p>
            <a:fld id="{EBCA766B-B28B-4C9C-99DE-30D4BE98C467}"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Basic Concept Contd…</a:t>
            </a:r>
          </a:p>
        </p:txBody>
      </p:sp>
      <p:sp>
        <p:nvSpPr>
          <p:cNvPr id="8196" name="Rectangle 3"/>
          <p:cNvSpPr>
            <a:spLocks noGrp="1" noChangeArrowheads="1"/>
          </p:cNvSpPr>
          <p:nvPr>
            <p:ph idx="1"/>
          </p:nvPr>
        </p:nvSpPr>
        <p:spPr>
          <a:xfrm>
            <a:off x="152400" y="1676400"/>
            <a:ext cx="8763000" cy="4953000"/>
          </a:xfrm>
        </p:spPr>
        <p:txBody>
          <a:bodyPr/>
          <a:lstStyle/>
          <a:p>
            <a:pPr>
              <a:lnSpc>
                <a:spcPct val="80000"/>
              </a:lnSpc>
            </a:pPr>
            <a:r>
              <a:rPr lang="en-US" sz="2400" dirty="0" smtClean="0"/>
              <a:t>Stored</a:t>
            </a:r>
            <a:r>
              <a:rPr lang="en-US" sz="2400" b="1" dirty="0" smtClean="0"/>
              <a:t> </a:t>
            </a:r>
            <a:r>
              <a:rPr lang="en-US" sz="2400" dirty="0" smtClean="0"/>
              <a:t>Image</a:t>
            </a:r>
            <a:r>
              <a:rPr lang="en-US" sz="2400" b="1" dirty="0" smtClean="0"/>
              <a:t> </a:t>
            </a:r>
            <a:r>
              <a:rPr lang="en-US" sz="2400" dirty="0" smtClean="0"/>
              <a:t>Format</a:t>
            </a:r>
          </a:p>
          <a:p>
            <a:pPr lvl="1">
              <a:lnSpc>
                <a:spcPct val="80000"/>
              </a:lnSpc>
            </a:pPr>
            <a:r>
              <a:rPr lang="en-US" sz="2000" dirty="0" smtClean="0"/>
              <a:t>storing an image means storing a two-dimensional array of values (data associated with the image)</a:t>
            </a:r>
          </a:p>
          <a:p>
            <a:pPr lvl="1">
              <a:lnSpc>
                <a:spcPct val="80000"/>
              </a:lnSpc>
            </a:pPr>
            <a:r>
              <a:rPr lang="en-US" sz="2000" dirty="0" smtClean="0"/>
              <a:t>for bitmap- </a:t>
            </a:r>
          </a:p>
          <a:p>
            <a:pPr lvl="2">
              <a:lnSpc>
                <a:spcPct val="80000"/>
              </a:lnSpc>
            </a:pPr>
            <a:r>
              <a:rPr lang="en-US" sz="1800" dirty="0" smtClean="0"/>
              <a:t>value is binary digit</a:t>
            </a:r>
          </a:p>
          <a:p>
            <a:pPr lvl="1">
              <a:lnSpc>
                <a:spcPct val="80000"/>
              </a:lnSpc>
            </a:pPr>
            <a:r>
              <a:rPr lang="en-US" sz="2000" dirty="0" smtClean="0"/>
              <a:t>for color image- </a:t>
            </a:r>
          </a:p>
          <a:p>
            <a:pPr lvl="2">
              <a:lnSpc>
                <a:spcPct val="80000"/>
              </a:lnSpc>
            </a:pPr>
            <a:r>
              <a:rPr lang="en-US" sz="1800" dirty="0" smtClean="0"/>
              <a:t>value may be collection of  RGB components</a:t>
            </a:r>
          </a:p>
          <a:p>
            <a:pPr lvl="2">
              <a:lnSpc>
                <a:spcPct val="80000"/>
              </a:lnSpc>
            </a:pPr>
            <a:r>
              <a:rPr lang="en-US" sz="1800" dirty="0" smtClean="0"/>
              <a:t>indices to tables of RGB intensities</a:t>
            </a:r>
          </a:p>
          <a:p>
            <a:pPr lvl="2">
              <a:lnSpc>
                <a:spcPct val="80000"/>
              </a:lnSpc>
            </a:pPr>
            <a:r>
              <a:rPr lang="en-US" sz="1800" dirty="0" smtClean="0"/>
              <a:t>single index to a table of color triples</a:t>
            </a:r>
          </a:p>
          <a:p>
            <a:pPr lvl="2">
              <a:lnSpc>
                <a:spcPct val="80000"/>
              </a:lnSpc>
            </a:pPr>
            <a:r>
              <a:rPr lang="en-US" sz="1800" dirty="0" smtClean="0"/>
              <a:t>any other index to data structure that can represent a color</a:t>
            </a:r>
          </a:p>
          <a:p>
            <a:pPr lvl="1">
              <a:lnSpc>
                <a:spcPct val="80000"/>
              </a:lnSpc>
            </a:pPr>
            <a:r>
              <a:rPr lang="en-US" sz="2000" dirty="0" smtClean="0"/>
              <a:t>image consists of RGB channels which gives info. about the pixels of image</a:t>
            </a:r>
          </a:p>
          <a:p>
            <a:pPr lvl="1">
              <a:lnSpc>
                <a:spcPct val="80000"/>
              </a:lnSpc>
            </a:pPr>
            <a:r>
              <a:rPr lang="en-US" sz="2000" dirty="0" smtClean="0"/>
              <a:t>finally- width, height, depth, creators’ name are also incorporated before saving the image file</a:t>
            </a:r>
          </a:p>
          <a:p>
            <a:pPr lvl="1">
              <a:lnSpc>
                <a:spcPct val="80000"/>
              </a:lnSpc>
            </a:pPr>
            <a:r>
              <a:rPr lang="en-US" sz="2000" dirty="0" smtClean="0"/>
              <a:t>Examples- RIFF (Resource Interchange File Format), BRIM, GIF, JPEG etc.</a:t>
            </a:r>
          </a:p>
          <a:p>
            <a:pPr>
              <a:lnSpc>
                <a:spcPct val="80000"/>
              </a:lnSpc>
            </a:pPr>
            <a:endParaRPr lang="en-US" sz="2400" dirty="0" smtClean="0"/>
          </a:p>
        </p:txBody>
      </p:sp>
      <p:sp>
        <p:nvSpPr>
          <p:cNvPr id="8194" name="Slide Number Placeholder 5"/>
          <p:cNvSpPr>
            <a:spLocks noGrp="1"/>
          </p:cNvSpPr>
          <p:nvPr>
            <p:ph type="sldNum" sz="quarter" idx="12"/>
          </p:nvPr>
        </p:nvSpPr>
        <p:spPr>
          <a:noFill/>
        </p:spPr>
        <p:txBody>
          <a:bodyPr/>
          <a:lstStyle/>
          <a:p>
            <a:fld id="{37AAB59C-F12B-487B-AFB7-7D110BFF0E4B}"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z="3200" smtClean="0"/>
              <a:t>Image Processing Fundamentals</a:t>
            </a:r>
          </a:p>
        </p:txBody>
      </p:sp>
      <p:sp>
        <p:nvSpPr>
          <p:cNvPr id="9220" name="Rectangle 3"/>
          <p:cNvSpPr>
            <a:spLocks noGrp="1" noChangeArrowheads="1"/>
          </p:cNvSpPr>
          <p:nvPr>
            <p:ph idx="1"/>
          </p:nvPr>
        </p:nvSpPr>
        <p:spPr>
          <a:xfrm>
            <a:off x="381000" y="1676400"/>
            <a:ext cx="8255000" cy="4876800"/>
          </a:xfrm>
        </p:spPr>
        <p:txBody>
          <a:bodyPr/>
          <a:lstStyle/>
          <a:p>
            <a:pPr lvl="1"/>
            <a:r>
              <a:rPr lang="en-US" smtClean="0"/>
              <a:t>Computer</a:t>
            </a:r>
            <a:r>
              <a:rPr lang="en-US" i="1" smtClean="0"/>
              <a:t> </a:t>
            </a:r>
            <a:r>
              <a:rPr lang="en-US" smtClean="0"/>
              <a:t>Graphics concern the pictorial synthesis of real or imaginary objects from their computer-based models</a:t>
            </a:r>
          </a:p>
          <a:p>
            <a:pPr lvl="1"/>
            <a:r>
              <a:rPr lang="en-US" smtClean="0"/>
              <a:t>But Image</a:t>
            </a:r>
            <a:r>
              <a:rPr lang="en-US" i="1" smtClean="0"/>
              <a:t> </a:t>
            </a:r>
            <a:r>
              <a:rPr lang="en-US" smtClean="0"/>
              <a:t>Processing treats in converse process- analysis of scenes or reconstruction</a:t>
            </a:r>
            <a:r>
              <a:rPr lang="en-US" i="1" smtClean="0"/>
              <a:t> </a:t>
            </a:r>
            <a:r>
              <a:rPr lang="en-US" smtClean="0"/>
              <a:t>of models from pictures of 2D and 3D objects</a:t>
            </a:r>
          </a:p>
          <a:p>
            <a:pPr lvl="1"/>
            <a:r>
              <a:rPr lang="en-US" smtClean="0"/>
              <a:t>Three main parts</a:t>
            </a:r>
          </a:p>
          <a:p>
            <a:pPr lvl="2"/>
            <a:r>
              <a:rPr lang="en-US" smtClean="0"/>
              <a:t>Image Synthesis</a:t>
            </a:r>
          </a:p>
          <a:p>
            <a:pPr lvl="2"/>
            <a:r>
              <a:rPr lang="en-US" smtClean="0"/>
              <a:t>Image Analysis</a:t>
            </a:r>
          </a:p>
          <a:p>
            <a:pPr lvl="2"/>
            <a:r>
              <a:rPr lang="en-US" smtClean="0"/>
              <a:t>Image Transmission</a:t>
            </a:r>
          </a:p>
          <a:p>
            <a:pPr lvl="1"/>
            <a:endParaRPr lang="en-US" smtClean="0"/>
          </a:p>
        </p:txBody>
      </p:sp>
      <p:sp>
        <p:nvSpPr>
          <p:cNvPr id="9218" name="Slide Number Placeholder 5"/>
          <p:cNvSpPr>
            <a:spLocks noGrp="1"/>
          </p:cNvSpPr>
          <p:nvPr>
            <p:ph type="sldNum" sz="quarter" idx="12"/>
          </p:nvPr>
        </p:nvSpPr>
        <p:spPr>
          <a:noFill/>
        </p:spPr>
        <p:txBody>
          <a:bodyPr/>
          <a:lstStyle/>
          <a:p>
            <a:fld id="{9CDAC8F4-299F-4C27-8860-D0405180E5F8}"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Image Synthesis</a:t>
            </a:r>
          </a:p>
        </p:txBody>
      </p:sp>
      <p:sp>
        <p:nvSpPr>
          <p:cNvPr id="10244" name="Rectangle 3"/>
          <p:cNvSpPr>
            <a:spLocks noGrp="1" noChangeArrowheads="1"/>
          </p:cNvSpPr>
          <p:nvPr>
            <p:ph idx="1"/>
          </p:nvPr>
        </p:nvSpPr>
        <p:spPr/>
        <p:txBody>
          <a:bodyPr/>
          <a:lstStyle/>
          <a:p>
            <a:pPr>
              <a:lnSpc>
                <a:spcPct val="80000"/>
              </a:lnSpc>
            </a:pPr>
            <a:r>
              <a:rPr lang="en-US" sz="1800" dirty="0" smtClean="0"/>
              <a:t>An integral part of all computer user interfaces and is indispensable for visualizing 2D, 3D objects</a:t>
            </a:r>
          </a:p>
          <a:p>
            <a:pPr>
              <a:lnSpc>
                <a:spcPct val="80000"/>
              </a:lnSpc>
            </a:pPr>
            <a:r>
              <a:rPr lang="en-US" sz="1800" dirty="0" smtClean="0"/>
              <a:t>Areas as diverse as education, science, engineering, medicine, and entertainment all rely on graphics</a:t>
            </a:r>
          </a:p>
          <a:p>
            <a:pPr>
              <a:lnSpc>
                <a:spcPct val="80000"/>
              </a:lnSpc>
            </a:pPr>
            <a:r>
              <a:rPr lang="en-US" sz="1800" dirty="0" smtClean="0"/>
              <a:t>Some representative samples:</a:t>
            </a:r>
          </a:p>
          <a:p>
            <a:pPr lvl="1">
              <a:lnSpc>
                <a:spcPct val="80000"/>
              </a:lnSpc>
            </a:pPr>
            <a:r>
              <a:rPr lang="en-US" sz="1600" dirty="0" smtClean="0"/>
              <a:t>User Interface</a:t>
            </a:r>
          </a:p>
          <a:p>
            <a:pPr lvl="2">
              <a:lnSpc>
                <a:spcPct val="80000"/>
              </a:lnSpc>
            </a:pPr>
            <a:r>
              <a:rPr lang="en-US" sz="1400" dirty="0" smtClean="0"/>
              <a:t>Point-and-click facility</a:t>
            </a:r>
          </a:p>
          <a:p>
            <a:pPr lvl="2">
              <a:lnSpc>
                <a:spcPct val="80000"/>
              </a:lnSpc>
            </a:pPr>
            <a:r>
              <a:rPr lang="en-US" sz="1400" dirty="0" smtClean="0"/>
              <a:t>Menu-driven</a:t>
            </a:r>
          </a:p>
          <a:p>
            <a:pPr lvl="1">
              <a:lnSpc>
                <a:spcPct val="80000"/>
              </a:lnSpc>
            </a:pPr>
            <a:r>
              <a:rPr lang="en-US" sz="1600" dirty="0" smtClean="0"/>
              <a:t>Office automation and electronic publishing</a:t>
            </a:r>
          </a:p>
          <a:p>
            <a:pPr lvl="2">
              <a:lnSpc>
                <a:spcPct val="80000"/>
              </a:lnSpc>
            </a:pPr>
            <a:r>
              <a:rPr lang="en-US" sz="1400" dirty="0" smtClean="0"/>
              <a:t>Desktop publishing</a:t>
            </a:r>
          </a:p>
          <a:p>
            <a:pPr lvl="2">
              <a:lnSpc>
                <a:spcPct val="80000"/>
              </a:lnSpc>
            </a:pPr>
            <a:r>
              <a:rPr lang="en-US" sz="1400" dirty="0" smtClean="0"/>
              <a:t>Electronic publishing</a:t>
            </a:r>
          </a:p>
          <a:p>
            <a:pPr lvl="2">
              <a:lnSpc>
                <a:spcPct val="80000"/>
              </a:lnSpc>
            </a:pPr>
            <a:r>
              <a:rPr lang="en-US" sz="1400" dirty="0" smtClean="0"/>
              <a:t>Hypermedia Systems</a:t>
            </a:r>
          </a:p>
          <a:p>
            <a:pPr lvl="1">
              <a:lnSpc>
                <a:spcPct val="80000"/>
              </a:lnSpc>
            </a:pPr>
            <a:r>
              <a:rPr lang="en-US" sz="1600" dirty="0" smtClean="0"/>
              <a:t>Simulation and Animation for Scientific Visualization and Entertainment</a:t>
            </a:r>
          </a:p>
          <a:p>
            <a:pPr lvl="2">
              <a:lnSpc>
                <a:spcPct val="80000"/>
              </a:lnSpc>
            </a:pPr>
            <a:r>
              <a:rPr lang="en-US" sz="1400" dirty="0" smtClean="0"/>
              <a:t>Simulation of real time systems</a:t>
            </a:r>
          </a:p>
          <a:p>
            <a:pPr lvl="2">
              <a:lnSpc>
                <a:spcPct val="80000"/>
              </a:lnSpc>
            </a:pPr>
            <a:r>
              <a:rPr lang="en-US" sz="1400" dirty="0" smtClean="0"/>
              <a:t>Visualization of time-varying behavior of systems</a:t>
            </a:r>
          </a:p>
          <a:p>
            <a:pPr lvl="2">
              <a:lnSpc>
                <a:spcPct val="80000"/>
              </a:lnSpc>
            </a:pPr>
            <a:r>
              <a:rPr lang="en-US" sz="1400" dirty="0" smtClean="0"/>
              <a:t>Abstract representation of complex mathematical expressions</a:t>
            </a:r>
          </a:p>
          <a:p>
            <a:pPr lvl="2">
              <a:lnSpc>
                <a:spcPct val="80000"/>
              </a:lnSpc>
            </a:pPr>
            <a:r>
              <a:rPr lang="en-US" sz="1400" dirty="0" smtClean="0"/>
              <a:t>Models for fluid flow, chemical reaction etc.</a:t>
            </a:r>
          </a:p>
          <a:p>
            <a:pPr lvl="2">
              <a:lnSpc>
                <a:spcPct val="80000"/>
              </a:lnSpc>
            </a:pPr>
            <a:r>
              <a:rPr lang="en-US" sz="1400" dirty="0" smtClean="0"/>
              <a:t>Cartoons</a:t>
            </a:r>
          </a:p>
          <a:p>
            <a:pPr lvl="2">
              <a:lnSpc>
                <a:spcPct val="80000"/>
              </a:lnSpc>
            </a:pPr>
            <a:r>
              <a:rPr lang="en-US" sz="1400" dirty="0" smtClean="0"/>
              <a:t>Flying logos and more exciting visual for movies</a:t>
            </a:r>
          </a:p>
          <a:p>
            <a:pPr lvl="1">
              <a:lnSpc>
                <a:spcPct val="80000"/>
              </a:lnSpc>
            </a:pPr>
            <a:endParaRPr lang="en-US" sz="1600" dirty="0" smtClean="0"/>
          </a:p>
        </p:txBody>
      </p:sp>
      <p:sp>
        <p:nvSpPr>
          <p:cNvPr id="10242" name="Slide Number Placeholder 5"/>
          <p:cNvSpPr>
            <a:spLocks noGrp="1"/>
          </p:cNvSpPr>
          <p:nvPr>
            <p:ph type="sldNum" sz="quarter" idx="12"/>
          </p:nvPr>
        </p:nvSpPr>
        <p:spPr>
          <a:noFill/>
        </p:spPr>
        <p:txBody>
          <a:bodyPr/>
          <a:lstStyle/>
          <a:p>
            <a:fld id="{9A754143-5955-48BF-B00F-787C658F9E07}"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Dynamics in Graphics </a:t>
            </a:r>
          </a:p>
        </p:txBody>
      </p:sp>
      <p:sp>
        <p:nvSpPr>
          <p:cNvPr id="11268" name="Rectangle 3"/>
          <p:cNvSpPr>
            <a:spLocks noGrp="1" noChangeArrowheads="1"/>
          </p:cNvSpPr>
          <p:nvPr>
            <p:ph idx="1"/>
          </p:nvPr>
        </p:nvSpPr>
        <p:spPr/>
        <p:txBody>
          <a:bodyPr/>
          <a:lstStyle/>
          <a:p>
            <a:r>
              <a:rPr lang="en-US" smtClean="0"/>
              <a:t>Graphics may be static or dynamic</a:t>
            </a:r>
          </a:p>
          <a:p>
            <a:r>
              <a:rPr lang="en-US" smtClean="0"/>
              <a:t>Dynamics may be</a:t>
            </a:r>
          </a:p>
          <a:p>
            <a:pPr lvl="1"/>
            <a:r>
              <a:rPr lang="en-US" smtClean="0"/>
              <a:t>Motion dynamics: changes occur in the position of the objects</a:t>
            </a:r>
          </a:p>
          <a:p>
            <a:pPr lvl="1"/>
            <a:r>
              <a:rPr lang="en-US" smtClean="0"/>
              <a:t>Update dynamics: changes occur in shape, size and/or structure of an object</a:t>
            </a:r>
          </a:p>
          <a:p>
            <a:endParaRPr lang="en-US" smtClean="0"/>
          </a:p>
        </p:txBody>
      </p:sp>
      <p:sp>
        <p:nvSpPr>
          <p:cNvPr id="11266" name="Slide Number Placeholder 5"/>
          <p:cNvSpPr>
            <a:spLocks noGrp="1"/>
          </p:cNvSpPr>
          <p:nvPr>
            <p:ph type="sldNum" sz="quarter" idx="12"/>
          </p:nvPr>
        </p:nvSpPr>
        <p:spPr>
          <a:noFill/>
        </p:spPr>
        <p:txBody>
          <a:bodyPr/>
          <a:lstStyle/>
          <a:p>
            <a:fld id="{EEA999D8-BC73-49F5-9F18-7AB4B48D633B}" type="slidenum">
              <a:rPr lang="en-US" smtClean="0"/>
              <a:pPr/>
              <a:t>9</a:t>
            </a:fld>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4124</TotalTime>
  <Words>1604</Words>
  <Application>Microsoft Office PowerPoint</Application>
  <PresentationFormat>On-screen Show (4:3)</PresentationFormat>
  <Paragraphs>225</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Lecture 3- Image and Graphics</vt:lpstr>
      <vt:lpstr>Image Definition</vt:lpstr>
      <vt:lpstr>Basic Concept</vt:lpstr>
      <vt:lpstr>Basic Concept Contd…</vt:lpstr>
      <vt:lpstr>Basic Concept Contd…</vt:lpstr>
      <vt:lpstr>Basic Concept Contd…</vt:lpstr>
      <vt:lpstr>Image Processing Fundamentals</vt:lpstr>
      <vt:lpstr>Image Synthesis</vt:lpstr>
      <vt:lpstr>Dynamics in Graphics </vt:lpstr>
      <vt:lpstr>Image Analysis</vt:lpstr>
      <vt:lpstr>Image Recognition </vt:lpstr>
      <vt:lpstr>Image Recognition Contd…</vt:lpstr>
      <vt:lpstr>Image Transmission</vt:lpstr>
      <vt:lpstr>Dithering</vt:lpstr>
      <vt:lpstr>Slide 15</vt:lpstr>
      <vt:lpstr>Dithering Contd…</vt:lpstr>
      <vt:lpstr>IMAGE ENHANCEMENT TECHNIQUES</vt:lpstr>
      <vt:lpstr>Examples: Image Enhancement</vt:lpstr>
      <vt:lpstr>METHODS FOR IMAGE ENHANCEMENT</vt:lpstr>
      <vt:lpstr>SPATIAL DOMAIN METHODS</vt:lpstr>
      <vt:lpstr>POINT PROCESSING </vt:lpstr>
      <vt:lpstr>Median and Max/Min filtering </vt:lpstr>
      <vt:lpstr>IMAGE SUBTRACTION</vt:lpstr>
      <vt:lpstr>FREQUENCY DOMAIN METHODS</vt:lpstr>
      <vt:lpstr>IMAGE SMOOTHING</vt:lpstr>
      <vt:lpstr>Neighbourhood Averaging </vt:lpstr>
      <vt:lpstr>Edge preserving smoothing </vt:lpstr>
      <vt:lpstr>Image sharpening </vt:lpstr>
      <vt:lpstr>Conclusion </vt:lpstr>
    </vt:vector>
  </TitlesOfParts>
  <Company>University of California, Irvine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143 - Introduction to  Operating Systems</dc:title>
  <dc:creator>Information and Computer Science Dept.</dc:creator>
  <cp:lastModifiedBy>Welcome</cp:lastModifiedBy>
  <cp:revision>143</cp:revision>
  <cp:lastPrinted>1999-04-20T21:46:19Z</cp:lastPrinted>
  <dcterms:created xsi:type="dcterms:W3CDTF">1999-01-03T21:19:15Z</dcterms:created>
  <dcterms:modified xsi:type="dcterms:W3CDTF">2017-07-24T00:53:31Z</dcterms:modified>
</cp:coreProperties>
</file>