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6" r:id="rId1"/>
  </p:sldMasterIdLst>
  <p:notesMasterIdLst>
    <p:notesMasterId r:id="rId56"/>
  </p:notesMasterIdLst>
  <p:handoutMasterIdLst>
    <p:handoutMasterId r:id="rId57"/>
  </p:handoutMasterIdLst>
  <p:sldIdLst>
    <p:sldId id="258" r:id="rId2"/>
    <p:sldId id="370" r:id="rId3"/>
    <p:sldId id="371" r:id="rId4"/>
    <p:sldId id="372" r:id="rId5"/>
    <p:sldId id="373" r:id="rId6"/>
    <p:sldId id="374" r:id="rId7"/>
    <p:sldId id="375" r:id="rId8"/>
    <p:sldId id="376" r:id="rId9"/>
    <p:sldId id="377" r:id="rId10"/>
    <p:sldId id="378" r:id="rId11"/>
    <p:sldId id="379" r:id="rId12"/>
    <p:sldId id="381" r:id="rId13"/>
    <p:sldId id="382" r:id="rId14"/>
    <p:sldId id="389" r:id="rId15"/>
    <p:sldId id="401" r:id="rId16"/>
    <p:sldId id="403" r:id="rId17"/>
    <p:sldId id="404" r:id="rId18"/>
    <p:sldId id="383" r:id="rId19"/>
    <p:sldId id="384" r:id="rId20"/>
    <p:sldId id="420" r:id="rId21"/>
    <p:sldId id="421" r:id="rId22"/>
    <p:sldId id="425" r:id="rId23"/>
    <p:sldId id="426" r:id="rId24"/>
    <p:sldId id="427" r:id="rId25"/>
    <p:sldId id="428" r:id="rId26"/>
    <p:sldId id="429" r:id="rId27"/>
    <p:sldId id="430" r:id="rId28"/>
    <p:sldId id="432" r:id="rId29"/>
    <p:sldId id="433" r:id="rId30"/>
    <p:sldId id="434" r:id="rId31"/>
    <p:sldId id="435" r:id="rId32"/>
    <p:sldId id="436" r:id="rId33"/>
    <p:sldId id="437" r:id="rId34"/>
    <p:sldId id="438" r:id="rId35"/>
    <p:sldId id="439" r:id="rId36"/>
    <p:sldId id="440" r:id="rId37"/>
    <p:sldId id="443" r:id="rId38"/>
    <p:sldId id="44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 id="385" r:id="rId52"/>
    <p:sldId id="386" r:id="rId53"/>
    <p:sldId id="387" r:id="rId54"/>
    <p:sldId id="388" r:id="rId55"/>
  </p:sldIdLst>
  <p:sldSz cx="9144000" cy="6858000" type="screen4x3"/>
  <p:notesSz cx="9128125" cy="68183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3399"/>
    <a:srgbClr val="0066FF"/>
    <a:srgbClr val="009900"/>
    <a:srgbClr val="9999FF"/>
    <a:srgbClr val="FF5050"/>
    <a:srgbClr val="FF9966"/>
    <a:srgbClr val="8080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2"/>
    </p:cViewPr>
  </p:sorterViewPr>
  <p:notesViewPr>
    <p:cSldViewPr>
      <p:cViewPr varScale="1">
        <p:scale>
          <a:sx n="85" d="100"/>
          <a:sy n="85" d="100"/>
        </p:scale>
        <p:origin x="-1956" y="-72"/>
      </p:cViewPr>
      <p:guideLst>
        <p:guide orient="horz" pos="2148"/>
        <p:guide pos="2876"/>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9782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r>
              <a:rPr lang="en-US"/>
              <a:t>Multimedia Systems</a:t>
            </a:r>
          </a:p>
        </p:txBody>
      </p:sp>
      <p:sp>
        <p:nvSpPr>
          <p:cNvPr id="109571" name="Rectangle 3"/>
          <p:cNvSpPr>
            <a:spLocks noGrp="1" noChangeArrowheads="1"/>
          </p:cNvSpPr>
          <p:nvPr>
            <p:ph type="dt" sz="quarter" idx="1"/>
          </p:nvPr>
        </p:nvSpPr>
        <p:spPr bwMode="auto">
          <a:xfrm>
            <a:off x="5202238" y="0"/>
            <a:ext cx="38766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09572" name="Rectangle 4"/>
          <p:cNvSpPr>
            <a:spLocks noGrp="1" noChangeArrowheads="1"/>
          </p:cNvSpPr>
          <p:nvPr>
            <p:ph type="ftr" sz="quarter" idx="2"/>
          </p:nvPr>
        </p:nvSpPr>
        <p:spPr bwMode="auto">
          <a:xfrm>
            <a:off x="0" y="6488113"/>
            <a:ext cx="3978275" cy="3413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r>
              <a:rPr lang="en-US"/>
              <a:t>Chapter 4</a:t>
            </a:r>
          </a:p>
        </p:txBody>
      </p:sp>
      <p:sp>
        <p:nvSpPr>
          <p:cNvPr id="109573" name="Rectangle 5"/>
          <p:cNvSpPr>
            <a:spLocks noGrp="1" noChangeArrowheads="1"/>
          </p:cNvSpPr>
          <p:nvPr>
            <p:ph type="sldNum" sz="quarter" idx="3"/>
          </p:nvPr>
        </p:nvSpPr>
        <p:spPr bwMode="auto">
          <a:xfrm>
            <a:off x="5202238" y="6488113"/>
            <a:ext cx="3876675" cy="3413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DDCC0A5-4CC1-4209-83AE-D4C2BB25ED0E}" type="slidenum">
              <a:rPr lang="en-US"/>
              <a:pPr>
                <a:defRPr/>
              </a:pPr>
              <a:t>‹#›</a:t>
            </a:fld>
            <a:endParaRPr lang="en-US"/>
          </a:p>
        </p:txBody>
      </p:sp>
    </p:spTree>
    <p:extLst>
      <p:ext uri="{BB962C8B-B14F-4D97-AF65-F5344CB8AC3E}">
        <p14:creationId xmlns:p14="http://schemas.microsoft.com/office/powerpoint/2010/main" xmlns="" val="278979935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954463" cy="341313"/>
          </a:xfrm>
          <a:prstGeom prst="rect">
            <a:avLst/>
          </a:prstGeom>
          <a:noFill/>
          <a:ln w="9525">
            <a:noFill/>
            <a:miter lim="800000"/>
            <a:headEnd/>
            <a:tailEnd/>
          </a:ln>
          <a:effectLst/>
        </p:spPr>
        <p:txBody>
          <a:bodyPr vert="horz" wrap="square" lIns="91120" tIns="45560" rIns="91120" bIns="45560" numCol="1" anchor="t" anchorCtr="0" compatLnSpc="1">
            <a:prstTxWarp prst="textNoShape">
              <a:avLst/>
            </a:prstTxWarp>
          </a:bodyPr>
          <a:lstStyle>
            <a:lvl1pPr defTabSz="911225">
              <a:defRPr sz="1200" smtClean="0"/>
            </a:lvl1pPr>
          </a:lstStyle>
          <a:p>
            <a:pPr>
              <a:defRPr/>
            </a:pPr>
            <a:r>
              <a:rPr lang="en-US"/>
              <a:t>Multimedia Systems</a:t>
            </a:r>
          </a:p>
        </p:txBody>
      </p:sp>
      <p:sp>
        <p:nvSpPr>
          <p:cNvPr id="28675" name="Rectangle 3"/>
          <p:cNvSpPr>
            <a:spLocks noGrp="1" noChangeArrowheads="1"/>
          </p:cNvSpPr>
          <p:nvPr>
            <p:ph type="dt" idx="1"/>
          </p:nvPr>
        </p:nvSpPr>
        <p:spPr bwMode="auto">
          <a:xfrm>
            <a:off x="5173663" y="0"/>
            <a:ext cx="3954462" cy="341313"/>
          </a:xfrm>
          <a:prstGeom prst="rect">
            <a:avLst/>
          </a:prstGeom>
          <a:noFill/>
          <a:ln w="9525">
            <a:noFill/>
            <a:miter lim="800000"/>
            <a:headEnd/>
            <a:tailEnd/>
          </a:ln>
          <a:effectLst/>
        </p:spPr>
        <p:txBody>
          <a:bodyPr vert="horz" wrap="square" lIns="91120" tIns="45560" rIns="91120" bIns="45560" numCol="1" anchor="t" anchorCtr="0" compatLnSpc="1">
            <a:prstTxWarp prst="textNoShape">
              <a:avLst/>
            </a:prstTxWarp>
          </a:bodyPr>
          <a:lstStyle>
            <a:lvl1pPr algn="r" defTabSz="911225">
              <a:defRPr sz="1200" smtClean="0"/>
            </a:lvl1pPr>
          </a:lstStyle>
          <a:p>
            <a:pPr>
              <a:defRPr/>
            </a:pPr>
            <a:endParaRPr lang="en-US"/>
          </a:p>
        </p:txBody>
      </p:sp>
      <p:sp>
        <p:nvSpPr>
          <p:cNvPr id="30724" name="Rectangle 4"/>
          <p:cNvSpPr>
            <a:spLocks noGrp="1" noRot="1" noChangeAspect="1" noChangeArrowheads="1" noTextEdit="1"/>
          </p:cNvSpPr>
          <p:nvPr>
            <p:ph type="sldImg" idx="2"/>
          </p:nvPr>
        </p:nvSpPr>
        <p:spPr bwMode="auto">
          <a:xfrm>
            <a:off x="2860675" y="511175"/>
            <a:ext cx="3409950" cy="2557463"/>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1217613" y="3238500"/>
            <a:ext cx="6692900" cy="3068638"/>
          </a:xfrm>
          <a:prstGeom prst="rect">
            <a:avLst/>
          </a:prstGeom>
          <a:noFill/>
          <a:ln w="9525">
            <a:noFill/>
            <a:miter lim="800000"/>
            <a:headEnd/>
            <a:tailEnd/>
          </a:ln>
          <a:effectLst/>
        </p:spPr>
        <p:txBody>
          <a:bodyPr vert="horz" wrap="square" lIns="91120" tIns="45560" rIns="91120" bIns="4556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6478588"/>
            <a:ext cx="3954463" cy="339725"/>
          </a:xfrm>
          <a:prstGeom prst="rect">
            <a:avLst/>
          </a:prstGeom>
          <a:noFill/>
          <a:ln w="9525">
            <a:noFill/>
            <a:miter lim="800000"/>
            <a:headEnd/>
            <a:tailEnd/>
          </a:ln>
          <a:effectLst/>
        </p:spPr>
        <p:txBody>
          <a:bodyPr vert="horz" wrap="square" lIns="91120" tIns="45560" rIns="91120" bIns="45560" numCol="1" anchor="b" anchorCtr="0" compatLnSpc="1">
            <a:prstTxWarp prst="textNoShape">
              <a:avLst/>
            </a:prstTxWarp>
          </a:bodyPr>
          <a:lstStyle>
            <a:lvl1pPr defTabSz="911225">
              <a:defRPr sz="1200" smtClean="0"/>
            </a:lvl1pPr>
          </a:lstStyle>
          <a:p>
            <a:pPr>
              <a:defRPr/>
            </a:pPr>
            <a:r>
              <a:rPr lang="en-US"/>
              <a:t>Chapter 4</a:t>
            </a:r>
          </a:p>
        </p:txBody>
      </p:sp>
      <p:sp>
        <p:nvSpPr>
          <p:cNvPr id="28679" name="Rectangle 7"/>
          <p:cNvSpPr>
            <a:spLocks noGrp="1" noChangeArrowheads="1"/>
          </p:cNvSpPr>
          <p:nvPr>
            <p:ph type="sldNum" sz="quarter" idx="5"/>
          </p:nvPr>
        </p:nvSpPr>
        <p:spPr bwMode="auto">
          <a:xfrm>
            <a:off x="5173663" y="6478588"/>
            <a:ext cx="3954462" cy="339725"/>
          </a:xfrm>
          <a:prstGeom prst="rect">
            <a:avLst/>
          </a:prstGeom>
          <a:noFill/>
          <a:ln w="9525">
            <a:noFill/>
            <a:miter lim="800000"/>
            <a:headEnd/>
            <a:tailEnd/>
          </a:ln>
          <a:effectLst/>
        </p:spPr>
        <p:txBody>
          <a:bodyPr vert="horz" wrap="square" lIns="91120" tIns="45560" rIns="91120" bIns="45560" numCol="1" anchor="b" anchorCtr="0" compatLnSpc="1">
            <a:prstTxWarp prst="textNoShape">
              <a:avLst/>
            </a:prstTxWarp>
          </a:bodyPr>
          <a:lstStyle>
            <a:lvl1pPr algn="r" defTabSz="911225">
              <a:defRPr sz="1200" smtClean="0"/>
            </a:lvl1pPr>
          </a:lstStyle>
          <a:p>
            <a:pPr>
              <a:defRPr/>
            </a:pPr>
            <a:fld id="{08FA83B4-49DD-4C8C-8741-E030FA88ECB4}" type="slidenum">
              <a:rPr lang="en-US"/>
              <a:pPr>
                <a:defRPr/>
              </a:pPr>
              <a:t>‹#›</a:t>
            </a:fld>
            <a:endParaRPr lang="en-US"/>
          </a:p>
        </p:txBody>
      </p:sp>
    </p:spTree>
    <p:extLst>
      <p:ext uri="{BB962C8B-B14F-4D97-AF65-F5344CB8AC3E}">
        <p14:creationId xmlns:p14="http://schemas.microsoft.com/office/powerpoint/2010/main" xmlns="" val="88923710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00A65B67-54FC-4AA2-A61A-816E0866F3FF}" type="slidenum">
              <a:rPr lang="en-US"/>
              <a:pPr/>
              <a:t>1</a:t>
            </a:fld>
            <a:endParaRPr lang="en-US"/>
          </a:p>
        </p:txBody>
      </p:sp>
      <p:sp>
        <p:nvSpPr>
          <p:cNvPr id="31749" name="Footer Placeholder 4"/>
          <p:cNvSpPr>
            <a:spLocks noGrp="1"/>
          </p:cNvSpPr>
          <p:nvPr>
            <p:ph type="ftr" sz="quarter" idx="4"/>
          </p:nvPr>
        </p:nvSpPr>
        <p:spPr>
          <a:noFill/>
        </p:spPr>
        <p:txBody>
          <a:bodyPr/>
          <a:lstStyle/>
          <a:p>
            <a:r>
              <a:rPr lang="en-US"/>
              <a:t>Chapter 4</a:t>
            </a:r>
          </a:p>
        </p:txBody>
      </p:sp>
      <p:sp>
        <p:nvSpPr>
          <p:cNvPr id="31750" name="Header Placeholder 5"/>
          <p:cNvSpPr>
            <a:spLocks noGrp="1"/>
          </p:cNvSpPr>
          <p:nvPr>
            <p:ph type="hdr" sz="quarter"/>
          </p:nvPr>
        </p:nvSpPr>
        <p:spPr>
          <a:noFill/>
        </p:spPr>
        <p:txBody>
          <a:bodyPr/>
          <a:lstStyle/>
          <a:p>
            <a:r>
              <a:rPr lang="en-US"/>
              <a:t>Multimedia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CFE04-91BC-4484-87FF-CED3DF5D218D}" type="slidenum">
              <a:rPr lang="en-US"/>
              <a:pPr/>
              <a:t>47</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8AD70-ACEB-4309-B209-361BC21911F3}" type="slidenum">
              <a:rPr lang="en-US"/>
              <a:pPr/>
              <a:t>48</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769CD-CA13-4150-ABBE-DCD930BD9E0C}" type="slidenum">
              <a:rPr lang="en-US"/>
              <a:pPr/>
              <a:t>49</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F489D6-D4CD-4E8D-9D50-F9E7034FA799}" type="slidenum">
              <a:rPr lang="en-US"/>
              <a:pPr/>
              <a:t>50</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A68A7-E3D6-4582-B114-147ACD71B148}" type="slidenum">
              <a:rPr lang="en-US"/>
              <a:pPr/>
              <a:t>39</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D5B60-CDDC-4C5D-BBB6-2E41D73D198D}" type="slidenum">
              <a:rPr lang="en-US"/>
              <a:pPr/>
              <a:t>40</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B341BC-A7BE-407A-90C9-5CA523146940}" type="slidenum">
              <a:rPr lang="en-US"/>
              <a:pPr/>
              <a:t>41</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9A9C7-5054-4993-9720-2A240D52AAC6}" type="slidenum">
              <a:rPr lang="en-US"/>
              <a:pPr/>
              <a:t>42</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0A549-EF5B-43FC-8072-634AD216FE8B}" type="slidenum">
              <a:rPr lang="en-US"/>
              <a:pPr/>
              <a:t>43</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2F39D-53E6-4657-8735-B89EFA8BE921}" type="slidenum">
              <a:rPr lang="en-US"/>
              <a:pPr/>
              <a:t>44</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B57C8-D097-43D8-88B6-AA325BC8490E}" type="slidenum">
              <a:rPr lang="en-US"/>
              <a:pPr/>
              <a:t>45</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87974-BBD8-41FD-9762-55D74F054E3A}" type="slidenum">
              <a:rPr lang="en-US"/>
              <a:pPr/>
              <a:t>46</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r>
              <a:rPr lang="en-US" smtClean="0"/>
              <a:t>Barun Ranjitkar MMS chapter 4</a:t>
            </a:r>
            <a:endParaRPr lang="en-US"/>
          </a:p>
        </p:txBody>
      </p:sp>
      <p:sp>
        <p:nvSpPr>
          <p:cNvPr id="27" name="Slide Number Placeholder 26"/>
          <p:cNvSpPr>
            <a:spLocks noGrp="1"/>
          </p:cNvSpPr>
          <p:nvPr>
            <p:ph type="sldNum" sz="quarter" idx="12"/>
          </p:nvPr>
        </p:nvSpPr>
        <p:spPr/>
        <p:txBody>
          <a:bodyPr/>
          <a:lstStyle/>
          <a:p>
            <a:pPr>
              <a:defRPr/>
            </a:pPr>
            <a:fld id="{5EFBE7A6-4FD1-401B-9106-D471CD09E44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Barun Ranjitkar MMS chapter 4</a:t>
            </a:r>
            <a:endParaRPr lang="en-US"/>
          </a:p>
        </p:txBody>
      </p:sp>
      <p:sp>
        <p:nvSpPr>
          <p:cNvPr id="6" name="Slide Number Placeholder 5"/>
          <p:cNvSpPr>
            <a:spLocks noGrp="1"/>
          </p:cNvSpPr>
          <p:nvPr>
            <p:ph type="sldNum" sz="quarter" idx="12"/>
          </p:nvPr>
        </p:nvSpPr>
        <p:spPr/>
        <p:txBody>
          <a:bodyPr/>
          <a:lstStyle/>
          <a:p>
            <a:pPr>
              <a:defRPr/>
            </a:pPr>
            <a:fld id="{57859DF8-6B56-4E9F-BAD1-D536B7D57E42}"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Barun Ranjitkar MMS chapter 4</a:t>
            </a:r>
            <a:endParaRPr lang="en-US"/>
          </a:p>
        </p:txBody>
      </p:sp>
      <p:sp>
        <p:nvSpPr>
          <p:cNvPr id="6" name="Slide Number Placeholder 5"/>
          <p:cNvSpPr>
            <a:spLocks noGrp="1"/>
          </p:cNvSpPr>
          <p:nvPr>
            <p:ph type="sldNum" sz="quarter" idx="12"/>
          </p:nvPr>
        </p:nvSpPr>
        <p:spPr/>
        <p:txBody>
          <a:bodyPr/>
          <a:lstStyle/>
          <a:p>
            <a:pPr>
              <a:defRPr/>
            </a:pPr>
            <a:fld id="{BFF6C0FD-0AB4-435B-A75D-A3A66958670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DE8E03BF-4569-4F84-9A00-F1AEA0DC959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3B61F50A-6E03-4CF8-8DB1-02CAA2DED0C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76400" y="19812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5B80F1E3-8252-42CE-9D09-9377A1A51A7A}"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Barun Ranjitkar MMS chapter 4</a:t>
            </a:r>
            <a:endParaRPr lang="en-US"/>
          </a:p>
        </p:txBody>
      </p:sp>
      <p:sp>
        <p:nvSpPr>
          <p:cNvPr id="6" name="Slide Number Placeholder 5"/>
          <p:cNvSpPr>
            <a:spLocks noGrp="1"/>
          </p:cNvSpPr>
          <p:nvPr>
            <p:ph type="sldNum" sz="quarter" idx="12"/>
          </p:nvPr>
        </p:nvSpPr>
        <p:spPr/>
        <p:txBody>
          <a:bodyPr/>
          <a:lstStyle/>
          <a:p>
            <a:pPr>
              <a:defRPr/>
            </a:pPr>
            <a:fld id="{49812F6F-C5B2-4490-9E6D-23CA429D8FD8}"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Barun Ranjitkar MMS chapter 4</a:t>
            </a:r>
            <a:endParaRPr lang="en-US"/>
          </a:p>
        </p:txBody>
      </p:sp>
      <p:sp>
        <p:nvSpPr>
          <p:cNvPr id="6" name="Slide Number Placeholder 5"/>
          <p:cNvSpPr>
            <a:spLocks noGrp="1"/>
          </p:cNvSpPr>
          <p:nvPr>
            <p:ph type="sldNum" sz="quarter" idx="12"/>
          </p:nvPr>
        </p:nvSpPr>
        <p:spPr/>
        <p:txBody>
          <a:bodyPr/>
          <a:lstStyle/>
          <a:p>
            <a:pPr>
              <a:defRPr/>
            </a:pPr>
            <a:fld id="{17812D98-79EB-4D50-B3AB-65193F5EB2C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Barun Ranjitkar MMS chapter 4</a:t>
            </a:r>
            <a:endParaRPr lang="en-US"/>
          </a:p>
        </p:txBody>
      </p:sp>
      <p:sp>
        <p:nvSpPr>
          <p:cNvPr id="7" name="Slide Number Placeholder 6"/>
          <p:cNvSpPr>
            <a:spLocks noGrp="1"/>
          </p:cNvSpPr>
          <p:nvPr>
            <p:ph type="sldNum" sz="quarter" idx="12"/>
          </p:nvPr>
        </p:nvSpPr>
        <p:spPr/>
        <p:txBody>
          <a:bodyPr/>
          <a:lstStyle/>
          <a:p>
            <a:pPr>
              <a:defRPr/>
            </a:pPr>
            <a:fld id="{A5BE788B-F555-4D8B-9158-F805510106C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Barun Ranjitkar MMS chapter 4</a:t>
            </a:r>
            <a:endParaRPr lang="en-US"/>
          </a:p>
        </p:txBody>
      </p:sp>
      <p:sp>
        <p:nvSpPr>
          <p:cNvPr id="9" name="Slide Number Placeholder 8"/>
          <p:cNvSpPr>
            <a:spLocks noGrp="1"/>
          </p:cNvSpPr>
          <p:nvPr>
            <p:ph type="sldNum" sz="quarter" idx="12"/>
          </p:nvPr>
        </p:nvSpPr>
        <p:spPr/>
        <p:txBody>
          <a:bodyPr/>
          <a:lstStyle/>
          <a:p>
            <a:pPr>
              <a:defRPr/>
            </a:pPr>
            <a:fld id="{2FCFCFCC-FC79-49C5-9C21-C8312641CCE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Barun Ranjitkar MMS chapter 4</a:t>
            </a:r>
            <a:endParaRPr lang="en-US"/>
          </a:p>
        </p:txBody>
      </p:sp>
      <p:sp>
        <p:nvSpPr>
          <p:cNvPr id="5" name="Slide Number Placeholder 4"/>
          <p:cNvSpPr>
            <a:spLocks noGrp="1"/>
          </p:cNvSpPr>
          <p:nvPr>
            <p:ph type="sldNum" sz="quarter" idx="12"/>
          </p:nvPr>
        </p:nvSpPr>
        <p:spPr/>
        <p:txBody>
          <a:bodyPr/>
          <a:lstStyle/>
          <a:p>
            <a:pPr>
              <a:defRPr/>
            </a:pPr>
            <a:fld id="{3E5EDF3D-9A60-47EF-B209-67178089008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Barun Ranjitkar MMS chapter 4</a:t>
            </a:r>
            <a:endParaRPr lang="en-US"/>
          </a:p>
        </p:txBody>
      </p:sp>
      <p:sp>
        <p:nvSpPr>
          <p:cNvPr id="4" name="Slide Number Placeholder 3"/>
          <p:cNvSpPr>
            <a:spLocks noGrp="1"/>
          </p:cNvSpPr>
          <p:nvPr>
            <p:ph type="sldNum" sz="quarter" idx="12"/>
          </p:nvPr>
        </p:nvSpPr>
        <p:spPr/>
        <p:txBody>
          <a:bodyPr/>
          <a:lstStyle/>
          <a:p>
            <a:pPr>
              <a:defRPr/>
            </a:pPr>
            <a:fld id="{296D1CE1-85F9-49CA-85B5-4EBFA4E3A7A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Barun Ranjitkar MMS chapter 4</a:t>
            </a:r>
            <a:endParaRPr lang="en-US"/>
          </a:p>
        </p:txBody>
      </p:sp>
      <p:sp>
        <p:nvSpPr>
          <p:cNvPr id="7" name="Slide Number Placeholder 6"/>
          <p:cNvSpPr>
            <a:spLocks noGrp="1"/>
          </p:cNvSpPr>
          <p:nvPr>
            <p:ph type="sldNum" sz="quarter" idx="12"/>
          </p:nvPr>
        </p:nvSpPr>
        <p:spPr/>
        <p:txBody>
          <a:bodyPr/>
          <a:lstStyle/>
          <a:p>
            <a:pPr>
              <a:defRPr/>
            </a:pPr>
            <a:fld id="{61A31F89-22B5-40D9-8E1B-C7F1F51924E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Barun Ranjitkar MMS chapter 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F00E24A6-25E6-4FB4-9497-90630E7F7871}"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Barun Ranjitkar MMS chapter 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0DCD8537-3F40-4A46-B07F-6BF7CF81F76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anim calcmode="lin" valueType="num">
                                      <p:cBhvr additive="base">
                                        <p:cTn id="11"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anim calcmode="lin" valueType="num">
                                      <p:cBhvr additive="base">
                                        <p:cTn id="15" dur="5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anim calcmode="lin" valueType="num">
                                      <p:cBhvr additive="base">
                                        <p:cTn id="19" dur="500" fill="hold"/>
                                        <p:tgtEl>
                                          <p:spTgt spid="30">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anim calcmode="lin" valueType="num">
                                      <p:cBhvr additive="base">
                                        <p:cTn id="23" dur="500" fill="hold"/>
                                        <p:tgtEl>
                                          <p:spTgt spid="30">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autoUpdateAnimBg="0"/>
    </p:bld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z="3200" smtClean="0"/>
              <a:t>Lecture 4 – Video and Animation</a:t>
            </a:r>
            <a:endParaRPr lang="en-US" sz="4000" smtClean="0"/>
          </a:p>
        </p:txBody>
      </p:sp>
      <p:sp>
        <p:nvSpPr>
          <p:cNvPr id="3076" name="Rectangle 3"/>
          <p:cNvSpPr>
            <a:spLocks noGrp="1" noChangeArrowheads="1"/>
          </p:cNvSpPr>
          <p:nvPr>
            <p:ph idx="1"/>
          </p:nvPr>
        </p:nvSpPr>
        <p:spPr/>
        <p:txBody>
          <a:bodyPr>
            <a:normAutofit lnSpcReduction="10000"/>
          </a:bodyPr>
          <a:lstStyle/>
          <a:p>
            <a:r>
              <a:rPr lang="en-US" dirty="0" smtClean="0"/>
              <a:t>Basic Video concept</a:t>
            </a:r>
          </a:p>
          <a:p>
            <a:pPr lvl="1"/>
            <a:r>
              <a:rPr lang="en-US" dirty="0" smtClean="0">
                <a:solidFill>
                  <a:schemeClr val="tx1"/>
                </a:solidFill>
              </a:rPr>
              <a:t>Representation and Format</a:t>
            </a:r>
          </a:p>
          <a:p>
            <a:r>
              <a:rPr lang="en-US" dirty="0" smtClean="0"/>
              <a:t>Television</a:t>
            </a:r>
          </a:p>
          <a:p>
            <a:r>
              <a:rPr lang="en-US" dirty="0" smtClean="0"/>
              <a:t>Basic Concept of animation</a:t>
            </a:r>
          </a:p>
          <a:p>
            <a:pPr lvl="1"/>
            <a:r>
              <a:rPr lang="en-US" i="1" u="sng" dirty="0" smtClean="0">
                <a:solidFill>
                  <a:schemeClr val="tx1"/>
                </a:solidFill>
              </a:rPr>
              <a:t>Types of Animation</a:t>
            </a:r>
          </a:p>
          <a:p>
            <a:pPr lvl="1"/>
            <a:r>
              <a:rPr lang="en-US" i="1" u="sng" dirty="0" smtClean="0">
                <a:solidFill>
                  <a:schemeClr val="tx1"/>
                </a:solidFill>
              </a:rPr>
              <a:t>Principles of Animation </a:t>
            </a:r>
          </a:p>
          <a:p>
            <a:pPr lvl="1"/>
            <a:r>
              <a:rPr lang="en-US" i="1" u="sng" dirty="0" smtClean="0">
                <a:solidFill>
                  <a:schemeClr val="tx1"/>
                </a:solidFill>
              </a:rPr>
              <a:t>Techniques of Animation</a:t>
            </a:r>
          </a:p>
          <a:p>
            <a:pPr lvl="1"/>
            <a:r>
              <a:rPr lang="en-US" i="1" u="sng" dirty="0" smtClean="0">
                <a:solidFill>
                  <a:schemeClr val="tx1"/>
                </a:solidFill>
              </a:rPr>
              <a:t>Creating Animation</a:t>
            </a:r>
          </a:p>
          <a:p>
            <a:pPr lvl="1"/>
            <a:r>
              <a:rPr lang="en-US" dirty="0" smtClean="0">
                <a:solidFill>
                  <a:schemeClr val="tx1"/>
                </a:solidFill>
              </a:rPr>
              <a:t>Animation language</a:t>
            </a:r>
          </a:p>
          <a:p>
            <a:pPr lvl="1"/>
            <a:r>
              <a:rPr lang="en-US" dirty="0" smtClean="0">
                <a:solidFill>
                  <a:schemeClr val="tx1"/>
                </a:solidFill>
              </a:rPr>
              <a:t>Control and Transmission</a:t>
            </a:r>
          </a:p>
        </p:txBody>
      </p:sp>
      <p:sp>
        <p:nvSpPr>
          <p:cNvPr id="3074" name="Slide Number Placeholder 5"/>
          <p:cNvSpPr>
            <a:spLocks noGrp="1"/>
          </p:cNvSpPr>
          <p:nvPr>
            <p:ph type="sldNum" sz="quarter" idx="12"/>
          </p:nvPr>
        </p:nvSpPr>
        <p:spPr>
          <a:noFill/>
        </p:spPr>
        <p:txBody>
          <a:bodyPr/>
          <a:lstStyle/>
          <a:p>
            <a:fld id="{2D5A6F04-AC37-4E2C-BCDA-C45851CD2A14}"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Digitization</a:t>
            </a:r>
          </a:p>
        </p:txBody>
      </p:sp>
      <p:sp>
        <p:nvSpPr>
          <p:cNvPr id="12292" name="Rectangle 3"/>
          <p:cNvSpPr>
            <a:spLocks noGrp="1" noChangeArrowheads="1"/>
          </p:cNvSpPr>
          <p:nvPr>
            <p:ph idx="1"/>
          </p:nvPr>
        </p:nvSpPr>
        <p:spPr/>
        <p:txBody>
          <a:bodyPr/>
          <a:lstStyle/>
          <a:p>
            <a:pPr lvl="1"/>
            <a:r>
              <a:rPr lang="en-US" smtClean="0"/>
              <a:t>Refers to sampling the gray/color level in the picture at MXN array of points.</a:t>
            </a:r>
          </a:p>
          <a:p>
            <a:pPr lvl="1"/>
            <a:r>
              <a:rPr lang="en-US" smtClean="0"/>
              <a:t>Once points are sampled, they are quantized into pixels</a:t>
            </a:r>
          </a:p>
          <a:p>
            <a:pPr lvl="3"/>
            <a:r>
              <a:rPr lang="en-US" smtClean="0"/>
              <a:t>sampled value is mapped into an integer</a:t>
            </a:r>
          </a:p>
          <a:p>
            <a:pPr lvl="3"/>
            <a:r>
              <a:rPr lang="en-US" smtClean="0"/>
              <a:t>quantization level is dependent on number of bits used to represent resulting integer, e.g. 8 bits per pixel or 24 bits per pixel.</a:t>
            </a:r>
          </a:p>
          <a:p>
            <a:pPr lvl="1"/>
            <a:r>
              <a:rPr lang="en-US" smtClean="0"/>
              <a:t>Need to create motion when digitizing video</a:t>
            </a:r>
          </a:p>
          <a:p>
            <a:pPr lvl="2"/>
            <a:r>
              <a:rPr lang="en-US" smtClean="0"/>
              <a:t>digitize pictures in time</a:t>
            </a:r>
          </a:p>
          <a:p>
            <a:pPr lvl="2"/>
            <a:r>
              <a:rPr lang="en-US" smtClean="0"/>
              <a:t>obtain sequence of digital images per second to approximate analog motion video.</a:t>
            </a:r>
          </a:p>
        </p:txBody>
      </p:sp>
      <p:sp>
        <p:nvSpPr>
          <p:cNvPr id="12290" name="Slide Number Placeholder 5"/>
          <p:cNvSpPr>
            <a:spLocks noGrp="1"/>
          </p:cNvSpPr>
          <p:nvPr>
            <p:ph type="sldNum" sz="quarter" idx="12"/>
          </p:nvPr>
        </p:nvSpPr>
        <p:spPr>
          <a:noFill/>
        </p:spPr>
        <p:txBody>
          <a:bodyPr/>
          <a:lstStyle/>
          <a:p>
            <a:fld id="{BDA7DF8B-D6F7-420A-9460-8D5CAF14222A}"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Computer Video Format</a:t>
            </a:r>
          </a:p>
        </p:txBody>
      </p:sp>
      <p:sp>
        <p:nvSpPr>
          <p:cNvPr id="13316" name="Rectangle 3"/>
          <p:cNvSpPr>
            <a:spLocks noGrp="1" noChangeArrowheads="1"/>
          </p:cNvSpPr>
          <p:nvPr>
            <p:ph idx="1"/>
          </p:nvPr>
        </p:nvSpPr>
        <p:spPr/>
        <p:txBody>
          <a:bodyPr/>
          <a:lstStyle/>
          <a:p>
            <a:pPr lvl="1"/>
            <a:r>
              <a:rPr lang="en-US" smtClean="0"/>
              <a:t>Computer video format depends on the input and output devices for the motion video medium</a:t>
            </a:r>
          </a:p>
          <a:p>
            <a:pPr lvl="1"/>
            <a:r>
              <a:rPr lang="en-US" smtClean="0"/>
              <a:t>Current video digitizers differ in digital image resolution, quantization and frame rate</a:t>
            </a:r>
          </a:p>
          <a:p>
            <a:pPr lvl="1"/>
            <a:r>
              <a:rPr lang="en-US" smtClean="0"/>
              <a:t>Most often used display is raster display</a:t>
            </a:r>
          </a:p>
          <a:p>
            <a:pPr lvl="1">
              <a:lnSpc>
                <a:spcPct val="90000"/>
              </a:lnSpc>
            </a:pPr>
            <a:r>
              <a:rPr lang="en-US" smtClean="0"/>
              <a:t>Video Digitizer </a:t>
            </a:r>
          </a:p>
          <a:p>
            <a:pPr lvl="2">
              <a:lnSpc>
                <a:spcPct val="90000"/>
              </a:lnSpc>
            </a:pPr>
            <a:r>
              <a:rPr lang="en-US" smtClean="0"/>
              <a:t>A/D converter</a:t>
            </a:r>
          </a:p>
        </p:txBody>
      </p:sp>
      <p:sp>
        <p:nvSpPr>
          <p:cNvPr id="13314" name="Slide Number Placeholder 5"/>
          <p:cNvSpPr>
            <a:spLocks noGrp="1"/>
          </p:cNvSpPr>
          <p:nvPr>
            <p:ph type="sldNum" sz="quarter" idx="12"/>
          </p:nvPr>
        </p:nvSpPr>
        <p:spPr>
          <a:noFill/>
        </p:spPr>
        <p:txBody>
          <a:bodyPr/>
          <a:lstStyle/>
          <a:p>
            <a:fld id="{6EAD43CA-DF3B-48DB-9ACA-DA7E203A9EAA}"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z="3200" smtClean="0"/>
              <a:t>Computer Video Format Cont…</a:t>
            </a:r>
          </a:p>
        </p:txBody>
      </p:sp>
      <p:pic>
        <p:nvPicPr>
          <p:cNvPr id="14340" name="Picture 5" descr="raster_display"/>
          <p:cNvPicPr>
            <a:picLocks noGrp="1" noChangeAspect="1" noChangeArrowheads="1"/>
          </p:cNvPicPr>
          <p:nvPr>
            <p:ph idx="1"/>
          </p:nvPr>
        </p:nvPicPr>
        <p:blipFill>
          <a:blip r:embed="rId2" cstate="print"/>
          <a:stretch>
            <a:fillRect/>
          </a:stretch>
        </p:blipFill>
        <p:spPr>
          <a:xfrm>
            <a:off x="1933575" y="2286794"/>
            <a:ext cx="5276850" cy="3686175"/>
          </a:xfrm>
          <a:noFill/>
        </p:spPr>
      </p:pic>
      <p:sp>
        <p:nvSpPr>
          <p:cNvPr id="14338" name="Slide Number Placeholder 5"/>
          <p:cNvSpPr>
            <a:spLocks noGrp="1"/>
          </p:cNvSpPr>
          <p:nvPr>
            <p:ph type="sldNum" sz="quarter" idx="12"/>
          </p:nvPr>
        </p:nvSpPr>
        <p:spPr>
          <a:noFill/>
        </p:spPr>
        <p:txBody>
          <a:bodyPr/>
          <a:lstStyle/>
          <a:p>
            <a:fld id="{612C732B-DC9E-48B1-AD06-832FCB1FF67A}"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z="3200" smtClean="0"/>
              <a:t>Computer Video Format Cont…</a:t>
            </a:r>
          </a:p>
        </p:txBody>
      </p:sp>
      <p:sp>
        <p:nvSpPr>
          <p:cNvPr id="15364" name="Rectangle 3"/>
          <p:cNvSpPr>
            <a:spLocks noGrp="1" noChangeArrowheads="1"/>
          </p:cNvSpPr>
          <p:nvPr>
            <p:ph idx="1"/>
          </p:nvPr>
        </p:nvSpPr>
        <p:spPr>
          <a:xfrm>
            <a:off x="381000" y="1676400"/>
            <a:ext cx="8255000" cy="4953000"/>
          </a:xfrm>
        </p:spPr>
        <p:txBody>
          <a:bodyPr/>
          <a:lstStyle/>
          <a:p>
            <a:pPr>
              <a:lnSpc>
                <a:spcPct val="80000"/>
              </a:lnSpc>
            </a:pPr>
            <a:r>
              <a:rPr lang="en-US" sz="1800" smtClean="0"/>
              <a:t>Some video controller standard are:</a:t>
            </a:r>
          </a:p>
          <a:p>
            <a:pPr lvl="1">
              <a:lnSpc>
                <a:spcPct val="80000"/>
              </a:lnSpc>
            </a:pPr>
            <a:r>
              <a:rPr lang="en-US" sz="1600" smtClean="0"/>
              <a:t>Color Graphics Array(CGA)</a:t>
            </a:r>
          </a:p>
          <a:p>
            <a:pPr lvl="2">
              <a:lnSpc>
                <a:spcPct val="80000"/>
              </a:lnSpc>
            </a:pPr>
            <a:r>
              <a:rPr lang="en-US" sz="1400" smtClean="0"/>
              <a:t>Resolution: 320*200</a:t>
            </a:r>
          </a:p>
          <a:p>
            <a:pPr lvl="2">
              <a:lnSpc>
                <a:spcPct val="80000"/>
              </a:lnSpc>
            </a:pPr>
            <a:r>
              <a:rPr lang="en-US" sz="1400" smtClean="0"/>
              <a:t>Color depth: 2 bits/pixel</a:t>
            </a:r>
          </a:p>
          <a:p>
            <a:pPr lvl="2">
              <a:lnSpc>
                <a:spcPct val="80000"/>
              </a:lnSpc>
            </a:pPr>
            <a:r>
              <a:rPr lang="en-US" sz="1400" smtClean="0"/>
              <a:t>Image size: 16 KB</a:t>
            </a:r>
          </a:p>
          <a:p>
            <a:pPr lvl="1">
              <a:lnSpc>
                <a:spcPct val="80000"/>
              </a:lnSpc>
            </a:pPr>
            <a:r>
              <a:rPr lang="en-US" sz="1600" smtClean="0"/>
              <a:t>Enhanced Graphics Array(EGA)</a:t>
            </a:r>
          </a:p>
          <a:p>
            <a:pPr lvl="2">
              <a:lnSpc>
                <a:spcPct val="80000"/>
              </a:lnSpc>
            </a:pPr>
            <a:r>
              <a:rPr lang="en-US" sz="1400" smtClean="0"/>
              <a:t>Resolution: 640*350</a:t>
            </a:r>
          </a:p>
          <a:p>
            <a:pPr lvl="2">
              <a:lnSpc>
                <a:spcPct val="80000"/>
              </a:lnSpc>
            </a:pPr>
            <a:r>
              <a:rPr lang="en-US" sz="1400" smtClean="0"/>
              <a:t>Color depth: 4 bits/pixel</a:t>
            </a:r>
          </a:p>
          <a:p>
            <a:pPr lvl="2">
              <a:lnSpc>
                <a:spcPct val="80000"/>
              </a:lnSpc>
            </a:pPr>
            <a:r>
              <a:rPr lang="en-US" sz="1400" smtClean="0"/>
              <a:t>Image size: 112 KB</a:t>
            </a:r>
          </a:p>
          <a:p>
            <a:pPr lvl="1">
              <a:lnSpc>
                <a:spcPct val="80000"/>
              </a:lnSpc>
            </a:pPr>
            <a:r>
              <a:rPr lang="en-US" sz="1600" smtClean="0"/>
              <a:t>Video Graphics Array(VGA)</a:t>
            </a:r>
          </a:p>
          <a:p>
            <a:pPr lvl="2">
              <a:lnSpc>
                <a:spcPct val="80000"/>
              </a:lnSpc>
            </a:pPr>
            <a:r>
              <a:rPr lang="en-US" sz="1400" smtClean="0"/>
              <a:t>Resolution: 649*480</a:t>
            </a:r>
          </a:p>
          <a:p>
            <a:pPr lvl="2">
              <a:lnSpc>
                <a:spcPct val="80000"/>
              </a:lnSpc>
            </a:pPr>
            <a:r>
              <a:rPr lang="en-US" sz="1400" smtClean="0"/>
              <a:t>Color depth: 8 bits/pixel</a:t>
            </a:r>
          </a:p>
          <a:p>
            <a:pPr lvl="2">
              <a:lnSpc>
                <a:spcPct val="80000"/>
              </a:lnSpc>
            </a:pPr>
            <a:r>
              <a:rPr lang="en-US" sz="1400" smtClean="0"/>
              <a:t>Image size: 307.2 KB</a:t>
            </a:r>
          </a:p>
          <a:p>
            <a:pPr lvl="1">
              <a:lnSpc>
                <a:spcPct val="80000"/>
              </a:lnSpc>
            </a:pPr>
            <a:r>
              <a:rPr lang="en-US" sz="1600" smtClean="0"/>
              <a:t>eXtended Graphics Array(XGA)</a:t>
            </a:r>
          </a:p>
          <a:p>
            <a:pPr lvl="2">
              <a:lnSpc>
                <a:spcPct val="80000"/>
              </a:lnSpc>
            </a:pPr>
            <a:r>
              <a:rPr lang="en-US" sz="1400" smtClean="0"/>
              <a:t>Resolution: 640*480 / 1024*768</a:t>
            </a:r>
          </a:p>
          <a:p>
            <a:pPr lvl="2">
              <a:lnSpc>
                <a:spcPct val="80000"/>
              </a:lnSpc>
            </a:pPr>
            <a:r>
              <a:rPr lang="en-US" sz="1400" smtClean="0"/>
              <a:t>Color depth: 65,000 colors / 256 colors</a:t>
            </a:r>
          </a:p>
          <a:p>
            <a:pPr lvl="1">
              <a:lnSpc>
                <a:spcPct val="80000"/>
              </a:lnSpc>
            </a:pPr>
            <a:r>
              <a:rPr lang="en-US" sz="1600" smtClean="0"/>
              <a:t>Super VGA(SVGA)</a:t>
            </a:r>
          </a:p>
          <a:p>
            <a:pPr lvl="2">
              <a:lnSpc>
                <a:spcPct val="80000"/>
              </a:lnSpc>
            </a:pPr>
            <a:r>
              <a:rPr lang="en-US" sz="1400" smtClean="0"/>
              <a:t>Resolution: 1024*768</a:t>
            </a:r>
          </a:p>
          <a:p>
            <a:pPr lvl="2">
              <a:lnSpc>
                <a:spcPct val="80000"/>
              </a:lnSpc>
            </a:pPr>
            <a:r>
              <a:rPr lang="en-US" sz="1400" smtClean="0"/>
              <a:t>Color depth: 24 bits/pixel</a:t>
            </a:r>
          </a:p>
          <a:p>
            <a:pPr lvl="2">
              <a:lnSpc>
                <a:spcPct val="80000"/>
              </a:lnSpc>
            </a:pPr>
            <a:r>
              <a:rPr lang="en-US" sz="1400" smtClean="0"/>
              <a:t>Image size: 2.35 MB</a:t>
            </a:r>
          </a:p>
        </p:txBody>
      </p:sp>
      <p:sp>
        <p:nvSpPr>
          <p:cNvPr id="15362" name="Slide Number Placeholder 5"/>
          <p:cNvSpPr>
            <a:spLocks noGrp="1"/>
          </p:cNvSpPr>
          <p:nvPr>
            <p:ph type="sldNum" sz="quarter" idx="12"/>
          </p:nvPr>
        </p:nvSpPr>
        <p:spPr>
          <a:noFill/>
        </p:spPr>
        <p:txBody>
          <a:bodyPr/>
          <a:lstStyle/>
          <a:p>
            <a:fld id="{82931787-2246-4C12-A5CD-118EE0E643AE}"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Television</a:t>
            </a:r>
          </a:p>
        </p:txBody>
      </p:sp>
      <p:sp>
        <p:nvSpPr>
          <p:cNvPr id="16388" name="Rectangle 3"/>
          <p:cNvSpPr>
            <a:spLocks noGrp="1" noChangeArrowheads="1"/>
          </p:cNvSpPr>
          <p:nvPr>
            <p:ph idx="1"/>
          </p:nvPr>
        </p:nvSpPr>
        <p:spPr/>
        <p:txBody>
          <a:bodyPr/>
          <a:lstStyle/>
          <a:p>
            <a:r>
              <a:rPr kumimoji="0" lang="en-US" b="1" smtClean="0"/>
              <a:t>It is the most important application that has driven the development of motion video.</a:t>
            </a:r>
          </a:p>
          <a:p>
            <a:r>
              <a:rPr kumimoji="0" lang="en-US" b="1" smtClean="0"/>
              <a:t>There have many significant changes that have occurred from conventional systems used in black and white and color  television, to enhanced television systems.</a:t>
            </a:r>
          </a:p>
        </p:txBody>
      </p:sp>
      <p:sp>
        <p:nvSpPr>
          <p:cNvPr id="16386" name="Slide Number Placeholder 5"/>
          <p:cNvSpPr>
            <a:spLocks noGrp="1"/>
          </p:cNvSpPr>
          <p:nvPr>
            <p:ph type="sldNum" sz="quarter" idx="12"/>
          </p:nvPr>
        </p:nvSpPr>
        <p:spPr>
          <a:noFill/>
        </p:spPr>
        <p:txBody>
          <a:bodyPr/>
          <a:lstStyle/>
          <a:p>
            <a:fld id="{0C89DF83-069E-4645-9569-91D821862DCE}"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Conventional</a:t>
            </a:r>
            <a:r>
              <a:rPr kumimoji="0" lang="en-US" b="1" smtClean="0">
                <a:solidFill>
                  <a:schemeClr val="tx1"/>
                </a:solidFill>
              </a:rPr>
              <a:t> </a:t>
            </a:r>
            <a:r>
              <a:rPr lang="en-US" smtClean="0"/>
              <a:t>Systems</a:t>
            </a:r>
          </a:p>
        </p:txBody>
      </p:sp>
      <p:sp>
        <p:nvSpPr>
          <p:cNvPr id="17412" name="Rectangle 3"/>
          <p:cNvSpPr>
            <a:spLocks noGrp="1" noChangeArrowheads="1"/>
          </p:cNvSpPr>
          <p:nvPr>
            <p:ph idx="1"/>
          </p:nvPr>
        </p:nvSpPr>
        <p:spPr>
          <a:xfrm>
            <a:off x="0" y="1614488"/>
            <a:ext cx="9144000" cy="5181600"/>
          </a:xfrm>
        </p:spPr>
        <p:txBody>
          <a:bodyPr/>
          <a:lstStyle/>
          <a:p>
            <a:pPr>
              <a:lnSpc>
                <a:spcPct val="90000"/>
              </a:lnSpc>
            </a:pPr>
            <a:r>
              <a:rPr kumimoji="0" lang="en-US" b="1" dirty="0" smtClean="0"/>
              <a:t>Conventional television systems employ the following standards.</a:t>
            </a:r>
          </a:p>
          <a:p>
            <a:pPr lvl="1">
              <a:lnSpc>
                <a:spcPct val="90000"/>
              </a:lnSpc>
            </a:pPr>
            <a:r>
              <a:rPr kumimoji="0" lang="en-US" b="1" dirty="0" smtClean="0"/>
              <a:t>NTSC (National television systems committee) </a:t>
            </a:r>
          </a:p>
          <a:p>
            <a:pPr lvl="2">
              <a:lnSpc>
                <a:spcPct val="90000"/>
              </a:lnSpc>
            </a:pPr>
            <a:r>
              <a:rPr kumimoji="0" lang="en-US" b="1" dirty="0" smtClean="0"/>
              <a:t>It is developed in the US and is the most oldest and widely used television standard.</a:t>
            </a:r>
          </a:p>
          <a:p>
            <a:pPr lvl="2">
              <a:lnSpc>
                <a:spcPct val="90000"/>
              </a:lnSpc>
            </a:pPr>
            <a:r>
              <a:rPr kumimoji="0" lang="en-US" b="1" dirty="0" smtClean="0"/>
              <a:t>A picture consists of 525 lines.</a:t>
            </a:r>
          </a:p>
          <a:p>
            <a:pPr lvl="1">
              <a:lnSpc>
                <a:spcPct val="90000"/>
              </a:lnSpc>
            </a:pPr>
            <a:r>
              <a:rPr kumimoji="0" lang="en-US" b="1" dirty="0" smtClean="0"/>
              <a:t>SECAM (</a:t>
            </a:r>
            <a:r>
              <a:rPr kumimoji="0" lang="en-US" b="1" dirty="0" err="1" smtClean="0"/>
              <a:t>SEquential</a:t>
            </a:r>
            <a:r>
              <a:rPr kumimoji="0" lang="en-US" b="1" dirty="0" smtClean="0"/>
              <a:t> </a:t>
            </a:r>
            <a:r>
              <a:rPr kumimoji="0" lang="en-US" b="1" dirty="0" err="1" smtClean="0"/>
              <a:t>Couleur</a:t>
            </a:r>
            <a:r>
              <a:rPr kumimoji="0" lang="en-US" b="1" dirty="0" smtClean="0"/>
              <a:t> Avec </a:t>
            </a:r>
            <a:r>
              <a:rPr kumimoji="0" lang="en-US" b="1" dirty="0" err="1" smtClean="0"/>
              <a:t>Memorie</a:t>
            </a:r>
            <a:r>
              <a:rPr kumimoji="0" lang="en-US" b="1" dirty="0" smtClean="0"/>
              <a:t>) </a:t>
            </a:r>
          </a:p>
          <a:p>
            <a:pPr lvl="2">
              <a:lnSpc>
                <a:spcPct val="90000"/>
              </a:lnSpc>
            </a:pPr>
            <a:r>
              <a:rPr kumimoji="0" lang="en-US" b="1" dirty="0" smtClean="0"/>
              <a:t>It is a standard used in France and Eastern Europe.</a:t>
            </a:r>
          </a:p>
          <a:p>
            <a:pPr lvl="2">
              <a:lnSpc>
                <a:spcPct val="90000"/>
              </a:lnSpc>
            </a:pPr>
            <a:r>
              <a:rPr kumimoji="0" lang="en-US" b="1" dirty="0" smtClean="0"/>
              <a:t>It is based on frequency modulation and a picture has 625 lines</a:t>
            </a:r>
          </a:p>
          <a:p>
            <a:pPr lvl="1">
              <a:lnSpc>
                <a:spcPct val="90000"/>
              </a:lnSpc>
            </a:pPr>
            <a:r>
              <a:rPr kumimoji="0" lang="en-US" b="1" dirty="0" smtClean="0"/>
              <a:t>PAL (Phase Alternating Line)</a:t>
            </a:r>
          </a:p>
          <a:p>
            <a:pPr lvl="2">
              <a:lnSpc>
                <a:spcPct val="90000"/>
              </a:lnSpc>
            </a:pPr>
            <a:r>
              <a:rPr kumimoji="0" lang="en-US" b="1" dirty="0" smtClean="0"/>
              <a:t>It is used in parts of Western Europe. It has the same modulation technique similar to NTSC. (</a:t>
            </a:r>
            <a:r>
              <a:rPr kumimoji="0" lang="en-US" b="1" dirty="0" err="1" smtClean="0"/>
              <a:t>quadrature</a:t>
            </a:r>
            <a:r>
              <a:rPr kumimoji="0" lang="en-US" b="1" dirty="0" smtClean="0"/>
              <a:t> amplitude modulation) And 625 lines</a:t>
            </a:r>
          </a:p>
        </p:txBody>
      </p:sp>
      <p:sp>
        <p:nvSpPr>
          <p:cNvPr id="17410" name="Slide Number Placeholder 5"/>
          <p:cNvSpPr>
            <a:spLocks noGrp="1"/>
          </p:cNvSpPr>
          <p:nvPr>
            <p:ph type="sldNum" sz="quarter" idx="12"/>
          </p:nvPr>
        </p:nvSpPr>
        <p:spPr>
          <a:noFill/>
        </p:spPr>
        <p:txBody>
          <a:bodyPr/>
          <a:lstStyle/>
          <a:p>
            <a:fld id="{CDACB273-A9D9-41BA-81A5-7948349BC66F}"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0" y="76200"/>
            <a:ext cx="9144000" cy="1143000"/>
          </a:xfrm>
        </p:spPr>
        <p:txBody>
          <a:bodyPr/>
          <a:lstStyle/>
          <a:p>
            <a:r>
              <a:rPr lang="en-US" smtClean="0"/>
              <a:t>HDTV</a:t>
            </a:r>
            <a:r>
              <a:rPr kumimoji="0" lang="en-US" sz="3200" b="1" smtClean="0">
                <a:solidFill>
                  <a:schemeClr val="tx1"/>
                </a:solidFill>
              </a:rPr>
              <a:t> </a:t>
            </a:r>
            <a:r>
              <a:rPr lang="en-US" smtClean="0"/>
              <a:t>(High</a:t>
            </a:r>
            <a:r>
              <a:rPr kumimoji="0" lang="en-US" sz="3200" b="1" smtClean="0">
                <a:solidFill>
                  <a:schemeClr val="tx1"/>
                </a:solidFill>
              </a:rPr>
              <a:t> </a:t>
            </a:r>
            <a:r>
              <a:rPr lang="en-US" smtClean="0"/>
              <a:t>Definition</a:t>
            </a:r>
            <a:r>
              <a:rPr kumimoji="0" lang="en-US" sz="3200" b="1" smtClean="0">
                <a:solidFill>
                  <a:schemeClr val="tx1"/>
                </a:solidFill>
              </a:rPr>
              <a:t> </a:t>
            </a:r>
            <a:r>
              <a:rPr lang="en-US" smtClean="0"/>
              <a:t>Televisions)</a:t>
            </a:r>
          </a:p>
        </p:txBody>
      </p:sp>
      <p:sp>
        <p:nvSpPr>
          <p:cNvPr id="20484" name="Rectangle 3"/>
          <p:cNvSpPr>
            <a:spLocks noGrp="1" noChangeArrowheads="1"/>
          </p:cNvSpPr>
          <p:nvPr>
            <p:ph idx="1"/>
          </p:nvPr>
        </p:nvSpPr>
        <p:spPr>
          <a:xfrm>
            <a:off x="0" y="1676400"/>
            <a:ext cx="9144000" cy="4953000"/>
          </a:xfrm>
        </p:spPr>
        <p:txBody>
          <a:bodyPr/>
          <a:lstStyle/>
          <a:p>
            <a:pPr>
              <a:lnSpc>
                <a:spcPct val="90000"/>
              </a:lnSpc>
            </a:pPr>
            <a:r>
              <a:rPr kumimoji="0" lang="en-US" sz="2400" b="1" dirty="0" smtClean="0"/>
              <a:t>Resolution:</a:t>
            </a:r>
          </a:p>
          <a:p>
            <a:pPr lvl="1">
              <a:lnSpc>
                <a:spcPct val="90000"/>
              </a:lnSpc>
            </a:pPr>
            <a:r>
              <a:rPr kumimoji="0" lang="en-US" sz="2000" b="1" dirty="0" smtClean="0"/>
              <a:t>It has app. twice as many horizontal and vertical pixels as conventional systems</a:t>
            </a:r>
          </a:p>
          <a:p>
            <a:pPr lvl="1">
              <a:lnSpc>
                <a:spcPct val="90000"/>
              </a:lnSpc>
            </a:pPr>
            <a:r>
              <a:rPr kumimoji="0" lang="en-US" sz="2000" b="1" dirty="0" smtClean="0"/>
              <a:t>The increased vertical definition is achieved by employing more than 1000 lines in a scanning patterns</a:t>
            </a:r>
          </a:p>
          <a:p>
            <a:pPr lvl="1">
              <a:lnSpc>
                <a:spcPct val="90000"/>
              </a:lnSpc>
            </a:pPr>
            <a:r>
              <a:rPr kumimoji="0" lang="en-US" sz="2000" b="1" dirty="0" smtClean="0"/>
              <a:t>The increased luminance detail in the image is achieved by employing a video bandwidth approximately five times than in conventional systems.</a:t>
            </a:r>
          </a:p>
          <a:p>
            <a:pPr>
              <a:lnSpc>
                <a:spcPct val="90000"/>
              </a:lnSpc>
            </a:pPr>
            <a:r>
              <a:rPr kumimoji="0" lang="en-US" sz="2400" b="1" dirty="0" smtClean="0"/>
              <a:t>Aspect Ratio</a:t>
            </a:r>
          </a:p>
          <a:p>
            <a:pPr lvl="1">
              <a:lnSpc>
                <a:spcPct val="90000"/>
              </a:lnSpc>
            </a:pPr>
            <a:r>
              <a:rPr kumimoji="0" lang="en-US" sz="2000" b="1" dirty="0" smtClean="0"/>
              <a:t>The aspect ratio of the proposed HDTV image is 16/9 = 1.777</a:t>
            </a:r>
          </a:p>
          <a:p>
            <a:pPr>
              <a:lnSpc>
                <a:spcPct val="90000"/>
              </a:lnSpc>
            </a:pPr>
            <a:r>
              <a:rPr kumimoji="0" lang="en-US" sz="2400" b="1" dirty="0" smtClean="0"/>
              <a:t>Viewing Distance</a:t>
            </a:r>
          </a:p>
          <a:p>
            <a:pPr lvl="1">
              <a:lnSpc>
                <a:spcPct val="90000"/>
              </a:lnSpc>
            </a:pPr>
            <a:r>
              <a:rPr kumimoji="0" lang="en-US" sz="2000" b="1" dirty="0" smtClean="0"/>
              <a:t>Since the eyes ability to distinguish detail is limited, the more detailed HDTV image should be viewed closer than in customary with conventional systems.</a:t>
            </a:r>
            <a:r>
              <a:rPr kumimoji="0" lang="en-US" sz="2000" dirty="0" smtClean="0"/>
              <a:t>   </a:t>
            </a:r>
          </a:p>
          <a:p>
            <a:pPr>
              <a:lnSpc>
                <a:spcPct val="90000"/>
              </a:lnSpc>
            </a:pPr>
            <a:endParaRPr kumimoji="0" lang="en-US" sz="2400" b="1" dirty="0" smtClean="0"/>
          </a:p>
          <a:p>
            <a:pPr>
              <a:lnSpc>
                <a:spcPct val="90000"/>
              </a:lnSpc>
            </a:pPr>
            <a:endParaRPr lang="en-US" sz="2400" dirty="0" smtClean="0"/>
          </a:p>
        </p:txBody>
      </p:sp>
      <p:sp>
        <p:nvSpPr>
          <p:cNvPr id="20482" name="Slide Number Placeholder 5"/>
          <p:cNvSpPr>
            <a:spLocks noGrp="1"/>
          </p:cNvSpPr>
          <p:nvPr>
            <p:ph type="sldNum" sz="quarter" idx="12"/>
          </p:nvPr>
        </p:nvSpPr>
        <p:spPr>
          <a:noFill/>
        </p:spPr>
        <p:txBody>
          <a:bodyPr/>
          <a:lstStyle/>
          <a:p>
            <a:fld id="{EDD31F33-5089-4B1A-8063-C2C09FFFD15F}"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Transmission</a:t>
            </a:r>
          </a:p>
        </p:txBody>
      </p:sp>
      <p:sp>
        <p:nvSpPr>
          <p:cNvPr id="21508" name="Rectangle 3"/>
          <p:cNvSpPr>
            <a:spLocks noGrp="1" noChangeArrowheads="1"/>
          </p:cNvSpPr>
          <p:nvPr>
            <p:ph idx="1"/>
          </p:nvPr>
        </p:nvSpPr>
        <p:spPr>
          <a:xfrm>
            <a:off x="381000" y="1676400"/>
            <a:ext cx="8763000" cy="5181600"/>
          </a:xfrm>
        </p:spPr>
        <p:txBody>
          <a:bodyPr/>
          <a:lstStyle/>
          <a:p>
            <a:r>
              <a:rPr kumimoji="0" lang="en-US" sz="2400" b="1" smtClean="0"/>
              <a:t>In multimedia systems, the data rates created by motion video is important. </a:t>
            </a:r>
          </a:p>
          <a:p>
            <a:r>
              <a:rPr kumimoji="0" lang="en-US" sz="2400" b="1" smtClean="0"/>
              <a:t>US (HDTV) image we assume 720,000 total pixels per frame. </a:t>
            </a:r>
          </a:p>
          <a:p>
            <a:r>
              <a:rPr kumimoji="0" lang="en-US" sz="2400" b="1" smtClean="0"/>
              <a:t>To compute the data rate for HDTV motion video, we need further parameters such as the number of bits/ pixel and the frames/second.</a:t>
            </a:r>
          </a:p>
          <a:p>
            <a:r>
              <a:rPr kumimoji="0" lang="en-US" sz="2400" b="1" smtClean="0"/>
              <a:t>If the quantization is approximately 24 bits / pixel and the frame rate is app 60 frames/second then the data rate for HDTV will be 1.296 x 108  bytes /sec</a:t>
            </a:r>
          </a:p>
          <a:p>
            <a:r>
              <a:rPr kumimoji="0" lang="en-US" sz="2400" b="1" smtClean="0"/>
              <a:t>Using compression method, data rate can be lowered 34 Mbits/sec without noticeable quality loss</a:t>
            </a:r>
            <a:endParaRPr lang="en-US" sz="2400" smtClean="0"/>
          </a:p>
        </p:txBody>
      </p:sp>
      <p:sp>
        <p:nvSpPr>
          <p:cNvPr id="21506" name="Slide Number Placeholder 5"/>
          <p:cNvSpPr>
            <a:spLocks noGrp="1"/>
          </p:cNvSpPr>
          <p:nvPr>
            <p:ph type="sldNum" sz="quarter" idx="12"/>
          </p:nvPr>
        </p:nvSpPr>
        <p:spPr>
          <a:noFill/>
        </p:spPr>
        <p:txBody>
          <a:bodyPr/>
          <a:lstStyle/>
          <a:p>
            <a:fld id="{CAE7284C-C121-4272-A25B-7836893318D9}"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b="1" smtClean="0"/>
              <a:t>Computer Based Animation</a:t>
            </a:r>
          </a:p>
        </p:txBody>
      </p:sp>
      <p:sp>
        <p:nvSpPr>
          <p:cNvPr id="24580" name="Rectangle 3"/>
          <p:cNvSpPr>
            <a:spLocks noGrp="1" noChangeArrowheads="1"/>
          </p:cNvSpPr>
          <p:nvPr>
            <p:ph idx="1"/>
          </p:nvPr>
        </p:nvSpPr>
        <p:spPr/>
        <p:txBody>
          <a:bodyPr>
            <a:normAutofit fontScale="92500"/>
          </a:bodyPr>
          <a:lstStyle/>
          <a:p>
            <a:pPr>
              <a:lnSpc>
                <a:spcPct val="90000"/>
              </a:lnSpc>
            </a:pPr>
            <a:r>
              <a:rPr lang="en-US" dirty="0" smtClean="0"/>
              <a:t>Animation is the process of making something look and feel live</a:t>
            </a:r>
          </a:p>
          <a:p>
            <a:pPr>
              <a:lnSpc>
                <a:spcPct val="90000"/>
              </a:lnSpc>
            </a:pPr>
            <a:r>
              <a:rPr lang="en-US" dirty="0" smtClean="0"/>
              <a:t>Animation is the creation of the “illusion of movement” using a series of still images</a:t>
            </a:r>
          </a:p>
          <a:p>
            <a:pPr>
              <a:lnSpc>
                <a:spcPct val="90000"/>
              </a:lnSpc>
            </a:pPr>
            <a:r>
              <a:rPr lang="en-US" dirty="0" smtClean="0"/>
              <a:t>Animation can broadly be categorized into two categories</a:t>
            </a:r>
          </a:p>
          <a:p>
            <a:pPr lvl="1">
              <a:lnSpc>
                <a:spcPct val="90000"/>
              </a:lnSpc>
            </a:pPr>
            <a:r>
              <a:rPr lang="en-US" dirty="0" smtClean="0"/>
              <a:t>Motion Dynamics</a:t>
            </a:r>
          </a:p>
          <a:p>
            <a:pPr lvl="2">
              <a:lnSpc>
                <a:spcPct val="90000"/>
              </a:lnSpc>
            </a:pPr>
            <a:r>
              <a:rPr lang="en-US" dirty="0" smtClean="0"/>
              <a:t>Induction of life by changing the position of the object</a:t>
            </a:r>
          </a:p>
          <a:p>
            <a:pPr lvl="2">
              <a:lnSpc>
                <a:spcPct val="90000"/>
              </a:lnSpc>
            </a:pPr>
            <a:r>
              <a:rPr lang="en-US" dirty="0" smtClean="0"/>
              <a:t>Ex: animation of a bouncing ball</a:t>
            </a:r>
          </a:p>
          <a:p>
            <a:pPr lvl="1">
              <a:lnSpc>
                <a:spcPct val="90000"/>
              </a:lnSpc>
            </a:pPr>
            <a:r>
              <a:rPr lang="en-US" dirty="0" smtClean="0"/>
              <a:t>Update Dynamics</a:t>
            </a:r>
          </a:p>
          <a:p>
            <a:pPr lvl="2">
              <a:lnSpc>
                <a:spcPct val="90000"/>
              </a:lnSpc>
            </a:pPr>
            <a:r>
              <a:rPr lang="en-US" dirty="0" smtClean="0"/>
              <a:t>Induction of life by changing the shape, size and/or structure of the object</a:t>
            </a:r>
          </a:p>
          <a:p>
            <a:pPr lvl="2">
              <a:lnSpc>
                <a:spcPct val="90000"/>
              </a:lnSpc>
            </a:pPr>
            <a:r>
              <a:rPr lang="en-US" dirty="0" smtClean="0"/>
              <a:t>Ex: animation of flower blooming from bud</a:t>
            </a:r>
          </a:p>
        </p:txBody>
      </p:sp>
      <p:sp>
        <p:nvSpPr>
          <p:cNvPr id="24578" name="Slide Number Placeholder 5"/>
          <p:cNvSpPr>
            <a:spLocks noGrp="1"/>
          </p:cNvSpPr>
          <p:nvPr>
            <p:ph type="sldNum" sz="quarter" idx="12"/>
          </p:nvPr>
        </p:nvSpPr>
        <p:spPr>
          <a:noFill/>
        </p:spPr>
        <p:txBody>
          <a:bodyPr/>
          <a:lstStyle/>
          <a:p>
            <a:fld id="{699F36A0-3BA1-4C9F-B58E-F13A4C3EB539}"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06400" y="228600"/>
            <a:ext cx="8737600" cy="1143000"/>
          </a:xfrm>
        </p:spPr>
        <p:txBody>
          <a:bodyPr/>
          <a:lstStyle/>
          <a:p>
            <a:r>
              <a:rPr lang="en-US" sz="3200" b="1" dirty="0" smtClean="0"/>
              <a:t>Computer Based Animation Cont…</a:t>
            </a:r>
          </a:p>
        </p:txBody>
      </p:sp>
      <p:sp>
        <p:nvSpPr>
          <p:cNvPr id="25604" name="Rectangle 3"/>
          <p:cNvSpPr>
            <a:spLocks noGrp="1" noChangeArrowheads="1"/>
          </p:cNvSpPr>
          <p:nvPr>
            <p:ph idx="1"/>
          </p:nvPr>
        </p:nvSpPr>
        <p:spPr>
          <a:xfrm>
            <a:off x="381000" y="1676400"/>
            <a:ext cx="8610600" cy="4876800"/>
          </a:xfrm>
        </p:spPr>
        <p:txBody>
          <a:bodyPr/>
          <a:lstStyle/>
          <a:p>
            <a:pPr>
              <a:lnSpc>
                <a:spcPct val="80000"/>
              </a:lnSpc>
            </a:pPr>
            <a:r>
              <a:rPr lang="en-US" sz="2000" dirty="0" smtClean="0"/>
              <a:t>Computer based animation used computer based graphical tools to provide visual effects</a:t>
            </a:r>
          </a:p>
          <a:p>
            <a:pPr>
              <a:lnSpc>
                <a:spcPct val="80000"/>
              </a:lnSpc>
            </a:pPr>
            <a:r>
              <a:rPr lang="en-US" sz="2000" dirty="0" smtClean="0"/>
              <a:t>Advantage of computer based animation include efficiency, time and simplicity</a:t>
            </a:r>
          </a:p>
          <a:p>
            <a:pPr>
              <a:lnSpc>
                <a:spcPct val="80000"/>
              </a:lnSpc>
            </a:pPr>
            <a:r>
              <a:rPr lang="en-US" sz="2000" dirty="0" smtClean="0"/>
              <a:t>Fundamental processes involved in animation are:</a:t>
            </a:r>
          </a:p>
          <a:p>
            <a:pPr lvl="1">
              <a:lnSpc>
                <a:spcPct val="80000"/>
              </a:lnSpc>
            </a:pPr>
            <a:r>
              <a:rPr lang="en-US" sz="1800" dirty="0" smtClean="0"/>
              <a:t>Input Process</a:t>
            </a:r>
          </a:p>
          <a:p>
            <a:pPr lvl="2">
              <a:lnSpc>
                <a:spcPct val="80000"/>
              </a:lnSpc>
            </a:pPr>
            <a:r>
              <a:rPr lang="en-US" sz="1600" dirty="0" smtClean="0"/>
              <a:t>Includes digitization of images</a:t>
            </a:r>
          </a:p>
          <a:p>
            <a:pPr lvl="2">
              <a:lnSpc>
                <a:spcPct val="80000"/>
              </a:lnSpc>
            </a:pPr>
            <a:r>
              <a:rPr lang="en-US" sz="1600" dirty="0" smtClean="0"/>
              <a:t>This can be done by using optical scanning, tracing the drawing with data tablets or producing drawing using drawing and painting tools</a:t>
            </a:r>
          </a:p>
          <a:p>
            <a:pPr lvl="1">
              <a:lnSpc>
                <a:spcPct val="80000"/>
              </a:lnSpc>
            </a:pPr>
            <a:r>
              <a:rPr lang="en-US" sz="1800" dirty="0" smtClean="0"/>
              <a:t>Composition Process</a:t>
            </a:r>
          </a:p>
          <a:p>
            <a:pPr lvl="2">
              <a:lnSpc>
                <a:spcPct val="80000"/>
              </a:lnSpc>
            </a:pPr>
            <a:r>
              <a:rPr lang="en-US" sz="1600" dirty="0" smtClean="0"/>
              <a:t>Foreground and background figures are integrated to generate individual frames</a:t>
            </a:r>
          </a:p>
          <a:p>
            <a:pPr lvl="2">
              <a:lnSpc>
                <a:spcPct val="80000"/>
              </a:lnSpc>
            </a:pPr>
            <a:r>
              <a:rPr lang="en-US" sz="1600" dirty="0" smtClean="0"/>
              <a:t>This can be performed by using image-composition techniques</a:t>
            </a:r>
          </a:p>
          <a:p>
            <a:pPr lvl="1">
              <a:lnSpc>
                <a:spcPct val="80000"/>
              </a:lnSpc>
            </a:pPr>
            <a:r>
              <a:rPr lang="en-US" sz="1800" dirty="0" smtClean="0"/>
              <a:t>In-between Process</a:t>
            </a:r>
          </a:p>
          <a:p>
            <a:pPr lvl="2">
              <a:lnSpc>
                <a:spcPct val="80000"/>
              </a:lnSpc>
            </a:pPr>
            <a:r>
              <a:rPr lang="en-US" sz="1600" dirty="0" smtClean="0"/>
              <a:t>Animation of objects from initial stage to finals stage involves several intermediate stages</a:t>
            </a:r>
          </a:p>
          <a:p>
            <a:pPr lvl="2">
              <a:lnSpc>
                <a:spcPct val="80000"/>
              </a:lnSpc>
            </a:pPr>
            <a:r>
              <a:rPr lang="en-US" sz="1600" dirty="0" smtClean="0"/>
              <a:t>Only the starting and the ending stages are input to the system and the system generates the intermediate stages</a:t>
            </a:r>
          </a:p>
          <a:p>
            <a:pPr lvl="2">
              <a:lnSpc>
                <a:spcPct val="80000"/>
              </a:lnSpc>
            </a:pPr>
            <a:r>
              <a:rPr lang="en-US" sz="1600" dirty="0" smtClean="0"/>
              <a:t>This is done by interpolation, sometimes called as </a:t>
            </a:r>
            <a:r>
              <a:rPr lang="en-US" sz="1600" dirty="0" err="1" smtClean="0"/>
              <a:t>lerping</a:t>
            </a:r>
            <a:r>
              <a:rPr lang="en-US" sz="1600" dirty="0" smtClean="0"/>
              <a:t> –linear interpolation</a:t>
            </a:r>
          </a:p>
        </p:txBody>
      </p:sp>
      <p:sp>
        <p:nvSpPr>
          <p:cNvPr id="25602" name="Slide Number Placeholder 5"/>
          <p:cNvSpPr>
            <a:spLocks noGrp="1"/>
          </p:cNvSpPr>
          <p:nvPr>
            <p:ph type="sldNum" sz="quarter" idx="12"/>
          </p:nvPr>
        </p:nvSpPr>
        <p:spPr>
          <a:noFill/>
        </p:spPr>
        <p:txBody>
          <a:bodyPr/>
          <a:lstStyle/>
          <a:p>
            <a:fld id="{FEBA7871-6EA2-492C-9687-FD3BE3188DFA}"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Basic Video Concepts</a:t>
            </a:r>
          </a:p>
        </p:txBody>
      </p:sp>
      <p:sp>
        <p:nvSpPr>
          <p:cNvPr id="4100" name="Rectangle 3"/>
          <p:cNvSpPr>
            <a:spLocks noGrp="1" noChangeArrowheads="1"/>
          </p:cNvSpPr>
          <p:nvPr>
            <p:ph idx="1"/>
          </p:nvPr>
        </p:nvSpPr>
        <p:spPr>
          <a:xfrm>
            <a:off x="0" y="1676400"/>
            <a:ext cx="9144000" cy="5181600"/>
          </a:xfrm>
        </p:spPr>
        <p:txBody>
          <a:bodyPr/>
          <a:lstStyle/>
          <a:p>
            <a:pPr lvl="1"/>
            <a:r>
              <a:rPr lang="en-US" dirty="0" smtClean="0"/>
              <a:t>Human eye views video </a:t>
            </a:r>
          </a:p>
          <a:p>
            <a:pPr lvl="2"/>
            <a:r>
              <a:rPr lang="en-US" dirty="0" smtClean="0"/>
              <a:t>immanent properties of the eye determine essential conditions related to video systems.</a:t>
            </a:r>
          </a:p>
          <a:p>
            <a:pPr lvl="1"/>
            <a:r>
              <a:rPr lang="en-US" dirty="0" smtClean="0"/>
              <a:t>Video signal representation consists of 3 aspects:</a:t>
            </a:r>
          </a:p>
          <a:p>
            <a:pPr lvl="2"/>
            <a:r>
              <a:rPr lang="en-US" dirty="0" smtClean="0"/>
              <a:t>Visual Representation</a:t>
            </a:r>
          </a:p>
          <a:p>
            <a:pPr lvl="3"/>
            <a:r>
              <a:rPr lang="en-US" dirty="0" smtClean="0"/>
              <a:t>objective is to offer the viewer a sense of presence in the scene and of participation in the events portrayed.</a:t>
            </a:r>
          </a:p>
          <a:p>
            <a:pPr lvl="2"/>
            <a:r>
              <a:rPr lang="en-US" dirty="0" smtClean="0"/>
              <a:t>Transmission</a:t>
            </a:r>
          </a:p>
          <a:p>
            <a:pPr lvl="3"/>
            <a:r>
              <a:rPr lang="en-US" dirty="0" smtClean="0"/>
              <a:t>Video signals are transmitted to the receiver through a single television channel</a:t>
            </a:r>
          </a:p>
          <a:p>
            <a:pPr lvl="2"/>
            <a:r>
              <a:rPr lang="en-US" dirty="0" smtClean="0"/>
              <a:t>Digitalization</a:t>
            </a:r>
          </a:p>
          <a:p>
            <a:pPr lvl="3"/>
            <a:r>
              <a:rPr lang="en-US" dirty="0" smtClean="0"/>
              <a:t>analog to digital conversion, sampling of gray(color) level, quantization.</a:t>
            </a:r>
          </a:p>
        </p:txBody>
      </p:sp>
      <p:sp>
        <p:nvSpPr>
          <p:cNvPr id="4098" name="Slide Number Placeholder 5"/>
          <p:cNvSpPr>
            <a:spLocks noGrp="1"/>
          </p:cNvSpPr>
          <p:nvPr>
            <p:ph type="sldNum" sz="quarter" idx="12"/>
          </p:nvPr>
        </p:nvSpPr>
        <p:spPr>
          <a:noFill/>
        </p:spPr>
        <p:txBody>
          <a:bodyPr/>
          <a:lstStyle/>
          <a:p>
            <a:fld id="{3B203856-04D4-4554-BC6F-CFE5AC7C5BA2}"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ChangeAspect="1"/>
          </p:cNvGraphicFramePr>
          <p:nvPr/>
        </p:nvGraphicFramePr>
        <p:xfrm>
          <a:off x="914400" y="533400"/>
          <a:ext cx="3238500" cy="2882900"/>
        </p:xfrm>
        <a:graphic>
          <a:graphicData uri="http://schemas.openxmlformats.org/presentationml/2006/ole">
            <p:oleObj spid="_x0000_s1030" name="Image" r:id="rId3" imgW="3238095" imgH="2882540" progId="">
              <p:embed/>
            </p:oleObj>
          </a:graphicData>
        </a:graphic>
      </p:graphicFrame>
      <p:graphicFrame>
        <p:nvGraphicFramePr>
          <p:cNvPr id="66565" name="Object 5"/>
          <p:cNvGraphicFramePr>
            <a:graphicFrameLocks noChangeAspect="1"/>
          </p:cNvGraphicFramePr>
          <p:nvPr/>
        </p:nvGraphicFramePr>
        <p:xfrm>
          <a:off x="4800600" y="533400"/>
          <a:ext cx="3238500" cy="2882900"/>
        </p:xfrm>
        <a:graphic>
          <a:graphicData uri="http://schemas.openxmlformats.org/presentationml/2006/ole">
            <p:oleObj spid="_x0000_s1031" name="Image" r:id="rId4" imgW="3238095" imgH="2882540" progId="">
              <p:embed/>
            </p:oleObj>
          </a:graphicData>
        </a:graphic>
      </p:graphicFrame>
      <p:graphicFrame>
        <p:nvGraphicFramePr>
          <p:cNvPr id="66567" name="Object 7"/>
          <p:cNvGraphicFramePr>
            <a:graphicFrameLocks noChangeAspect="1"/>
          </p:cNvGraphicFramePr>
          <p:nvPr/>
        </p:nvGraphicFramePr>
        <p:xfrm>
          <a:off x="990600" y="3581400"/>
          <a:ext cx="3238500" cy="2882900"/>
        </p:xfrm>
        <a:graphic>
          <a:graphicData uri="http://schemas.openxmlformats.org/presentationml/2006/ole">
            <p:oleObj spid="_x0000_s1032" name="Image" r:id="rId5" imgW="3238095" imgH="2882540" progId="">
              <p:embed/>
            </p:oleObj>
          </a:graphicData>
        </a:graphic>
      </p:graphicFrame>
      <p:graphicFrame>
        <p:nvGraphicFramePr>
          <p:cNvPr id="66568" name="Object 8"/>
          <p:cNvGraphicFramePr>
            <a:graphicFrameLocks noChangeAspect="1"/>
          </p:cNvGraphicFramePr>
          <p:nvPr/>
        </p:nvGraphicFramePr>
        <p:xfrm>
          <a:off x="4800600" y="3505200"/>
          <a:ext cx="3238500" cy="2882900"/>
        </p:xfrm>
        <a:graphic>
          <a:graphicData uri="http://schemas.openxmlformats.org/presentationml/2006/ole">
            <p:oleObj spid="_x0000_s1033" name="Image" r:id="rId6" imgW="3238095" imgH="288254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65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65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6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icycle_anim.gif"/>
          <p:cNvPicPr>
            <a:picLocks noChangeAspect="1"/>
          </p:cNvPicPr>
          <p:nvPr/>
        </p:nvPicPr>
        <p:blipFill>
          <a:blip r:embed="rId2" cstate="print"/>
          <a:stretch>
            <a:fillRect/>
          </a:stretch>
        </p:blipFill>
        <p:spPr>
          <a:xfrm>
            <a:off x="2571736" y="1643050"/>
            <a:ext cx="4000519" cy="3561246"/>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74638"/>
            <a:ext cx="9144000" cy="1143000"/>
          </a:xfrm>
          <a:solidFill>
            <a:schemeClr val="tx1">
              <a:alpha val="32941"/>
            </a:schemeClr>
          </a:solidFill>
        </p:spPr>
        <p:txBody>
          <a:bodyPr/>
          <a:lstStyle/>
          <a:p>
            <a:pPr fontAlgn="auto">
              <a:spcAft>
                <a:spcPts val="0"/>
              </a:spcAft>
              <a:defRPr/>
            </a:pPr>
            <a:r>
              <a:rPr lang="en-US" dirty="0" err="1" smtClean="0">
                <a:latin typeface="Cornerstone" pitchFamily="2" charset="0"/>
              </a:rPr>
              <a:t>Claymation</a:t>
            </a:r>
            <a:endParaRPr lang="en-US" dirty="0" smtClean="0">
              <a:latin typeface="Cornerstone" pitchFamily="2" charset="0"/>
            </a:endParaRPr>
          </a:p>
        </p:txBody>
      </p:sp>
      <p:sp>
        <p:nvSpPr>
          <p:cNvPr id="19459" name="Rectangle 3"/>
          <p:cNvSpPr>
            <a:spLocks noGrp="1" noChangeArrowheads="1"/>
          </p:cNvSpPr>
          <p:nvPr>
            <p:ph idx="1"/>
          </p:nvPr>
        </p:nvSpPr>
        <p:spPr/>
        <p:txBody>
          <a:bodyPr/>
          <a:lstStyle/>
          <a:p>
            <a:r>
              <a:rPr lang="en-US" dirty="0" smtClean="0"/>
              <a:t>When the characters and scenes are made from clay the term used to describe the animation is “</a:t>
            </a:r>
            <a:r>
              <a:rPr lang="en-US" dirty="0" err="1" smtClean="0"/>
              <a:t>Claymation</a:t>
            </a:r>
            <a:r>
              <a:rPr lang="en-US" dirty="0" smtClean="0"/>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p:cNvSpPr>
            <a:spLocks noGrp="1" noChangeArrowheads="1"/>
          </p:cNvSpPr>
          <p:nvPr>
            <p:ph type="title"/>
          </p:nvPr>
        </p:nvSpPr>
        <p:spPr>
          <a:xfrm>
            <a:off x="0" y="274638"/>
            <a:ext cx="9144000" cy="1143000"/>
          </a:xfrm>
          <a:solidFill>
            <a:schemeClr val="tx1">
              <a:alpha val="32941"/>
            </a:schemeClr>
          </a:solidFill>
        </p:spPr>
        <p:txBody>
          <a:bodyPr/>
          <a:lstStyle/>
          <a:p>
            <a:pPr fontAlgn="auto">
              <a:spcAft>
                <a:spcPts val="0"/>
              </a:spcAft>
              <a:defRPr/>
            </a:pPr>
            <a:r>
              <a:rPr lang="en-US" dirty="0" smtClean="0">
                <a:latin typeface="Cornerstone" pitchFamily="2" charset="0"/>
              </a:rPr>
              <a:t>Use Your Imagination!</a:t>
            </a:r>
          </a:p>
        </p:txBody>
      </p:sp>
      <p:pic>
        <p:nvPicPr>
          <p:cNvPr id="20483" name="Picture 7" descr="claymation2"/>
          <p:cNvPicPr>
            <a:picLocks noGrp="1" noChangeAspect="1" noChangeArrowheads="1"/>
          </p:cNvPicPr>
          <p:nvPr>
            <p:ph sz="quarter" idx="1"/>
          </p:nvPr>
        </p:nvPicPr>
        <p:blipFill>
          <a:blip r:embed="rId2" cstate="print"/>
          <a:srcRect/>
          <a:stretch>
            <a:fillRect/>
          </a:stretch>
        </p:blipFill>
        <p:spPr>
          <a:xfrm>
            <a:off x="468313" y="1600200"/>
            <a:ext cx="3465512" cy="2476500"/>
          </a:xfrm>
          <a:noFill/>
          <a:ln w="28575">
            <a:solidFill>
              <a:schemeClr val="tx1"/>
            </a:solidFill>
          </a:ln>
        </p:spPr>
      </p:pic>
      <p:pic>
        <p:nvPicPr>
          <p:cNvPr id="20484" name="Picture 8" descr="gumbi and pokey"/>
          <p:cNvPicPr>
            <a:picLocks noGrp="1" noChangeAspect="1" noChangeArrowheads="1"/>
          </p:cNvPicPr>
          <p:nvPr>
            <p:ph sz="quarter" idx="2"/>
          </p:nvPr>
        </p:nvPicPr>
        <p:blipFill>
          <a:blip r:embed="rId3" cstate="print">
            <a:clrChange>
              <a:clrFrom>
                <a:srgbClr val="FFFFFF"/>
              </a:clrFrom>
              <a:clrTo>
                <a:srgbClr val="FFFFFF">
                  <a:alpha val="0"/>
                </a:srgbClr>
              </a:clrTo>
            </a:clrChange>
          </a:blip>
          <a:srcRect/>
          <a:stretch>
            <a:fillRect/>
          </a:stretch>
        </p:blipFill>
        <p:spPr>
          <a:xfrm>
            <a:off x="468313" y="4010025"/>
            <a:ext cx="3455987" cy="2847975"/>
          </a:xfrm>
          <a:noFill/>
          <a:ln w="28575">
            <a:solidFill>
              <a:schemeClr val="tx1"/>
            </a:solidFill>
          </a:ln>
        </p:spPr>
      </p:pic>
      <p:pic>
        <p:nvPicPr>
          <p:cNvPr id="20485" name="Picture 13" descr="claymation1"/>
          <p:cNvPicPr>
            <a:picLocks noGrp="1" noChangeAspect="1" noChangeArrowheads="1"/>
          </p:cNvPicPr>
          <p:nvPr>
            <p:ph sz="half" idx="3"/>
          </p:nvPr>
        </p:nvPicPr>
        <p:blipFill>
          <a:blip r:embed="rId4" cstate="print"/>
          <a:srcRect b="6973"/>
          <a:stretch>
            <a:fillRect/>
          </a:stretch>
        </p:blipFill>
        <p:spPr>
          <a:xfrm>
            <a:off x="4284663" y="1628775"/>
            <a:ext cx="4400550" cy="4968875"/>
          </a:xfrm>
          <a:noFill/>
          <a:ln w="28575">
            <a:solidFill>
              <a:schemeClr val="tx1"/>
            </a:solidFill>
          </a:ln>
        </p:spPr>
      </p:pic>
    </p:spTree>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74638"/>
            <a:ext cx="9144000" cy="1143000"/>
          </a:xfrm>
          <a:solidFill>
            <a:schemeClr val="tx1">
              <a:alpha val="32941"/>
            </a:schemeClr>
          </a:solidFill>
        </p:spPr>
        <p:txBody>
          <a:bodyPr/>
          <a:lstStyle/>
          <a:p>
            <a:pPr fontAlgn="auto">
              <a:spcAft>
                <a:spcPts val="0"/>
              </a:spcAft>
              <a:defRPr/>
            </a:pPr>
            <a:r>
              <a:rPr lang="en-US" dirty="0" smtClean="0">
                <a:latin typeface="Cornerstone" pitchFamily="2" charset="0"/>
              </a:rPr>
              <a:t>Persistence of Vision</a:t>
            </a:r>
          </a:p>
        </p:txBody>
      </p:sp>
      <p:sp>
        <p:nvSpPr>
          <p:cNvPr id="21507" name="Rectangle 3"/>
          <p:cNvSpPr>
            <a:spLocks noGrp="1" noChangeArrowheads="1"/>
          </p:cNvSpPr>
          <p:nvPr>
            <p:ph idx="1"/>
          </p:nvPr>
        </p:nvSpPr>
        <p:spPr>
          <a:xfrm>
            <a:off x="457200" y="1600200"/>
            <a:ext cx="8291513" cy="4997450"/>
          </a:xfrm>
        </p:spPr>
        <p:txBody>
          <a:bodyPr/>
          <a:lstStyle/>
          <a:p>
            <a:pPr>
              <a:lnSpc>
                <a:spcPct val="80000"/>
              </a:lnSpc>
              <a:buFontTx/>
              <a:buNone/>
            </a:pPr>
            <a:endParaRPr lang="en-US" dirty="0" smtClean="0"/>
          </a:p>
          <a:p>
            <a:pPr>
              <a:lnSpc>
                <a:spcPct val="80000"/>
              </a:lnSpc>
            </a:pPr>
            <a:r>
              <a:rPr lang="en-US" dirty="0" smtClean="0"/>
              <a:t>Refers to brain retaining the image of what eyes see even after the image is no longer visible.</a:t>
            </a:r>
          </a:p>
          <a:p>
            <a:pPr>
              <a:lnSpc>
                <a:spcPct val="80000"/>
              </a:lnSpc>
            </a:pPr>
            <a:r>
              <a:rPr lang="en-US" dirty="0" smtClean="0"/>
              <a:t>The brain can only process a certain number or images at a time. </a:t>
            </a:r>
          </a:p>
          <a:p>
            <a:pPr>
              <a:lnSpc>
                <a:spcPct val="80000"/>
              </a:lnSpc>
            </a:pPr>
            <a:r>
              <a:rPr lang="en-US" dirty="0" smtClean="0"/>
              <a:t>Brain can recognize images as separate images if they are viewed at 16 or fewer images per second.</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274638"/>
            <a:ext cx="9144000" cy="1143000"/>
          </a:xfrm>
          <a:solidFill>
            <a:schemeClr val="tx1">
              <a:alpha val="32941"/>
            </a:schemeClr>
          </a:solidFill>
        </p:spPr>
        <p:txBody>
          <a:bodyPr/>
          <a:lstStyle/>
          <a:p>
            <a:pPr fontAlgn="auto">
              <a:spcAft>
                <a:spcPts val="0"/>
              </a:spcAft>
              <a:defRPr/>
            </a:pPr>
            <a:r>
              <a:rPr lang="en-US" dirty="0" smtClean="0">
                <a:latin typeface="Cornerstone" pitchFamily="2" charset="0"/>
              </a:rPr>
              <a:t>Persistence of Vision</a:t>
            </a:r>
          </a:p>
        </p:txBody>
      </p:sp>
      <p:sp>
        <p:nvSpPr>
          <p:cNvPr id="22531" name="Rectangle 3"/>
          <p:cNvSpPr>
            <a:spLocks noGrp="1" noChangeArrowheads="1"/>
          </p:cNvSpPr>
          <p:nvPr>
            <p:ph idx="1"/>
          </p:nvPr>
        </p:nvSpPr>
        <p:spPr>
          <a:xfrm>
            <a:off x="457200" y="1600200"/>
            <a:ext cx="8229600" cy="4852988"/>
          </a:xfrm>
        </p:spPr>
        <p:txBody>
          <a:bodyPr/>
          <a:lstStyle/>
          <a:p>
            <a:pPr>
              <a:lnSpc>
                <a:spcPct val="80000"/>
              </a:lnSpc>
            </a:pPr>
            <a:r>
              <a:rPr lang="en-US" dirty="0" smtClean="0"/>
              <a:t>If the pictures appear faster than 16 per second they begin to merge into each other creating the illusion of movement.</a:t>
            </a:r>
          </a:p>
          <a:p>
            <a:pPr>
              <a:lnSpc>
                <a:spcPct val="80000"/>
              </a:lnSpc>
              <a:buFontTx/>
              <a:buNone/>
            </a:pPr>
            <a:endParaRPr lang="en-US" dirty="0" smtClean="0"/>
          </a:p>
          <a:p>
            <a:pPr>
              <a:lnSpc>
                <a:spcPct val="80000"/>
              </a:lnSpc>
            </a:pPr>
            <a:r>
              <a:rPr lang="en-US" dirty="0" smtClean="0"/>
              <a:t>Television and movies are usually created at 25 to 30 images per second</a:t>
            </a:r>
          </a:p>
          <a:p>
            <a:pPr>
              <a:lnSpc>
                <a:spcPct val="80000"/>
              </a:lnSpc>
              <a:buFontTx/>
              <a:buNone/>
            </a:pPr>
            <a:endParaRPr lang="en-US"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b="1" dirty="0"/>
              <a:t>How many still images?</a:t>
            </a:r>
          </a:p>
        </p:txBody>
      </p:sp>
      <p:sp>
        <p:nvSpPr>
          <p:cNvPr id="75784" name="Rectangle 8"/>
          <p:cNvSpPr>
            <a:spLocks noGrp="1" noChangeArrowheads="1"/>
          </p:cNvSpPr>
          <p:nvPr>
            <p:ph idx="1"/>
          </p:nvPr>
        </p:nvSpPr>
        <p:spPr>
          <a:xfrm>
            <a:off x="4495800" y="1828800"/>
            <a:ext cx="3505200" cy="1524000"/>
          </a:xfrm>
          <a:noFill/>
          <a:ln/>
        </p:spPr>
        <p:txBody>
          <a:bodyPr/>
          <a:lstStyle/>
          <a:p>
            <a:pPr>
              <a:buFontTx/>
              <a:buNone/>
            </a:pPr>
            <a:r>
              <a:rPr lang="en-US" dirty="0"/>
              <a:t>12 frames per second (fps)</a:t>
            </a:r>
          </a:p>
        </p:txBody>
      </p:sp>
      <p:pic>
        <p:nvPicPr>
          <p:cNvPr id="75780" name="Picture 4" descr="HorseAnimation_12fps"/>
          <p:cNvPicPr>
            <a:picLocks noChangeAspect="1" noChangeArrowheads="1" noCrop="1"/>
          </p:cNvPicPr>
          <p:nvPr/>
        </p:nvPicPr>
        <p:blipFill>
          <a:blip r:embed="rId2" cstate="print"/>
          <a:srcRect/>
          <a:stretch>
            <a:fillRect/>
          </a:stretch>
        </p:blipFill>
        <p:spPr bwMode="auto">
          <a:xfrm>
            <a:off x="1524000" y="1752600"/>
            <a:ext cx="2514600" cy="1885950"/>
          </a:xfrm>
          <a:prstGeom prst="rect">
            <a:avLst/>
          </a:prstGeom>
          <a:noFill/>
        </p:spPr>
      </p:pic>
      <p:pic>
        <p:nvPicPr>
          <p:cNvPr id="75781" name="Picture 5" descr="BouncingBall_10fps"/>
          <p:cNvPicPr>
            <a:picLocks noChangeAspect="1" noChangeArrowheads="1" noCrop="1"/>
          </p:cNvPicPr>
          <p:nvPr/>
        </p:nvPicPr>
        <p:blipFill>
          <a:blip r:embed="rId3" cstate="print"/>
          <a:srcRect/>
          <a:stretch>
            <a:fillRect/>
          </a:stretch>
        </p:blipFill>
        <p:spPr bwMode="auto">
          <a:xfrm>
            <a:off x="6477000" y="3787775"/>
            <a:ext cx="936625" cy="936625"/>
          </a:xfrm>
          <a:prstGeom prst="rect">
            <a:avLst/>
          </a:prstGeom>
          <a:noFill/>
        </p:spPr>
      </p:pic>
      <p:pic>
        <p:nvPicPr>
          <p:cNvPr id="75782" name="Picture 6" descr="BouncingBall_2fps"/>
          <p:cNvPicPr>
            <a:picLocks noChangeAspect="1" noChangeArrowheads="1" noCrop="1"/>
          </p:cNvPicPr>
          <p:nvPr/>
        </p:nvPicPr>
        <p:blipFill>
          <a:blip r:embed="rId4" cstate="print"/>
          <a:srcRect/>
          <a:stretch>
            <a:fillRect/>
          </a:stretch>
        </p:blipFill>
        <p:spPr bwMode="auto">
          <a:xfrm>
            <a:off x="6477000" y="5105400"/>
            <a:ext cx="936625" cy="936625"/>
          </a:xfrm>
          <a:prstGeom prst="rect">
            <a:avLst/>
          </a:prstGeom>
          <a:noFill/>
        </p:spPr>
      </p:pic>
      <p:sp>
        <p:nvSpPr>
          <p:cNvPr id="75785" name="Rectangle 9"/>
          <p:cNvSpPr>
            <a:spLocks noChangeArrowheads="1"/>
          </p:cNvSpPr>
          <p:nvPr/>
        </p:nvSpPr>
        <p:spPr bwMode="auto">
          <a:xfrm>
            <a:off x="1371600" y="3810000"/>
            <a:ext cx="4572000" cy="762000"/>
          </a:xfrm>
          <a:prstGeom prst="rect">
            <a:avLst/>
          </a:prstGeom>
          <a:noFill/>
          <a:ln w="9525">
            <a:noFill/>
            <a:miter lim="800000"/>
            <a:headEnd/>
            <a:tailEnd/>
          </a:ln>
          <a:effectLst/>
        </p:spPr>
        <p:txBody>
          <a:bodyPr/>
          <a:lstStyle/>
          <a:p>
            <a:pPr marL="342900" indent="-342900">
              <a:lnSpc>
                <a:spcPct val="130000"/>
              </a:lnSpc>
              <a:spcBef>
                <a:spcPct val="20000"/>
              </a:spcBef>
              <a:buClr>
                <a:schemeClr val="accent1"/>
              </a:buClr>
              <a:buSzPct val="70000"/>
            </a:pPr>
            <a:r>
              <a:rPr lang="en-US" sz="3200" dirty="0">
                <a:solidFill>
                  <a:schemeClr val="tx2"/>
                </a:solidFill>
                <a:latin typeface="+mn-lt"/>
              </a:rPr>
              <a:t>10 frames per second</a:t>
            </a:r>
          </a:p>
        </p:txBody>
      </p:sp>
      <p:sp>
        <p:nvSpPr>
          <p:cNvPr id="75787" name="Rectangle 11"/>
          <p:cNvSpPr>
            <a:spLocks noChangeArrowheads="1"/>
          </p:cNvSpPr>
          <p:nvPr/>
        </p:nvSpPr>
        <p:spPr bwMode="auto">
          <a:xfrm>
            <a:off x="1371600" y="5181600"/>
            <a:ext cx="4572000" cy="762000"/>
          </a:xfrm>
          <a:prstGeom prst="rect">
            <a:avLst/>
          </a:prstGeom>
          <a:noFill/>
          <a:ln w="9525">
            <a:noFill/>
            <a:miter lim="800000"/>
            <a:headEnd/>
            <a:tailEnd/>
          </a:ln>
          <a:effectLst/>
        </p:spPr>
        <p:txBody>
          <a:bodyPr/>
          <a:lstStyle/>
          <a:p>
            <a:pPr marL="342900" indent="-342900">
              <a:lnSpc>
                <a:spcPct val="130000"/>
              </a:lnSpc>
              <a:spcBef>
                <a:spcPct val="20000"/>
              </a:spcBef>
              <a:buClr>
                <a:schemeClr val="accent1"/>
              </a:buClr>
              <a:buSzPct val="70000"/>
            </a:pPr>
            <a:r>
              <a:rPr lang="en-US" sz="3200" dirty="0">
                <a:solidFill>
                  <a:schemeClr val="tx2"/>
                </a:solidFill>
                <a:latin typeface="+mn-lt"/>
              </a:rPr>
              <a:t>2 frames per second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5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7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57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4" grpId="0" build="p" autoUpdateAnimBg="0"/>
      <p:bldP spid="75785" grpId="0" autoUpdateAnimBg="0"/>
      <p:bldP spid="7578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fontAlgn="auto">
              <a:spcAft>
                <a:spcPts val="0"/>
              </a:spcAft>
              <a:defRPr/>
            </a:pPr>
            <a:r>
              <a:rPr lang="en-US" dirty="0" smtClean="0">
                <a:latin typeface="Cornerstone" pitchFamily="2" charset="0"/>
              </a:rPr>
              <a:t> </a:t>
            </a:r>
            <a:r>
              <a:rPr lang="en-US" b="1" dirty="0" smtClean="0"/>
              <a:t>Types of Animation</a:t>
            </a:r>
          </a:p>
        </p:txBody>
      </p:sp>
      <p:sp>
        <p:nvSpPr>
          <p:cNvPr id="23555" name="Rectangle 3"/>
          <p:cNvSpPr>
            <a:spLocks noGrp="1" noChangeArrowheads="1"/>
          </p:cNvSpPr>
          <p:nvPr>
            <p:ph idx="1"/>
          </p:nvPr>
        </p:nvSpPr>
        <p:spPr/>
        <p:txBody>
          <a:bodyPr>
            <a:normAutofit/>
          </a:bodyPr>
          <a:lstStyle/>
          <a:p>
            <a:pPr marL="609600" indent="-609600"/>
            <a:r>
              <a:rPr lang="en-US" dirty="0" smtClean="0"/>
              <a:t>Historically there are 3 major types of animation:</a:t>
            </a:r>
          </a:p>
          <a:p>
            <a:pPr marL="609600" indent="-609600">
              <a:buFontTx/>
              <a:buNone/>
            </a:pPr>
            <a:endParaRPr lang="en-US" sz="2000" dirty="0" smtClean="0"/>
          </a:p>
          <a:p>
            <a:pPr marL="2209800" lvl="4" indent="-381000">
              <a:buFontTx/>
              <a:buAutoNum type="arabicPeriod"/>
            </a:pPr>
            <a:r>
              <a:rPr lang="en-US" sz="3200" b="1" dirty="0" smtClean="0"/>
              <a:t>Hand Drawn Animation</a:t>
            </a:r>
          </a:p>
          <a:p>
            <a:pPr marL="2209800" lvl="4" indent="-381000">
              <a:buFontTx/>
              <a:buNone/>
            </a:pPr>
            <a:endParaRPr lang="en-US" sz="3200" b="1" dirty="0" smtClean="0"/>
          </a:p>
          <a:p>
            <a:pPr marL="2209800" lvl="4" indent="-381000">
              <a:buFontTx/>
              <a:buAutoNum type="arabicPeriod" startAt="2"/>
            </a:pPr>
            <a:r>
              <a:rPr lang="en-US" sz="3200" b="1" dirty="0" smtClean="0"/>
              <a:t>Stop Motion Animation</a:t>
            </a:r>
          </a:p>
          <a:p>
            <a:pPr marL="2209800" lvl="4" indent="-381000">
              <a:buFontTx/>
              <a:buNone/>
            </a:pPr>
            <a:endParaRPr lang="en-US" sz="3200" b="1" dirty="0" smtClean="0"/>
          </a:p>
          <a:p>
            <a:pPr marL="2209800" lvl="4" indent="-381000">
              <a:buFontTx/>
              <a:buAutoNum type="arabicPeriod" startAt="3"/>
            </a:pPr>
            <a:r>
              <a:rPr lang="en-US" sz="3200" b="1" dirty="0" smtClean="0"/>
              <a:t>Computer Animation</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60350"/>
            <a:ext cx="9144000" cy="1143000"/>
          </a:xfrm>
          <a:noFill/>
        </p:spPr>
        <p:txBody>
          <a:bodyPr/>
          <a:lstStyle/>
          <a:p>
            <a:pPr fontAlgn="auto">
              <a:spcAft>
                <a:spcPts val="0"/>
              </a:spcAft>
              <a:defRPr/>
            </a:pPr>
            <a:r>
              <a:rPr lang="en-US" dirty="0" smtClean="0">
                <a:latin typeface="Cornerstone" pitchFamily="2" charset="0"/>
              </a:rPr>
              <a:t>Hand Drawn Animation</a:t>
            </a:r>
          </a:p>
        </p:txBody>
      </p:sp>
      <p:sp>
        <p:nvSpPr>
          <p:cNvPr id="24579" name="Rectangle 3"/>
          <p:cNvSpPr>
            <a:spLocks noGrp="1" noChangeArrowheads="1"/>
          </p:cNvSpPr>
          <p:nvPr>
            <p:ph idx="1"/>
          </p:nvPr>
        </p:nvSpPr>
        <p:spPr>
          <a:xfrm>
            <a:off x="358775" y="1457325"/>
            <a:ext cx="8785225" cy="5400675"/>
          </a:xfrm>
        </p:spPr>
        <p:txBody>
          <a:bodyPr>
            <a:normAutofit/>
          </a:bodyPr>
          <a:lstStyle/>
          <a:p>
            <a:r>
              <a:rPr lang="en-US" sz="2800" smtClean="0"/>
              <a:t>Done by an artist who draws each character and movement individually</a:t>
            </a:r>
          </a:p>
          <a:p>
            <a:pPr>
              <a:buFontTx/>
              <a:buNone/>
            </a:pPr>
            <a:endParaRPr lang="en-US" sz="1200" smtClean="0"/>
          </a:p>
          <a:p>
            <a:r>
              <a:rPr lang="en-US" sz="2800" smtClean="0"/>
              <a:t>Very time consuming to have to draw, then colour, then photograph each picture</a:t>
            </a:r>
          </a:p>
          <a:p>
            <a:pPr>
              <a:buFontTx/>
              <a:buNone/>
            </a:pPr>
            <a:endParaRPr lang="en-US" sz="1200" smtClean="0"/>
          </a:p>
          <a:p>
            <a:r>
              <a:rPr lang="en-US" sz="2800" smtClean="0"/>
              <a:t>Draw pictures first, then colour them on celluloid, then they take pictures and animate them </a:t>
            </a:r>
          </a:p>
          <a:p>
            <a:pPr>
              <a:buFontTx/>
              <a:buNone/>
            </a:pPr>
            <a:endParaRPr lang="en-US" sz="1200" smtClean="0"/>
          </a:p>
          <a:p>
            <a:r>
              <a:rPr lang="en-US" sz="2800" smtClean="0"/>
              <a:t>Very expensive due to hours of labour involved</a:t>
            </a:r>
          </a:p>
          <a:p>
            <a:pPr>
              <a:buFontTx/>
              <a:buNone/>
            </a:pPr>
            <a:endParaRPr lang="en-US" sz="1200" smtClean="0"/>
          </a:p>
          <a:p>
            <a:r>
              <a:rPr lang="en-US" sz="2800" smtClean="0"/>
              <a:t>Examples: Older Disney Movies i.e. Bambi, Fox and Hound, Cinderella etc.</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0" y="274638"/>
            <a:ext cx="9144000" cy="1143000"/>
          </a:xfrm>
          <a:noFill/>
        </p:spPr>
        <p:txBody>
          <a:bodyPr/>
          <a:lstStyle/>
          <a:p>
            <a:pPr fontAlgn="auto">
              <a:spcAft>
                <a:spcPts val="0"/>
              </a:spcAft>
              <a:defRPr/>
            </a:pPr>
            <a:r>
              <a:rPr lang="en-US" dirty="0" smtClean="0">
                <a:latin typeface="Cornerstone" pitchFamily="2" charset="0"/>
              </a:rPr>
              <a:t>Hand Drawn Animation</a:t>
            </a:r>
          </a:p>
        </p:txBody>
      </p:sp>
      <p:pic>
        <p:nvPicPr>
          <p:cNvPr id="25603" name="Picture 8" descr="snowwhite100701_295x450"/>
          <p:cNvPicPr>
            <a:picLocks noGrp="1" noChangeAspect="1" noChangeArrowheads="1"/>
          </p:cNvPicPr>
          <p:nvPr>
            <p:ph sz="half" idx="1"/>
          </p:nvPr>
        </p:nvPicPr>
        <p:blipFill>
          <a:blip r:embed="rId2" cstate="print"/>
          <a:srcRect/>
          <a:stretch>
            <a:fillRect/>
          </a:stretch>
        </p:blipFill>
        <p:spPr>
          <a:xfrm>
            <a:off x="611188" y="1628775"/>
            <a:ext cx="3198812" cy="4878388"/>
          </a:xfrm>
          <a:noFill/>
          <a:ln w="28575">
            <a:solidFill>
              <a:schemeClr val="tx1"/>
            </a:solidFill>
          </a:ln>
        </p:spPr>
      </p:pic>
      <p:pic>
        <p:nvPicPr>
          <p:cNvPr id="25604" name="Picture 9" descr="bambi100701_450x339"/>
          <p:cNvPicPr>
            <a:picLocks noGrp="1" noChangeAspect="1" noChangeArrowheads="1"/>
          </p:cNvPicPr>
          <p:nvPr>
            <p:ph sz="quarter" idx="2"/>
          </p:nvPr>
        </p:nvPicPr>
        <p:blipFill>
          <a:blip r:embed="rId3" cstate="print"/>
          <a:srcRect/>
          <a:stretch>
            <a:fillRect/>
          </a:stretch>
        </p:blipFill>
        <p:spPr>
          <a:xfrm>
            <a:off x="4211638" y="1600200"/>
            <a:ext cx="3906837" cy="2943225"/>
          </a:xfrm>
          <a:noFill/>
          <a:ln w="28575">
            <a:solidFill>
              <a:schemeClr val="tx1"/>
            </a:solidFill>
          </a:ln>
        </p:spPr>
      </p:pic>
      <p:pic>
        <p:nvPicPr>
          <p:cNvPr id="25605" name="Picture 10" descr="bambi_cel"/>
          <p:cNvPicPr>
            <a:picLocks noGrp="1" noChangeAspect="1" noChangeArrowheads="1"/>
          </p:cNvPicPr>
          <p:nvPr>
            <p:ph sz="quarter" idx="3"/>
          </p:nvPr>
        </p:nvPicPr>
        <p:blipFill>
          <a:blip r:embed="rId4" cstate="print"/>
          <a:srcRect/>
          <a:stretch>
            <a:fillRect/>
          </a:stretch>
        </p:blipFill>
        <p:spPr>
          <a:xfrm>
            <a:off x="4211638" y="4076700"/>
            <a:ext cx="3952875" cy="2747963"/>
          </a:xfrm>
          <a:noFill/>
          <a:ln w="28575">
            <a:solidFill>
              <a:schemeClr val="tx1"/>
            </a:solidFill>
          </a:ln>
        </p:spPr>
      </p:pic>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Visual Representation</a:t>
            </a:r>
          </a:p>
        </p:txBody>
      </p:sp>
      <p:sp>
        <p:nvSpPr>
          <p:cNvPr id="5124" name="Rectangle 3"/>
          <p:cNvSpPr>
            <a:spLocks noGrp="1" noChangeArrowheads="1"/>
          </p:cNvSpPr>
          <p:nvPr>
            <p:ph idx="1"/>
          </p:nvPr>
        </p:nvSpPr>
        <p:spPr/>
        <p:txBody>
          <a:bodyPr>
            <a:normAutofit fontScale="92500" lnSpcReduction="20000"/>
          </a:bodyPr>
          <a:lstStyle/>
          <a:p>
            <a:pPr lvl="1"/>
            <a:r>
              <a:rPr lang="en-US" smtClean="0"/>
              <a:t>The televised image should convey the spatial and temporal content of the scene</a:t>
            </a:r>
          </a:p>
          <a:p>
            <a:pPr lvl="2"/>
            <a:r>
              <a:rPr lang="en-US" smtClean="0"/>
              <a:t>Vertical detail and viewing distance</a:t>
            </a:r>
          </a:p>
          <a:p>
            <a:pPr lvl="3"/>
            <a:r>
              <a:rPr lang="en-US" smtClean="0"/>
              <a:t>Aspect ratio: ratio of picture width and height (4/3 = 1.33 is the conventional aspect ratio).</a:t>
            </a:r>
          </a:p>
          <a:p>
            <a:pPr lvl="3"/>
            <a:r>
              <a:rPr lang="en-US" smtClean="0"/>
              <a:t>Viewing angle = viewing distance/picture height</a:t>
            </a:r>
          </a:p>
          <a:p>
            <a:pPr lvl="2"/>
            <a:r>
              <a:rPr lang="en-US" smtClean="0"/>
              <a:t>Horizontal detail and picture width</a:t>
            </a:r>
          </a:p>
          <a:p>
            <a:pPr lvl="3"/>
            <a:r>
              <a:rPr lang="en-US" smtClean="0"/>
              <a:t>Picture width (conventional TV service ) - 4/3 * picture height</a:t>
            </a:r>
          </a:p>
          <a:p>
            <a:pPr lvl="2"/>
            <a:r>
              <a:rPr lang="en-US" smtClean="0"/>
              <a:t>Total detail content of the image</a:t>
            </a:r>
          </a:p>
          <a:p>
            <a:pPr lvl="3"/>
            <a:r>
              <a:rPr lang="en-US" smtClean="0"/>
              <a:t>Number of pixels presented separately in the picture height = vertical resolution</a:t>
            </a:r>
          </a:p>
          <a:p>
            <a:pPr lvl="3"/>
            <a:r>
              <a:rPr lang="en-US" smtClean="0"/>
              <a:t>Number of pixels in the picture width</a:t>
            </a:r>
          </a:p>
          <a:p>
            <a:pPr lvl="3">
              <a:buFontTx/>
              <a:buNone/>
            </a:pPr>
            <a:r>
              <a:rPr lang="en-US" smtClean="0"/>
              <a:t>			= vertical resolution*aspect ratio</a:t>
            </a:r>
          </a:p>
          <a:p>
            <a:pPr lvl="3"/>
            <a:r>
              <a:rPr lang="en-US" smtClean="0"/>
              <a:t>product equals total number of picture elements in the image.</a:t>
            </a:r>
          </a:p>
        </p:txBody>
      </p:sp>
      <p:sp>
        <p:nvSpPr>
          <p:cNvPr id="5122" name="Slide Number Placeholder 5"/>
          <p:cNvSpPr>
            <a:spLocks noGrp="1"/>
          </p:cNvSpPr>
          <p:nvPr>
            <p:ph type="sldNum" sz="quarter" idx="12"/>
          </p:nvPr>
        </p:nvSpPr>
        <p:spPr>
          <a:noFill/>
        </p:spPr>
        <p:txBody>
          <a:bodyPr/>
          <a:lstStyle/>
          <a:p>
            <a:fld id="{96D5A2FF-C283-46E0-B121-3B62181983F5}"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74638"/>
            <a:ext cx="9144000" cy="1143000"/>
          </a:xfrm>
          <a:noFill/>
        </p:spPr>
        <p:txBody>
          <a:bodyPr/>
          <a:lstStyle/>
          <a:p>
            <a:pPr marL="838200" indent="-838200" fontAlgn="auto">
              <a:spcAft>
                <a:spcPts val="0"/>
              </a:spcAft>
              <a:defRPr/>
            </a:pPr>
            <a:r>
              <a:rPr lang="en-US" dirty="0" smtClean="0">
                <a:latin typeface="Cornerstone" pitchFamily="2" charset="0"/>
              </a:rPr>
              <a:t>Stop Motion Animation</a:t>
            </a:r>
          </a:p>
        </p:txBody>
      </p:sp>
      <p:sp>
        <p:nvSpPr>
          <p:cNvPr id="26627" name="Rectangle 3"/>
          <p:cNvSpPr>
            <a:spLocks noGrp="1" noChangeArrowheads="1"/>
          </p:cNvSpPr>
          <p:nvPr>
            <p:ph idx="1"/>
          </p:nvPr>
        </p:nvSpPr>
        <p:spPr>
          <a:xfrm>
            <a:off x="468313" y="1412875"/>
            <a:ext cx="8229600" cy="5257800"/>
          </a:xfrm>
        </p:spPr>
        <p:txBody>
          <a:bodyPr>
            <a:normAutofit/>
          </a:bodyPr>
          <a:lstStyle/>
          <a:p>
            <a:r>
              <a:rPr lang="en-US" sz="2800" dirty="0" smtClean="0"/>
              <a:t>Can be done by virtually anyone, with no extensive training</a:t>
            </a:r>
          </a:p>
          <a:p>
            <a:r>
              <a:rPr lang="en-US" sz="2800" dirty="0" smtClean="0"/>
              <a:t>Does not take that much time relative to the other 2 methods</a:t>
            </a:r>
          </a:p>
          <a:p>
            <a:r>
              <a:rPr lang="en-US" sz="2800" dirty="0" smtClean="0"/>
              <a:t>Uses jointed figures or clay figures that can be moved to make motions</a:t>
            </a:r>
          </a:p>
          <a:p>
            <a:r>
              <a:rPr lang="en-US" sz="2800" dirty="0" smtClean="0"/>
              <a:t>Take still pictures of the individual movements, then use relatively inexpensive computer software to animate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74638"/>
            <a:ext cx="9144000" cy="1143000"/>
          </a:xfrm>
          <a:noFill/>
        </p:spPr>
        <p:txBody>
          <a:bodyPr/>
          <a:lstStyle/>
          <a:p>
            <a:pPr fontAlgn="auto">
              <a:spcAft>
                <a:spcPts val="0"/>
              </a:spcAft>
              <a:defRPr/>
            </a:pPr>
            <a:r>
              <a:rPr lang="en-US" dirty="0" smtClean="0">
                <a:latin typeface="Cornerstone" pitchFamily="2" charset="0"/>
              </a:rPr>
              <a:t>Stop Motion Animation</a:t>
            </a:r>
          </a:p>
        </p:txBody>
      </p:sp>
      <p:sp>
        <p:nvSpPr>
          <p:cNvPr id="27651" name="Rectangle 3"/>
          <p:cNvSpPr>
            <a:spLocks noGrp="1" noChangeArrowheads="1"/>
          </p:cNvSpPr>
          <p:nvPr>
            <p:ph idx="1"/>
          </p:nvPr>
        </p:nvSpPr>
        <p:spPr/>
        <p:txBody>
          <a:bodyPr>
            <a:normAutofit/>
          </a:bodyPr>
          <a:lstStyle/>
          <a:p>
            <a:r>
              <a:rPr lang="en-US" dirty="0" smtClean="0"/>
              <a:t>We use Movie Maker Software to complete our animations</a:t>
            </a:r>
          </a:p>
          <a:p>
            <a:r>
              <a:rPr lang="en-US" dirty="0" smtClean="0"/>
              <a:t>Not very expensive because all you need is a digital camera and the software comes with Windows XP operating system</a:t>
            </a:r>
          </a:p>
          <a:p>
            <a:r>
              <a:rPr lang="en-US" b="1" dirty="0" smtClean="0"/>
              <a:t>Examples: </a:t>
            </a:r>
            <a:r>
              <a:rPr lang="en-US" dirty="0" smtClean="0"/>
              <a:t>Star Wars, Robot Chicken, Old Rudolph the Red Nosed Reindeer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0" y="274638"/>
            <a:ext cx="9144000" cy="1143000"/>
          </a:xfrm>
          <a:noFill/>
        </p:spPr>
        <p:txBody>
          <a:bodyPr/>
          <a:lstStyle/>
          <a:p>
            <a:pPr fontAlgn="auto">
              <a:spcAft>
                <a:spcPts val="0"/>
              </a:spcAft>
              <a:defRPr/>
            </a:pPr>
            <a:r>
              <a:rPr lang="en-US" dirty="0" smtClean="0">
                <a:latin typeface="Cornerstone" pitchFamily="2" charset="0"/>
              </a:rPr>
              <a:t>Stop or Model Animation</a:t>
            </a:r>
          </a:p>
        </p:txBody>
      </p:sp>
      <p:pic>
        <p:nvPicPr>
          <p:cNvPr id="28675" name="Picture 7" descr="Rudolph%20Hermie%20blog"/>
          <p:cNvPicPr>
            <a:picLocks noGrp="1" noChangeAspect="1" noChangeArrowheads="1"/>
          </p:cNvPicPr>
          <p:nvPr>
            <p:ph sz="half" idx="1"/>
          </p:nvPr>
        </p:nvPicPr>
        <p:blipFill>
          <a:blip r:embed="rId2" cstate="print"/>
          <a:stretch>
            <a:fillRect/>
          </a:stretch>
        </p:blipFill>
        <p:spPr>
          <a:xfrm>
            <a:off x="457200" y="2774791"/>
            <a:ext cx="4038600" cy="2726055"/>
          </a:xfrm>
          <a:noFill/>
          <a:ln w="28575">
            <a:solidFill>
              <a:schemeClr val="tx1"/>
            </a:solidFill>
          </a:ln>
        </p:spPr>
      </p:pic>
      <p:pic>
        <p:nvPicPr>
          <p:cNvPr id="28676" name="Picture 8" descr="star wars"/>
          <p:cNvPicPr>
            <a:picLocks noGrp="1" noChangeAspect="1" noChangeArrowheads="1"/>
          </p:cNvPicPr>
          <p:nvPr>
            <p:ph sz="half" idx="2"/>
          </p:nvPr>
        </p:nvPicPr>
        <p:blipFill>
          <a:blip r:embed="rId3" cstate="print"/>
          <a:stretch>
            <a:fillRect/>
          </a:stretch>
        </p:blipFill>
        <p:spPr>
          <a:xfrm>
            <a:off x="4648200" y="2820884"/>
            <a:ext cx="4038600" cy="2633870"/>
          </a:xfrm>
          <a:noFill/>
          <a:ln w="28575">
            <a:solidFill>
              <a:schemeClr val="tx1"/>
            </a:solidFill>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74638"/>
            <a:ext cx="9144000" cy="1143000"/>
          </a:xfrm>
          <a:noFill/>
        </p:spPr>
        <p:txBody>
          <a:bodyPr/>
          <a:lstStyle/>
          <a:p>
            <a:pPr marL="838200" indent="-838200" fontAlgn="auto">
              <a:spcAft>
                <a:spcPts val="0"/>
              </a:spcAft>
              <a:defRPr/>
            </a:pPr>
            <a:r>
              <a:rPr lang="en-US" dirty="0" smtClean="0">
                <a:latin typeface="Cornerstone" pitchFamily="2" charset="0"/>
              </a:rPr>
              <a:t>Computer Animation</a:t>
            </a:r>
          </a:p>
        </p:txBody>
      </p:sp>
      <p:sp>
        <p:nvSpPr>
          <p:cNvPr id="29699" name="Rectangle 3"/>
          <p:cNvSpPr>
            <a:spLocks noGrp="1" noChangeArrowheads="1"/>
          </p:cNvSpPr>
          <p:nvPr>
            <p:ph idx="1"/>
          </p:nvPr>
        </p:nvSpPr>
        <p:spPr>
          <a:xfrm>
            <a:off x="457200" y="1600200"/>
            <a:ext cx="8218488" cy="4997450"/>
          </a:xfrm>
        </p:spPr>
        <p:txBody>
          <a:bodyPr>
            <a:normAutofit/>
          </a:bodyPr>
          <a:lstStyle/>
          <a:p>
            <a:r>
              <a:rPr lang="en-US" smtClean="0"/>
              <a:t>All characters and movements are generated using computer animation software</a:t>
            </a:r>
          </a:p>
          <a:p>
            <a:pPr>
              <a:buFontTx/>
              <a:buNone/>
            </a:pPr>
            <a:endParaRPr lang="en-US" sz="2000" smtClean="0"/>
          </a:p>
          <a:p>
            <a:r>
              <a:rPr lang="en-US" smtClean="0"/>
              <a:t>Can also be very time consuming as they can get very complicated in movements and effects</a:t>
            </a:r>
          </a:p>
          <a:p>
            <a:pPr>
              <a:buFontTx/>
              <a:buNone/>
            </a:pPr>
            <a:endParaRPr lang="en-US" sz="2000" smtClean="0"/>
          </a:p>
          <a:p>
            <a:r>
              <a:rPr lang="en-US" smtClean="0"/>
              <a:t>All characters are fully animated with no still pictures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74638"/>
            <a:ext cx="9144000" cy="1143000"/>
          </a:xfrm>
          <a:noFill/>
        </p:spPr>
        <p:txBody>
          <a:bodyPr/>
          <a:lstStyle/>
          <a:p>
            <a:pPr fontAlgn="auto">
              <a:spcAft>
                <a:spcPts val="0"/>
              </a:spcAft>
              <a:defRPr/>
            </a:pPr>
            <a:r>
              <a:rPr lang="en-US" dirty="0" smtClean="0">
                <a:latin typeface="Cornerstone" pitchFamily="2" charset="0"/>
              </a:rPr>
              <a:t>Computer Animation</a:t>
            </a:r>
          </a:p>
        </p:txBody>
      </p:sp>
      <p:sp>
        <p:nvSpPr>
          <p:cNvPr id="30723" name="Rectangle 3"/>
          <p:cNvSpPr>
            <a:spLocks noGrp="1" noChangeArrowheads="1"/>
          </p:cNvSpPr>
          <p:nvPr>
            <p:ph idx="1"/>
          </p:nvPr>
        </p:nvSpPr>
        <p:spPr>
          <a:xfrm>
            <a:off x="457200" y="1600200"/>
            <a:ext cx="8229600" cy="4997450"/>
          </a:xfrm>
        </p:spPr>
        <p:txBody>
          <a:bodyPr>
            <a:normAutofit/>
          </a:bodyPr>
          <a:lstStyle/>
          <a:p>
            <a:pPr>
              <a:lnSpc>
                <a:spcPct val="90000"/>
              </a:lnSpc>
            </a:pPr>
            <a:r>
              <a:rPr lang="en-US" smtClean="0"/>
              <a:t>Can be very expensive because of the complexity of the stunts and animations being done</a:t>
            </a:r>
          </a:p>
          <a:p>
            <a:pPr>
              <a:lnSpc>
                <a:spcPct val="90000"/>
              </a:lnSpc>
              <a:buFontTx/>
              <a:buNone/>
            </a:pPr>
            <a:endParaRPr lang="en-US" sz="2000" smtClean="0"/>
          </a:p>
          <a:p>
            <a:pPr>
              <a:lnSpc>
                <a:spcPct val="90000"/>
              </a:lnSpc>
            </a:pPr>
            <a:r>
              <a:rPr lang="en-US" smtClean="0"/>
              <a:t>Huge budgets because the animation sequences more complicated these days eg. the war scenes in Lord of the Rings etc.</a:t>
            </a:r>
          </a:p>
          <a:p>
            <a:pPr>
              <a:lnSpc>
                <a:spcPct val="90000"/>
              </a:lnSpc>
              <a:buFontTx/>
              <a:buNone/>
            </a:pPr>
            <a:endParaRPr lang="en-US" sz="2000" smtClean="0"/>
          </a:p>
          <a:p>
            <a:pPr>
              <a:lnSpc>
                <a:spcPct val="90000"/>
              </a:lnSpc>
            </a:pPr>
            <a:r>
              <a:rPr lang="en-US" smtClean="0"/>
              <a:t>Examples: Toy Story, Finding Nemo, Matrix, Lord of the Rings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a:xfrm>
            <a:off x="0" y="274638"/>
            <a:ext cx="9144000" cy="1143000"/>
          </a:xfrm>
          <a:noFill/>
        </p:spPr>
        <p:txBody>
          <a:bodyPr/>
          <a:lstStyle/>
          <a:p>
            <a:pPr fontAlgn="auto">
              <a:spcAft>
                <a:spcPts val="0"/>
              </a:spcAft>
              <a:defRPr/>
            </a:pPr>
            <a:r>
              <a:rPr lang="en-US" dirty="0" smtClean="0">
                <a:latin typeface="Cornerstone" pitchFamily="2" charset="0"/>
              </a:rPr>
              <a:t>Computer Animation</a:t>
            </a:r>
          </a:p>
        </p:txBody>
      </p:sp>
      <p:pic>
        <p:nvPicPr>
          <p:cNvPr id="31747" name="Picture 7" descr="lord of rings"/>
          <p:cNvPicPr>
            <a:picLocks noGrp="1" noChangeAspect="1" noChangeArrowheads="1"/>
          </p:cNvPicPr>
          <p:nvPr>
            <p:ph sz="half" idx="1"/>
          </p:nvPr>
        </p:nvPicPr>
        <p:blipFill>
          <a:blip r:embed="rId2" cstate="print"/>
          <a:srcRect/>
          <a:stretch>
            <a:fillRect/>
          </a:stretch>
        </p:blipFill>
        <p:spPr>
          <a:xfrm>
            <a:off x="250825" y="1484313"/>
            <a:ext cx="3498850" cy="5062537"/>
          </a:xfrm>
          <a:noFill/>
          <a:ln w="28575">
            <a:solidFill>
              <a:schemeClr val="tx1"/>
            </a:solidFill>
          </a:ln>
        </p:spPr>
      </p:pic>
      <p:pic>
        <p:nvPicPr>
          <p:cNvPr id="31748" name="Picture 8" descr="toy story"/>
          <p:cNvPicPr>
            <a:picLocks noGrp="1" noChangeAspect="1" noChangeArrowheads="1"/>
          </p:cNvPicPr>
          <p:nvPr>
            <p:ph sz="quarter" idx="2"/>
          </p:nvPr>
        </p:nvPicPr>
        <p:blipFill>
          <a:blip r:embed="rId3" cstate="print"/>
          <a:srcRect/>
          <a:stretch>
            <a:fillRect/>
          </a:stretch>
        </p:blipFill>
        <p:spPr>
          <a:xfrm>
            <a:off x="3924300" y="1484313"/>
            <a:ext cx="3933825" cy="2951162"/>
          </a:xfrm>
          <a:noFill/>
          <a:ln w="28575">
            <a:solidFill>
              <a:schemeClr val="tx1"/>
            </a:solidFill>
          </a:ln>
        </p:spPr>
      </p:pic>
      <p:pic>
        <p:nvPicPr>
          <p:cNvPr id="31749" name="Picture 11" descr="nemo"/>
          <p:cNvPicPr>
            <a:picLocks noGrp="1" noChangeAspect="1" noChangeArrowheads="1"/>
          </p:cNvPicPr>
          <p:nvPr>
            <p:ph sz="quarter" idx="3"/>
          </p:nvPr>
        </p:nvPicPr>
        <p:blipFill>
          <a:blip r:embed="rId4" cstate="print"/>
          <a:stretch>
            <a:fillRect/>
          </a:stretch>
        </p:blipFill>
        <p:spPr>
          <a:xfrm>
            <a:off x="6037811" y="4622973"/>
            <a:ext cx="1259378" cy="818804"/>
          </a:xfrm>
          <a:noFill/>
          <a:ln w="28575">
            <a:solidFill>
              <a:schemeClr val="tx1"/>
            </a:solidFill>
          </a:ln>
        </p:spPr>
      </p:pic>
    </p:spTree>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74638"/>
            <a:ext cx="9144000" cy="1143000"/>
          </a:xfrm>
          <a:noFill/>
        </p:spPr>
        <p:txBody>
          <a:bodyPr/>
          <a:lstStyle/>
          <a:p>
            <a:pPr fontAlgn="auto">
              <a:spcAft>
                <a:spcPts val="0"/>
              </a:spcAft>
              <a:defRPr/>
            </a:pPr>
            <a:r>
              <a:rPr lang="en-US" dirty="0" smtClean="0">
                <a:latin typeface="Cornerstone" pitchFamily="2" charset="0"/>
              </a:rPr>
              <a:t>Animation Storyboards</a:t>
            </a:r>
          </a:p>
        </p:txBody>
      </p:sp>
      <p:sp>
        <p:nvSpPr>
          <p:cNvPr id="32771" name="Rectangle 3"/>
          <p:cNvSpPr>
            <a:spLocks noGrp="1" noChangeArrowheads="1"/>
          </p:cNvSpPr>
          <p:nvPr>
            <p:ph idx="1"/>
          </p:nvPr>
        </p:nvSpPr>
        <p:spPr>
          <a:xfrm>
            <a:off x="457200" y="1600200"/>
            <a:ext cx="8291513" cy="4997450"/>
          </a:xfrm>
        </p:spPr>
        <p:txBody>
          <a:bodyPr>
            <a:normAutofit/>
          </a:bodyPr>
          <a:lstStyle/>
          <a:p>
            <a:r>
              <a:rPr lang="en-US" dirty="0" smtClean="0"/>
              <a:t>A storyboard is a </a:t>
            </a:r>
            <a:r>
              <a:rPr lang="en-US" b="1" dirty="0" smtClean="0"/>
              <a:t>series of sketches</a:t>
            </a:r>
            <a:r>
              <a:rPr lang="en-US" dirty="0" smtClean="0"/>
              <a:t> that can be used as a guide for making a film or video</a:t>
            </a:r>
            <a:endParaRPr lang="en-US" sz="2000" dirty="0" smtClean="0"/>
          </a:p>
          <a:p>
            <a:r>
              <a:rPr lang="en-US" dirty="0" smtClean="0"/>
              <a:t>It contains the </a:t>
            </a:r>
            <a:r>
              <a:rPr lang="en-US" b="1" dirty="0" smtClean="0"/>
              <a:t>action</a:t>
            </a:r>
            <a:r>
              <a:rPr lang="en-US" dirty="0" smtClean="0"/>
              <a:t> and </a:t>
            </a:r>
            <a:r>
              <a:rPr lang="en-US" b="1" dirty="0" smtClean="0"/>
              <a:t>dialogue</a:t>
            </a:r>
            <a:r>
              <a:rPr lang="en-US" dirty="0" smtClean="0"/>
              <a:t> of the film</a:t>
            </a:r>
            <a:endParaRPr lang="en-US" sz="2000" dirty="0" smtClean="0"/>
          </a:p>
          <a:p>
            <a:r>
              <a:rPr lang="en-US" dirty="0" smtClean="0"/>
              <a:t>Can also include the </a:t>
            </a:r>
            <a:r>
              <a:rPr lang="en-US" b="1" dirty="0" smtClean="0"/>
              <a:t>music</a:t>
            </a:r>
            <a:r>
              <a:rPr lang="en-US" dirty="0" smtClean="0"/>
              <a:t>, </a:t>
            </a:r>
            <a:r>
              <a:rPr lang="en-US" b="1" dirty="0" smtClean="0"/>
              <a:t>narration</a:t>
            </a:r>
            <a:r>
              <a:rPr lang="en-US" dirty="0" smtClean="0"/>
              <a:t>, </a:t>
            </a:r>
            <a:r>
              <a:rPr lang="en-US" b="1" dirty="0" smtClean="0"/>
              <a:t>special  effects </a:t>
            </a:r>
            <a:r>
              <a:rPr lang="en-US" dirty="0" smtClean="0"/>
              <a:t>information etc. for the person to guide them in creating the film</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274638"/>
            <a:ext cx="9144000" cy="1143000"/>
          </a:xfrm>
          <a:noFill/>
        </p:spPr>
        <p:txBody>
          <a:bodyPr/>
          <a:lstStyle/>
          <a:p>
            <a:pPr fontAlgn="auto">
              <a:spcAft>
                <a:spcPts val="0"/>
              </a:spcAft>
              <a:defRPr/>
            </a:pPr>
            <a:r>
              <a:rPr lang="en-US" sz="4000" dirty="0" smtClean="0">
                <a:latin typeface="Cornerstone" pitchFamily="2" charset="0"/>
              </a:rPr>
              <a:t>Greatest Impact for Today?</a:t>
            </a:r>
          </a:p>
        </p:txBody>
      </p:sp>
      <p:sp>
        <p:nvSpPr>
          <p:cNvPr id="38915" name="Rectangle 3"/>
          <p:cNvSpPr>
            <a:spLocks noGrp="1" noChangeArrowheads="1"/>
          </p:cNvSpPr>
          <p:nvPr>
            <p:ph idx="1"/>
          </p:nvPr>
        </p:nvSpPr>
        <p:spPr>
          <a:xfrm>
            <a:off x="457200" y="1600200"/>
            <a:ext cx="8291513" cy="4997450"/>
          </a:xfrm>
        </p:spPr>
        <p:txBody>
          <a:bodyPr>
            <a:normAutofit/>
          </a:bodyPr>
          <a:lstStyle/>
          <a:p>
            <a:pPr>
              <a:lnSpc>
                <a:spcPct val="90000"/>
              </a:lnSpc>
            </a:pPr>
            <a:r>
              <a:rPr lang="en-US" smtClean="0"/>
              <a:t>Animation is NOT just for kids</a:t>
            </a:r>
          </a:p>
          <a:p>
            <a:pPr>
              <a:lnSpc>
                <a:spcPct val="90000"/>
              </a:lnSpc>
            </a:pPr>
            <a:r>
              <a:rPr lang="en-US" smtClean="0"/>
              <a:t>It has become </a:t>
            </a:r>
            <a:r>
              <a:rPr lang="en-US" u="sng" smtClean="0"/>
              <a:t>mainstream</a:t>
            </a:r>
            <a:r>
              <a:rPr lang="en-US" smtClean="0"/>
              <a:t> and kids, teenagers, adults and seniors.  </a:t>
            </a:r>
          </a:p>
          <a:p>
            <a:pPr>
              <a:lnSpc>
                <a:spcPct val="90000"/>
              </a:lnSpc>
            </a:pPr>
            <a:r>
              <a:rPr lang="en-US" smtClean="0"/>
              <a:t>When most teachers today were kids it was very odd for a parent to be sitting with their children and watching an animated show.  </a:t>
            </a:r>
          </a:p>
          <a:p>
            <a:pPr>
              <a:lnSpc>
                <a:spcPct val="90000"/>
              </a:lnSpc>
            </a:pPr>
            <a:r>
              <a:rPr lang="en-US" smtClean="0"/>
              <a:t>Now adults take their kids to the movies and watch with them and there are often “inside jokes” for adults too</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274638"/>
            <a:ext cx="9144000" cy="1143000"/>
          </a:xfrm>
          <a:noFill/>
        </p:spPr>
        <p:txBody>
          <a:bodyPr/>
          <a:lstStyle/>
          <a:p>
            <a:pPr fontAlgn="auto">
              <a:spcAft>
                <a:spcPts val="0"/>
              </a:spcAft>
              <a:defRPr/>
            </a:pPr>
            <a:r>
              <a:rPr lang="en-US" sz="4000" dirty="0" smtClean="0">
                <a:latin typeface="Cornerstone" pitchFamily="2" charset="0"/>
              </a:rPr>
              <a:t>Animation uses</a:t>
            </a:r>
          </a:p>
        </p:txBody>
      </p:sp>
      <p:sp>
        <p:nvSpPr>
          <p:cNvPr id="80899" name="Rectangle 3"/>
          <p:cNvSpPr>
            <a:spLocks noGrp="1" noChangeArrowheads="1"/>
          </p:cNvSpPr>
          <p:nvPr>
            <p:ph idx="1"/>
          </p:nvPr>
        </p:nvSpPr>
        <p:spPr>
          <a:xfrm>
            <a:off x="142844" y="1428736"/>
            <a:ext cx="8686800" cy="4525962"/>
          </a:xfrm>
        </p:spPr>
        <p:txBody>
          <a:bodyPr/>
          <a:lstStyle/>
          <a:p>
            <a:pPr lvl="1">
              <a:lnSpc>
                <a:spcPct val="120000"/>
              </a:lnSpc>
            </a:pPr>
            <a:r>
              <a:rPr lang="en-US" dirty="0" smtClean="0"/>
              <a:t>Video </a:t>
            </a:r>
            <a:r>
              <a:rPr lang="en-US" dirty="0"/>
              <a:t>games</a:t>
            </a:r>
          </a:p>
          <a:p>
            <a:pPr lvl="1">
              <a:lnSpc>
                <a:spcPct val="120000"/>
              </a:lnSpc>
            </a:pPr>
            <a:r>
              <a:rPr lang="en-US" dirty="0"/>
              <a:t>TV Programs (e.g. Weather, News)</a:t>
            </a:r>
          </a:p>
          <a:p>
            <a:pPr lvl="1">
              <a:lnSpc>
                <a:spcPct val="120000"/>
              </a:lnSpc>
            </a:pPr>
            <a:r>
              <a:rPr lang="en-US" dirty="0"/>
              <a:t>Used online (images, ads, chatting)</a:t>
            </a:r>
          </a:p>
          <a:p>
            <a:pPr lvl="1">
              <a:lnSpc>
                <a:spcPct val="120000"/>
              </a:lnSpc>
            </a:pPr>
            <a:r>
              <a:rPr lang="en-US" dirty="0"/>
              <a:t>Simulations (Science &amp; Engineering)</a:t>
            </a:r>
          </a:p>
          <a:p>
            <a:pPr lvl="1">
              <a:lnSpc>
                <a:spcPct val="120000"/>
              </a:lnSpc>
            </a:pPr>
            <a:r>
              <a:rPr lang="en-US" dirty="0"/>
              <a:t>Virtual reality (e.g. second life)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457200"/>
            <a:ext cx="8077200" cy="1295400"/>
          </a:xfrm>
        </p:spPr>
        <p:txBody>
          <a:bodyPr>
            <a:normAutofit fontScale="90000"/>
          </a:bodyPr>
          <a:lstStyle/>
          <a:p>
            <a:r>
              <a:rPr lang="en-US" dirty="0" smtClean="0"/>
              <a:t>Principles of Animation</a:t>
            </a:r>
            <a:br>
              <a:rPr lang="en-US" dirty="0" smtClean="0"/>
            </a:br>
            <a:r>
              <a:rPr lang="en-US" dirty="0" smtClean="0"/>
              <a:t>1.Squash </a:t>
            </a:r>
            <a:r>
              <a:rPr lang="en-US" dirty="0"/>
              <a:t>and Stretch</a:t>
            </a:r>
          </a:p>
        </p:txBody>
      </p:sp>
      <p:sp>
        <p:nvSpPr>
          <p:cNvPr id="3075" name="Rectangle 3"/>
          <p:cNvSpPr>
            <a:spLocks noGrp="1" noChangeArrowheads="1"/>
          </p:cNvSpPr>
          <p:nvPr>
            <p:ph type="body" sz="half" idx="1"/>
          </p:nvPr>
        </p:nvSpPr>
        <p:spPr/>
        <p:txBody>
          <a:bodyPr/>
          <a:lstStyle/>
          <a:p>
            <a:r>
              <a:rPr lang="en-US" sz="2000"/>
              <a:t>This action gives the illusion of weight and volume to a character as it moves. </a:t>
            </a:r>
          </a:p>
          <a:p>
            <a:endParaRPr lang="en-US" sz="2000"/>
          </a:p>
          <a:p>
            <a:pPr>
              <a:buFont typeface="Wingdings" pitchFamily="2" charset="2"/>
              <a:buNone/>
            </a:pPr>
            <a:r>
              <a:rPr lang="en-US" sz="2000"/>
              <a:t>Examples:</a:t>
            </a:r>
          </a:p>
          <a:p>
            <a:r>
              <a:rPr lang="en-US" sz="2000"/>
              <a:t>A bouncing ball expands on impact </a:t>
            </a:r>
          </a:p>
          <a:p>
            <a:r>
              <a:rPr lang="en-US" sz="2000"/>
              <a:t>Feet appear longer and flatter when hitting pavement</a:t>
            </a:r>
          </a:p>
        </p:txBody>
      </p:sp>
      <p:sp>
        <p:nvSpPr>
          <p:cNvPr id="3078" name="Rectangle 6"/>
          <p:cNvSpPr>
            <a:spLocks noGrp="1" noChangeArrowheads="1"/>
          </p:cNvSpPr>
          <p:nvPr>
            <p:ph sz="half" idx="2"/>
          </p:nvPr>
        </p:nvSpPr>
        <p:spPr/>
        <p:txBody>
          <a:bodyPr/>
          <a:lstStyle/>
          <a:p>
            <a:endParaRPr lang="en-US" sz="2000"/>
          </a:p>
        </p:txBody>
      </p:sp>
      <p:pic>
        <p:nvPicPr>
          <p:cNvPr id="3080" name="Picture 8" descr="animated winter walking woman"/>
          <p:cNvPicPr>
            <a:picLocks noChangeAspect="1" noChangeArrowheads="1" noCrop="1"/>
          </p:cNvPicPr>
          <p:nvPr/>
        </p:nvPicPr>
        <p:blipFill>
          <a:blip r:embed="rId3" cstate="print"/>
          <a:srcRect/>
          <a:stretch>
            <a:fillRect/>
          </a:stretch>
        </p:blipFill>
        <p:spPr bwMode="auto">
          <a:xfrm>
            <a:off x="6248400" y="2971800"/>
            <a:ext cx="1428750" cy="22383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Visual Representation</a:t>
            </a:r>
          </a:p>
        </p:txBody>
      </p:sp>
      <p:sp>
        <p:nvSpPr>
          <p:cNvPr id="6148" name="Rectangle 3"/>
          <p:cNvSpPr>
            <a:spLocks noGrp="1" noChangeArrowheads="1"/>
          </p:cNvSpPr>
          <p:nvPr>
            <p:ph idx="1"/>
          </p:nvPr>
        </p:nvSpPr>
        <p:spPr/>
        <p:txBody>
          <a:bodyPr>
            <a:normAutofit fontScale="85000" lnSpcReduction="20000"/>
          </a:bodyPr>
          <a:lstStyle/>
          <a:p>
            <a:pPr lvl="2">
              <a:lnSpc>
                <a:spcPct val="90000"/>
              </a:lnSpc>
            </a:pPr>
            <a:r>
              <a:rPr lang="en-US" dirty="0" smtClean="0"/>
              <a:t>Perception of Depth</a:t>
            </a:r>
          </a:p>
          <a:p>
            <a:pPr lvl="3">
              <a:lnSpc>
                <a:spcPct val="90000"/>
              </a:lnSpc>
            </a:pPr>
            <a:r>
              <a:rPr lang="en-US" dirty="0" smtClean="0"/>
              <a:t>In natural vision, this is determined by angular separation of images received by the two eyes of the viewer</a:t>
            </a:r>
          </a:p>
          <a:p>
            <a:pPr lvl="3">
              <a:lnSpc>
                <a:spcPct val="90000"/>
              </a:lnSpc>
            </a:pPr>
            <a:r>
              <a:rPr lang="en-US" dirty="0" smtClean="0"/>
              <a:t>In the flat image of TV, focal length of lenses and changes in depth of focus in a camera influence depth perception.</a:t>
            </a:r>
          </a:p>
          <a:p>
            <a:pPr lvl="3">
              <a:lnSpc>
                <a:spcPct val="90000"/>
              </a:lnSpc>
            </a:pPr>
            <a:endParaRPr lang="en-US" dirty="0" smtClean="0"/>
          </a:p>
          <a:p>
            <a:pPr lvl="2">
              <a:lnSpc>
                <a:spcPct val="90000"/>
              </a:lnSpc>
            </a:pPr>
            <a:r>
              <a:rPr lang="en-US" dirty="0" smtClean="0"/>
              <a:t>Luminance and Chrominance</a:t>
            </a:r>
          </a:p>
          <a:p>
            <a:pPr lvl="3">
              <a:lnSpc>
                <a:spcPct val="90000"/>
              </a:lnSpc>
            </a:pPr>
            <a:r>
              <a:rPr lang="en-US" dirty="0" smtClean="0"/>
              <a:t>Color-vision - achieved through 3 signals, proportional to the relative intensities of RED, GREEN and BLUE.</a:t>
            </a:r>
          </a:p>
          <a:p>
            <a:pPr lvl="3">
              <a:lnSpc>
                <a:spcPct val="90000"/>
              </a:lnSpc>
            </a:pPr>
            <a:r>
              <a:rPr lang="en-US" dirty="0" smtClean="0"/>
              <a:t>Color encoding during transmission uses one LUMINANCE (the component of a television signal which carries information on the brightness of the image)and two CHROMINANCE signals(the colorimetric difference between a given </a:t>
            </a:r>
            <a:r>
              <a:rPr lang="en-US" dirty="0" err="1" smtClean="0"/>
              <a:t>colour</a:t>
            </a:r>
            <a:r>
              <a:rPr lang="en-US" dirty="0" smtClean="0"/>
              <a:t> in a television picture and a standard </a:t>
            </a:r>
            <a:r>
              <a:rPr lang="en-US" dirty="0" err="1" smtClean="0"/>
              <a:t>colour</a:t>
            </a:r>
            <a:r>
              <a:rPr lang="en-US" dirty="0" smtClean="0"/>
              <a:t> of equal luminance.)</a:t>
            </a:r>
          </a:p>
          <a:p>
            <a:pPr lvl="3">
              <a:lnSpc>
                <a:spcPct val="90000"/>
              </a:lnSpc>
            </a:pPr>
            <a:endParaRPr lang="en-US" dirty="0" smtClean="0"/>
          </a:p>
          <a:p>
            <a:pPr lvl="2">
              <a:lnSpc>
                <a:spcPct val="90000"/>
              </a:lnSpc>
            </a:pPr>
            <a:r>
              <a:rPr lang="en-US" dirty="0" smtClean="0"/>
              <a:t>Temporal Aspect of Resolution</a:t>
            </a:r>
          </a:p>
          <a:p>
            <a:pPr lvl="3">
              <a:lnSpc>
                <a:spcPct val="90000"/>
              </a:lnSpc>
            </a:pPr>
            <a:r>
              <a:rPr lang="en-US" dirty="0" smtClean="0"/>
              <a:t>Motion resolution is a rapid succession of slightly different frames. For visual reality, repetition rate must be high enough (a) to guarantee smooth motion and (b) </a:t>
            </a:r>
            <a:r>
              <a:rPr lang="en-US" dirty="0" err="1" smtClean="0"/>
              <a:t>persistance</a:t>
            </a:r>
            <a:r>
              <a:rPr lang="en-US" dirty="0" smtClean="0"/>
              <a:t> of vision extends over interval between flashes(light cutoff b/w frames).</a:t>
            </a:r>
          </a:p>
        </p:txBody>
      </p:sp>
      <p:sp>
        <p:nvSpPr>
          <p:cNvPr id="6146" name="Slide Number Placeholder 5"/>
          <p:cNvSpPr>
            <a:spLocks noGrp="1"/>
          </p:cNvSpPr>
          <p:nvPr>
            <p:ph type="sldNum" sz="quarter" idx="12"/>
          </p:nvPr>
        </p:nvSpPr>
        <p:spPr>
          <a:noFill/>
        </p:spPr>
        <p:txBody>
          <a:bodyPr/>
          <a:lstStyle/>
          <a:p>
            <a:fld id="{986D314F-F2CC-4A2C-A80A-7FB39BB4A226}" type="slidenum">
              <a:rPr lang="en-US"/>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b="1" dirty="0"/>
              <a:t>2. ANTICIPATION</a:t>
            </a:r>
            <a:r>
              <a:rPr lang="en-US" dirty="0"/>
              <a:t> </a:t>
            </a:r>
          </a:p>
        </p:txBody>
      </p:sp>
      <p:sp>
        <p:nvSpPr>
          <p:cNvPr id="9219" name="Rectangle 3"/>
          <p:cNvSpPr>
            <a:spLocks noGrp="1" noChangeArrowheads="1"/>
          </p:cNvSpPr>
          <p:nvPr>
            <p:ph idx="1"/>
          </p:nvPr>
        </p:nvSpPr>
        <p:spPr/>
        <p:txBody>
          <a:bodyPr/>
          <a:lstStyle/>
          <a:p>
            <a:r>
              <a:rPr lang="en-US"/>
              <a:t>This movement prepares the audience for a major action the character is about to perform such as starting to run, jump or change expression. </a:t>
            </a:r>
          </a:p>
          <a:p>
            <a:endParaRPr lang="en-US"/>
          </a:p>
          <a:p>
            <a:pPr>
              <a:buFont typeface="Wingdings" pitchFamily="2" charset="2"/>
              <a:buNone/>
            </a:pPr>
            <a:r>
              <a:rPr lang="en-US"/>
              <a:t>Example:</a:t>
            </a:r>
          </a:p>
          <a:p>
            <a:r>
              <a:rPr lang="en-US"/>
              <a:t>Jumping character would bend knees and swing arms back</a:t>
            </a:r>
          </a:p>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a:t>3. STAGING</a:t>
            </a:r>
            <a:r>
              <a:rPr lang="en-US"/>
              <a:t> </a:t>
            </a:r>
          </a:p>
        </p:txBody>
      </p:sp>
      <p:sp>
        <p:nvSpPr>
          <p:cNvPr id="10243" name="Rectangle 3"/>
          <p:cNvSpPr>
            <a:spLocks noGrp="1" noChangeArrowheads="1"/>
          </p:cNvSpPr>
          <p:nvPr>
            <p:ph idx="1"/>
          </p:nvPr>
        </p:nvSpPr>
        <p:spPr/>
        <p:txBody>
          <a:bodyPr/>
          <a:lstStyle/>
          <a:p>
            <a:r>
              <a:rPr lang="en-US" sz="2400"/>
              <a:t>A pose or action that clearly communicates to the audience the attitude, mood, reaction or idea of the character as it relates to the story and continuity of the story line. </a:t>
            </a:r>
          </a:p>
          <a:p>
            <a:endParaRPr lang="en-US" sz="2400"/>
          </a:p>
          <a:p>
            <a:pPr>
              <a:buFont typeface="Wingdings" pitchFamily="2" charset="2"/>
              <a:buNone/>
            </a:pPr>
            <a:r>
              <a:rPr lang="en-US" sz="2400"/>
              <a:t>Example:</a:t>
            </a:r>
          </a:p>
          <a:p>
            <a:r>
              <a:rPr lang="en-US" sz="2400"/>
              <a:t>Seeing a character in the distance with their head in their hands sets the stage for a sad mood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a:t>4. STRAIGHT AHEAD AND POSE TO POSE ANIMATION  </a:t>
            </a:r>
          </a:p>
        </p:txBody>
      </p:sp>
      <p:sp>
        <p:nvSpPr>
          <p:cNvPr id="11267" name="Rectangle 3"/>
          <p:cNvSpPr>
            <a:spLocks noGrp="1" noChangeArrowheads="1"/>
          </p:cNvSpPr>
          <p:nvPr>
            <p:ph idx="1"/>
          </p:nvPr>
        </p:nvSpPr>
        <p:spPr/>
        <p:txBody>
          <a:bodyPr/>
          <a:lstStyle/>
          <a:p>
            <a:r>
              <a:rPr lang="en-US"/>
              <a:t>Strategy for developing your animation</a:t>
            </a:r>
          </a:p>
          <a:p>
            <a:r>
              <a:rPr lang="en-US"/>
              <a:t>Straight ahead animation - start at the first drawing and work drawing to drawing to the end of a scene </a:t>
            </a:r>
          </a:p>
          <a:p>
            <a:r>
              <a:rPr lang="en-US"/>
              <a:t>Pose to Pose - planned out and charted drawings with key drawings done at intervals throughout the scene.  The gaps are filled in.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t>5. FOLLOW THROUGH AND OVERLAPPING ACTION </a:t>
            </a:r>
          </a:p>
        </p:txBody>
      </p:sp>
      <p:sp>
        <p:nvSpPr>
          <p:cNvPr id="12291" name="Rectangle 3"/>
          <p:cNvSpPr>
            <a:spLocks noGrp="1" noChangeArrowheads="1"/>
          </p:cNvSpPr>
          <p:nvPr>
            <p:ph idx="1"/>
          </p:nvPr>
        </p:nvSpPr>
        <p:spPr/>
        <p:txBody>
          <a:bodyPr/>
          <a:lstStyle/>
          <a:p>
            <a:pPr>
              <a:lnSpc>
                <a:spcPct val="90000"/>
              </a:lnSpc>
            </a:pPr>
            <a:r>
              <a:rPr lang="en-US" sz="2000"/>
              <a:t>Follow Through - when the main body of the character stops all other parts continue to catch up to the main mass</a:t>
            </a:r>
          </a:p>
          <a:p>
            <a:pPr>
              <a:lnSpc>
                <a:spcPct val="90000"/>
              </a:lnSpc>
              <a:buFont typeface="Wingdings" pitchFamily="2" charset="2"/>
              <a:buNone/>
            </a:pPr>
            <a:r>
              <a:rPr lang="en-US" sz="2000"/>
              <a:t>Example:</a:t>
            </a:r>
          </a:p>
          <a:p>
            <a:pPr>
              <a:lnSpc>
                <a:spcPct val="90000"/>
              </a:lnSpc>
            </a:pPr>
            <a:r>
              <a:rPr lang="en-US" sz="2000"/>
              <a:t>Arms or long hair move after character has stopped</a:t>
            </a:r>
          </a:p>
          <a:p>
            <a:pPr>
              <a:lnSpc>
                <a:spcPct val="90000"/>
              </a:lnSpc>
            </a:pPr>
            <a:endParaRPr lang="en-US" sz="2000"/>
          </a:p>
          <a:p>
            <a:pPr>
              <a:lnSpc>
                <a:spcPct val="90000"/>
              </a:lnSpc>
            </a:pPr>
            <a:r>
              <a:rPr lang="en-US" sz="2000"/>
              <a:t>Overlapping Action - when the character changes direction while his clothes or hair continues forward. </a:t>
            </a:r>
          </a:p>
          <a:p>
            <a:pPr>
              <a:lnSpc>
                <a:spcPct val="90000"/>
              </a:lnSpc>
              <a:buFont typeface="Wingdings" pitchFamily="2" charset="2"/>
              <a:buNone/>
            </a:pPr>
            <a:r>
              <a:rPr lang="en-US" sz="2000"/>
              <a:t>Example:</a:t>
            </a:r>
          </a:p>
          <a:p>
            <a:pPr>
              <a:lnSpc>
                <a:spcPct val="90000"/>
              </a:lnSpc>
            </a:pPr>
            <a:r>
              <a:rPr lang="en-US" sz="2000"/>
              <a:t>Bugs Bunny stops turns around, but his legs continue in the opposite direction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6. SLOW-OUT AND SLOW-IN </a:t>
            </a:r>
          </a:p>
        </p:txBody>
      </p:sp>
      <p:sp>
        <p:nvSpPr>
          <p:cNvPr id="13315" name="Rectangle 3"/>
          <p:cNvSpPr>
            <a:spLocks noGrp="1" noChangeArrowheads="1"/>
          </p:cNvSpPr>
          <p:nvPr>
            <p:ph idx="1"/>
          </p:nvPr>
        </p:nvSpPr>
        <p:spPr/>
        <p:txBody>
          <a:bodyPr/>
          <a:lstStyle/>
          <a:p>
            <a:pPr>
              <a:lnSpc>
                <a:spcPct val="90000"/>
              </a:lnSpc>
            </a:pPr>
            <a:r>
              <a:rPr lang="en-US" sz="2000"/>
              <a:t>As action starts, we have more drawings near the starting pose, one or two in the middle, and more drawings near the next pose. Slow-ins and slow-outs soften the action, making it more life-like </a:t>
            </a:r>
          </a:p>
          <a:p>
            <a:pPr>
              <a:lnSpc>
                <a:spcPct val="90000"/>
              </a:lnSpc>
              <a:buFont typeface="Wingdings" pitchFamily="2" charset="2"/>
              <a:buNone/>
            </a:pPr>
            <a:endParaRPr lang="en-US" sz="2000"/>
          </a:p>
          <a:p>
            <a:pPr>
              <a:lnSpc>
                <a:spcPct val="90000"/>
              </a:lnSpc>
            </a:pPr>
            <a:r>
              <a:rPr lang="en-US" sz="2000"/>
              <a:t>Fewer drawings make the action faster</a:t>
            </a:r>
          </a:p>
          <a:p>
            <a:pPr>
              <a:lnSpc>
                <a:spcPct val="90000"/>
              </a:lnSpc>
              <a:buFont typeface="Wingdings" pitchFamily="2" charset="2"/>
              <a:buNone/>
            </a:pPr>
            <a:r>
              <a:rPr lang="en-US" sz="2000"/>
              <a:t>Example:</a:t>
            </a:r>
          </a:p>
          <a:p>
            <a:pPr>
              <a:lnSpc>
                <a:spcPct val="90000"/>
              </a:lnSpc>
            </a:pPr>
            <a:r>
              <a:rPr lang="en-US" sz="2000"/>
              <a:t>Old lady driving should take many frames for slow action</a:t>
            </a:r>
          </a:p>
          <a:p>
            <a:pPr>
              <a:lnSpc>
                <a:spcPct val="90000"/>
              </a:lnSpc>
            </a:pPr>
            <a:r>
              <a:rPr lang="en-US" sz="2000"/>
              <a:t>More drawings make the action slower. </a:t>
            </a:r>
          </a:p>
          <a:p>
            <a:pPr>
              <a:lnSpc>
                <a:spcPct val="90000"/>
              </a:lnSpc>
              <a:buFont typeface="Wingdings" pitchFamily="2" charset="2"/>
              <a:buNone/>
            </a:pPr>
            <a:r>
              <a:rPr lang="en-US" sz="2000"/>
              <a:t>Example:</a:t>
            </a:r>
          </a:p>
          <a:p>
            <a:pPr>
              <a:lnSpc>
                <a:spcPct val="90000"/>
              </a:lnSpc>
            </a:pPr>
            <a:r>
              <a:rPr lang="en-US" sz="2000"/>
              <a:t>Car chase should take few frames for fast action</a:t>
            </a:r>
          </a:p>
          <a:p>
            <a:pPr>
              <a:lnSpc>
                <a:spcPct val="90000"/>
              </a:lnSpc>
            </a:pPr>
            <a:endParaRPr lang="en-US" sz="2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a:t>7. ARCS</a:t>
            </a:r>
          </a:p>
        </p:txBody>
      </p:sp>
      <p:sp>
        <p:nvSpPr>
          <p:cNvPr id="14339" name="Rectangle 3"/>
          <p:cNvSpPr>
            <a:spLocks noGrp="1" noChangeArrowheads="1"/>
          </p:cNvSpPr>
          <p:nvPr>
            <p:ph idx="1"/>
          </p:nvPr>
        </p:nvSpPr>
        <p:spPr/>
        <p:txBody>
          <a:bodyPr/>
          <a:lstStyle/>
          <a:p>
            <a:pPr>
              <a:lnSpc>
                <a:spcPct val="90000"/>
              </a:lnSpc>
            </a:pPr>
            <a:r>
              <a:rPr lang="en-US"/>
              <a:t>All actions, with few exceptions (such as the animation of a mechanical device), follow an arc or slightly circular path </a:t>
            </a:r>
          </a:p>
          <a:p>
            <a:pPr>
              <a:lnSpc>
                <a:spcPct val="90000"/>
              </a:lnSpc>
            </a:pPr>
            <a:r>
              <a:rPr lang="en-US"/>
              <a:t>Arcs give animation a more natural action and better flow </a:t>
            </a:r>
          </a:p>
          <a:p>
            <a:pPr>
              <a:lnSpc>
                <a:spcPct val="90000"/>
              </a:lnSpc>
            </a:pPr>
            <a:endParaRPr lang="en-US"/>
          </a:p>
          <a:p>
            <a:pPr>
              <a:lnSpc>
                <a:spcPct val="90000"/>
              </a:lnSpc>
            </a:pPr>
            <a:r>
              <a:rPr lang="en-US"/>
              <a:t>Example:</a:t>
            </a:r>
          </a:p>
          <a:p>
            <a:pPr>
              <a:lnSpc>
                <a:spcPct val="90000"/>
              </a:lnSpc>
            </a:pPr>
            <a:r>
              <a:rPr lang="en-US"/>
              <a:t>A thrown ball travels in a curve, not a straight line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8. SECONDARY ACTION </a:t>
            </a:r>
          </a:p>
        </p:txBody>
      </p:sp>
      <p:sp>
        <p:nvSpPr>
          <p:cNvPr id="15363" name="Rectangle 3"/>
          <p:cNvSpPr>
            <a:spLocks noGrp="1" noChangeArrowheads="1"/>
          </p:cNvSpPr>
          <p:nvPr>
            <p:ph idx="1"/>
          </p:nvPr>
        </p:nvSpPr>
        <p:spPr/>
        <p:txBody>
          <a:bodyPr/>
          <a:lstStyle/>
          <a:p>
            <a:r>
              <a:rPr lang="en-US" sz="2400" dirty="0"/>
              <a:t>This action adds to and enriches the main action</a:t>
            </a:r>
          </a:p>
          <a:p>
            <a:r>
              <a:rPr lang="en-US" sz="2400" dirty="0"/>
              <a:t> Adds more dimension to the character animation, supplementing and/or re-enforcing the main action. </a:t>
            </a:r>
          </a:p>
          <a:p>
            <a:endParaRPr lang="en-US" sz="2400" dirty="0"/>
          </a:p>
          <a:p>
            <a:pPr>
              <a:buFont typeface="Wingdings" pitchFamily="2" charset="2"/>
              <a:buNone/>
            </a:pPr>
            <a:r>
              <a:rPr lang="en-US" sz="2400" dirty="0"/>
              <a:t>Example:</a:t>
            </a:r>
          </a:p>
          <a:p>
            <a:r>
              <a:rPr lang="en-US" sz="2400" dirty="0"/>
              <a:t>Small yawn = small cheek movements</a:t>
            </a:r>
          </a:p>
          <a:p>
            <a:r>
              <a:rPr lang="en-US" sz="2400" dirty="0"/>
              <a:t>Big yawn = exaggerated arm movements and several facial movements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a:t>9. TIMING</a:t>
            </a:r>
            <a:r>
              <a:rPr lang="en-US"/>
              <a:t> </a:t>
            </a:r>
          </a:p>
        </p:txBody>
      </p:sp>
      <p:sp>
        <p:nvSpPr>
          <p:cNvPr id="16387" name="Rectangle 3"/>
          <p:cNvSpPr>
            <a:spLocks noGrp="1" noChangeArrowheads="1"/>
          </p:cNvSpPr>
          <p:nvPr>
            <p:ph idx="1"/>
          </p:nvPr>
        </p:nvSpPr>
        <p:spPr/>
        <p:txBody>
          <a:bodyPr/>
          <a:lstStyle/>
          <a:p>
            <a:r>
              <a:rPr lang="en-US"/>
              <a:t>The pace of the action</a:t>
            </a:r>
          </a:p>
          <a:p>
            <a:r>
              <a:rPr lang="en-US"/>
              <a:t>The more drawings between poses, the  slower and smoother the action. Fewer drawings make the action faster and crisper. </a:t>
            </a:r>
          </a:p>
          <a:p>
            <a:r>
              <a:rPr lang="en-US"/>
              <a:t>Expertise in timing comes with experience and experimentation, use the trial and error method.</a:t>
            </a:r>
          </a:p>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b="1"/>
              <a:t>10. EXAGGERATION</a:t>
            </a:r>
            <a:r>
              <a:rPr lang="en-US"/>
              <a:t> </a:t>
            </a:r>
          </a:p>
        </p:txBody>
      </p:sp>
      <p:sp>
        <p:nvSpPr>
          <p:cNvPr id="17411" name="Rectangle 3"/>
          <p:cNvSpPr>
            <a:spLocks noGrp="1" noChangeArrowheads="1"/>
          </p:cNvSpPr>
          <p:nvPr>
            <p:ph idx="1"/>
          </p:nvPr>
        </p:nvSpPr>
        <p:spPr/>
        <p:txBody>
          <a:bodyPr/>
          <a:lstStyle/>
          <a:p>
            <a:r>
              <a:rPr lang="en-US"/>
              <a:t>Exaggeration is a caricature of facial features, expressions, poses, attitudes and actions. </a:t>
            </a:r>
          </a:p>
          <a:p>
            <a:endParaRPr lang="en-US"/>
          </a:p>
          <a:p>
            <a:r>
              <a:rPr lang="en-US"/>
              <a:t>Example:</a:t>
            </a:r>
          </a:p>
          <a:p>
            <a:r>
              <a:rPr lang="en-US"/>
              <a:t>Bugs Bunny sees a girl and his eyes bug out of his head.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a:t>11. SOLID DRAWING</a:t>
            </a:r>
            <a:r>
              <a:rPr lang="en-US"/>
              <a:t> </a:t>
            </a:r>
          </a:p>
        </p:txBody>
      </p:sp>
      <p:sp>
        <p:nvSpPr>
          <p:cNvPr id="18435" name="Rectangle 3"/>
          <p:cNvSpPr>
            <a:spLocks noGrp="1" noChangeArrowheads="1"/>
          </p:cNvSpPr>
          <p:nvPr>
            <p:ph idx="1"/>
          </p:nvPr>
        </p:nvSpPr>
        <p:spPr/>
        <p:txBody>
          <a:bodyPr/>
          <a:lstStyle/>
          <a:p>
            <a:r>
              <a:rPr lang="en-US" sz="2400"/>
              <a:t>The basic principles of drawing form, weight, volume solidity and the illusion of three dimension apply to animation as it does to academic drawing. The way you draw cartoons, you draw in the classical sense, using pencil sketches and drawings for reproduction of life </a:t>
            </a:r>
          </a:p>
          <a:p>
            <a:endParaRPr lang="en-US" sz="2400"/>
          </a:p>
          <a:p>
            <a:r>
              <a:rPr lang="en-US" sz="2400"/>
              <a:t>Example:</a:t>
            </a:r>
          </a:p>
          <a:p>
            <a:r>
              <a:rPr lang="en-US" sz="2400"/>
              <a:t>Your drawing should be proportionate, head not too large, legs not too long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Visual Representation</a:t>
            </a:r>
          </a:p>
        </p:txBody>
      </p:sp>
      <p:sp>
        <p:nvSpPr>
          <p:cNvPr id="7172" name="Rectangle 3"/>
          <p:cNvSpPr>
            <a:spLocks noGrp="1" noChangeArrowheads="1"/>
          </p:cNvSpPr>
          <p:nvPr>
            <p:ph idx="1"/>
          </p:nvPr>
        </p:nvSpPr>
        <p:spPr/>
        <p:txBody>
          <a:bodyPr>
            <a:normAutofit fontScale="92500"/>
          </a:bodyPr>
          <a:lstStyle/>
          <a:p>
            <a:pPr lvl="2"/>
            <a:r>
              <a:rPr lang="en-US" dirty="0" smtClean="0"/>
              <a:t>Continuity of motion</a:t>
            </a:r>
          </a:p>
          <a:p>
            <a:pPr lvl="3"/>
            <a:r>
              <a:rPr lang="en-US" dirty="0" smtClean="0"/>
              <a:t>Motion continuity is achieved at a minimal 15 frames per second; is good at 30 frames/sec; some technologies allow 60 frames/sec.</a:t>
            </a:r>
          </a:p>
          <a:p>
            <a:pPr lvl="3"/>
            <a:r>
              <a:rPr lang="en-US" dirty="0" smtClean="0"/>
              <a:t>NTSC standard provides 30 frames/sec - 29.97 Hz repetition rate.</a:t>
            </a:r>
          </a:p>
          <a:p>
            <a:pPr lvl="3"/>
            <a:r>
              <a:rPr lang="en-US" dirty="0" smtClean="0"/>
              <a:t>PAL standard provides 25 frames/sec with 25Hz repetition rate.</a:t>
            </a:r>
          </a:p>
          <a:p>
            <a:pPr lvl="2"/>
            <a:r>
              <a:rPr lang="en-US" dirty="0" smtClean="0"/>
              <a:t>Flicker effect</a:t>
            </a:r>
          </a:p>
          <a:p>
            <a:pPr lvl="3"/>
            <a:r>
              <a:rPr lang="en-US" dirty="0" smtClean="0"/>
              <a:t>Flicker effect is </a:t>
            </a:r>
            <a:r>
              <a:rPr lang="en-US" b="1" dirty="0" smtClean="0"/>
              <a:t>a periodic fluctuation of brightness </a:t>
            </a:r>
            <a:r>
              <a:rPr lang="en-US" dirty="0" smtClean="0"/>
              <a:t>perception.  To avoid this effect, we need 50 refresh cycles/sec. Display devices have a display refresh buffer for this.</a:t>
            </a:r>
          </a:p>
          <a:p>
            <a:pPr lvl="2"/>
            <a:r>
              <a:rPr lang="en-US" dirty="0" smtClean="0"/>
              <a:t>Temporal aspect of video bandwidth</a:t>
            </a:r>
          </a:p>
          <a:p>
            <a:pPr lvl="3"/>
            <a:r>
              <a:rPr lang="en-US" dirty="0" smtClean="0"/>
              <a:t>depends on rate of the visual system to scan pixels and on human eye scanning capabilities.</a:t>
            </a:r>
          </a:p>
        </p:txBody>
      </p:sp>
      <p:sp>
        <p:nvSpPr>
          <p:cNvPr id="7170" name="Slide Number Placeholder 5"/>
          <p:cNvSpPr>
            <a:spLocks noGrp="1"/>
          </p:cNvSpPr>
          <p:nvPr>
            <p:ph type="sldNum" sz="quarter" idx="12"/>
          </p:nvPr>
        </p:nvSpPr>
        <p:spPr>
          <a:noFill/>
        </p:spPr>
        <p:txBody>
          <a:bodyPr/>
          <a:lstStyle/>
          <a:p>
            <a:fld id="{380BD7D6-5B88-4EE4-8BED-7C374536F05D}" type="slidenum">
              <a:rPr lang="en-US"/>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a:t>12. APPEAL</a:t>
            </a:r>
            <a:r>
              <a:rPr lang="en-US"/>
              <a:t> </a:t>
            </a:r>
          </a:p>
        </p:txBody>
      </p:sp>
      <p:sp>
        <p:nvSpPr>
          <p:cNvPr id="19459" name="Rectangle 3"/>
          <p:cNvSpPr>
            <a:spLocks noGrp="1" noChangeArrowheads="1"/>
          </p:cNvSpPr>
          <p:nvPr>
            <p:ph idx="1"/>
          </p:nvPr>
        </p:nvSpPr>
        <p:spPr/>
        <p:txBody>
          <a:bodyPr/>
          <a:lstStyle/>
          <a:p>
            <a:r>
              <a:rPr lang="en-US" sz="2400" dirty="0"/>
              <a:t>A live performer has charisma. An animated character has appeal. Appealing animation does not mean just being cute and cuddly. All characters have to have appeal whether they are heroic, villainous, comic or cute. </a:t>
            </a:r>
          </a:p>
          <a:p>
            <a:endParaRPr lang="en-US" sz="2400" dirty="0"/>
          </a:p>
          <a:p>
            <a:r>
              <a:rPr lang="en-US" sz="2400" dirty="0"/>
              <a:t>Example:</a:t>
            </a:r>
          </a:p>
          <a:p>
            <a:r>
              <a:rPr lang="en-US" sz="2400" dirty="0" smtClean="0"/>
              <a:t>Ursula in Little Mermaid is </a:t>
            </a:r>
            <a:r>
              <a:rPr lang="en-US" sz="2400" dirty="0"/>
              <a:t>a character you love to hate</a:t>
            </a:r>
          </a:p>
          <a:p>
            <a:r>
              <a:rPr lang="en-US" sz="2400" dirty="0"/>
              <a:t>Ariel is </a:t>
            </a:r>
            <a:r>
              <a:rPr lang="en-US" sz="2400" dirty="0" smtClean="0"/>
              <a:t>lovable</a:t>
            </a:r>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Animation Languages</a:t>
            </a:r>
          </a:p>
        </p:txBody>
      </p:sp>
      <p:sp>
        <p:nvSpPr>
          <p:cNvPr id="26628" name="Rectangle 3"/>
          <p:cNvSpPr>
            <a:spLocks noGrp="1" noChangeArrowheads="1"/>
          </p:cNvSpPr>
          <p:nvPr>
            <p:ph idx="1"/>
          </p:nvPr>
        </p:nvSpPr>
        <p:spPr>
          <a:xfrm>
            <a:off x="381000" y="1676400"/>
            <a:ext cx="8534400" cy="5029200"/>
          </a:xfrm>
        </p:spPr>
        <p:txBody>
          <a:bodyPr/>
          <a:lstStyle/>
          <a:p>
            <a:pPr>
              <a:lnSpc>
                <a:spcPct val="80000"/>
              </a:lnSpc>
            </a:pPr>
            <a:r>
              <a:rPr lang="en-US" sz="1800" smtClean="0"/>
              <a:t>Different categories of animation language are:</a:t>
            </a:r>
          </a:p>
          <a:p>
            <a:pPr lvl="1">
              <a:lnSpc>
                <a:spcPct val="80000"/>
              </a:lnSpc>
            </a:pPr>
            <a:r>
              <a:rPr lang="en-US" sz="1600" smtClean="0"/>
              <a:t>Linear-list Notation</a:t>
            </a:r>
          </a:p>
          <a:p>
            <a:pPr lvl="2">
              <a:lnSpc>
                <a:spcPct val="80000"/>
              </a:lnSpc>
            </a:pPr>
            <a:r>
              <a:rPr lang="en-US" sz="1400" smtClean="0"/>
              <a:t>Each event in the animation is described by starting and ending frame number and an action to be performed</a:t>
            </a:r>
          </a:p>
          <a:p>
            <a:pPr lvl="2">
              <a:lnSpc>
                <a:spcPct val="80000"/>
              </a:lnSpc>
            </a:pPr>
            <a:r>
              <a:rPr lang="en-US" sz="1400" smtClean="0"/>
              <a:t>Ex:</a:t>
            </a:r>
          </a:p>
          <a:p>
            <a:pPr>
              <a:lnSpc>
                <a:spcPct val="80000"/>
              </a:lnSpc>
            </a:pPr>
            <a:r>
              <a:rPr lang="en-US" sz="1800" smtClean="0"/>
              <a:t>40, 53, B, ROTATE “PALM”, 1,30</a:t>
            </a:r>
          </a:p>
          <a:p>
            <a:pPr lvl="1">
              <a:lnSpc>
                <a:spcPct val="80000"/>
              </a:lnSpc>
            </a:pPr>
            <a:r>
              <a:rPr lang="en-US" sz="1600" smtClean="0"/>
              <a:t>General Purpose Language</a:t>
            </a:r>
          </a:p>
          <a:p>
            <a:pPr lvl="2">
              <a:lnSpc>
                <a:spcPct val="80000"/>
              </a:lnSpc>
            </a:pPr>
            <a:r>
              <a:rPr lang="en-US" sz="1400" smtClean="0"/>
              <a:t>Embedding an animation capability within a general-purpose programming language</a:t>
            </a:r>
          </a:p>
          <a:p>
            <a:pPr lvl="2">
              <a:lnSpc>
                <a:spcPct val="80000"/>
              </a:lnSpc>
            </a:pPr>
            <a:r>
              <a:rPr lang="en-US" sz="1400" smtClean="0"/>
              <a:t>Values in the language can be used as parameters to the routine, which perform the animation</a:t>
            </a:r>
          </a:p>
          <a:p>
            <a:pPr lvl="2">
              <a:lnSpc>
                <a:spcPct val="80000"/>
              </a:lnSpc>
            </a:pPr>
            <a:r>
              <a:rPr lang="en-US" sz="1400" smtClean="0"/>
              <a:t>Ex:</a:t>
            </a:r>
          </a:p>
          <a:p>
            <a:pPr>
              <a:lnSpc>
                <a:spcPct val="80000"/>
              </a:lnSpc>
              <a:buFont typeface="Monotype Sorts" pitchFamily="2" charset="2"/>
              <a:buNone/>
            </a:pPr>
            <a:r>
              <a:rPr lang="en-US" sz="1800" smtClean="0"/>
              <a:t>		(grasp my-cube);  /* cube becomes the current object</a:t>
            </a:r>
          </a:p>
          <a:p>
            <a:pPr>
              <a:lnSpc>
                <a:spcPct val="80000"/>
              </a:lnSpc>
              <a:buFont typeface="Monotype Sorts" pitchFamily="2" charset="2"/>
              <a:buNone/>
            </a:pPr>
            <a:r>
              <a:rPr lang="en-US" sz="1800" smtClean="0"/>
              <a:t>		(cw 0.05); 	/* spin clockwise by a small amount</a:t>
            </a:r>
          </a:p>
          <a:p>
            <a:pPr>
              <a:lnSpc>
                <a:spcPct val="80000"/>
              </a:lnSpc>
              <a:buFont typeface="Monotype Sorts" pitchFamily="2" charset="2"/>
              <a:buNone/>
            </a:pPr>
            <a:r>
              <a:rPr lang="en-US" sz="1800" smtClean="0"/>
              <a:t>		(grasp ball)	/* make ball the cur. object</a:t>
            </a:r>
          </a:p>
          <a:p>
            <a:pPr>
              <a:lnSpc>
                <a:spcPct val="80000"/>
              </a:lnSpc>
              <a:buFont typeface="Monotype Sorts" pitchFamily="2" charset="2"/>
              <a:buNone/>
            </a:pPr>
            <a:r>
              <a:rPr lang="en-US" sz="1800" smtClean="0"/>
              <a:t>		(right 5)		/*move right by 5 units</a:t>
            </a:r>
          </a:p>
          <a:p>
            <a:pPr lvl="1">
              <a:lnSpc>
                <a:spcPct val="80000"/>
              </a:lnSpc>
            </a:pPr>
            <a:r>
              <a:rPr lang="en-US" sz="1600" smtClean="0"/>
              <a:t>Graphical languages</a:t>
            </a:r>
          </a:p>
          <a:p>
            <a:pPr lvl="2">
              <a:lnSpc>
                <a:spcPct val="80000"/>
              </a:lnSpc>
            </a:pPr>
            <a:r>
              <a:rPr lang="en-US" sz="1400" smtClean="0"/>
              <a:t>Graphical languages provide user the ability to visualize the action clearly</a:t>
            </a:r>
          </a:p>
          <a:p>
            <a:pPr lvl="2">
              <a:lnSpc>
                <a:spcPct val="80000"/>
              </a:lnSpc>
            </a:pPr>
            <a:r>
              <a:rPr lang="en-US" sz="1400" smtClean="0"/>
              <a:t>Graphical language describe animation in a more visual way</a:t>
            </a:r>
          </a:p>
          <a:p>
            <a:pPr lvl="2">
              <a:lnSpc>
                <a:spcPct val="80000"/>
              </a:lnSpc>
            </a:pPr>
            <a:r>
              <a:rPr lang="en-US" sz="1400" smtClean="0"/>
              <a:t>Can be used for expressing, editing and comprehending simultaneous changes</a:t>
            </a:r>
          </a:p>
          <a:p>
            <a:pPr lvl="2">
              <a:lnSpc>
                <a:spcPct val="80000"/>
              </a:lnSpc>
            </a:pPr>
            <a:r>
              <a:rPr lang="en-US" sz="1400" smtClean="0"/>
              <a:t>Examples of the language include: GENESYSTM, S-Dynamics System etc.</a:t>
            </a:r>
          </a:p>
        </p:txBody>
      </p:sp>
      <p:sp>
        <p:nvSpPr>
          <p:cNvPr id="26626" name="Slide Number Placeholder 5"/>
          <p:cNvSpPr>
            <a:spLocks noGrp="1"/>
          </p:cNvSpPr>
          <p:nvPr>
            <p:ph type="sldNum" sz="quarter" idx="12"/>
          </p:nvPr>
        </p:nvSpPr>
        <p:spPr>
          <a:noFill/>
        </p:spPr>
        <p:txBody>
          <a:bodyPr/>
          <a:lstStyle/>
          <a:p>
            <a:fld id="{C6624297-FC05-421F-8739-B1E2FC81B2C2}"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sz="3200" smtClean="0"/>
              <a:t>Methods of Controlling Animation</a:t>
            </a:r>
          </a:p>
        </p:txBody>
      </p:sp>
      <p:sp>
        <p:nvSpPr>
          <p:cNvPr id="27652" name="Rectangle 3"/>
          <p:cNvSpPr>
            <a:spLocks noGrp="1" noChangeArrowheads="1"/>
          </p:cNvSpPr>
          <p:nvPr>
            <p:ph idx="1"/>
          </p:nvPr>
        </p:nvSpPr>
        <p:spPr>
          <a:xfrm>
            <a:off x="0" y="1676400"/>
            <a:ext cx="8763000" cy="4953000"/>
          </a:xfrm>
        </p:spPr>
        <p:txBody>
          <a:bodyPr/>
          <a:lstStyle/>
          <a:p>
            <a:pPr>
              <a:lnSpc>
                <a:spcPct val="80000"/>
              </a:lnSpc>
            </a:pPr>
            <a:r>
              <a:rPr lang="en-US" sz="1800" smtClean="0"/>
              <a:t>Different methods that can be employed to control animation include:</a:t>
            </a:r>
          </a:p>
          <a:p>
            <a:pPr lvl="1">
              <a:lnSpc>
                <a:spcPct val="80000"/>
              </a:lnSpc>
            </a:pPr>
            <a:r>
              <a:rPr lang="en-US" sz="1600" smtClean="0"/>
              <a:t>Full Explicit Control</a:t>
            </a:r>
          </a:p>
          <a:p>
            <a:pPr lvl="2">
              <a:lnSpc>
                <a:spcPct val="80000"/>
              </a:lnSpc>
            </a:pPr>
            <a:r>
              <a:rPr lang="en-US" sz="1400" smtClean="0"/>
              <a:t>Animator provides a description of everything that occurs in the animation</a:t>
            </a:r>
          </a:p>
          <a:p>
            <a:pPr lvl="2">
              <a:lnSpc>
                <a:spcPct val="80000"/>
              </a:lnSpc>
            </a:pPr>
            <a:r>
              <a:rPr lang="en-US" sz="1400" smtClean="0"/>
              <a:t>These specifications may be given by direct manipulation with input devices (mouse, joystick etc.)</a:t>
            </a:r>
          </a:p>
          <a:p>
            <a:pPr lvl="1">
              <a:lnSpc>
                <a:spcPct val="80000"/>
              </a:lnSpc>
            </a:pPr>
            <a:r>
              <a:rPr lang="en-US" sz="1600" smtClean="0"/>
              <a:t>Procedural Control</a:t>
            </a:r>
          </a:p>
          <a:p>
            <a:pPr lvl="2">
              <a:lnSpc>
                <a:spcPct val="80000"/>
              </a:lnSpc>
            </a:pPr>
            <a:r>
              <a:rPr lang="en-US" sz="1400" smtClean="0"/>
              <a:t>It is based upon the communication of various objects to determine their actions and properties</a:t>
            </a:r>
          </a:p>
          <a:p>
            <a:pPr lvl="1">
              <a:lnSpc>
                <a:spcPct val="80000"/>
              </a:lnSpc>
            </a:pPr>
            <a:r>
              <a:rPr lang="en-US" sz="1600" smtClean="0"/>
              <a:t>Constraint-based systems</a:t>
            </a:r>
          </a:p>
          <a:p>
            <a:pPr lvl="2">
              <a:lnSpc>
                <a:spcPct val="80000"/>
              </a:lnSpc>
            </a:pPr>
            <a:r>
              <a:rPr lang="en-US" sz="1400" smtClean="0"/>
              <a:t>Many objects move in a manner determined by other objects with which they are in contact</a:t>
            </a:r>
          </a:p>
          <a:p>
            <a:pPr lvl="2">
              <a:lnSpc>
                <a:spcPct val="80000"/>
              </a:lnSpc>
            </a:pPr>
            <a:r>
              <a:rPr lang="en-US" sz="1400" smtClean="0"/>
              <a:t>This type of motion can be modeled by constraints</a:t>
            </a:r>
          </a:p>
          <a:p>
            <a:pPr lvl="2">
              <a:lnSpc>
                <a:spcPct val="80000"/>
              </a:lnSpc>
            </a:pPr>
            <a:r>
              <a:rPr lang="en-US" sz="1400" smtClean="0"/>
              <a:t>Constraint-based animation system support as hierarchy of constraints and provides motion by the dynamics and structural characteristics of the objects</a:t>
            </a:r>
          </a:p>
          <a:p>
            <a:pPr lvl="1">
              <a:lnSpc>
                <a:spcPct val="80000"/>
              </a:lnSpc>
            </a:pPr>
            <a:r>
              <a:rPr lang="en-US" sz="1600" smtClean="0"/>
              <a:t>Tracing Live Action</a:t>
            </a:r>
          </a:p>
          <a:p>
            <a:pPr lvl="2">
              <a:lnSpc>
                <a:spcPct val="80000"/>
              </a:lnSpc>
            </a:pPr>
            <a:r>
              <a:rPr lang="en-US" sz="1400" smtClean="0"/>
              <a:t>The trajectory of objects in the course of animation can also be generated by tracking live actions</a:t>
            </a:r>
          </a:p>
          <a:p>
            <a:pPr lvl="2">
              <a:lnSpc>
                <a:spcPct val="80000"/>
              </a:lnSpc>
            </a:pPr>
            <a:r>
              <a:rPr lang="en-US" sz="1400" smtClean="0"/>
              <a:t>Live action can be tracked by attaching some sort of indicators to key points on the object</a:t>
            </a:r>
          </a:p>
          <a:p>
            <a:pPr lvl="1">
              <a:lnSpc>
                <a:spcPct val="80000"/>
              </a:lnSpc>
            </a:pPr>
            <a:r>
              <a:rPr lang="en-US" sz="1600" smtClean="0"/>
              <a:t>Kinematics and Dynamics</a:t>
            </a:r>
          </a:p>
          <a:p>
            <a:pPr lvl="2">
              <a:lnSpc>
                <a:spcPct val="80000"/>
              </a:lnSpc>
            </a:pPr>
            <a:r>
              <a:rPr lang="en-US" sz="1400" smtClean="0"/>
              <a:t>Kinematics refers to the position and the velocity of the object</a:t>
            </a:r>
          </a:p>
          <a:p>
            <a:pPr lvl="2">
              <a:lnSpc>
                <a:spcPct val="80000"/>
              </a:lnSpc>
            </a:pPr>
            <a:r>
              <a:rPr lang="en-US" sz="1400" smtClean="0"/>
              <a:t>Dynamics takes into account the physical laws that govern kinematics</a:t>
            </a:r>
          </a:p>
          <a:p>
            <a:pPr lvl="2">
              <a:lnSpc>
                <a:spcPct val="80000"/>
              </a:lnSpc>
            </a:pPr>
            <a:r>
              <a:rPr lang="en-US" sz="1400" smtClean="0"/>
              <a:t>Having the knowledge of kinematics of kinematics and dynamics of the object at a point, we can determine the next point in motion</a:t>
            </a:r>
          </a:p>
        </p:txBody>
      </p:sp>
      <p:sp>
        <p:nvSpPr>
          <p:cNvPr id="27650" name="Slide Number Placeholder 5"/>
          <p:cNvSpPr>
            <a:spLocks noGrp="1"/>
          </p:cNvSpPr>
          <p:nvPr>
            <p:ph type="sldNum" sz="quarter" idx="12"/>
          </p:nvPr>
        </p:nvSpPr>
        <p:spPr>
          <a:noFill/>
        </p:spPr>
        <p:txBody>
          <a:bodyPr/>
          <a:lstStyle/>
          <a:p>
            <a:fld id="{93D1E08C-BA45-4C64-B930-3392CC10B01F}"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mtClean="0"/>
              <a:t>Display of animation</a:t>
            </a:r>
          </a:p>
        </p:txBody>
      </p:sp>
      <p:sp>
        <p:nvSpPr>
          <p:cNvPr id="28676" name="Rectangle 3"/>
          <p:cNvSpPr>
            <a:spLocks noGrp="1" noChangeArrowheads="1"/>
          </p:cNvSpPr>
          <p:nvPr>
            <p:ph idx="1"/>
          </p:nvPr>
        </p:nvSpPr>
        <p:spPr>
          <a:xfrm>
            <a:off x="381000" y="1676400"/>
            <a:ext cx="8534400" cy="4876800"/>
          </a:xfrm>
        </p:spPr>
        <p:txBody>
          <a:bodyPr/>
          <a:lstStyle/>
          <a:p>
            <a:pPr>
              <a:lnSpc>
                <a:spcPct val="80000"/>
              </a:lnSpc>
            </a:pPr>
            <a:r>
              <a:rPr lang="en-US" sz="2400" dirty="0" smtClean="0"/>
              <a:t>Display of animation can be illustrated with the help of an example.</a:t>
            </a:r>
          </a:p>
          <a:p>
            <a:pPr lvl="1">
              <a:lnSpc>
                <a:spcPct val="80000"/>
              </a:lnSpc>
            </a:pPr>
            <a:r>
              <a:rPr lang="en-US" sz="2000" dirty="0" smtClean="0"/>
              <a:t>Let us consider the display of the rotation animation.</a:t>
            </a:r>
          </a:p>
          <a:p>
            <a:pPr lvl="1">
              <a:lnSpc>
                <a:spcPct val="80000"/>
              </a:lnSpc>
            </a:pPr>
            <a:r>
              <a:rPr lang="en-US" sz="2000" dirty="0" smtClean="0"/>
              <a:t>Let us assume that the two halves of a picture be image0 and image1</a:t>
            </a:r>
          </a:p>
          <a:p>
            <a:pPr lvl="1">
              <a:lnSpc>
                <a:spcPct val="80000"/>
              </a:lnSpc>
            </a:pPr>
            <a:r>
              <a:rPr lang="en-US" sz="2000" dirty="0" smtClean="0"/>
              <a:t>Thus, the rotation can be performed in following steps:</a:t>
            </a:r>
          </a:p>
          <a:p>
            <a:pPr lvl="2">
              <a:lnSpc>
                <a:spcPct val="80000"/>
              </a:lnSpc>
            </a:pPr>
            <a:r>
              <a:rPr lang="en-US" sz="1800" dirty="0" smtClean="0"/>
              <a:t>Load look-up table to display the background</a:t>
            </a:r>
          </a:p>
          <a:p>
            <a:pPr lvl="2">
              <a:lnSpc>
                <a:spcPct val="80000"/>
              </a:lnSpc>
            </a:pPr>
            <a:r>
              <a:rPr lang="en-US" sz="1800" dirty="0" smtClean="0"/>
              <a:t>Scan-convert object into image0</a:t>
            </a:r>
          </a:p>
          <a:p>
            <a:pPr lvl="2">
              <a:lnSpc>
                <a:spcPct val="80000"/>
              </a:lnSpc>
            </a:pPr>
            <a:r>
              <a:rPr lang="en-US" sz="1800" dirty="0" smtClean="0"/>
              <a:t>Load look-up table to display only image0</a:t>
            </a:r>
          </a:p>
          <a:p>
            <a:pPr lvl="2">
              <a:lnSpc>
                <a:spcPct val="80000"/>
              </a:lnSpc>
            </a:pPr>
            <a:r>
              <a:rPr lang="en-US" sz="1800" dirty="0" smtClean="0"/>
              <a:t>Do</a:t>
            </a:r>
          </a:p>
          <a:p>
            <a:pPr lvl="3">
              <a:lnSpc>
                <a:spcPct val="80000"/>
              </a:lnSpc>
            </a:pPr>
            <a:r>
              <a:rPr lang="en-US" sz="1600" dirty="0" smtClean="0"/>
              <a:t>Scan-convert object into image1</a:t>
            </a:r>
          </a:p>
          <a:p>
            <a:pPr lvl="3">
              <a:lnSpc>
                <a:spcPct val="80000"/>
              </a:lnSpc>
            </a:pPr>
            <a:r>
              <a:rPr lang="en-US" sz="1600" dirty="0" smtClean="0"/>
              <a:t>Load look-up table to display only image1</a:t>
            </a:r>
          </a:p>
          <a:p>
            <a:pPr lvl="3">
              <a:lnSpc>
                <a:spcPct val="80000"/>
              </a:lnSpc>
            </a:pPr>
            <a:r>
              <a:rPr lang="en-US" sz="1600" dirty="0" smtClean="0"/>
              <a:t>Rotate object data structure description</a:t>
            </a:r>
          </a:p>
          <a:p>
            <a:pPr lvl="3">
              <a:lnSpc>
                <a:spcPct val="80000"/>
              </a:lnSpc>
            </a:pPr>
            <a:r>
              <a:rPr lang="en-US" sz="1600" dirty="0" smtClean="0"/>
              <a:t>Scan-convert object into image0</a:t>
            </a:r>
          </a:p>
          <a:p>
            <a:pPr lvl="3">
              <a:lnSpc>
                <a:spcPct val="80000"/>
              </a:lnSpc>
            </a:pPr>
            <a:r>
              <a:rPr lang="en-US" sz="1600" dirty="0" smtClean="0"/>
              <a:t>Load look-up table to display only image0</a:t>
            </a:r>
          </a:p>
          <a:p>
            <a:pPr lvl="3">
              <a:lnSpc>
                <a:spcPct val="80000"/>
              </a:lnSpc>
            </a:pPr>
            <a:r>
              <a:rPr lang="en-US" sz="1600" dirty="0" smtClean="0"/>
              <a:t>Rotate object data structure description</a:t>
            </a:r>
          </a:p>
          <a:p>
            <a:pPr lvl="2">
              <a:lnSpc>
                <a:spcPct val="80000"/>
              </a:lnSpc>
            </a:pPr>
            <a:r>
              <a:rPr lang="en-US" sz="1800" dirty="0" smtClean="0"/>
              <a:t>While (terminating condition)</a:t>
            </a:r>
          </a:p>
        </p:txBody>
      </p:sp>
      <p:sp>
        <p:nvSpPr>
          <p:cNvPr id="28674" name="Slide Number Placeholder 5"/>
          <p:cNvSpPr>
            <a:spLocks noGrp="1"/>
          </p:cNvSpPr>
          <p:nvPr>
            <p:ph type="sldNum" sz="quarter" idx="12"/>
          </p:nvPr>
        </p:nvSpPr>
        <p:spPr>
          <a:noFill/>
        </p:spPr>
        <p:txBody>
          <a:bodyPr/>
          <a:lstStyle/>
          <a:p>
            <a:fld id="{1CE6000C-92F9-4259-A138-A5FA0D73E88E}"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mtClean="0"/>
              <a:t>Transmission of Animation</a:t>
            </a:r>
          </a:p>
        </p:txBody>
      </p:sp>
      <p:sp>
        <p:nvSpPr>
          <p:cNvPr id="29700" name="Rectangle 3"/>
          <p:cNvSpPr>
            <a:spLocks noGrp="1" noChangeArrowheads="1"/>
          </p:cNvSpPr>
          <p:nvPr>
            <p:ph idx="1"/>
          </p:nvPr>
        </p:nvSpPr>
        <p:spPr/>
        <p:txBody>
          <a:bodyPr/>
          <a:lstStyle/>
          <a:p>
            <a:r>
              <a:rPr lang="en-US" sz="2400" dirty="0" smtClean="0"/>
              <a:t>Transmission of animation over computer networks can be performed using one of the following two approaches:</a:t>
            </a:r>
          </a:p>
          <a:p>
            <a:pPr lvl="1"/>
            <a:r>
              <a:rPr lang="en-US" sz="2000" dirty="0" smtClean="0"/>
              <a:t>Method 1</a:t>
            </a:r>
          </a:p>
          <a:p>
            <a:pPr lvl="2"/>
            <a:r>
              <a:rPr lang="en-US" sz="1800" dirty="0" smtClean="0"/>
              <a:t>Symbolic representation of animation objects is transmitted together with the operation commands</a:t>
            </a:r>
          </a:p>
          <a:p>
            <a:pPr lvl="2"/>
            <a:r>
              <a:rPr lang="en-US" sz="1800" dirty="0" smtClean="0"/>
              <a:t>The transmission time is short because the symbolic representation of an animation object is smaller in size</a:t>
            </a:r>
          </a:p>
          <a:p>
            <a:pPr lvl="1"/>
            <a:r>
              <a:rPr lang="en-US" sz="2000" dirty="0" smtClean="0"/>
              <a:t>Method 2</a:t>
            </a:r>
          </a:p>
          <a:p>
            <a:pPr lvl="2"/>
            <a:r>
              <a:rPr lang="en-US" sz="1800" dirty="0" err="1" smtClean="0"/>
              <a:t>Pixmap</a:t>
            </a:r>
            <a:r>
              <a:rPr lang="en-US" sz="1800" dirty="0" smtClean="0"/>
              <a:t> representation of the animation object is transmitted and displayed on the receiver side</a:t>
            </a:r>
          </a:p>
          <a:p>
            <a:pPr lvl="2"/>
            <a:r>
              <a:rPr lang="en-US" sz="1800" dirty="0" smtClean="0"/>
              <a:t>Transmission takes longer time but display is faster as there is no need for scan-line conversion</a:t>
            </a:r>
          </a:p>
        </p:txBody>
      </p:sp>
      <p:sp>
        <p:nvSpPr>
          <p:cNvPr id="29698" name="Slide Number Placeholder 5"/>
          <p:cNvSpPr>
            <a:spLocks noGrp="1"/>
          </p:cNvSpPr>
          <p:nvPr>
            <p:ph type="sldNum" sz="quarter" idx="12"/>
          </p:nvPr>
        </p:nvSpPr>
        <p:spPr>
          <a:noFill/>
        </p:spPr>
        <p:txBody>
          <a:bodyPr/>
          <a:lstStyle/>
          <a:p>
            <a:fld id="{55CDCE43-200F-4C97-A16A-6EFCF4060217}" type="slidenum">
              <a:rPr lang="en-US"/>
              <a:pPr/>
              <a:t>54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Transmission (NTSC)</a:t>
            </a:r>
          </a:p>
        </p:txBody>
      </p:sp>
      <p:sp>
        <p:nvSpPr>
          <p:cNvPr id="8196" name="Rectangle 3"/>
          <p:cNvSpPr>
            <a:spLocks noGrp="1" noChangeArrowheads="1"/>
          </p:cNvSpPr>
          <p:nvPr>
            <p:ph idx="1"/>
          </p:nvPr>
        </p:nvSpPr>
        <p:spPr/>
        <p:txBody>
          <a:bodyPr/>
          <a:lstStyle/>
          <a:p>
            <a:pPr lvl="1"/>
            <a:r>
              <a:rPr lang="en-US" dirty="0" smtClean="0"/>
              <a:t>Video bandwidth is computed as follows</a:t>
            </a:r>
          </a:p>
          <a:p>
            <a:pPr lvl="2"/>
            <a:r>
              <a:rPr lang="en-US" dirty="0" smtClean="0"/>
              <a:t>350 pixels per line X 525 lines per picture X 30 pictures per second</a:t>
            </a:r>
          </a:p>
          <a:p>
            <a:pPr lvl="2"/>
            <a:r>
              <a:rPr lang="en-US" dirty="0" smtClean="0"/>
              <a:t>Visible number of lines is 480.</a:t>
            </a:r>
          </a:p>
          <a:p>
            <a:pPr lvl="1"/>
            <a:r>
              <a:rPr lang="en-US" dirty="0" smtClean="0"/>
              <a:t>Intermediate delay between frames is</a:t>
            </a:r>
          </a:p>
          <a:p>
            <a:pPr lvl="2"/>
            <a:r>
              <a:rPr lang="en-US" dirty="0" smtClean="0"/>
              <a:t>1000ms/30fps = 33.3ms</a:t>
            </a:r>
          </a:p>
          <a:p>
            <a:pPr lvl="1"/>
            <a:r>
              <a:rPr lang="en-US" dirty="0" smtClean="0"/>
              <a:t>Display time per line is</a:t>
            </a:r>
          </a:p>
          <a:p>
            <a:pPr lvl="2"/>
            <a:r>
              <a:rPr lang="en-US" dirty="0" smtClean="0"/>
              <a:t>33.3ms/525 lines = 63.4 microseconds</a:t>
            </a:r>
          </a:p>
          <a:p>
            <a:pPr lvl="1"/>
            <a:r>
              <a:rPr lang="en-US" dirty="0" smtClean="0"/>
              <a:t>The transmitted signal is a composite signal</a:t>
            </a:r>
          </a:p>
          <a:p>
            <a:pPr lvl="2"/>
            <a:r>
              <a:rPr lang="en-US" dirty="0" smtClean="0"/>
              <a:t>consists of 4.2Mhz for the basic signal and 5Mhz for the color, intensity and synchronization information.</a:t>
            </a:r>
          </a:p>
        </p:txBody>
      </p:sp>
      <p:sp>
        <p:nvSpPr>
          <p:cNvPr id="8194" name="Slide Number Placeholder 5"/>
          <p:cNvSpPr>
            <a:spLocks noGrp="1"/>
          </p:cNvSpPr>
          <p:nvPr>
            <p:ph type="sldNum" sz="quarter" idx="12"/>
          </p:nvPr>
        </p:nvSpPr>
        <p:spPr>
          <a:noFill/>
        </p:spPr>
        <p:txBody>
          <a:bodyPr/>
          <a:lstStyle/>
          <a:p>
            <a:fld id="{75630AEE-6534-4317-9A25-263232AE295A}"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Color Encoding</a:t>
            </a:r>
          </a:p>
        </p:txBody>
      </p:sp>
      <p:sp>
        <p:nvSpPr>
          <p:cNvPr id="9220" name="Rectangle 3"/>
          <p:cNvSpPr>
            <a:spLocks noGrp="1" noChangeArrowheads="1"/>
          </p:cNvSpPr>
          <p:nvPr>
            <p:ph idx="1"/>
          </p:nvPr>
        </p:nvSpPr>
        <p:spPr/>
        <p:txBody>
          <a:bodyPr/>
          <a:lstStyle/>
          <a:p>
            <a:pPr lvl="1"/>
            <a:r>
              <a:rPr lang="en-US" dirty="0" smtClean="0"/>
              <a:t>A camera creates three signals</a:t>
            </a:r>
          </a:p>
          <a:p>
            <a:pPr lvl="2"/>
            <a:r>
              <a:rPr lang="en-US" dirty="0" smtClean="0"/>
              <a:t>RGB (red, green and blue)</a:t>
            </a:r>
          </a:p>
          <a:p>
            <a:pPr lvl="1"/>
            <a:r>
              <a:rPr lang="en-US" dirty="0" smtClean="0"/>
              <a:t>For transmission of the visual signal, we use three signals</a:t>
            </a:r>
          </a:p>
          <a:p>
            <a:pPr lvl="3"/>
            <a:r>
              <a:rPr lang="en-US" dirty="0" smtClean="0"/>
              <a:t>1 luminance (brightness-basic signal) and 2 chrominance (color signals).</a:t>
            </a:r>
          </a:p>
          <a:p>
            <a:pPr lvl="2"/>
            <a:r>
              <a:rPr lang="en-US" dirty="0" smtClean="0"/>
              <a:t>In NTSC, luminance and chrominance are interleaved</a:t>
            </a:r>
          </a:p>
          <a:p>
            <a:pPr lvl="2"/>
            <a:r>
              <a:rPr lang="en-US" dirty="0" smtClean="0"/>
              <a:t>Goal at receiver</a:t>
            </a:r>
          </a:p>
          <a:p>
            <a:pPr lvl="3"/>
            <a:r>
              <a:rPr lang="en-US" dirty="0" smtClean="0"/>
              <a:t>separate luminance from chrominance components</a:t>
            </a:r>
          </a:p>
          <a:p>
            <a:pPr lvl="3"/>
            <a:r>
              <a:rPr lang="en-US" dirty="0" smtClean="0"/>
              <a:t>avoid interference between them prior to recovery of primary color signals for display.</a:t>
            </a:r>
          </a:p>
        </p:txBody>
      </p:sp>
      <p:sp>
        <p:nvSpPr>
          <p:cNvPr id="9218" name="Slide Number Placeholder 5"/>
          <p:cNvSpPr>
            <a:spLocks noGrp="1"/>
          </p:cNvSpPr>
          <p:nvPr>
            <p:ph type="sldNum" sz="quarter" idx="12"/>
          </p:nvPr>
        </p:nvSpPr>
        <p:spPr>
          <a:noFill/>
        </p:spPr>
        <p:txBody>
          <a:bodyPr/>
          <a:lstStyle/>
          <a:p>
            <a:fld id="{D7DBC29F-755C-4620-AABB-AE6359C0A674}"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Color Encoding</a:t>
            </a:r>
          </a:p>
        </p:txBody>
      </p:sp>
      <p:sp>
        <p:nvSpPr>
          <p:cNvPr id="10244" name="Rectangle 3"/>
          <p:cNvSpPr>
            <a:spLocks noGrp="1" noChangeArrowheads="1"/>
          </p:cNvSpPr>
          <p:nvPr>
            <p:ph idx="1"/>
          </p:nvPr>
        </p:nvSpPr>
        <p:spPr/>
        <p:txBody>
          <a:bodyPr>
            <a:normAutofit fontScale="92500" lnSpcReduction="10000"/>
          </a:bodyPr>
          <a:lstStyle/>
          <a:p>
            <a:pPr lvl="1">
              <a:lnSpc>
                <a:spcPct val="90000"/>
              </a:lnSpc>
            </a:pPr>
            <a:r>
              <a:rPr lang="en-US" dirty="0" smtClean="0"/>
              <a:t>RGB signal - for separate signal coding</a:t>
            </a:r>
          </a:p>
          <a:p>
            <a:pPr lvl="2">
              <a:lnSpc>
                <a:spcPct val="90000"/>
              </a:lnSpc>
            </a:pPr>
            <a:r>
              <a:rPr lang="en-US" dirty="0" smtClean="0"/>
              <a:t>consists of 3 separate signals for  red, green and blue colors.  Other colors are coded as a combination of primary color. (R+G+B = 1) --&gt; neutral white color.</a:t>
            </a:r>
          </a:p>
          <a:p>
            <a:r>
              <a:rPr lang="en-US" dirty="0" smtClean="0"/>
              <a:t>YUV </a:t>
            </a:r>
            <a:r>
              <a:rPr lang="en-US" sz="1600" dirty="0" smtClean="0"/>
              <a:t> Signal(Through a process called "color space conversion," the video camera converts the RGB data captured by its sensors into either composite analog </a:t>
            </a:r>
            <a:r>
              <a:rPr lang="en-US" sz="1600" b="1" dirty="0" smtClean="0"/>
              <a:t>signals</a:t>
            </a:r>
            <a:r>
              <a:rPr lang="en-US" sz="1600" dirty="0" smtClean="0"/>
              <a:t> (</a:t>
            </a:r>
            <a:r>
              <a:rPr lang="en-US" sz="1600" b="1" dirty="0" smtClean="0"/>
              <a:t>YUV)</a:t>
            </a:r>
            <a:r>
              <a:rPr lang="en-US" dirty="0" smtClean="0"/>
              <a:t>)</a:t>
            </a:r>
          </a:p>
          <a:p>
            <a:endParaRPr lang="en-US" dirty="0" smtClean="0"/>
          </a:p>
          <a:p>
            <a:pPr lvl="2">
              <a:lnSpc>
                <a:spcPct val="90000"/>
              </a:lnSpc>
            </a:pPr>
            <a:r>
              <a:rPr lang="en-US" dirty="0" smtClean="0"/>
              <a:t>separate brightness (luminance) component Y and</a:t>
            </a:r>
          </a:p>
          <a:p>
            <a:pPr lvl="2">
              <a:lnSpc>
                <a:spcPct val="90000"/>
              </a:lnSpc>
            </a:pPr>
            <a:r>
              <a:rPr lang="en-US" dirty="0" smtClean="0"/>
              <a:t>color information (2 chrominance signals U and V)</a:t>
            </a:r>
          </a:p>
          <a:p>
            <a:pPr lvl="3">
              <a:lnSpc>
                <a:spcPct val="90000"/>
              </a:lnSpc>
            </a:pPr>
            <a:r>
              <a:rPr lang="en-US" dirty="0" smtClean="0"/>
              <a:t>Y = 0.3R + 0.59G + 0.11B</a:t>
            </a:r>
          </a:p>
          <a:p>
            <a:pPr lvl="3">
              <a:lnSpc>
                <a:spcPct val="90000"/>
              </a:lnSpc>
            </a:pPr>
            <a:r>
              <a:rPr lang="en-US" dirty="0" smtClean="0"/>
              <a:t>U = (B-Y) * 0.493</a:t>
            </a:r>
          </a:p>
          <a:p>
            <a:pPr lvl="3">
              <a:lnSpc>
                <a:spcPct val="90000"/>
              </a:lnSpc>
            </a:pPr>
            <a:r>
              <a:rPr lang="en-US" dirty="0" smtClean="0"/>
              <a:t>V = (R-Y) * 0.877</a:t>
            </a:r>
          </a:p>
          <a:p>
            <a:pPr lvl="2">
              <a:lnSpc>
                <a:spcPct val="90000"/>
              </a:lnSpc>
            </a:pPr>
            <a:r>
              <a:rPr lang="en-US" dirty="0" smtClean="0"/>
              <a:t>Resolution of the luminance component is more important than U,V</a:t>
            </a:r>
          </a:p>
          <a:p>
            <a:pPr lvl="2">
              <a:lnSpc>
                <a:spcPct val="90000"/>
              </a:lnSpc>
            </a:pPr>
            <a:r>
              <a:rPr lang="en-US" dirty="0" smtClean="0"/>
              <a:t>Coding ratio of Y, U, V is 4:2:2</a:t>
            </a:r>
          </a:p>
        </p:txBody>
      </p:sp>
      <p:sp>
        <p:nvSpPr>
          <p:cNvPr id="10242" name="Slide Number Placeholder 5"/>
          <p:cNvSpPr>
            <a:spLocks noGrp="1"/>
          </p:cNvSpPr>
          <p:nvPr>
            <p:ph type="sldNum" sz="quarter" idx="12"/>
          </p:nvPr>
        </p:nvSpPr>
        <p:spPr>
          <a:noFill/>
        </p:spPr>
        <p:txBody>
          <a:bodyPr/>
          <a:lstStyle/>
          <a:p>
            <a:fld id="{67DA58CD-E07B-48F7-AB94-3E9903D4A042}"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Color Encoding Cont…</a:t>
            </a:r>
          </a:p>
        </p:txBody>
      </p:sp>
      <p:sp>
        <p:nvSpPr>
          <p:cNvPr id="11268" name="Rectangle 3"/>
          <p:cNvSpPr>
            <a:spLocks noGrp="1" noChangeArrowheads="1"/>
          </p:cNvSpPr>
          <p:nvPr>
            <p:ph idx="1"/>
          </p:nvPr>
        </p:nvSpPr>
        <p:spPr/>
        <p:txBody>
          <a:bodyPr/>
          <a:lstStyle/>
          <a:p>
            <a:pPr lvl="1">
              <a:lnSpc>
                <a:spcPct val="90000"/>
              </a:lnSpc>
            </a:pPr>
            <a:r>
              <a:rPr lang="en-US" dirty="0" smtClean="0"/>
              <a:t>YIQ signal(</a:t>
            </a:r>
            <a:r>
              <a:rPr lang="en-US" b="1" dirty="0" smtClean="0"/>
              <a:t>YIQ</a:t>
            </a:r>
            <a:r>
              <a:rPr lang="en-US" dirty="0" smtClean="0"/>
              <a:t> is the color space used by the NTSC color TV system, employed mainly in North and Central America, and Japan.)</a:t>
            </a:r>
          </a:p>
          <a:p>
            <a:pPr lvl="2">
              <a:lnSpc>
                <a:spcPct val="90000"/>
              </a:lnSpc>
            </a:pPr>
            <a:r>
              <a:rPr lang="en-US" dirty="0" smtClean="0"/>
              <a:t>similar to YUV - used by NTSC format</a:t>
            </a:r>
          </a:p>
          <a:p>
            <a:pPr lvl="3">
              <a:lnSpc>
                <a:spcPct val="90000"/>
              </a:lnSpc>
            </a:pPr>
            <a:r>
              <a:rPr lang="en-US" dirty="0" smtClean="0"/>
              <a:t>Y = 0.3R + 0.59G + 0.11B</a:t>
            </a:r>
          </a:p>
          <a:p>
            <a:pPr lvl="3">
              <a:lnSpc>
                <a:spcPct val="90000"/>
              </a:lnSpc>
            </a:pPr>
            <a:r>
              <a:rPr lang="en-US" dirty="0" smtClean="0"/>
              <a:t>I = 0.60R - 0.28G + 0.32 B</a:t>
            </a:r>
          </a:p>
          <a:p>
            <a:pPr lvl="3">
              <a:lnSpc>
                <a:spcPct val="90000"/>
              </a:lnSpc>
            </a:pPr>
            <a:r>
              <a:rPr lang="en-US" dirty="0" smtClean="0"/>
              <a:t>Q = 0.21R -0.52g + 0.31B</a:t>
            </a:r>
          </a:p>
          <a:p>
            <a:pPr lvl="1">
              <a:lnSpc>
                <a:spcPct val="90000"/>
              </a:lnSpc>
            </a:pPr>
            <a:r>
              <a:rPr lang="en-US" dirty="0" smtClean="0"/>
              <a:t>Composite signal</a:t>
            </a:r>
          </a:p>
          <a:p>
            <a:pPr lvl="2">
              <a:lnSpc>
                <a:spcPct val="90000"/>
              </a:lnSpc>
            </a:pPr>
            <a:r>
              <a:rPr lang="en-US" dirty="0" smtClean="0"/>
              <a:t>All information is composed into one signal</a:t>
            </a:r>
          </a:p>
          <a:p>
            <a:pPr lvl="2">
              <a:lnSpc>
                <a:spcPct val="90000"/>
              </a:lnSpc>
            </a:pPr>
            <a:r>
              <a:rPr lang="en-US" dirty="0" smtClean="0"/>
              <a:t>To decode, need modulation methods for eliminating interference b/w luminance and chrominance components.</a:t>
            </a:r>
          </a:p>
        </p:txBody>
      </p:sp>
      <p:sp>
        <p:nvSpPr>
          <p:cNvPr id="11266" name="Slide Number Placeholder 5"/>
          <p:cNvSpPr>
            <a:spLocks noGrp="1"/>
          </p:cNvSpPr>
          <p:nvPr>
            <p:ph type="sldNum" sz="quarter" idx="12"/>
          </p:nvPr>
        </p:nvSpPr>
        <p:spPr>
          <a:noFill/>
        </p:spPr>
        <p:txBody>
          <a:bodyPr/>
          <a:lstStyle/>
          <a:p>
            <a:fld id="{9260C84F-0A8C-498F-A228-135994548912}" type="slidenum">
              <a:rPr lang="en-US"/>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4209</TotalTime>
  <Words>3209</Words>
  <Application>Microsoft Office PowerPoint</Application>
  <PresentationFormat>On-screen Show (4:3)</PresentationFormat>
  <Paragraphs>423</Paragraphs>
  <Slides>54</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Flow</vt:lpstr>
      <vt:lpstr>Image</vt:lpstr>
      <vt:lpstr>Lecture 4 – Video and Animation</vt:lpstr>
      <vt:lpstr>Basic Video Concepts</vt:lpstr>
      <vt:lpstr>Visual Representation</vt:lpstr>
      <vt:lpstr>Visual Representation</vt:lpstr>
      <vt:lpstr>Visual Representation</vt:lpstr>
      <vt:lpstr>Transmission (NTSC)</vt:lpstr>
      <vt:lpstr>Color Encoding</vt:lpstr>
      <vt:lpstr>Color Encoding</vt:lpstr>
      <vt:lpstr>Color Encoding Cont…</vt:lpstr>
      <vt:lpstr>Digitization</vt:lpstr>
      <vt:lpstr>Computer Video Format</vt:lpstr>
      <vt:lpstr>Computer Video Format Cont…</vt:lpstr>
      <vt:lpstr>Computer Video Format Cont…</vt:lpstr>
      <vt:lpstr>Television</vt:lpstr>
      <vt:lpstr>Conventional Systems</vt:lpstr>
      <vt:lpstr>HDTV (High Definition Televisions)</vt:lpstr>
      <vt:lpstr>Transmission</vt:lpstr>
      <vt:lpstr>Computer Based Animation</vt:lpstr>
      <vt:lpstr>Computer Based Animation Cont…</vt:lpstr>
      <vt:lpstr>Slide 20</vt:lpstr>
      <vt:lpstr>Slide 21</vt:lpstr>
      <vt:lpstr>Claymation</vt:lpstr>
      <vt:lpstr>Use Your Imagination!</vt:lpstr>
      <vt:lpstr>Persistence of Vision</vt:lpstr>
      <vt:lpstr>Persistence of Vision</vt:lpstr>
      <vt:lpstr>How many still images?</vt:lpstr>
      <vt:lpstr> Types of Animation</vt:lpstr>
      <vt:lpstr>Hand Drawn Animation</vt:lpstr>
      <vt:lpstr>Hand Drawn Animation</vt:lpstr>
      <vt:lpstr>Stop Motion Animation</vt:lpstr>
      <vt:lpstr>Stop Motion Animation</vt:lpstr>
      <vt:lpstr>Stop or Model Animation</vt:lpstr>
      <vt:lpstr>Computer Animation</vt:lpstr>
      <vt:lpstr>Computer Animation</vt:lpstr>
      <vt:lpstr>Computer Animation</vt:lpstr>
      <vt:lpstr>Animation Storyboards</vt:lpstr>
      <vt:lpstr>Greatest Impact for Today?</vt:lpstr>
      <vt:lpstr>Animation uses</vt:lpstr>
      <vt:lpstr>Principles of Animation 1.Squash and Stretch</vt:lpstr>
      <vt:lpstr>2. ANTICIPATION </vt:lpstr>
      <vt:lpstr>3. STAGING </vt:lpstr>
      <vt:lpstr>4. STRAIGHT AHEAD AND POSE TO POSE ANIMATION  </vt:lpstr>
      <vt:lpstr>5. FOLLOW THROUGH AND OVERLAPPING ACTION </vt:lpstr>
      <vt:lpstr>6. SLOW-OUT AND SLOW-IN </vt:lpstr>
      <vt:lpstr>7. ARCS</vt:lpstr>
      <vt:lpstr>8. SECONDARY ACTION </vt:lpstr>
      <vt:lpstr>9. TIMING </vt:lpstr>
      <vt:lpstr>10. EXAGGERATION </vt:lpstr>
      <vt:lpstr>11. SOLID DRAWING </vt:lpstr>
      <vt:lpstr>12. APPEAL </vt:lpstr>
      <vt:lpstr>Animation Languages</vt:lpstr>
      <vt:lpstr>Methods of Controlling Animation</vt:lpstr>
      <vt:lpstr>Display of animation</vt:lpstr>
      <vt:lpstr>Transmission of Animation</vt:lpstr>
    </vt:vector>
  </TitlesOfParts>
  <Company>University of California, Irvine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143 - Introduction to  Operating Systems</dc:title>
  <dc:creator>Information and Computer Science Dept.</dc:creator>
  <cp:lastModifiedBy>Welcome</cp:lastModifiedBy>
  <cp:revision>165</cp:revision>
  <cp:lastPrinted>1999-04-20T21:46:19Z</cp:lastPrinted>
  <dcterms:created xsi:type="dcterms:W3CDTF">1999-01-03T21:19:15Z</dcterms:created>
  <dcterms:modified xsi:type="dcterms:W3CDTF">2017-07-30T00:20:54Z</dcterms:modified>
</cp:coreProperties>
</file>