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3" r:id="rId1"/>
  </p:sldMasterIdLst>
  <p:notesMasterIdLst>
    <p:notesMasterId r:id="rId71"/>
  </p:notesMasterIdLst>
  <p:handoutMasterIdLst>
    <p:handoutMasterId r:id="rId72"/>
  </p:handoutMasterIdLst>
  <p:sldIdLst>
    <p:sldId id="258" r:id="rId2"/>
    <p:sldId id="346" r:id="rId3"/>
    <p:sldId id="347" r:id="rId4"/>
    <p:sldId id="348" r:id="rId5"/>
    <p:sldId id="349" r:id="rId6"/>
    <p:sldId id="350" r:id="rId7"/>
    <p:sldId id="353" r:id="rId8"/>
    <p:sldId id="372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70" r:id="rId19"/>
    <p:sldId id="371" r:id="rId20"/>
    <p:sldId id="363" r:id="rId21"/>
    <p:sldId id="365" r:id="rId22"/>
    <p:sldId id="366" r:id="rId23"/>
    <p:sldId id="367" r:id="rId24"/>
    <p:sldId id="368" r:id="rId25"/>
    <p:sldId id="374" r:id="rId26"/>
    <p:sldId id="446" r:id="rId27"/>
    <p:sldId id="444" r:id="rId28"/>
    <p:sldId id="449" r:id="rId29"/>
    <p:sldId id="451" r:id="rId30"/>
    <p:sldId id="450" r:id="rId31"/>
    <p:sldId id="445" r:id="rId32"/>
    <p:sldId id="376" r:id="rId33"/>
    <p:sldId id="377" r:id="rId34"/>
    <p:sldId id="442" r:id="rId35"/>
    <p:sldId id="443" r:id="rId36"/>
    <p:sldId id="398" r:id="rId37"/>
    <p:sldId id="399" r:id="rId38"/>
    <p:sldId id="400" r:id="rId39"/>
    <p:sldId id="401" r:id="rId40"/>
    <p:sldId id="402" r:id="rId41"/>
    <p:sldId id="452" r:id="rId42"/>
    <p:sldId id="453" r:id="rId43"/>
    <p:sldId id="454" r:id="rId44"/>
    <p:sldId id="455" r:id="rId45"/>
    <p:sldId id="456" r:id="rId46"/>
    <p:sldId id="472" r:id="rId47"/>
    <p:sldId id="457" r:id="rId48"/>
    <p:sldId id="475" r:id="rId49"/>
    <p:sldId id="473" r:id="rId50"/>
    <p:sldId id="458" r:id="rId51"/>
    <p:sldId id="459" r:id="rId52"/>
    <p:sldId id="460" r:id="rId53"/>
    <p:sldId id="461" r:id="rId54"/>
    <p:sldId id="462" r:id="rId55"/>
    <p:sldId id="463" r:id="rId56"/>
    <p:sldId id="464" r:id="rId57"/>
    <p:sldId id="465" r:id="rId58"/>
    <p:sldId id="466" r:id="rId59"/>
    <p:sldId id="467" r:id="rId60"/>
    <p:sldId id="468" r:id="rId61"/>
    <p:sldId id="474" r:id="rId62"/>
    <p:sldId id="469" r:id="rId63"/>
    <p:sldId id="470" r:id="rId64"/>
    <p:sldId id="471" r:id="rId65"/>
    <p:sldId id="437" r:id="rId66"/>
    <p:sldId id="438" r:id="rId67"/>
    <p:sldId id="439" r:id="rId68"/>
    <p:sldId id="440" r:id="rId69"/>
    <p:sldId id="441" r:id="rId7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3399"/>
    <a:srgbClr val="0066FF"/>
    <a:srgbClr val="009900"/>
    <a:srgbClr val="9999FF"/>
    <a:srgbClr val="FF5050"/>
    <a:srgbClr val="FF99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581" autoAdjust="0"/>
  </p:normalViewPr>
  <p:slideViewPr>
    <p:cSldViewPr>
      <p:cViewPr varScale="1">
        <p:scale>
          <a:sx n="79" d="100"/>
          <a:sy n="79" d="100"/>
        </p:scale>
        <p:origin x="15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Multimedia Systems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FD7ECD-996A-4B0D-8CE7-FFEE4B78D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Multimedia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8FEE54-E704-43AB-BECE-4646DD5A6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53CF9-131D-4A49-9930-E9CB96C9F81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5</a:t>
            </a:r>
          </a:p>
        </p:txBody>
      </p:sp>
      <p:sp>
        <p:nvSpPr>
          <p:cNvPr id="7578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Multimedia Systems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C2EA6-026F-4B04-94CB-1930059B458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A5CDE-7070-482F-984F-16DF3527A83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77F99-7F5A-4D5A-9BFD-430960C06A3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B84FA-17E9-4312-8FD6-65F8BAB71913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5FE62-D019-4D0B-A06D-7262D4D9CF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AA6EB-12D9-4BA9-8E58-D1577DCEB27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E868D-69A7-4D8C-9A1B-55CC1CAF6390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67412-B228-4B58-BF76-0A3BEDF9C18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DD650-1C51-491F-B427-386173388859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9C591-26B1-43DC-BA34-EE3AEB25EB3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Multimedia Systems</a:t>
            </a: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5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0EA0D-316B-4906-B24D-4ADFE467192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91760-35C2-42E8-ACD9-04F254621F5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6249F-291A-4E2D-A4CA-D487DE1A6F36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54B98-FA81-4A8B-A21B-99B53432C005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2A259-B8DF-4299-9640-F79A1D8E0CD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60F3D-F83F-44A1-A12C-FE70E2E4C93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81FA9-5267-4A31-BCD3-8DC49CB12E0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61DB6-F95C-4E0F-A36D-73B31E498C6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A6384-EB41-4BCA-939C-544A584421A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020F3-F5F8-49DC-8671-58CE1372C87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215C7-26E4-4D93-9DCF-AEB8E3E6988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29E4B-2147-4C03-AB9D-8398554361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39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22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2470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29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17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7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86311-CA8A-4F03-A8F1-F77727575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AB793-2AC0-4C84-A7AF-A429E97650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C6CA7-B1C1-4185-A430-F89BDD550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0DACF-B3B8-4E31-BACE-E90152C2F0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215E5-E3C7-457A-94D1-A97D2F637C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1330C-9345-4BCB-93C4-E77F13B7F0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A6A94-CAD2-4034-A760-C705F87B34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4AD41-C53E-4E88-BE53-5EBC6838B9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02C39-4156-482B-B446-7BC0945F6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AF966-D8CA-4A3E-A30C-23736A61E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D9068-9ED8-406D-BFF4-FFF70386F3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7E988C-32DB-4AC8-860B-B56B09D48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8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http://www.erg.abdn.ac.uk/public_html/research/future-net/digital-video/images/dvb-redun.gi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5 – Data Compression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Char char="z"/>
            </a:pPr>
            <a:r>
              <a:rPr lang="en-US" smtClean="0"/>
              <a:t>Data compression and Coding fundamentals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z"/>
            </a:pPr>
            <a:r>
              <a:rPr lang="en-US" smtClean="0"/>
              <a:t>Basic Data Compression Techniques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z"/>
            </a:pPr>
            <a:r>
              <a:rPr lang="en-US" smtClean="0"/>
              <a:t>Data Compression and Coding Standards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JPEG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H.261(px64)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MPEG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DVI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49701-711F-4776-B1AB-23811AD4CED9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of Run-length coding (Zero suppression)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Assumes that only one symbol appears very often - blank.</a:t>
            </a:r>
          </a:p>
          <a:p>
            <a:pPr lvl="1"/>
            <a:r>
              <a:rPr lang="en-US" smtClean="0"/>
              <a:t>Algorithm:</a:t>
            </a:r>
          </a:p>
          <a:p>
            <a:pPr lvl="3"/>
            <a:r>
              <a:rPr lang="en-US" smtClean="0"/>
              <a:t>single blanks are ignored</a:t>
            </a:r>
          </a:p>
          <a:p>
            <a:pPr lvl="3"/>
            <a:r>
              <a:rPr lang="en-US" smtClean="0"/>
              <a:t>Starting with a sequence of 3 blanks, they are replaced by an M-byte and a byte with the number of blanks in the sequence.</a:t>
            </a:r>
          </a:p>
          <a:p>
            <a:pPr lvl="3"/>
            <a:r>
              <a:rPr lang="en-US" smtClean="0"/>
              <a:t>E.g. 3 - 258 zero bytes can be reduced to 2 bytes.</a:t>
            </a:r>
          </a:p>
          <a:p>
            <a:pPr lvl="2"/>
            <a:r>
              <a:rPr lang="en-US" smtClean="0"/>
              <a:t>Substitution depends on relative position.</a:t>
            </a:r>
          </a:p>
          <a:p>
            <a:pPr lvl="2"/>
            <a:r>
              <a:rPr lang="en-US" smtClean="0"/>
              <a:t>Extended definitions are possible</a:t>
            </a:r>
          </a:p>
          <a:p>
            <a:pPr lvl="3"/>
            <a:r>
              <a:rPr lang="en-US" smtClean="0"/>
              <a:t>If M4 == 8 zero blanks, M5==16 zero bytes, M4M5 == 24 zero bytes.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539C5-B760-4781-813A-32BAF9588F01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Variations of run-length coding - Text compression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Patterns that occur frequently can be substituted by single bytes.</a:t>
            </a:r>
          </a:p>
          <a:p>
            <a:pPr lvl="1"/>
            <a:r>
              <a:rPr lang="en-US" smtClean="0"/>
              <a:t>E.g. “Begin”, “end”, “if”…</a:t>
            </a:r>
          </a:p>
          <a:p>
            <a:pPr lvl="1"/>
            <a:r>
              <a:rPr lang="en-US" smtClean="0"/>
              <a:t>Algorithm:</a:t>
            </a:r>
          </a:p>
          <a:p>
            <a:pPr lvl="2"/>
            <a:r>
              <a:rPr lang="en-US" smtClean="0"/>
              <a:t>Use an ESC byte to indicate that an encoded pattern will follow.</a:t>
            </a:r>
          </a:p>
          <a:p>
            <a:pPr lvl="2"/>
            <a:r>
              <a:rPr lang="en-US" smtClean="0"/>
              <a:t>The next byte is an index reference to one of 256 words (patterns).</a:t>
            </a:r>
          </a:p>
          <a:p>
            <a:pPr lvl="1"/>
            <a:r>
              <a:rPr lang="en-US" smtClean="0"/>
              <a:t>Can be applied to still images, audio, video.</a:t>
            </a:r>
          </a:p>
          <a:p>
            <a:pPr lvl="1"/>
            <a:r>
              <a:rPr lang="en-US" smtClean="0"/>
              <a:t>Not easy to identify small sets.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D3957-D2E7-402F-8984-3AB736C32B0A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 of Run-length coding: Zero Compression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Used to encode long binary bit strings containing mostly zeros.</a:t>
            </a:r>
          </a:p>
          <a:p>
            <a:pPr lvl="1"/>
            <a:r>
              <a:rPr lang="en-US" smtClean="0"/>
              <a:t>Each k-bit symbol tells how many 0’s occurred between consecutive 1’s.</a:t>
            </a:r>
          </a:p>
          <a:p>
            <a:pPr lvl="1"/>
            <a:r>
              <a:rPr lang="en-US" smtClean="0"/>
              <a:t>e.g. 0000000 - 7 zeros to be encoded.</a:t>
            </a:r>
          </a:p>
          <a:p>
            <a:pPr lvl="2"/>
            <a:r>
              <a:rPr lang="en-US" smtClean="0"/>
              <a:t>111 000 (3 bit symbol)</a:t>
            </a:r>
          </a:p>
          <a:p>
            <a:pPr lvl="1"/>
            <a:r>
              <a:rPr lang="en-US" smtClean="0"/>
              <a:t>e.g. 000100000001101 (using 3 bit symbol)</a:t>
            </a:r>
          </a:p>
          <a:p>
            <a:pPr lvl="2"/>
            <a:r>
              <a:rPr lang="en-US" smtClean="0"/>
              <a:t>011 111 000 001 (3-7-0-1 zeros between 1s)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05E781-AE50-4D43-A20C-01ECAF77A0FE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 of run-length coding - Diatomic Coding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Determined frequently occuring pairs of bytes</a:t>
            </a:r>
          </a:p>
          <a:p>
            <a:pPr lvl="1"/>
            <a:r>
              <a:rPr lang="en-US" smtClean="0"/>
              <a:t>e.g. an analysis of the English language yielded frequently used pairs - “th”, “in”, “he” etc..</a:t>
            </a:r>
          </a:p>
          <a:p>
            <a:pPr lvl="1"/>
            <a:r>
              <a:rPr lang="en-US" smtClean="0"/>
              <a:t>Replace these pairs by single bytes that do not occur anywhere in the text (e.g. X)…</a:t>
            </a:r>
          </a:p>
          <a:p>
            <a:pPr lvl="1"/>
            <a:r>
              <a:rPr lang="en-US" smtClean="0"/>
              <a:t>can achieve reduction of more than 10%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319BC-897C-4F14-8D40-6A03251B7D2E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Encoding (Frequency Dependent)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Fixed length coding</a:t>
            </a:r>
          </a:p>
          <a:p>
            <a:pPr lvl="3"/>
            <a:r>
              <a:rPr lang="en-US" smtClean="0"/>
              <a:t>Use equal number of bits to represent each symbol  - message of N symbols requires L &gt;= log_2(N) bits per symbol.</a:t>
            </a:r>
          </a:p>
          <a:p>
            <a:pPr lvl="3"/>
            <a:r>
              <a:rPr lang="en-US" smtClean="0"/>
              <a:t>Good encoding for symbols with equal probability of occurrence. Not efficient if probability of each symbol is not equal.</a:t>
            </a:r>
          </a:p>
          <a:p>
            <a:pPr lvl="1"/>
            <a:r>
              <a:rPr lang="en-US" smtClean="0"/>
              <a:t>Variable length encoding</a:t>
            </a:r>
          </a:p>
          <a:p>
            <a:pPr lvl="3"/>
            <a:r>
              <a:rPr lang="en-US" smtClean="0"/>
              <a:t>frequently occurring characters represented with shorter strings than seldom occurring characters.</a:t>
            </a:r>
          </a:p>
          <a:p>
            <a:pPr lvl="3"/>
            <a:r>
              <a:rPr lang="en-US" smtClean="0"/>
              <a:t>Statistical encoding is dependant on the frequency of occurrence of a character or a sequence of data bytes.</a:t>
            </a:r>
          </a:p>
          <a:p>
            <a:pPr lvl="3"/>
            <a:r>
              <a:rPr lang="en-US" smtClean="0"/>
              <a:t>You are given a sequence of symbols: S1, S2, S3 and the probability of occurrence of each symbol P(Si) = Pi.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A4D92-728F-48E9-9326-35703F0C3F89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Encoding (Statistical encoding technique)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Characters are stored with their probabilities</a:t>
            </a:r>
          </a:p>
          <a:p>
            <a:pPr lvl="2"/>
            <a:r>
              <a:rPr lang="en-US" smtClean="0"/>
              <a:t>Number of bits of the coded characters differs.  Shortest code is assigned to most frequently occurring character.</a:t>
            </a:r>
          </a:p>
          <a:p>
            <a:pPr lvl="2"/>
            <a:r>
              <a:rPr lang="en-US" smtClean="0"/>
              <a:t>To determine Huffman code, we construct a binary tree.</a:t>
            </a:r>
          </a:p>
          <a:p>
            <a:pPr lvl="3"/>
            <a:r>
              <a:rPr lang="en-US" smtClean="0"/>
              <a:t>Leaves are characters to be encoded</a:t>
            </a:r>
          </a:p>
          <a:p>
            <a:pPr lvl="3"/>
            <a:r>
              <a:rPr lang="en-US" smtClean="0"/>
              <a:t>Nodes contain occurrence probabilities of the characters belonging to the subtree.</a:t>
            </a:r>
          </a:p>
          <a:p>
            <a:pPr lvl="3"/>
            <a:r>
              <a:rPr lang="en-US" smtClean="0"/>
              <a:t>0 and 1 are assigned to the branches of the tree arbitrarily - therefore different Huffman codes are possible for the same data.</a:t>
            </a:r>
          </a:p>
          <a:p>
            <a:pPr lvl="3"/>
            <a:r>
              <a:rPr lang="en-US" smtClean="0"/>
              <a:t>Huffman table is generated.</a:t>
            </a:r>
          </a:p>
          <a:p>
            <a:pPr lvl="2"/>
            <a:r>
              <a:rPr lang="en-US" smtClean="0"/>
              <a:t>Huffman tables must be transmitted with compressed data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162961-B466-499A-A9FC-D9FF07576EFE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Huffman Encoding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84C1E2-3EF7-4F57-A9D4-B11A420109B8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762000" y="57150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133600" y="57150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29000" y="57150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800600" y="57150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114800" y="47244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676400" y="47244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2895600" y="35052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876800" y="20574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6553200" y="3429000"/>
            <a:ext cx="11430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3505200" y="23622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23622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H="1">
            <a:off x="2057400" y="38100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505200" y="3810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H="1">
            <a:off x="1219200" y="5029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22098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39624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48006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669925" y="2093913"/>
            <a:ext cx="9191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P(A) = 0.16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609600" y="2590800"/>
            <a:ext cx="911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P(B) = 0.51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609600" y="3048000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P(C) = 0.09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09600" y="3505200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P(D) = 0.13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533400" y="3962400"/>
            <a:ext cx="911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P(E) = 0.11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4876800" y="5715000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P(A) = 0.16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05600" y="3429000"/>
            <a:ext cx="911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P(B) = 0.51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838200" y="5715000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P(C) = 0.09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3581400" y="5715000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P(D) = 0.13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2209800" y="5715000"/>
            <a:ext cx="911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P(E) = 0.11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1752600" y="4724400"/>
            <a:ext cx="1020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P(CE) = 0.20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4267200" y="4724400"/>
            <a:ext cx="102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P(DA) = 0.29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2819400" y="3505200"/>
            <a:ext cx="12398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P(CEDA) = 0.49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4800600" y="2057400"/>
            <a:ext cx="1150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P(CEDAB) = 1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191000" y="24384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0</a:t>
            </a:r>
            <a:endParaRPr lang="en-US" sz="2400"/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2286000" y="38862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0</a:t>
            </a:r>
            <a:endParaRPr lang="en-US" sz="2400"/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1143000" y="51816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0</a:t>
            </a:r>
            <a:endParaRPr lang="en-US" sz="2400"/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3733800" y="51816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0</a:t>
            </a:r>
            <a:endParaRPr lang="en-US" sz="2400"/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6477000" y="25146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1</a:t>
            </a:r>
            <a:endParaRPr lang="en-US" sz="2400"/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4267200" y="39624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1</a:t>
            </a:r>
            <a:endParaRPr lang="en-US" sz="2400"/>
          </a:p>
        </p:txBody>
      </p:sp>
      <p:sp>
        <p:nvSpPr>
          <p:cNvPr id="19497" name="Text Box 40"/>
          <p:cNvSpPr txBox="1">
            <a:spLocks noChangeArrowheads="1"/>
          </p:cNvSpPr>
          <p:nvPr/>
        </p:nvSpPr>
        <p:spPr bwMode="auto">
          <a:xfrm>
            <a:off x="2667000" y="51054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1</a:t>
            </a:r>
            <a:endParaRPr lang="en-US" sz="2400"/>
          </a:p>
        </p:txBody>
      </p:sp>
      <p:sp>
        <p:nvSpPr>
          <p:cNvPr id="19498" name="Text Box 41"/>
          <p:cNvSpPr txBox="1">
            <a:spLocks noChangeArrowheads="1"/>
          </p:cNvSpPr>
          <p:nvPr/>
        </p:nvSpPr>
        <p:spPr bwMode="auto">
          <a:xfrm>
            <a:off x="5257800" y="51816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1</a:t>
            </a:r>
            <a:endParaRPr lang="en-US" sz="2400"/>
          </a:p>
        </p:txBody>
      </p:sp>
      <p:sp>
        <p:nvSpPr>
          <p:cNvPr id="19499" name="Text Box 42"/>
          <p:cNvSpPr txBox="1">
            <a:spLocks noChangeArrowheads="1"/>
          </p:cNvSpPr>
          <p:nvPr/>
        </p:nvSpPr>
        <p:spPr bwMode="auto">
          <a:xfrm>
            <a:off x="7239000" y="4419600"/>
            <a:ext cx="896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w(A) = 011</a:t>
            </a:r>
          </a:p>
        </p:txBody>
      </p:sp>
      <p:sp>
        <p:nvSpPr>
          <p:cNvPr id="19500" name="Text Box 43"/>
          <p:cNvSpPr txBox="1">
            <a:spLocks noChangeArrowheads="1"/>
          </p:cNvSpPr>
          <p:nvPr/>
        </p:nvSpPr>
        <p:spPr bwMode="auto">
          <a:xfrm>
            <a:off x="7239000" y="47244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w(B) = 1</a:t>
            </a:r>
          </a:p>
        </p:txBody>
      </p:sp>
      <p:sp>
        <p:nvSpPr>
          <p:cNvPr id="19501" name="Text Box 44"/>
          <p:cNvSpPr txBox="1">
            <a:spLocks noChangeArrowheads="1"/>
          </p:cNvSpPr>
          <p:nvPr/>
        </p:nvSpPr>
        <p:spPr bwMode="auto">
          <a:xfrm>
            <a:off x="7239000" y="5029200"/>
            <a:ext cx="896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w(C) = 000</a:t>
            </a:r>
          </a:p>
        </p:txBody>
      </p:sp>
      <p:sp>
        <p:nvSpPr>
          <p:cNvPr id="19502" name="Text Box 45"/>
          <p:cNvSpPr txBox="1">
            <a:spLocks noChangeArrowheads="1"/>
          </p:cNvSpPr>
          <p:nvPr/>
        </p:nvSpPr>
        <p:spPr bwMode="auto">
          <a:xfrm>
            <a:off x="7239000" y="5334000"/>
            <a:ext cx="896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w(D) = 010</a:t>
            </a:r>
          </a:p>
        </p:txBody>
      </p:sp>
      <p:sp>
        <p:nvSpPr>
          <p:cNvPr id="19503" name="Text Box 46"/>
          <p:cNvSpPr txBox="1">
            <a:spLocks noChangeArrowheads="1"/>
          </p:cNvSpPr>
          <p:nvPr/>
        </p:nvSpPr>
        <p:spPr bwMode="auto">
          <a:xfrm>
            <a:off x="7239000" y="5638800"/>
            <a:ext cx="889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w(E) = 001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Encoding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Each symbol is coded by considering prior data</a:t>
            </a:r>
          </a:p>
          <a:p>
            <a:pPr lvl="2"/>
            <a:r>
              <a:rPr lang="en-US" smtClean="0"/>
              <a:t>encoded sequence must be read from beginning; no random access possible.</a:t>
            </a:r>
          </a:p>
          <a:p>
            <a:pPr lvl="2"/>
            <a:r>
              <a:rPr lang="en-US" smtClean="0"/>
              <a:t>Each symbol is a portion of a real number between 0 and 1.</a:t>
            </a:r>
          </a:p>
          <a:p>
            <a:pPr lvl="1"/>
            <a:r>
              <a:rPr lang="en-US" smtClean="0"/>
              <a:t>Arithmetic vs. Huffman</a:t>
            </a:r>
          </a:p>
          <a:p>
            <a:pPr lvl="2"/>
            <a:r>
              <a:rPr lang="en-US" smtClean="0"/>
              <a:t>Arithmetic encoding does not encode each symbol separately; Huffman encoding does.</a:t>
            </a:r>
          </a:p>
          <a:p>
            <a:pPr lvl="2"/>
            <a:r>
              <a:rPr lang="en-US" smtClean="0"/>
              <a:t>Arithmetic encoding transmits only length of encoded string; Huffman encoding transmits the Huffman table.</a:t>
            </a:r>
          </a:p>
          <a:p>
            <a:pPr lvl="2"/>
            <a:r>
              <a:rPr lang="en-US" smtClean="0"/>
              <a:t>Compression ratios of both are similar.</a:t>
            </a:r>
          </a:p>
          <a:p>
            <a:pPr lvl="1"/>
            <a:endParaRPr lang="en-US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AD963-5769-4280-A500-6ADAD6F8EBA4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BAE4FF-B00F-4BA0-8DAE-D482487FFB91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21507" name="Picture 2" descr="scre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4650"/>
            <a:ext cx="8458200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ED624-FC63-479D-90E9-25EC7F7577AA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22531" name="Picture 2" descr="screen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381000"/>
            <a:ext cx="8601075" cy="61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Requirements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mtClean="0"/>
              <a:t>Storage Requirements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Uncompressed audio: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8Khz, 8-bit quantization implies 64 Kbits to store per second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CD quality audio: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44.1Khz, 16-bit quantization implies storing 705.6Kbits/sec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PAL video format: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640X480 pixels, 24 bit quantization, 25 fps, implies storing 184,320,000 bits/sec = 23,040,000 bytes/sec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Bandwidth Requirements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uncompressed audio: 64Kbps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CD quality audio: 705.6Kbps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PAL video format: 184,320,000 bits/sec</a:t>
            </a:r>
          </a:p>
          <a:p>
            <a:pPr>
              <a:lnSpc>
                <a:spcPct val="90000"/>
              </a:lnSpc>
            </a:pPr>
            <a:r>
              <a:rPr lang="en-US" smtClean="0"/>
              <a:t>COMPRESSION IS REQUIRED!!!!!!!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2E968-D494-4531-B372-8F6C5EA5B3B8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Encoding - Differential Encoding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Coding is lossy.</a:t>
            </a:r>
          </a:p>
          <a:p>
            <a:pPr lvl="1"/>
            <a:r>
              <a:rPr lang="en-US" smtClean="0"/>
              <a:t>Consider sequences of symbols S1, S2, S3 etc. where values are not zeros but do not vary very much.</a:t>
            </a:r>
          </a:p>
          <a:p>
            <a:pPr lvl="2"/>
            <a:r>
              <a:rPr lang="en-US" smtClean="0"/>
              <a:t>We calculate difference from previous value --  S1, S2-S1, S3-S2 etc.</a:t>
            </a:r>
          </a:p>
          <a:p>
            <a:pPr lvl="1"/>
            <a:r>
              <a:rPr lang="en-US" smtClean="0"/>
              <a:t>E.g. Still image</a:t>
            </a:r>
          </a:p>
          <a:p>
            <a:pPr lvl="3"/>
            <a:r>
              <a:rPr lang="en-US" smtClean="0"/>
              <a:t>Calculate difference between nearby pixels or pixel groups.</a:t>
            </a:r>
          </a:p>
          <a:p>
            <a:pPr lvl="3"/>
            <a:r>
              <a:rPr lang="en-US" smtClean="0"/>
              <a:t>Edges characterized by large values, areas with similar luminance and chrominance are characterized by small values.</a:t>
            </a:r>
          </a:p>
          <a:p>
            <a:pPr lvl="3"/>
            <a:r>
              <a:rPr lang="en-US" smtClean="0"/>
              <a:t>Zeros can be compressed by run-length encoding and nearby pixels with large values can be encoded as differences.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5DB14-C49E-4E9D-9DE8-F1D5BC6B290E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Encoding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Video applications</a:t>
            </a:r>
          </a:p>
          <a:p>
            <a:pPr lvl="2"/>
            <a:r>
              <a:rPr lang="en-US" smtClean="0"/>
              <a:t>In a newscast or video phone, the background does not change often, hence we can use run-length encoding to compress the background.</a:t>
            </a:r>
          </a:p>
          <a:p>
            <a:pPr lvl="2"/>
            <a:r>
              <a:rPr lang="en-US" smtClean="0"/>
              <a:t>In movies, the background changes - use motion compensation.</a:t>
            </a:r>
          </a:p>
          <a:p>
            <a:pPr lvl="3"/>
            <a:r>
              <a:rPr lang="en-US" smtClean="0"/>
              <a:t>Compare blocks of 8X8 or 16x16 in subsequent pictures.</a:t>
            </a:r>
          </a:p>
          <a:p>
            <a:pPr lvl="3"/>
            <a:r>
              <a:rPr lang="en-US" smtClean="0"/>
              <a:t>Find areas that are similar, but shifted to the left or right.</a:t>
            </a:r>
          </a:p>
          <a:p>
            <a:pPr lvl="3"/>
            <a:r>
              <a:rPr lang="en-US" smtClean="0"/>
              <a:t>Encode motion using a “motion vector”.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F721B-446C-4C26-9652-665F08606791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Encoding for Audio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Differential Pulse Code Modulation(DPCM)</a:t>
            </a:r>
          </a:p>
          <a:p>
            <a:pPr lvl="3"/>
            <a:r>
              <a:rPr lang="en-US" smtClean="0"/>
              <a:t>When we use PCM, we get a sequence of PCM coded samples.</a:t>
            </a:r>
          </a:p>
          <a:p>
            <a:pPr lvl="3"/>
            <a:r>
              <a:rPr lang="en-US" smtClean="0"/>
              <a:t>Represent first PCM sample as a whole and all the following samples as differences from the previous one.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F5843-B137-4921-812C-7D17FC137E60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200400" y="5257800"/>
            <a:ext cx="10668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53340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5334000" y="4876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V="1">
            <a:off x="5334000" y="5105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905000" y="4953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23622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23622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6"/>
          <p:cNvSpPr txBox="1">
            <a:spLocks noChangeArrowheads="1"/>
          </p:cNvSpPr>
          <p:nvPr/>
        </p:nvSpPr>
        <p:spPr bwMode="auto">
          <a:xfrm>
            <a:off x="3276600" y="5410200"/>
            <a:ext cx="806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Previous</a:t>
            </a:r>
          </a:p>
          <a:p>
            <a:r>
              <a:rPr lang="en-US"/>
              <a:t>Sample</a:t>
            </a:r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1676400" y="4648200"/>
            <a:ext cx="944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Difference</a:t>
            </a:r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6705600" y="47244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Sample</a:t>
            </a:r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>
            <a:off x="65532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20"/>
          <p:cNvSpPr txBox="1">
            <a:spLocks noChangeArrowheads="1"/>
          </p:cNvSpPr>
          <p:nvPr/>
        </p:nvSpPr>
        <p:spPr bwMode="auto">
          <a:xfrm>
            <a:off x="5334000" y="4876800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5618" name="Text Box 21"/>
          <p:cNvSpPr txBox="1">
            <a:spLocks noChangeArrowheads="1"/>
          </p:cNvSpPr>
          <p:nvPr/>
        </p:nvSpPr>
        <p:spPr bwMode="auto">
          <a:xfrm>
            <a:off x="5410200" y="5181600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3124200" y="3810000"/>
            <a:ext cx="10668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3"/>
          <p:cNvSpPr>
            <a:spLocks noChangeShapeType="1"/>
          </p:cNvSpPr>
          <p:nvPr/>
        </p:nvSpPr>
        <p:spPr bwMode="auto">
          <a:xfrm>
            <a:off x="5257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>
            <a:off x="5257800" y="3429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 flipV="1">
            <a:off x="5257800" y="3657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>
            <a:off x="1828800" y="3505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41910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>
            <a:off x="22860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22860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3200400" y="3962400"/>
            <a:ext cx="806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Previous</a:t>
            </a:r>
          </a:p>
          <a:p>
            <a:r>
              <a:rPr lang="en-US"/>
              <a:t>Sample</a:t>
            </a: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1600200" y="32004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Sample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6629400" y="3276600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difference</a:t>
            </a:r>
          </a:p>
        </p:txBody>
      </p:sp>
      <p:sp>
        <p:nvSpPr>
          <p:cNvPr id="25630" name="Line 33"/>
          <p:cNvSpPr>
            <a:spLocks noChangeShapeType="1"/>
          </p:cNvSpPr>
          <p:nvPr/>
        </p:nvSpPr>
        <p:spPr bwMode="auto">
          <a:xfrm>
            <a:off x="64770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5632" name="Text Box 35"/>
          <p:cNvSpPr txBox="1">
            <a:spLocks noChangeArrowheads="1"/>
          </p:cNvSpPr>
          <p:nvPr/>
        </p:nvSpPr>
        <p:spPr bwMode="auto">
          <a:xfrm>
            <a:off x="5334000" y="37338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5633" name="Text Box 36"/>
          <p:cNvSpPr txBox="1">
            <a:spLocks noChangeArrowheads="1"/>
          </p:cNvSpPr>
          <p:nvPr/>
        </p:nvSpPr>
        <p:spPr bwMode="auto">
          <a:xfrm>
            <a:off x="838200" y="3810000"/>
            <a:ext cx="8270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DPCM</a:t>
            </a:r>
          </a:p>
          <a:p>
            <a:r>
              <a:rPr lang="en-US" b="1"/>
              <a:t>Encoder</a:t>
            </a:r>
            <a:endParaRPr lang="en-US"/>
          </a:p>
        </p:txBody>
      </p:sp>
      <p:sp>
        <p:nvSpPr>
          <p:cNvPr id="25634" name="Text Box 37"/>
          <p:cNvSpPr txBox="1">
            <a:spLocks noChangeArrowheads="1"/>
          </p:cNvSpPr>
          <p:nvPr/>
        </p:nvSpPr>
        <p:spPr bwMode="auto">
          <a:xfrm>
            <a:off x="838200" y="5181600"/>
            <a:ext cx="817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DPCM</a:t>
            </a:r>
          </a:p>
          <a:p>
            <a:r>
              <a:rPr lang="en-US" b="1"/>
              <a:t>Decoder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DPCM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260000"/>
              </a:lnSpc>
            </a:pPr>
            <a:r>
              <a:rPr lang="en-US" smtClean="0"/>
              <a:t>0     0.25    0.5    0.75     0.25      0     -0.25     -0.5</a:t>
            </a:r>
          </a:p>
          <a:p>
            <a:pPr lvl="1">
              <a:lnSpc>
                <a:spcPct val="260000"/>
              </a:lnSpc>
            </a:pPr>
            <a:r>
              <a:rPr lang="en-US" sz="1800" smtClean="0"/>
              <a:t>000    001        010       011          001        000       100           101</a:t>
            </a:r>
          </a:p>
          <a:p>
            <a:pPr lvl="1">
              <a:lnSpc>
                <a:spcPct val="260000"/>
              </a:lnSpc>
            </a:pPr>
            <a:r>
              <a:rPr lang="en-US" sz="1800" smtClean="0"/>
              <a:t>0       0.25       0.25       0.25        -0.5       -0.25     -0.25         -0.25</a:t>
            </a:r>
          </a:p>
          <a:p>
            <a:pPr lvl="1">
              <a:lnSpc>
                <a:spcPct val="260000"/>
              </a:lnSpc>
            </a:pPr>
            <a:r>
              <a:rPr lang="en-US" sz="1800" smtClean="0"/>
              <a:t>00     01          01          01            11          10         10             10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246DB-CB85-4111-9B5E-681173574AB0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Samples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1274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Digital Code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Difference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09600" y="4191000"/>
            <a:ext cx="3360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Need only 2 bits to encode difference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Delta Modulation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Modification of DPCM</a:t>
            </a:r>
          </a:p>
          <a:p>
            <a:pPr lvl="1"/>
            <a:r>
              <a:rPr lang="en-US" smtClean="0"/>
              <a:t>Uses only  1 bit to encode difference.</a:t>
            </a:r>
          </a:p>
          <a:p>
            <a:pPr lvl="2"/>
            <a:r>
              <a:rPr lang="en-US" smtClean="0"/>
              <a:t>Sets 1 if the difference increases</a:t>
            </a:r>
          </a:p>
          <a:p>
            <a:pPr lvl="2"/>
            <a:r>
              <a:rPr lang="en-US" smtClean="0"/>
              <a:t>Sets 0 if the difference decreases</a:t>
            </a:r>
          </a:p>
          <a:p>
            <a:pPr lvl="1"/>
            <a:r>
              <a:rPr lang="en-US" smtClean="0"/>
              <a:t>Leads to inaccurate coding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47E408-89F1-4B12-B21E-B9BC3B15D940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Data Compression and Coding Standards:- JPEG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JPEG (Joint Photographic Expert Group)</a:t>
            </a:r>
          </a:p>
          <a:p>
            <a:r>
              <a:rPr lang="en-US" sz="2400" smtClean="0"/>
              <a:t>What is JPEG?</a:t>
            </a:r>
          </a:p>
          <a:p>
            <a:r>
              <a:rPr lang="en-US" sz="2400" smtClean="0"/>
              <a:t>Requirements on JPEG implementations</a:t>
            </a:r>
          </a:p>
          <a:p>
            <a:pPr lvl="1"/>
            <a:r>
              <a:rPr lang="en-US" sz="2000" smtClean="0"/>
              <a:t>JPEG implementation  is independent of image size and applicable to any image and pixel aspect ratio.</a:t>
            </a:r>
          </a:p>
          <a:p>
            <a:pPr lvl="1"/>
            <a:r>
              <a:rPr lang="en-US" sz="2000" smtClean="0"/>
              <a:t>Image content may be of any complexity (with any statistical characteristics).</a:t>
            </a:r>
          </a:p>
          <a:p>
            <a:pPr lvl="1"/>
            <a:r>
              <a:rPr lang="en-US" sz="2000" smtClean="0"/>
              <a:t>JPEG should achieve very good compression ratio and good quality image.</a:t>
            </a:r>
          </a:p>
          <a:p>
            <a:pPr lvl="1"/>
            <a:r>
              <a:rPr lang="en-US" sz="2000" smtClean="0"/>
              <a:t>From the processing complexity of a software solution point of view: JPEG should run on as many available platforms as possible.</a:t>
            </a:r>
          </a:p>
          <a:p>
            <a:pPr lvl="1"/>
            <a:r>
              <a:rPr lang="en-US" sz="2000" smtClean="0"/>
              <a:t>Sequential decoding (line-by-line) and progressive decoding (refinement of the whole image) should be possible.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0BE71-5C16-4B89-88A9-0C8312853D22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19125"/>
          </a:xfrm>
        </p:spPr>
        <p:txBody>
          <a:bodyPr/>
          <a:lstStyle/>
          <a:p>
            <a:r>
              <a:rPr lang="en-US" sz="3200" smtClean="0"/>
              <a:t>Why JPEG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19175"/>
            <a:ext cx="7772400" cy="52292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compression ratio</a:t>
            </a:r>
            <a:r>
              <a:rPr lang="en-US" sz="2400" smtClean="0"/>
              <a:t> of lossless methods (e.g., Huffman, Arithmetic, LZW) is not high enough for image and video compression.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JPEG uses </a:t>
            </a:r>
            <a:r>
              <a:rPr lang="en-US" sz="2400" i="1" smtClean="0"/>
              <a:t>transform coding</a:t>
            </a:r>
            <a:r>
              <a:rPr lang="en-US" sz="2400" smtClean="0"/>
              <a:t>, it is largely based on the following observations: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Observation 1: A large majority of useful image contents change relatively slowly across images, i.e., it is unusual for intensity values to alter up and down several times in a small area, for example, within an 8 x 8 image block. </a:t>
            </a:r>
            <a:br>
              <a:rPr lang="en-US" sz="2000" smtClean="0"/>
            </a:br>
            <a:r>
              <a:rPr lang="en-US" sz="2000" smtClean="0"/>
              <a:t>A translation of this fact into the spatial frequency domain, implies, generally, lower spatial frequency components contain </a:t>
            </a:r>
            <a:r>
              <a:rPr lang="en-US" sz="2000" b="1" smtClean="0"/>
              <a:t>more information</a:t>
            </a:r>
            <a:r>
              <a:rPr lang="en-US" sz="2000" smtClean="0"/>
              <a:t> than the high frequency components which often correspond to less useful details and noises.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Observation 2: Experiments suggest that humans are more immune to loss of higher spatial frequency components than loss of lower frequency components. 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82191-B991-4300-9E41-AAD0172C0000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762000"/>
          </a:xfrm>
        </p:spPr>
        <p:txBody>
          <a:bodyPr/>
          <a:lstStyle/>
          <a:p>
            <a:r>
              <a:rPr lang="en-US" smtClean="0"/>
              <a:t>Steps in Compression (Image)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smtClean="0"/>
              <a:t>Picture preparation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analog-to-digital conversion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generation of appropriate digital representation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image division into 8X8 blocks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fix the number of bits per pixel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Picture processing (compression algorithm)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transformation from spatial domain to frequency domain, e.g. DCT</a:t>
            </a:r>
          </a:p>
          <a:p>
            <a:pPr>
              <a:lnSpc>
                <a:spcPct val="90000"/>
              </a:lnSpc>
              <a:buFont typeface="ZapfDingbats"/>
              <a:buNone/>
            </a:pPr>
            <a:r>
              <a:rPr lang="en-US" sz="2000" b="1" smtClean="0"/>
              <a:t>DCT</a:t>
            </a:r>
            <a:r>
              <a:rPr lang="en-US" sz="2000" smtClean="0"/>
              <a:t> converts the information contained in a block(8x8) of pixels from </a:t>
            </a:r>
            <a:r>
              <a:rPr lang="en-US" sz="2000" b="1" i="1" smtClean="0"/>
              <a:t>spatial</a:t>
            </a:r>
            <a:r>
              <a:rPr lang="en-US" sz="2000" smtClean="0"/>
              <a:t> domain to the </a:t>
            </a:r>
            <a:r>
              <a:rPr lang="en-US" sz="2000" b="1" i="1" smtClean="0"/>
              <a:t>frequency</a:t>
            </a:r>
            <a:r>
              <a:rPr lang="en-US" sz="2000" smtClean="0"/>
              <a:t> domain.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simple analogy: Consider a unsorted list of 12 numbers between 0 and 3 -&gt; (</a:t>
            </a:r>
            <a:r>
              <a:rPr lang="en-US" sz="1800" i="1" smtClean="0"/>
              <a:t>2, 3, 1, 2, 2, 0, 1, 1, 0, 1, 0, 0</a:t>
            </a:r>
            <a:r>
              <a:rPr lang="en-US" sz="1800" smtClean="0"/>
              <a:t>). Consider a transformation of the list involving two steps (1.) sort the list (2.) Count the frequency of occurrence of each of the numbers -&gt;(</a:t>
            </a:r>
            <a:r>
              <a:rPr lang="en-US" sz="1800" i="1" smtClean="0"/>
              <a:t>4,4,3,1 </a:t>
            </a:r>
            <a:r>
              <a:rPr lang="en-US" sz="1800" smtClean="0"/>
              <a:t>). : Through this transformation we lost the spatial information but captured the frequency information.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There are other transformations which retain the spatial information. E.g., Fourier transform. Therefore allowing us to move back and forth between spatial and frequency domains.</a:t>
            </a:r>
            <a:endParaRPr lang="en-US" sz="1600" smtClean="0"/>
          </a:p>
          <a:p>
            <a:pPr lvl="3">
              <a:lnSpc>
                <a:spcPct val="90000"/>
              </a:lnSpc>
            </a:pPr>
            <a:endParaRPr lang="en-US" smtClean="0"/>
          </a:p>
          <a:p>
            <a:pPr lvl="3">
              <a:lnSpc>
                <a:spcPct val="90000"/>
              </a:lnSpc>
            </a:pPr>
            <a:endParaRPr lang="en-US" smtClean="0"/>
          </a:p>
          <a:p>
            <a:pPr lvl="3">
              <a:lnSpc>
                <a:spcPct val="90000"/>
              </a:lnSpc>
            </a:pPr>
            <a:r>
              <a:rPr lang="en-US" smtClean="0"/>
              <a:t>motion vector computation for digital video.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560B4-D66F-4DE8-9AC2-E304F7CC87B7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55000" cy="48006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smtClean="0"/>
              <a:t>Quantization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Why? -- To reduce number of bits per sample 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Mapping real numbers to integers (reduction in precision). E.g. U-law encoding - 12bits for real values, 8 bits for integer values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Quantization error is the main source of the Lossy Compression.</a:t>
            </a:r>
          </a:p>
          <a:p>
            <a:pPr>
              <a:lnSpc>
                <a:spcPct val="90000"/>
              </a:lnSpc>
            </a:pPr>
            <a:r>
              <a:rPr lang="en-US" sz="2000" b="1" smtClean="0"/>
              <a:t>Quantization Tables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Eye is most sensitive to low frequencies (upper left corner in frequency matrix), less sensitive to high frequencies (lower right corner)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Custom quantization tables can be put in image/scan header.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JPEG Standard defines two default quantization tables, one each for luminance and chrominance.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000" b="1" smtClean="0"/>
              <a:t>Zig-Zag Scan</a:t>
            </a:r>
          </a:p>
          <a:p>
            <a:pPr lvl="1"/>
            <a:r>
              <a:rPr lang="en-US" sz="1600" smtClean="0"/>
              <a:t>Why? -- to group low frequency coefficients in top of vector and high frequency coefficients at the bottom</a:t>
            </a:r>
          </a:p>
          <a:p>
            <a:pPr lvl="1"/>
            <a:r>
              <a:rPr lang="en-US" sz="1600" smtClean="0"/>
              <a:t>Maps 8 x 8 matrix to a 1 x 64 vector </a:t>
            </a:r>
          </a:p>
          <a:p>
            <a:pPr lvl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654E2-A99F-47AC-9B20-5A24947238E0}" type="slidenum">
              <a:rPr lang="en-US" smtClean="0">
                <a:latin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8175"/>
          </a:xfrm>
        </p:spPr>
        <p:txBody>
          <a:bodyPr/>
          <a:lstStyle/>
          <a:p>
            <a:r>
              <a:rPr lang="en-US" sz="3200" smtClean="0"/>
              <a:t>Zig-Zag Scan</a:t>
            </a:r>
          </a:p>
        </p:txBody>
      </p:sp>
      <p:sp>
        <p:nvSpPr>
          <p:cNvPr id="32892" name="Content Placeholder 1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E9C99E-77A7-4037-81FF-5C5F45F6CA65}" type="slidenum">
              <a:rPr lang="en-US" smtClean="0">
                <a:latin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2" name="Rectangle 96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/>
              <a:buNone/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/>
              <a:buNone/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32773" name="Rectangle 191"/>
          <p:cNvSpPr>
            <a:spLocks noChangeArrowheads="1"/>
          </p:cNvSpPr>
          <p:nvPr/>
        </p:nvSpPr>
        <p:spPr bwMode="auto">
          <a:xfrm>
            <a:off x="28860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192"/>
          <p:cNvSpPr>
            <a:spLocks noChangeArrowheads="1"/>
          </p:cNvSpPr>
          <p:nvPr/>
        </p:nvSpPr>
        <p:spPr bwMode="auto">
          <a:xfrm>
            <a:off x="31146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193"/>
          <p:cNvSpPr>
            <a:spLocks noChangeArrowheads="1"/>
          </p:cNvSpPr>
          <p:nvPr/>
        </p:nvSpPr>
        <p:spPr bwMode="auto">
          <a:xfrm>
            <a:off x="33432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194"/>
          <p:cNvSpPr>
            <a:spLocks noChangeArrowheads="1"/>
          </p:cNvSpPr>
          <p:nvPr/>
        </p:nvSpPr>
        <p:spPr bwMode="auto">
          <a:xfrm>
            <a:off x="35718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95"/>
          <p:cNvSpPr>
            <a:spLocks noChangeArrowheads="1"/>
          </p:cNvSpPr>
          <p:nvPr/>
        </p:nvSpPr>
        <p:spPr bwMode="auto">
          <a:xfrm>
            <a:off x="28860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96"/>
          <p:cNvSpPr>
            <a:spLocks noChangeArrowheads="1"/>
          </p:cNvSpPr>
          <p:nvPr/>
        </p:nvSpPr>
        <p:spPr bwMode="auto">
          <a:xfrm>
            <a:off x="31146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97"/>
          <p:cNvSpPr>
            <a:spLocks noChangeArrowheads="1"/>
          </p:cNvSpPr>
          <p:nvPr/>
        </p:nvSpPr>
        <p:spPr bwMode="auto">
          <a:xfrm>
            <a:off x="33432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98"/>
          <p:cNvSpPr>
            <a:spLocks noChangeArrowheads="1"/>
          </p:cNvSpPr>
          <p:nvPr/>
        </p:nvSpPr>
        <p:spPr bwMode="auto">
          <a:xfrm>
            <a:off x="35718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99"/>
          <p:cNvSpPr>
            <a:spLocks noChangeArrowheads="1"/>
          </p:cNvSpPr>
          <p:nvPr/>
        </p:nvSpPr>
        <p:spPr bwMode="auto">
          <a:xfrm>
            <a:off x="28860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200"/>
          <p:cNvSpPr>
            <a:spLocks noChangeArrowheads="1"/>
          </p:cNvSpPr>
          <p:nvPr/>
        </p:nvSpPr>
        <p:spPr bwMode="auto">
          <a:xfrm>
            <a:off x="31146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201"/>
          <p:cNvSpPr>
            <a:spLocks noChangeArrowheads="1"/>
          </p:cNvSpPr>
          <p:nvPr/>
        </p:nvSpPr>
        <p:spPr bwMode="auto">
          <a:xfrm>
            <a:off x="33432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202"/>
          <p:cNvSpPr>
            <a:spLocks noChangeArrowheads="1"/>
          </p:cNvSpPr>
          <p:nvPr/>
        </p:nvSpPr>
        <p:spPr bwMode="auto">
          <a:xfrm>
            <a:off x="35718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203"/>
          <p:cNvSpPr>
            <a:spLocks noChangeArrowheads="1"/>
          </p:cNvSpPr>
          <p:nvPr/>
        </p:nvSpPr>
        <p:spPr bwMode="auto">
          <a:xfrm>
            <a:off x="38004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204"/>
          <p:cNvSpPr>
            <a:spLocks noChangeArrowheads="1"/>
          </p:cNvSpPr>
          <p:nvPr/>
        </p:nvSpPr>
        <p:spPr bwMode="auto">
          <a:xfrm>
            <a:off x="40290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205"/>
          <p:cNvSpPr>
            <a:spLocks noChangeArrowheads="1"/>
          </p:cNvSpPr>
          <p:nvPr/>
        </p:nvSpPr>
        <p:spPr bwMode="auto">
          <a:xfrm>
            <a:off x="42576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6"/>
          <p:cNvSpPr>
            <a:spLocks noChangeArrowheads="1"/>
          </p:cNvSpPr>
          <p:nvPr/>
        </p:nvSpPr>
        <p:spPr bwMode="auto">
          <a:xfrm>
            <a:off x="4486275" y="2324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07"/>
          <p:cNvSpPr>
            <a:spLocks noChangeArrowheads="1"/>
          </p:cNvSpPr>
          <p:nvPr/>
        </p:nvSpPr>
        <p:spPr bwMode="auto">
          <a:xfrm>
            <a:off x="38004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08"/>
          <p:cNvSpPr>
            <a:spLocks noChangeArrowheads="1"/>
          </p:cNvSpPr>
          <p:nvPr/>
        </p:nvSpPr>
        <p:spPr bwMode="auto">
          <a:xfrm>
            <a:off x="40290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9"/>
          <p:cNvSpPr>
            <a:spLocks noChangeArrowheads="1"/>
          </p:cNvSpPr>
          <p:nvPr/>
        </p:nvSpPr>
        <p:spPr bwMode="auto">
          <a:xfrm>
            <a:off x="42576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0"/>
          <p:cNvSpPr>
            <a:spLocks noChangeArrowheads="1"/>
          </p:cNvSpPr>
          <p:nvPr/>
        </p:nvSpPr>
        <p:spPr bwMode="auto">
          <a:xfrm>
            <a:off x="4486275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11"/>
          <p:cNvSpPr>
            <a:spLocks noChangeArrowheads="1"/>
          </p:cNvSpPr>
          <p:nvPr/>
        </p:nvSpPr>
        <p:spPr bwMode="auto">
          <a:xfrm>
            <a:off x="38004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12"/>
          <p:cNvSpPr>
            <a:spLocks noChangeArrowheads="1"/>
          </p:cNvSpPr>
          <p:nvPr/>
        </p:nvSpPr>
        <p:spPr bwMode="auto">
          <a:xfrm>
            <a:off x="40290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213"/>
          <p:cNvSpPr>
            <a:spLocks noChangeArrowheads="1"/>
          </p:cNvSpPr>
          <p:nvPr/>
        </p:nvSpPr>
        <p:spPr bwMode="auto">
          <a:xfrm>
            <a:off x="42576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Rectangle 214"/>
          <p:cNvSpPr>
            <a:spLocks noChangeArrowheads="1"/>
          </p:cNvSpPr>
          <p:nvPr/>
        </p:nvSpPr>
        <p:spPr bwMode="auto">
          <a:xfrm>
            <a:off x="4486275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215"/>
          <p:cNvSpPr>
            <a:spLocks noChangeArrowheads="1"/>
          </p:cNvSpPr>
          <p:nvPr/>
        </p:nvSpPr>
        <p:spPr bwMode="auto">
          <a:xfrm>
            <a:off x="28860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216"/>
          <p:cNvSpPr>
            <a:spLocks noChangeArrowheads="1"/>
          </p:cNvSpPr>
          <p:nvPr/>
        </p:nvSpPr>
        <p:spPr bwMode="auto">
          <a:xfrm>
            <a:off x="31146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217"/>
          <p:cNvSpPr>
            <a:spLocks noChangeArrowheads="1"/>
          </p:cNvSpPr>
          <p:nvPr/>
        </p:nvSpPr>
        <p:spPr bwMode="auto">
          <a:xfrm>
            <a:off x="33432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218"/>
          <p:cNvSpPr>
            <a:spLocks noChangeArrowheads="1"/>
          </p:cNvSpPr>
          <p:nvPr/>
        </p:nvSpPr>
        <p:spPr bwMode="auto">
          <a:xfrm>
            <a:off x="35718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219"/>
          <p:cNvSpPr>
            <a:spLocks noChangeArrowheads="1"/>
          </p:cNvSpPr>
          <p:nvPr/>
        </p:nvSpPr>
        <p:spPr bwMode="auto">
          <a:xfrm>
            <a:off x="28860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220"/>
          <p:cNvSpPr>
            <a:spLocks noChangeArrowheads="1"/>
          </p:cNvSpPr>
          <p:nvPr/>
        </p:nvSpPr>
        <p:spPr bwMode="auto">
          <a:xfrm>
            <a:off x="31146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221"/>
          <p:cNvSpPr>
            <a:spLocks noChangeArrowheads="1"/>
          </p:cNvSpPr>
          <p:nvPr/>
        </p:nvSpPr>
        <p:spPr bwMode="auto">
          <a:xfrm>
            <a:off x="33432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Rectangle 222"/>
          <p:cNvSpPr>
            <a:spLocks noChangeArrowheads="1"/>
          </p:cNvSpPr>
          <p:nvPr/>
        </p:nvSpPr>
        <p:spPr bwMode="auto">
          <a:xfrm>
            <a:off x="35718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223"/>
          <p:cNvSpPr>
            <a:spLocks noChangeArrowheads="1"/>
          </p:cNvSpPr>
          <p:nvPr/>
        </p:nvSpPr>
        <p:spPr bwMode="auto">
          <a:xfrm>
            <a:off x="28860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Rectangle 224"/>
          <p:cNvSpPr>
            <a:spLocks noChangeArrowheads="1"/>
          </p:cNvSpPr>
          <p:nvPr/>
        </p:nvSpPr>
        <p:spPr bwMode="auto">
          <a:xfrm>
            <a:off x="31146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225"/>
          <p:cNvSpPr>
            <a:spLocks noChangeArrowheads="1"/>
          </p:cNvSpPr>
          <p:nvPr/>
        </p:nvSpPr>
        <p:spPr bwMode="auto">
          <a:xfrm>
            <a:off x="33432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226"/>
          <p:cNvSpPr>
            <a:spLocks noChangeArrowheads="1"/>
          </p:cNvSpPr>
          <p:nvPr/>
        </p:nvSpPr>
        <p:spPr bwMode="auto">
          <a:xfrm>
            <a:off x="35718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227"/>
          <p:cNvSpPr>
            <a:spLocks noChangeArrowheads="1"/>
          </p:cNvSpPr>
          <p:nvPr/>
        </p:nvSpPr>
        <p:spPr bwMode="auto">
          <a:xfrm>
            <a:off x="38004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Rectangle 228"/>
          <p:cNvSpPr>
            <a:spLocks noChangeArrowheads="1"/>
          </p:cNvSpPr>
          <p:nvPr/>
        </p:nvSpPr>
        <p:spPr bwMode="auto">
          <a:xfrm>
            <a:off x="40290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Rectangle 229"/>
          <p:cNvSpPr>
            <a:spLocks noChangeArrowheads="1"/>
          </p:cNvSpPr>
          <p:nvPr/>
        </p:nvSpPr>
        <p:spPr bwMode="auto">
          <a:xfrm>
            <a:off x="42576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230"/>
          <p:cNvSpPr>
            <a:spLocks noChangeArrowheads="1"/>
          </p:cNvSpPr>
          <p:nvPr/>
        </p:nvSpPr>
        <p:spPr bwMode="auto">
          <a:xfrm>
            <a:off x="4486275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Rectangle 231"/>
          <p:cNvSpPr>
            <a:spLocks noChangeArrowheads="1"/>
          </p:cNvSpPr>
          <p:nvPr/>
        </p:nvSpPr>
        <p:spPr bwMode="auto">
          <a:xfrm>
            <a:off x="38004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Rectangle 232"/>
          <p:cNvSpPr>
            <a:spLocks noChangeArrowheads="1"/>
          </p:cNvSpPr>
          <p:nvPr/>
        </p:nvSpPr>
        <p:spPr bwMode="auto">
          <a:xfrm>
            <a:off x="40290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233"/>
          <p:cNvSpPr>
            <a:spLocks noChangeArrowheads="1"/>
          </p:cNvSpPr>
          <p:nvPr/>
        </p:nvSpPr>
        <p:spPr bwMode="auto">
          <a:xfrm>
            <a:off x="42576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Rectangle 234"/>
          <p:cNvSpPr>
            <a:spLocks noChangeArrowheads="1"/>
          </p:cNvSpPr>
          <p:nvPr/>
        </p:nvSpPr>
        <p:spPr bwMode="auto">
          <a:xfrm>
            <a:off x="4486275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235"/>
          <p:cNvSpPr>
            <a:spLocks noChangeArrowheads="1"/>
          </p:cNvSpPr>
          <p:nvPr/>
        </p:nvSpPr>
        <p:spPr bwMode="auto">
          <a:xfrm>
            <a:off x="38004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Rectangle 236"/>
          <p:cNvSpPr>
            <a:spLocks noChangeArrowheads="1"/>
          </p:cNvSpPr>
          <p:nvPr/>
        </p:nvSpPr>
        <p:spPr bwMode="auto">
          <a:xfrm>
            <a:off x="40290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237"/>
          <p:cNvSpPr>
            <a:spLocks noChangeArrowheads="1"/>
          </p:cNvSpPr>
          <p:nvPr/>
        </p:nvSpPr>
        <p:spPr bwMode="auto">
          <a:xfrm>
            <a:off x="42576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0" name="Rectangle 238"/>
          <p:cNvSpPr>
            <a:spLocks noChangeArrowheads="1"/>
          </p:cNvSpPr>
          <p:nvPr/>
        </p:nvSpPr>
        <p:spPr bwMode="auto">
          <a:xfrm>
            <a:off x="4486275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Rectangle 239"/>
          <p:cNvSpPr>
            <a:spLocks noChangeArrowheads="1"/>
          </p:cNvSpPr>
          <p:nvPr/>
        </p:nvSpPr>
        <p:spPr bwMode="auto">
          <a:xfrm>
            <a:off x="28860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Rectangle 240"/>
          <p:cNvSpPr>
            <a:spLocks noChangeArrowheads="1"/>
          </p:cNvSpPr>
          <p:nvPr/>
        </p:nvSpPr>
        <p:spPr bwMode="auto">
          <a:xfrm>
            <a:off x="31146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Rectangle 241"/>
          <p:cNvSpPr>
            <a:spLocks noChangeArrowheads="1"/>
          </p:cNvSpPr>
          <p:nvPr/>
        </p:nvSpPr>
        <p:spPr bwMode="auto">
          <a:xfrm>
            <a:off x="33432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Rectangle 242"/>
          <p:cNvSpPr>
            <a:spLocks noChangeArrowheads="1"/>
          </p:cNvSpPr>
          <p:nvPr/>
        </p:nvSpPr>
        <p:spPr bwMode="auto">
          <a:xfrm>
            <a:off x="35718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243"/>
          <p:cNvSpPr>
            <a:spLocks noChangeArrowheads="1"/>
          </p:cNvSpPr>
          <p:nvPr/>
        </p:nvSpPr>
        <p:spPr bwMode="auto">
          <a:xfrm>
            <a:off x="28860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Rectangle 244"/>
          <p:cNvSpPr>
            <a:spLocks noChangeArrowheads="1"/>
          </p:cNvSpPr>
          <p:nvPr/>
        </p:nvSpPr>
        <p:spPr bwMode="auto">
          <a:xfrm>
            <a:off x="31146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Rectangle 245"/>
          <p:cNvSpPr>
            <a:spLocks noChangeArrowheads="1"/>
          </p:cNvSpPr>
          <p:nvPr/>
        </p:nvSpPr>
        <p:spPr bwMode="auto">
          <a:xfrm>
            <a:off x="33432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Rectangle 246"/>
          <p:cNvSpPr>
            <a:spLocks noChangeArrowheads="1"/>
          </p:cNvSpPr>
          <p:nvPr/>
        </p:nvSpPr>
        <p:spPr bwMode="auto">
          <a:xfrm>
            <a:off x="35718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247"/>
          <p:cNvSpPr>
            <a:spLocks noChangeArrowheads="1"/>
          </p:cNvSpPr>
          <p:nvPr/>
        </p:nvSpPr>
        <p:spPr bwMode="auto">
          <a:xfrm>
            <a:off x="38004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Rectangle 248"/>
          <p:cNvSpPr>
            <a:spLocks noChangeArrowheads="1"/>
          </p:cNvSpPr>
          <p:nvPr/>
        </p:nvSpPr>
        <p:spPr bwMode="auto">
          <a:xfrm>
            <a:off x="40290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249"/>
          <p:cNvSpPr>
            <a:spLocks noChangeArrowheads="1"/>
          </p:cNvSpPr>
          <p:nvPr/>
        </p:nvSpPr>
        <p:spPr bwMode="auto">
          <a:xfrm>
            <a:off x="42576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Rectangle 250"/>
          <p:cNvSpPr>
            <a:spLocks noChangeArrowheads="1"/>
          </p:cNvSpPr>
          <p:nvPr/>
        </p:nvSpPr>
        <p:spPr bwMode="auto">
          <a:xfrm>
            <a:off x="4486275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Rectangle 251"/>
          <p:cNvSpPr>
            <a:spLocks noChangeArrowheads="1"/>
          </p:cNvSpPr>
          <p:nvPr/>
        </p:nvSpPr>
        <p:spPr bwMode="auto">
          <a:xfrm>
            <a:off x="38004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Rectangle 252"/>
          <p:cNvSpPr>
            <a:spLocks noChangeArrowheads="1"/>
          </p:cNvSpPr>
          <p:nvPr/>
        </p:nvSpPr>
        <p:spPr bwMode="auto">
          <a:xfrm>
            <a:off x="40290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Rectangle 253"/>
          <p:cNvSpPr>
            <a:spLocks noChangeArrowheads="1"/>
          </p:cNvSpPr>
          <p:nvPr/>
        </p:nvSpPr>
        <p:spPr bwMode="auto">
          <a:xfrm>
            <a:off x="42576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Rectangle 254"/>
          <p:cNvSpPr>
            <a:spLocks noChangeArrowheads="1"/>
          </p:cNvSpPr>
          <p:nvPr/>
        </p:nvSpPr>
        <p:spPr bwMode="auto">
          <a:xfrm>
            <a:off x="4486275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Text Box 255"/>
          <p:cNvSpPr txBox="1">
            <a:spLocks noChangeArrowheads="1"/>
          </p:cNvSpPr>
          <p:nvPr/>
        </p:nvSpPr>
        <p:spPr bwMode="auto">
          <a:xfrm>
            <a:off x="4518025" y="4033838"/>
            <a:ext cx="5064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8x8</a:t>
            </a:r>
          </a:p>
        </p:txBody>
      </p:sp>
      <p:sp>
        <p:nvSpPr>
          <p:cNvPr id="32838" name="Line 256"/>
          <p:cNvSpPr>
            <a:spLocks noChangeShapeType="1"/>
          </p:cNvSpPr>
          <p:nvPr/>
        </p:nvSpPr>
        <p:spPr bwMode="auto">
          <a:xfrm>
            <a:off x="2990850" y="245745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39" name="Line 257"/>
          <p:cNvSpPr>
            <a:spLocks noChangeShapeType="1"/>
          </p:cNvSpPr>
          <p:nvPr/>
        </p:nvSpPr>
        <p:spPr bwMode="auto">
          <a:xfrm flipH="1">
            <a:off x="3000375" y="2457450"/>
            <a:ext cx="1905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0" name="Line 258"/>
          <p:cNvSpPr>
            <a:spLocks noChangeShapeType="1"/>
          </p:cNvSpPr>
          <p:nvPr/>
        </p:nvSpPr>
        <p:spPr bwMode="auto">
          <a:xfrm>
            <a:off x="3000375" y="26670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1" name="Line 259"/>
          <p:cNvSpPr>
            <a:spLocks noChangeShapeType="1"/>
          </p:cNvSpPr>
          <p:nvPr/>
        </p:nvSpPr>
        <p:spPr bwMode="auto">
          <a:xfrm flipV="1">
            <a:off x="3000375" y="2428875"/>
            <a:ext cx="4667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2" name="Line 261"/>
          <p:cNvSpPr>
            <a:spLocks noChangeShapeType="1"/>
          </p:cNvSpPr>
          <p:nvPr/>
        </p:nvSpPr>
        <p:spPr bwMode="auto">
          <a:xfrm>
            <a:off x="344805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3" name="Line 262"/>
          <p:cNvSpPr>
            <a:spLocks noChangeShapeType="1"/>
          </p:cNvSpPr>
          <p:nvPr/>
        </p:nvSpPr>
        <p:spPr bwMode="auto">
          <a:xfrm flipH="1">
            <a:off x="3000375" y="2438400"/>
            <a:ext cx="6667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44" name="Line 263"/>
          <p:cNvSpPr>
            <a:spLocks noChangeShapeType="1"/>
          </p:cNvSpPr>
          <p:nvPr/>
        </p:nvSpPr>
        <p:spPr bwMode="auto">
          <a:xfrm>
            <a:off x="3019425" y="3552825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5" name="Line 265"/>
          <p:cNvSpPr>
            <a:spLocks noChangeShapeType="1"/>
          </p:cNvSpPr>
          <p:nvPr/>
        </p:nvSpPr>
        <p:spPr bwMode="auto">
          <a:xfrm flipH="1">
            <a:off x="3000375" y="2419350"/>
            <a:ext cx="904875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6" name="Line 266"/>
          <p:cNvSpPr>
            <a:spLocks noChangeShapeType="1"/>
          </p:cNvSpPr>
          <p:nvPr/>
        </p:nvSpPr>
        <p:spPr bwMode="auto">
          <a:xfrm>
            <a:off x="3905250" y="2428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47" name="Line 267"/>
          <p:cNvSpPr>
            <a:spLocks noChangeShapeType="1"/>
          </p:cNvSpPr>
          <p:nvPr/>
        </p:nvSpPr>
        <p:spPr bwMode="auto">
          <a:xfrm flipH="1">
            <a:off x="3009900" y="2438400"/>
            <a:ext cx="1114425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8" name="Line 268"/>
          <p:cNvSpPr>
            <a:spLocks noChangeShapeType="1"/>
          </p:cNvSpPr>
          <p:nvPr/>
        </p:nvSpPr>
        <p:spPr bwMode="auto">
          <a:xfrm>
            <a:off x="3000375" y="30861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9" name="Line 269"/>
          <p:cNvSpPr>
            <a:spLocks noChangeShapeType="1"/>
          </p:cNvSpPr>
          <p:nvPr/>
        </p:nvSpPr>
        <p:spPr bwMode="auto">
          <a:xfrm>
            <a:off x="4371975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0" name="Line 270"/>
          <p:cNvSpPr>
            <a:spLocks noChangeShapeType="1"/>
          </p:cNvSpPr>
          <p:nvPr/>
        </p:nvSpPr>
        <p:spPr bwMode="auto">
          <a:xfrm flipH="1">
            <a:off x="3009900" y="241935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1" name="Line 271"/>
          <p:cNvSpPr>
            <a:spLocks noChangeShapeType="1"/>
          </p:cNvSpPr>
          <p:nvPr/>
        </p:nvSpPr>
        <p:spPr bwMode="auto">
          <a:xfrm flipH="1">
            <a:off x="3057525" y="2447925"/>
            <a:ext cx="1533525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2" name="Line 272"/>
          <p:cNvSpPr>
            <a:spLocks noChangeShapeType="1"/>
          </p:cNvSpPr>
          <p:nvPr/>
        </p:nvSpPr>
        <p:spPr bwMode="auto">
          <a:xfrm>
            <a:off x="3067050" y="398145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53" name="Line 273"/>
          <p:cNvSpPr>
            <a:spLocks noChangeShapeType="1"/>
          </p:cNvSpPr>
          <p:nvPr/>
        </p:nvSpPr>
        <p:spPr bwMode="auto">
          <a:xfrm flipH="1">
            <a:off x="3248025" y="2647950"/>
            <a:ext cx="1343025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4" name="Line 274"/>
          <p:cNvSpPr>
            <a:spLocks noChangeShapeType="1"/>
          </p:cNvSpPr>
          <p:nvPr/>
        </p:nvSpPr>
        <p:spPr bwMode="auto">
          <a:xfrm>
            <a:off x="4600575" y="26574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55" name="Line 275"/>
          <p:cNvSpPr>
            <a:spLocks noChangeShapeType="1"/>
          </p:cNvSpPr>
          <p:nvPr/>
        </p:nvSpPr>
        <p:spPr bwMode="auto">
          <a:xfrm flipH="1">
            <a:off x="3457575" y="28575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6" name="Line 276"/>
          <p:cNvSpPr>
            <a:spLocks noChangeShapeType="1"/>
          </p:cNvSpPr>
          <p:nvPr/>
        </p:nvSpPr>
        <p:spPr bwMode="auto">
          <a:xfrm>
            <a:off x="3486150" y="3981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7" name="Line 277"/>
          <p:cNvSpPr>
            <a:spLocks noChangeShapeType="1"/>
          </p:cNvSpPr>
          <p:nvPr/>
        </p:nvSpPr>
        <p:spPr bwMode="auto">
          <a:xfrm flipH="1">
            <a:off x="3676650" y="3114675"/>
            <a:ext cx="89535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8" name="Line 278"/>
          <p:cNvSpPr>
            <a:spLocks noChangeShapeType="1"/>
          </p:cNvSpPr>
          <p:nvPr/>
        </p:nvSpPr>
        <p:spPr bwMode="auto">
          <a:xfrm flipH="1">
            <a:off x="3914775" y="3333750"/>
            <a:ext cx="6667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9" name="Line 279"/>
          <p:cNvSpPr>
            <a:spLocks noChangeShapeType="1"/>
          </p:cNvSpPr>
          <p:nvPr/>
        </p:nvSpPr>
        <p:spPr bwMode="auto">
          <a:xfrm flipV="1">
            <a:off x="4143375" y="3543300"/>
            <a:ext cx="4667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0" name="Line 280"/>
          <p:cNvSpPr>
            <a:spLocks noChangeShapeType="1"/>
          </p:cNvSpPr>
          <p:nvPr/>
        </p:nvSpPr>
        <p:spPr bwMode="auto">
          <a:xfrm>
            <a:off x="4581525" y="3105150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1" name="Line 281"/>
          <p:cNvSpPr>
            <a:spLocks noChangeShapeType="1"/>
          </p:cNvSpPr>
          <p:nvPr/>
        </p:nvSpPr>
        <p:spPr bwMode="auto">
          <a:xfrm>
            <a:off x="3933825" y="3981450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62" name="Line 282"/>
          <p:cNvSpPr>
            <a:spLocks noChangeShapeType="1"/>
          </p:cNvSpPr>
          <p:nvPr/>
        </p:nvSpPr>
        <p:spPr bwMode="auto">
          <a:xfrm flipH="1">
            <a:off x="4400550" y="3771900"/>
            <a:ext cx="1905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3" name="Line 283"/>
          <p:cNvSpPr>
            <a:spLocks noChangeShapeType="1"/>
          </p:cNvSpPr>
          <p:nvPr/>
        </p:nvSpPr>
        <p:spPr bwMode="auto">
          <a:xfrm>
            <a:off x="4600575" y="3552825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4" name="Line 284"/>
          <p:cNvSpPr>
            <a:spLocks noChangeShapeType="1"/>
          </p:cNvSpPr>
          <p:nvPr/>
        </p:nvSpPr>
        <p:spPr bwMode="auto">
          <a:xfrm flipV="1">
            <a:off x="4400550" y="3971925"/>
            <a:ext cx="180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65" name="Rectangle 285"/>
          <p:cNvSpPr>
            <a:spLocks noChangeArrowheads="1"/>
          </p:cNvSpPr>
          <p:nvPr/>
        </p:nvSpPr>
        <p:spPr bwMode="auto">
          <a:xfrm>
            <a:off x="12668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6" name="Rectangle 286"/>
          <p:cNvSpPr>
            <a:spLocks noChangeArrowheads="1"/>
          </p:cNvSpPr>
          <p:nvPr/>
        </p:nvSpPr>
        <p:spPr bwMode="auto">
          <a:xfrm>
            <a:off x="14954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7" name="Rectangle 287"/>
          <p:cNvSpPr>
            <a:spLocks noChangeArrowheads="1"/>
          </p:cNvSpPr>
          <p:nvPr/>
        </p:nvSpPr>
        <p:spPr bwMode="auto">
          <a:xfrm>
            <a:off x="17240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8" name="Rectangle 288"/>
          <p:cNvSpPr>
            <a:spLocks noChangeArrowheads="1"/>
          </p:cNvSpPr>
          <p:nvPr/>
        </p:nvSpPr>
        <p:spPr bwMode="auto">
          <a:xfrm>
            <a:off x="19526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9" name="Rectangle 289"/>
          <p:cNvSpPr>
            <a:spLocks noChangeArrowheads="1"/>
          </p:cNvSpPr>
          <p:nvPr/>
        </p:nvSpPr>
        <p:spPr bwMode="auto">
          <a:xfrm>
            <a:off x="21812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0" name="Rectangle 290"/>
          <p:cNvSpPr>
            <a:spLocks noChangeArrowheads="1"/>
          </p:cNvSpPr>
          <p:nvPr/>
        </p:nvSpPr>
        <p:spPr bwMode="auto">
          <a:xfrm>
            <a:off x="24098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1" name="Rectangle 291"/>
          <p:cNvSpPr>
            <a:spLocks noChangeArrowheads="1"/>
          </p:cNvSpPr>
          <p:nvPr/>
        </p:nvSpPr>
        <p:spPr bwMode="auto">
          <a:xfrm>
            <a:off x="26384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2" name="Rectangle 292"/>
          <p:cNvSpPr>
            <a:spLocks noChangeArrowheads="1"/>
          </p:cNvSpPr>
          <p:nvPr/>
        </p:nvSpPr>
        <p:spPr bwMode="auto">
          <a:xfrm>
            <a:off x="28670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3" name="Rectangle 309"/>
          <p:cNvSpPr>
            <a:spLocks noChangeArrowheads="1"/>
          </p:cNvSpPr>
          <p:nvPr/>
        </p:nvSpPr>
        <p:spPr bwMode="auto">
          <a:xfrm>
            <a:off x="30956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4" name="Rectangle 310"/>
          <p:cNvSpPr>
            <a:spLocks noChangeArrowheads="1"/>
          </p:cNvSpPr>
          <p:nvPr/>
        </p:nvSpPr>
        <p:spPr bwMode="auto">
          <a:xfrm>
            <a:off x="33242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5" name="Rectangle 311"/>
          <p:cNvSpPr>
            <a:spLocks noChangeArrowheads="1"/>
          </p:cNvSpPr>
          <p:nvPr/>
        </p:nvSpPr>
        <p:spPr bwMode="auto">
          <a:xfrm>
            <a:off x="35528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6" name="Rectangle 312"/>
          <p:cNvSpPr>
            <a:spLocks noChangeArrowheads="1"/>
          </p:cNvSpPr>
          <p:nvPr/>
        </p:nvSpPr>
        <p:spPr bwMode="auto">
          <a:xfrm>
            <a:off x="37814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7" name="Rectangle 313"/>
          <p:cNvSpPr>
            <a:spLocks noChangeArrowheads="1"/>
          </p:cNvSpPr>
          <p:nvPr/>
        </p:nvSpPr>
        <p:spPr bwMode="auto">
          <a:xfrm>
            <a:off x="40100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8" name="Rectangle 314"/>
          <p:cNvSpPr>
            <a:spLocks noChangeArrowheads="1"/>
          </p:cNvSpPr>
          <p:nvPr/>
        </p:nvSpPr>
        <p:spPr bwMode="auto">
          <a:xfrm>
            <a:off x="42386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79" name="Rectangle 315"/>
          <p:cNvSpPr>
            <a:spLocks noChangeArrowheads="1"/>
          </p:cNvSpPr>
          <p:nvPr/>
        </p:nvSpPr>
        <p:spPr bwMode="auto">
          <a:xfrm>
            <a:off x="44672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0" name="Rectangle 316"/>
          <p:cNvSpPr>
            <a:spLocks noChangeArrowheads="1"/>
          </p:cNvSpPr>
          <p:nvPr/>
        </p:nvSpPr>
        <p:spPr bwMode="auto">
          <a:xfrm>
            <a:off x="4695825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1" name="Rectangle 317"/>
          <p:cNvSpPr>
            <a:spLocks noChangeArrowheads="1"/>
          </p:cNvSpPr>
          <p:nvPr/>
        </p:nvSpPr>
        <p:spPr bwMode="auto">
          <a:xfrm>
            <a:off x="53911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2" name="Rectangle 318"/>
          <p:cNvSpPr>
            <a:spLocks noChangeArrowheads="1"/>
          </p:cNvSpPr>
          <p:nvPr/>
        </p:nvSpPr>
        <p:spPr bwMode="auto">
          <a:xfrm>
            <a:off x="56197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3" name="Rectangle 319"/>
          <p:cNvSpPr>
            <a:spLocks noChangeArrowheads="1"/>
          </p:cNvSpPr>
          <p:nvPr/>
        </p:nvSpPr>
        <p:spPr bwMode="auto">
          <a:xfrm>
            <a:off x="58483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4" name="Rectangle 320"/>
          <p:cNvSpPr>
            <a:spLocks noChangeArrowheads="1"/>
          </p:cNvSpPr>
          <p:nvPr/>
        </p:nvSpPr>
        <p:spPr bwMode="auto">
          <a:xfrm>
            <a:off x="60769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5" name="Rectangle 321"/>
          <p:cNvSpPr>
            <a:spLocks noChangeArrowheads="1"/>
          </p:cNvSpPr>
          <p:nvPr/>
        </p:nvSpPr>
        <p:spPr bwMode="auto">
          <a:xfrm>
            <a:off x="63055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6" name="Rectangle 322"/>
          <p:cNvSpPr>
            <a:spLocks noChangeArrowheads="1"/>
          </p:cNvSpPr>
          <p:nvPr/>
        </p:nvSpPr>
        <p:spPr bwMode="auto">
          <a:xfrm>
            <a:off x="65341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7" name="Rectangle 323"/>
          <p:cNvSpPr>
            <a:spLocks noChangeArrowheads="1"/>
          </p:cNvSpPr>
          <p:nvPr/>
        </p:nvSpPr>
        <p:spPr bwMode="auto">
          <a:xfrm>
            <a:off x="67627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8" name="Rectangle 324"/>
          <p:cNvSpPr>
            <a:spLocks noChangeArrowheads="1"/>
          </p:cNvSpPr>
          <p:nvPr/>
        </p:nvSpPr>
        <p:spPr bwMode="auto">
          <a:xfrm>
            <a:off x="6991350" y="5114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89" name="Text Box 325"/>
          <p:cNvSpPr txBox="1">
            <a:spLocks noChangeArrowheads="1"/>
          </p:cNvSpPr>
          <p:nvPr/>
        </p:nvSpPr>
        <p:spPr bwMode="auto">
          <a:xfrm>
            <a:off x="4927600" y="5043488"/>
            <a:ext cx="423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. . .</a:t>
            </a:r>
          </a:p>
        </p:txBody>
      </p:sp>
      <p:sp>
        <p:nvSpPr>
          <p:cNvPr id="32890" name="Line 326"/>
          <p:cNvSpPr>
            <a:spLocks noChangeShapeType="1"/>
          </p:cNvSpPr>
          <p:nvPr/>
        </p:nvSpPr>
        <p:spPr bwMode="auto">
          <a:xfrm>
            <a:off x="3790950" y="4305300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91" name="Text Box 327"/>
          <p:cNvSpPr txBox="1">
            <a:spLocks noChangeArrowheads="1"/>
          </p:cNvSpPr>
          <p:nvPr/>
        </p:nvSpPr>
        <p:spPr bwMode="auto">
          <a:xfrm>
            <a:off x="6823075" y="5376863"/>
            <a:ext cx="585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1x64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Format Examples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JPEG for still images</a:t>
            </a:r>
          </a:p>
          <a:p>
            <a:pPr lvl="1"/>
            <a:r>
              <a:rPr lang="en-US" smtClean="0"/>
              <a:t>H.261/H.263 for video conferencing, music and speech (dialog mode applications)</a:t>
            </a:r>
          </a:p>
          <a:p>
            <a:pPr lvl="1"/>
            <a:r>
              <a:rPr lang="en-US" smtClean="0"/>
              <a:t>MPEG-1, MPEG-2, MPEG-4 for audio/video playback, VOD (retrieval mode applications)</a:t>
            </a:r>
          </a:p>
          <a:p>
            <a:pPr lvl="1"/>
            <a:r>
              <a:rPr lang="en-US" smtClean="0"/>
              <a:t>DVI for still and continuous video applications (two modes of compression)</a:t>
            </a:r>
          </a:p>
          <a:p>
            <a:pPr lvl="3"/>
            <a:r>
              <a:rPr lang="en-US" smtClean="0"/>
              <a:t>Presentation Level Video (PLV) - high quality compression, but very slow. Suitable for applications distributed on CD-ROMs</a:t>
            </a:r>
          </a:p>
          <a:p>
            <a:pPr lvl="3"/>
            <a:r>
              <a:rPr lang="en-US" smtClean="0"/>
              <a:t>Real-time Video (RTV) - lower quality compression, but fast. Used in video conferencing applications.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48206A-E581-4866-A162-93A0492D5AD3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55000" cy="4800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mtClean="0"/>
              <a:t>Entropy 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compress a sequential digital stream without loss.</a:t>
            </a:r>
          </a:p>
          <a:p>
            <a:r>
              <a:rPr lang="en-US" sz="2000" smtClean="0"/>
              <a:t>The 1x64 vectors have a lot of zeros in them, more so towards the end of the vector. </a:t>
            </a:r>
          </a:p>
          <a:p>
            <a:pPr lvl="1"/>
            <a:r>
              <a:rPr lang="en-US" sz="1800" smtClean="0"/>
              <a:t>Higher up entries in the vector capture higher frequency (DCT) components which tend to be capture less of the content.</a:t>
            </a:r>
          </a:p>
          <a:p>
            <a:pPr lvl="1"/>
            <a:r>
              <a:rPr lang="en-US" sz="1800" smtClean="0"/>
              <a:t>Could have been as a result of using a quantization table</a:t>
            </a:r>
          </a:p>
          <a:p>
            <a:r>
              <a:rPr lang="en-US" sz="2000" smtClean="0"/>
              <a:t>Encode a series of 0s as a (</a:t>
            </a:r>
            <a:r>
              <a:rPr lang="en-US" sz="2000" i="1" smtClean="0"/>
              <a:t>skip</a:t>
            </a:r>
            <a:r>
              <a:rPr lang="en-US" sz="2000" smtClean="0"/>
              <a:t>,</a:t>
            </a:r>
            <a:r>
              <a:rPr lang="en-US" sz="2000" i="1" smtClean="0"/>
              <a:t>value</a:t>
            </a:r>
            <a:r>
              <a:rPr lang="en-US" sz="2000" smtClean="0"/>
              <a:t>) pair, where </a:t>
            </a:r>
            <a:r>
              <a:rPr lang="en-US" sz="2000" i="1" smtClean="0"/>
              <a:t>skip</a:t>
            </a:r>
            <a:r>
              <a:rPr lang="en-US" sz="2000" smtClean="0"/>
              <a:t> is the number of zeros and </a:t>
            </a:r>
            <a:r>
              <a:rPr lang="en-US" sz="2000" i="1" smtClean="0"/>
              <a:t>value</a:t>
            </a:r>
            <a:r>
              <a:rPr lang="en-US" sz="2000" smtClean="0"/>
              <a:t> is the next non-zero component. </a:t>
            </a:r>
          </a:p>
          <a:p>
            <a:pPr lvl="1"/>
            <a:r>
              <a:rPr lang="en-US" sz="1800" smtClean="0"/>
              <a:t>Send (0,0) as end-of-block sentinel value.</a:t>
            </a:r>
          </a:p>
          <a:p>
            <a:pPr lvl="3">
              <a:lnSpc>
                <a:spcPct val="90000"/>
              </a:lnSpc>
            </a:pPr>
            <a:endParaRPr lang="en-US" smtClean="0"/>
          </a:p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FF2A6-4EA1-4B56-BDFF-232C0BBC19F6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7" name="Rectangle 90"/>
          <p:cNvSpPr>
            <a:spLocks noChangeArrowheads="1"/>
          </p:cNvSpPr>
          <p:nvPr/>
        </p:nvSpPr>
        <p:spPr bwMode="auto">
          <a:xfrm>
            <a:off x="13716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91"/>
          <p:cNvSpPr>
            <a:spLocks noChangeArrowheads="1"/>
          </p:cNvSpPr>
          <p:nvPr/>
        </p:nvSpPr>
        <p:spPr bwMode="auto">
          <a:xfrm>
            <a:off x="16002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92"/>
          <p:cNvSpPr>
            <a:spLocks noChangeArrowheads="1"/>
          </p:cNvSpPr>
          <p:nvPr/>
        </p:nvSpPr>
        <p:spPr bwMode="auto">
          <a:xfrm>
            <a:off x="18288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93"/>
          <p:cNvSpPr>
            <a:spLocks noChangeArrowheads="1"/>
          </p:cNvSpPr>
          <p:nvPr/>
        </p:nvSpPr>
        <p:spPr bwMode="auto">
          <a:xfrm>
            <a:off x="20574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7"/>
          <p:cNvSpPr>
            <a:spLocks noChangeArrowheads="1"/>
          </p:cNvSpPr>
          <p:nvPr/>
        </p:nvSpPr>
        <p:spPr bwMode="auto">
          <a:xfrm>
            <a:off x="264795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98"/>
          <p:cNvSpPr>
            <a:spLocks noChangeArrowheads="1"/>
          </p:cNvSpPr>
          <p:nvPr/>
        </p:nvSpPr>
        <p:spPr bwMode="auto">
          <a:xfrm>
            <a:off x="287655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99"/>
          <p:cNvSpPr>
            <a:spLocks noChangeArrowheads="1"/>
          </p:cNvSpPr>
          <p:nvPr/>
        </p:nvSpPr>
        <p:spPr bwMode="auto">
          <a:xfrm>
            <a:off x="310515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0"/>
          <p:cNvSpPr>
            <a:spLocks noChangeArrowheads="1"/>
          </p:cNvSpPr>
          <p:nvPr/>
        </p:nvSpPr>
        <p:spPr bwMode="auto">
          <a:xfrm>
            <a:off x="333375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4"/>
          <p:cNvSpPr txBox="1">
            <a:spLocks noChangeArrowheads="1"/>
          </p:cNvSpPr>
          <p:nvPr/>
        </p:nvSpPr>
        <p:spPr bwMode="auto">
          <a:xfrm>
            <a:off x="2270125" y="5176838"/>
            <a:ext cx="423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. . .</a:t>
            </a:r>
          </a:p>
        </p:txBody>
      </p:sp>
      <p:sp>
        <p:nvSpPr>
          <p:cNvPr id="33806" name="Text Box 115"/>
          <p:cNvSpPr txBox="1">
            <a:spLocks noChangeArrowheads="1"/>
          </p:cNvSpPr>
          <p:nvPr/>
        </p:nvSpPr>
        <p:spPr bwMode="auto">
          <a:xfrm>
            <a:off x="7985125" y="5567363"/>
            <a:ext cx="585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1x64</a:t>
            </a:r>
          </a:p>
        </p:txBody>
      </p:sp>
      <p:sp>
        <p:nvSpPr>
          <p:cNvPr id="33807" name="Rectangle 116"/>
          <p:cNvSpPr>
            <a:spLocks noChangeArrowheads="1"/>
          </p:cNvSpPr>
          <p:nvPr/>
        </p:nvSpPr>
        <p:spPr bwMode="auto">
          <a:xfrm>
            <a:off x="3562350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08" name="Rectangle 117"/>
          <p:cNvSpPr>
            <a:spLocks noChangeArrowheads="1"/>
          </p:cNvSpPr>
          <p:nvPr/>
        </p:nvSpPr>
        <p:spPr bwMode="auto">
          <a:xfrm>
            <a:off x="378142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09" name="Rectangle 118"/>
          <p:cNvSpPr>
            <a:spLocks noChangeArrowheads="1"/>
          </p:cNvSpPr>
          <p:nvPr/>
        </p:nvSpPr>
        <p:spPr bwMode="auto">
          <a:xfrm>
            <a:off x="401002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0" name="Rectangle 120"/>
          <p:cNvSpPr>
            <a:spLocks noChangeArrowheads="1"/>
          </p:cNvSpPr>
          <p:nvPr/>
        </p:nvSpPr>
        <p:spPr bwMode="auto">
          <a:xfrm>
            <a:off x="423862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1" name="Rectangle 122"/>
          <p:cNvSpPr>
            <a:spLocks noChangeArrowheads="1"/>
          </p:cNvSpPr>
          <p:nvPr/>
        </p:nvSpPr>
        <p:spPr bwMode="auto">
          <a:xfrm>
            <a:off x="446722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2" name="Rectangle 123"/>
          <p:cNvSpPr>
            <a:spLocks noChangeArrowheads="1"/>
          </p:cNvSpPr>
          <p:nvPr/>
        </p:nvSpPr>
        <p:spPr bwMode="auto">
          <a:xfrm>
            <a:off x="4686300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13" name="Rectangle 124"/>
          <p:cNvSpPr>
            <a:spLocks noChangeArrowheads="1"/>
          </p:cNvSpPr>
          <p:nvPr/>
        </p:nvSpPr>
        <p:spPr bwMode="auto">
          <a:xfrm>
            <a:off x="4914900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14" name="Rectangle 125"/>
          <p:cNvSpPr>
            <a:spLocks noChangeArrowheads="1"/>
          </p:cNvSpPr>
          <p:nvPr/>
        </p:nvSpPr>
        <p:spPr bwMode="auto">
          <a:xfrm>
            <a:off x="5143500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5" name="Rectangle 126"/>
          <p:cNvSpPr>
            <a:spLocks noChangeArrowheads="1"/>
          </p:cNvSpPr>
          <p:nvPr/>
        </p:nvSpPr>
        <p:spPr bwMode="auto">
          <a:xfrm>
            <a:off x="5372100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6" name="Rectangle 127"/>
          <p:cNvSpPr>
            <a:spLocks noChangeArrowheads="1"/>
          </p:cNvSpPr>
          <p:nvPr/>
        </p:nvSpPr>
        <p:spPr bwMode="auto">
          <a:xfrm>
            <a:off x="55911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7" name="Rectangle 128"/>
          <p:cNvSpPr>
            <a:spLocks noChangeArrowheads="1"/>
          </p:cNvSpPr>
          <p:nvPr/>
        </p:nvSpPr>
        <p:spPr bwMode="auto">
          <a:xfrm>
            <a:off x="58197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8" name="Rectangle 129"/>
          <p:cNvSpPr>
            <a:spLocks noChangeArrowheads="1"/>
          </p:cNvSpPr>
          <p:nvPr/>
        </p:nvSpPr>
        <p:spPr bwMode="auto">
          <a:xfrm>
            <a:off x="60483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9" name="Line 130"/>
          <p:cNvSpPr>
            <a:spLocks noChangeShapeType="1"/>
          </p:cNvSpPr>
          <p:nvPr/>
        </p:nvSpPr>
        <p:spPr bwMode="auto">
          <a:xfrm>
            <a:off x="3562350" y="5476875"/>
            <a:ext cx="3619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0" name="Line 131"/>
          <p:cNvSpPr>
            <a:spLocks noChangeShapeType="1"/>
          </p:cNvSpPr>
          <p:nvPr/>
        </p:nvSpPr>
        <p:spPr bwMode="auto">
          <a:xfrm flipH="1">
            <a:off x="4286250" y="5467350"/>
            <a:ext cx="40005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Rectangle 132"/>
          <p:cNvSpPr>
            <a:spLocks noChangeArrowheads="1"/>
          </p:cNvSpPr>
          <p:nvPr/>
        </p:nvSpPr>
        <p:spPr bwMode="auto">
          <a:xfrm>
            <a:off x="3914775" y="5867400"/>
            <a:ext cx="3714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5,1</a:t>
            </a:r>
          </a:p>
        </p:txBody>
      </p:sp>
      <p:sp>
        <p:nvSpPr>
          <p:cNvPr id="33822" name="Rectangle 133"/>
          <p:cNvSpPr>
            <a:spLocks noChangeArrowheads="1"/>
          </p:cNvSpPr>
          <p:nvPr/>
        </p:nvSpPr>
        <p:spPr bwMode="auto">
          <a:xfrm>
            <a:off x="62769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23" name="Rectangle 134"/>
          <p:cNvSpPr>
            <a:spLocks noChangeArrowheads="1"/>
          </p:cNvSpPr>
          <p:nvPr/>
        </p:nvSpPr>
        <p:spPr bwMode="auto">
          <a:xfrm>
            <a:off x="65055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24" name="Line 135"/>
          <p:cNvSpPr>
            <a:spLocks noChangeShapeType="1"/>
          </p:cNvSpPr>
          <p:nvPr/>
        </p:nvSpPr>
        <p:spPr bwMode="auto">
          <a:xfrm>
            <a:off x="5143500" y="5476875"/>
            <a:ext cx="552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Line 136"/>
          <p:cNvSpPr>
            <a:spLocks noChangeShapeType="1"/>
          </p:cNvSpPr>
          <p:nvPr/>
        </p:nvSpPr>
        <p:spPr bwMode="auto">
          <a:xfrm flipH="1">
            <a:off x="6067425" y="5486400"/>
            <a:ext cx="6667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Rectangle 137"/>
          <p:cNvSpPr>
            <a:spLocks noChangeArrowheads="1"/>
          </p:cNvSpPr>
          <p:nvPr/>
        </p:nvSpPr>
        <p:spPr bwMode="auto">
          <a:xfrm>
            <a:off x="5705475" y="5876925"/>
            <a:ext cx="3714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7,2</a:t>
            </a:r>
          </a:p>
        </p:txBody>
      </p:sp>
      <p:sp>
        <p:nvSpPr>
          <p:cNvPr id="33827" name="Rectangle 138"/>
          <p:cNvSpPr>
            <a:spLocks noChangeArrowheads="1"/>
          </p:cNvSpPr>
          <p:nvPr/>
        </p:nvSpPr>
        <p:spPr bwMode="auto">
          <a:xfrm>
            <a:off x="673417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28" name="Rectangle 140"/>
          <p:cNvSpPr>
            <a:spLocks noChangeArrowheads="1"/>
          </p:cNvSpPr>
          <p:nvPr/>
        </p:nvSpPr>
        <p:spPr bwMode="auto">
          <a:xfrm>
            <a:off x="75819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Rectangle 141"/>
          <p:cNvSpPr>
            <a:spLocks noChangeArrowheads="1"/>
          </p:cNvSpPr>
          <p:nvPr/>
        </p:nvSpPr>
        <p:spPr bwMode="auto">
          <a:xfrm>
            <a:off x="7810500" y="5257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Text Box 142"/>
          <p:cNvSpPr txBox="1">
            <a:spLocks noChangeArrowheads="1"/>
          </p:cNvSpPr>
          <p:nvPr/>
        </p:nvSpPr>
        <p:spPr bwMode="auto">
          <a:xfrm>
            <a:off x="7165975" y="5195888"/>
            <a:ext cx="423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. . .</a:t>
            </a:r>
          </a:p>
        </p:txBody>
      </p:sp>
      <p:sp>
        <p:nvSpPr>
          <p:cNvPr id="33831" name="Rectangle 143"/>
          <p:cNvSpPr>
            <a:spLocks noChangeArrowheads="1"/>
          </p:cNvSpPr>
          <p:nvPr/>
        </p:nvSpPr>
        <p:spPr bwMode="auto">
          <a:xfrm>
            <a:off x="6943725" y="5257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Steps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8B2E8-FCC4-474C-8591-5BF5E1DF3703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895600" y="2438400"/>
            <a:ext cx="3886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Picture Preparation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895600" y="3352800"/>
            <a:ext cx="3886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Picture Processing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895600" y="4419600"/>
            <a:ext cx="3886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Quantization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19400" y="5486400"/>
            <a:ext cx="3886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Entropy Coding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648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4648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46482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1752600" y="5791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15240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9" name="AutoShape 13"/>
          <p:cNvCxnSpPr>
            <a:cxnSpLocks noChangeShapeType="1"/>
            <a:stCxn id="34822" idx="1"/>
            <a:endCxn id="34821" idx="1"/>
          </p:cNvCxnSpPr>
          <p:nvPr/>
        </p:nvCxnSpPr>
        <p:spPr bwMode="auto">
          <a:xfrm rot="10800000" flipH="1">
            <a:off x="2895600" y="3657600"/>
            <a:ext cx="1588" cy="10668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830" name="Text Box 20"/>
          <p:cNvSpPr txBox="1">
            <a:spLocks noChangeArrowheads="1"/>
          </p:cNvSpPr>
          <p:nvPr/>
        </p:nvSpPr>
        <p:spPr bwMode="auto">
          <a:xfrm>
            <a:off x="1584325" y="52435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Compressed</a:t>
            </a:r>
          </a:p>
          <a:p>
            <a:r>
              <a:rPr lang="en-US" sz="1600"/>
              <a:t>Picture</a:t>
            </a:r>
          </a:p>
        </p:txBody>
      </p:sp>
      <p:sp>
        <p:nvSpPr>
          <p:cNvPr id="34831" name="Text Box 21"/>
          <p:cNvSpPr txBox="1">
            <a:spLocks noChangeArrowheads="1"/>
          </p:cNvSpPr>
          <p:nvPr/>
        </p:nvSpPr>
        <p:spPr bwMode="auto">
          <a:xfrm>
            <a:off x="1447800" y="1981200"/>
            <a:ext cx="1393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Uncompressed</a:t>
            </a:r>
          </a:p>
          <a:p>
            <a:r>
              <a:rPr lang="en-US" sz="1600"/>
              <a:t>Picture</a:t>
            </a:r>
          </a:p>
        </p:txBody>
      </p:sp>
      <p:sp>
        <p:nvSpPr>
          <p:cNvPr id="34832" name="Text Box 22"/>
          <p:cNvSpPr txBox="1">
            <a:spLocks noChangeArrowheads="1"/>
          </p:cNvSpPr>
          <p:nvPr/>
        </p:nvSpPr>
        <p:spPr bwMode="auto">
          <a:xfrm>
            <a:off x="1219200" y="38100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Adaptive</a:t>
            </a:r>
          </a:p>
          <a:p>
            <a:r>
              <a:rPr lang="en-US" sz="1600"/>
              <a:t>Feedback</a:t>
            </a:r>
          </a:p>
          <a:p>
            <a:r>
              <a:rPr lang="en-US" sz="160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Variants of Image Compression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Four different modes</a:t>
            </a:r>
          </a:p>
          <a:p>
            <a:pPr lvl="2"/>
            <a:r>
              <a:rPr lang="en-US" smtClean="0"/>
              <a:t>Lossy Sequential DCT based mode </a:t>
            </a:r>
          </a:p>
          <a:p>
            <a:pPr lvl="3"/>
            <a:r>
              <a:rPr lang="en-US" smtClean="0"/>
              <a:t>Baseline process that must be supported by every JPEG implementation.</a:t>
            </a:r>
          </a:p>
          <a:p>
            <a:pPr lvl="2"/>
            <a:r>
              <a:rPr lang="en-US" smtClean="0"/>
              <a:t>Expanded Lossy DCT based mode</a:t>
            </a:r>
          </a:p>
          <a:p>
            <a:pPr lvl="3"/>
            <a:r>
              <a:rPr lang="en-US" smtClean="0"/>
              <a:t>enhancements to baseline process</a:t>
            </a:r>
          </a:p>
          <a:p>
            <a:pPr lvl="2"/>
            <a:r>
              <a:rPr lang="en-US" smtClean="0"/>
              <a:t>Lossless mode</a:t>
            </a:r>
          </a:p>
          <a:p>
            <a:pPr lvl="3"/>
            <a:r>
              <a:rPr lang="en-US" smtClean="0"/>
              <a:t>low compression ratio</a:t>
            </a:r>
          </a:p>
          <a:p>
            <a:pPr lvl="3"/>
            <a:r>
              <a:rPr lang="en-US" smtClean="0"/>
              <a:t>allows perfect reconstruction of original image</a:t>
            </a:r>
          </a:p>
          <a:p>
            <a:pPr lvl="2"/>
            <a:r>
              <a:rPr lang="en-US" smtClean="0"/>
              <a:t>Hierarchical mode</a:t>
            </a:r>
          </a:p>
          <a:p>
            <a:pPr lvl="3"/>
            <a:r>
              <a:rPr lang="en-US" smtClean="0"/>
              <a:t>accommodates images of different resolutions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9F525-81FB-44CE-BF45-57970DD5DFA6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 Processing Steps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ECE6B-A3A9-4F92-8637-E4909AF876B6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981200"/>
            <a:ext cx="13716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143000" y="3200400"/>
            <a:ext cx="13716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19200" y="4495800"/>
            <a:ext cx="13716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1219200" y="5638800"/>
            <a:ext cx="13716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4572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514600" y="2286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419100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63880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7086600" y="1676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895600" y="22860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Block, MCU</a:t>
            </a:r>
          </a:p>
          <a:p>
            <a:r>
              <a:rPr lang="en-US" sz="1200" b="1"/>
              <a:t>8bits/pixel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867400" y="16002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Lossless</a:t>
            </a:r>
          </a:p>
          <a:p>
            <a:r>
              <a:rPr lang="en-US" sz="1200" b="1"/>
              <a:t>Mode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4495800" y="1600200"/>
            <a:ext cx="8429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Expanded</a:t>
            </a:r>
          </a:p>
          <a:p>
            <a:r>
              <a:rPr lang="en-US" sz="1200" b="1"/>
              <a:t>Lossy</a:t>
            </a:r>
          </a:p>
          <a:p>
            <a:r>
              <a:rPr lang="en-US" sz="1200" b="1"/>
              <a:t>Mode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7315200" y="16764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Hierarchical</a:t>
            </a:r>
          </a:p>
          <a:p>
            <a:r>
              <a:rPr lang="en-US" sz="1200" b="1"/>
              <a:t>Mode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2895600" y="1600200"/>
            <a:ext cx="8699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Baseline</a:t>
            </a:r>
          </a:p>
          <a:p>
            <a:r>
              <a:rPr lang="en-US" sz="1200" b="1"/>
              <a:t>Sequential</a:t>
            </a:r>
          </a:p>
          <a:p>
            <a:r>
              <a:rPr lang="en-US" sz="1200" b="1"/>
              <a:t>Mode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4343400" y="2286000"/>
            <a:ext cx="968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12 bits/pixel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791200" y="2286000"/>
            <a:ext cx="1095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2-16 bits/pixel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267200" y="32766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Layered</a:t>
            </a:r>
          </a:p>
          <a:p>
            <a:r>
              <a:rPr lang="en-US" sz="1200" b="1"/>
              <a:t>coding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2819400" y="3276600"/>
            <a:ext cx="12255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Transformation</a:t>
            </a:r>
          </a:p>
          <a:p>
            <a:r>
              <a:rPr lang="en-US" sz="1200" b="1"/>
              <a:t>Source Coding</a:t>
            </a:r>
          </a:p>
          <a:p>
            <a:r>
              <a:rPr lang="en-US" sz="1200" b="1"/>
              <a:t>lossy DCT</a:t>
            </a:r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5943600" y="3200400"/>
            <a:ext cx="990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Predictive</a:t>
            </a:r>
          </a:p>
          <a:p>
            <a:r>
              <a:rPr lang="en-US" sz="1200" b="1"/>
              <a:t>Entropy</a:t>
            </a:r>
          </a:p>
          <a:p>
            <a:r>
              <a:rPr lang="en-US" sz="1200" b="1"/>
              <a:t>coding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7391400" y="3276600"/>
            <a:ext cx="99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Switch </a:t>
            </a:r>
          </a:p>
          <a:p>
            <a:r>
              <a:rPr lang="en-US" sz="1200" b="1"/>
              <a:t>between</a:t>
            </a:r>
          </a:p>
          <a:p>
            <a:r>
              <a:rPr lang="en-US" sz="1200" b="1"/>
              <a:t>lossy DCT and </a:t>
            </a:r>
          </a:p>
          <a:p>
            <a:r>
              <a:rPr lang="en-US" sz="1200" b="1"/>
              <a:t>lossless</a:t>
            </a:r>
          </a:p>
          <a:p>
            <a:r>
              <a:rPr lang="en-US" sz="1200" b="1"/>
              <a:t>technique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2819400" y="5562600"/>
            <a:ext cx="91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Run-length</a:t>
            </a:r>
          </a:p>
          <a:p>
            <a:r>
              <a:rPr lang="en-US" sz="1200" b="1"/>
              <a:t>Huffman</a:t>
            </a:r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>
            <a:off x="6248400" y="3962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1295400" y="2362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/>
              <a:t>Pixel,</a:t>
            </a:r>
          </a:p>
          <a:p>
            <a:r>
              <a:rPr lang="en-US" sz="1200" b="1" i="1"/>
              <a:t>Block, MCU</a:t>
            </a: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1219200" y="19050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Image</a:t>
            </a:r>
          </a:p>
          <a:p>
            <a:r>
              <a:rPr lang="en-US" sz="1200" b="1"/>
              <a:t>Preparation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1219200" y="31242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Image</a:t>
            </a:r>
          </a:p>
          <a:p>
            <a:r>
              <a:rPr lang="en-US" sz="1200" b="1"/>
              <a:t>Preparation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1371600" y="4648200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Quantization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1219200" y="55626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Entropy</a:t>
            </a:r>
          </a:p>
          <a:p>
            <a:r>
              <a:rPr lang="en-US" sz="1200" b="1"/>
              <a:t>Encoding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/>
              <a:t>Prediction</a:t>
            </a:r>
          </a:p>
          <a:p>
            <a:r>
              <a:rPr lang="en-US" sz="1200" b="1" i="1"/>
              <a:t>FDCT</a:t>
            </a:r>
            <a:endParaRPr lang="en-US" sz="1200" b="1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1295400" y="6019800"/>
            <a:ext cx="90328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/>
              <a:t>Run-length</a:t>
            </a:r>
          </a:p>
          <a:p>
            <a:r>
              <a:rPr lang="en-US" sz="1200" b="1" i="1"/>
              <a:t>Huffman</a:t>
            </a:r>
          </a:p>
          <a:p>
            <a:r>
              <a:rPr lang="en-US" sz="1200" b="1" i="1"/>
              <a:t>Arithmetic</a:t>
            </a:r>
            <a:endParaRPr lang="en-US" sz="1200" b="1"/>
          </a:p>
        </p:txBody>
      </p:sp>
      <p:sp>
        <p:nvSpPr>
          <p:cNvPr id="36897" name="Line 32"/>
          <p:cNvSpPr>
            <a:spLocks noChangeShapeType="1"/>
          </p:cNvSpPr>
          <p:nvPr/>
        </p:nvSpPr>
        <p:spPr bwMode="auto">
          <a:xfrm flipH="1">
            <a:off x="381000" y="601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228600" y="15240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Uncompressed</a:t>
            </a:r>
          </a:p>
          <a:p>
            <a:r>
              <a:rPr lang="en-US" sz="1200" b="1"/>
              <a:t>Image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152400" y="54864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Compressed</a:t>
            </a:r>
          </a:p>
          <a:p>
            <a:r>
              <a:rPr lang="en-US" sz="1200" b="1"/>
              <a:t>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3200" smtClean="0"/>
              <a:t>Sequential picture presentation used in the lossy DCT-based mode.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09F4B-0F78-4D71-BE1C-BC98E05F9AA7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78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33800"/>
            <a:ext cx="2667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971800"/>
            <a:ext cx="2438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828800"/>
            <a:ext cx="25908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4338"/>
            <a:ext cx="9144000" cy="1143000"/>
          </a:xfrm>
        </p:spPr>
        <p:txBody>
          <a:bodyPr/>
          <a:lstStyle/>
          <a:p>
            <a:r>
              <a:rPr lang="en-US" sz="3200" smtClean="0"/>
              <a:t>Progressive picture presentation used in the expanded Lossy DCT-based mode.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C38D00-1E49-47E2-A0C6-5A6A2C445738}" type="slidenum">
              <a:rPr lang="en-US" smtClean="0">
                <a:latin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24384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19400"/>
            <a:ext cx="2671763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733800"/>
            <a:ext cx="246221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H.261(px64)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Driving force is ISDN ( Integrated Service Data Network)</a:t>
            </a:r>
          </a:p>
          <a:p>
            <a:r>
              <a:rPr lang="en-US" smtClean="0"/>
              <a:t>2 B-channels of ISDN or part of them can be used to transfer video in addition to audio data.</a:t>
            </a:r>
          </a:p>
          <a:p>
            <a:r>
              <a:rPr lang="en-US" smtClean="0"/>
              <a:t>So both users connected via the B-channel have to use the same codec for the video signal.</a:t>
            </a:r>
          </a:p>
          <a:p>
            <a:r>
              <a:rPr lang="en-US" smtClean="0"/>
              <a:t>Used in dialog application</a:t>
            </a:r>
          </a:p>
          <a:p>
            <a:r>
              <a:rPr lang="en-US" smtClean="0"/>
              <a:t>First a compressed data stream with a data rate of m*384 kbits/sec (m=1,2,…5) was forseen.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43439-8948-4886-A669-5D188432BB38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H.261(px64) cont…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Later n*64 kbits/sec where n=1,2,…5.</a:t>
            </a:r>
          </a:p>
          <a:p>
            <a:pPr>
              <a:lnSpc>
                <a:spcPct val="90000"/>
              </a:lnSpc>
            </a:pPr>
            <a:r>
              <a:rPr lang="en-US" smtClean="0"/>
              <a:t>Then after due to advances in video-coding technology and necessary support of narrowband ISDN, px64kbits/sec where p=1,2,…30. developed.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was recommended as H.261, later known as px64 as compressed data rate is px64 kbits/seconds.</a:t>
            </a:r>
          </a:p>
          <a:p>
            <a:pPr>
              <a:lnSpc>
                <a:spcPct val="90000"/>
              </a:lnSpc>
            </a:pPr>
            <a:r>
              <a:rPr lang="en-US" smtClean="0"/>
              <a:t>Used for real time processing of coding and decoding.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5A0EE-1189-4FF9-91F6-1560EE714A2B}" type="slidenum">
              <a:rPr lang="en-US" smtClean="0">
                <a:latin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preparation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55000" cy="4876800"/>
          </a:xfrm>
        </p:spPr>
        <p:txBody>
          <a:bodyPr/>
          <a:lstStyle/>
          <a:p>
            <a:r>
              <a:rPr lang="en-US" smtClean="0"/>
              <a:t>Very precise image format</a:t>
            </a:r>
          </a:p>
          <a:p>
            <a:r>
              <a:rPr lang="en-US" smtClean="0"/>
              <a:t>Refresh rate = 29.97 fps</a:t>
            </a:r>
          </a:p>
          <a:p>
            <a:r>
              <a:rPr lang="en-US" smtClean="0"/>
              <a:t>Aspect ratio = 4:3</a:t>
            </a:r>
          </a:p>
          <a:p>
            <a:r>
              <a:rPr lang="en-US" smtClean="0"/>
              <a:t>2 resolution format</a:t>
            </a:r>
          </a:p>
          <a:p>
            <a:pPr lvl="1"/>
            <a:r>
              <a:rPr lang="en-US" smtClean="0"/>
              <a:t>CIF (Common Intermediate Format)</a:t>
            </a:r>
          </a:p>
          <a:p>
            <a:pPr lvl="1"/>
            <a:r>
              <a:rPr lang="en-US" smtClean="0"/>
              <a:t>QCIF (Quarter Common Intermediate Format) </a:t>
            </a:r>
          </a:p>
          <a:p>
            <a:r>
              <a:rPr lang="en-US" smtClean="0"/>
              <a:t>Resolution = 288 x 352 for CIF and other have low resolutions.</a:t>
            </a:r>
          </a:p>
          <a:p>
            <a:r>
              <a:rPr lang="en-US" smtClean="0"/>
              <a:t>The data rate is variable depending on the format. 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8A097-0768-4D3B-AFE9-436794FC5070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Algorithm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different methods of coding:</a:t>
            </a:r>
          </a:p>
          <a:p>
            <a:r>
              <a:rPr lang="en-US" smtClean="0"/>
              <a:t>Intraframe coding </a:t>
            </a:r>
          </a:p>
          <a:p>
            <a:pPr lvl="1"/>
            <a:r>
              <a:rPr lang="en-US" smtClean="0"/>
              <a:t>No advantage is taken form the redundancy between frames e.g. I-frame of MPEG</a:t>
            </a:r>
          </a:p>
          <a:p>
            <a:r>
              <a:rPr lang="en-US" smtClean="0"/>
              <a:t>Interframe coding</a:t>
            </a:r>
          </a:p>
          <a:p>
            <a:pPr lvl="1"/>
            <a:r>
              <a:rPr lang="en-US" smtClean="0"/>
              <a:t>Information from previous or subsequent frames is used.</a:t>
            </a:r>
          </a:p>
          <a:p>
            <a:pPr lvl="1"/>
            <a:r>
              <a:rPr lang="en-US" smtClean="0"/>
              <a:t>Similar to P-frame encoding of MPEG</a:t>
            </a:r>
          </a:p>
          <a:p>
            <a:r>
              <a:rPr lang="en-US" smtClean="0"/>
              <a:t>Choice of coding is made at coding process.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6C10D-ECAA-4056-81F2-7F8C78D74075}" type="slidenum">
              <a:rPr lang="en-US" smtClean="0">
                <a:latin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Requirements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Dialog mode applications</a:t>
            </a:r>
          </a:p>
          <a:p>
            <a:pPr lvl="2"/>
            <a:r>
              <a:rPr lang="en-US" smtClean="0"/>
              <a:t>End-to-end Delay (EED) should not exceed 150-200 ms</a:t>
            </a:r>
          </a:p>
          <a:p>
            <a:pPr lvl="2"/>
            <a:r>
              <a:rPr lang="en-US" smtClean="0"/>
              <a:t>Face-to-face application needs EED of 50ms (including compression and decompression).</a:t>
            </a:r>
          </a:p>
          <a:p>
            <a:pPr lvl="1"/>
            <a:r>
              <a:rPr lang="en-US" smtClean="0"/>
              <a:t>Retrieval mode applications</a:t>
            </a:r>
          </a:p>
          <a:p>
            <a:pPr lvl="2"/>
            <a:r>
              <a:rPr lang="en-US" i="1" smtClean="0"/>
              <a:t>Fast-forward and rewind data retrieval</a:t>
            </a:r>
            <a:r>
              <a:rPr lang="en-US" smtClean="0"/>
              <a:t> with simultaneous display (e.g. fast search for information in a multimedia database).</a:t>
            </a:r>
          </a:p>
          <a:p>
            <a:pPr lvl="2"/>
            <a:r>
              <a:rPr lang="en-US" i="1" smtClean="0"/>
              <a:t>Random access</a:t>
            </a:r>
            <a:r>
              <a:rPr lang="en-US" smtClean="0"/>
              <a:t> to single images and audio frames, access time should be less than 0.5sec</a:t>
            </a:r>
          </a:p>
          <a:p>
            <a:pPr lvl="2"/>
            <a:r>
              <a:rPr lang="en-US" i="1" smtClean="0"/>
              <a:t>Decompression of images, video, audio</a:t>
            </a:r>
            <a:r>
              <a:rPr lang="en-US" smtClean="0"/>
              <a:t>  - should not be linked to other data units - allows random access and editing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48F72-5ECD-4B44-9A91-55AD5F786A61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Stream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Data stream has hierarchical structure composed of several layers, the bottom one having the compressed image.</a:t>
            </a:r>
          </a:p>
          <a:p>
            <a:pPr>
              <a:lnSpc>
                <a:spcPct val="90000"/>
              </a:lnSpc>
            </a:pPr>
            <a:r>
              <a:rPr lang="en-US" smtClean="0"/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Includes information for error correction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 each image a 5 bit image number is used as a temporal reference.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Allows stop / freeze and start / play of video without any further efforts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Also possible to switch between still images and moving images</a:t>
            </a:r>
          </a:p>
          <a:p>
            <a:pPr>
              <a:lnSpc>
                <a:spcPct val="90000"/>
              </a:lnSpc>
            </a:pPr>
            <a:r>
              <a:rPr lang="en-US" smtClean="0"/>
              <a:t>H.261 was designed for conferencing system and video telephony.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18923-79B4-4512-B5FB-D3D8A8571CC1}" type="slidenum">
              <a:rPr lang="en-US" smtClean="0">
                <a:latin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video mediums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3814762" cy="4114800"/>
          </a:xfrm>
        </p:spPr>
        <p:txBody>
          <a:bodyPr/>
          <a:lstStyle/>
          <a:p>
            <a:r>
              <a:rPr lang="en-US" smtClean="0"/>
              <a:t>Film</a:t>
            </a:r>
          </a:p>
          <a:p>
            <a:pPr lvl="1"/>
            <a:r>
              <a:rPr lang="en-US" smtClean="0"/>
              <a:t>Invented in late 18th century, still widely used today</a:t>
            </a:r>
          </a:p>
          <a:p>
            <a:endParaRPr lang="en-US" smtClean="0"/>
          </a:p>
          <a:p>
            <a:r>
              <a:rPr lang="en-US" smtClean="0"/>
              <a:t>VHS</a:t>
            </a:r>
          </a:p>
          <a:p>
            <a:pPr lvl="1"/>
            <a:r>
              <a:rPr lang="en-US" smtClean="0"/>
              <a:t>Released in 1976, rapidly disappearing</a:t>
            </a:r>
          </a:p>
        </p:txBody>
      </p:sp>
      <p:pic>
        <p:nvPicPr>
          <p:cNvPr id="45060" name="Picture 5" descr="fil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524000"/>
            <a:ext cx="1885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7" descr="VH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351338"/>
            <a:ext cx="3581400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video mediums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38147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DVD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Released in 1996, dominant for over a decade</a:t>
            </a:r>
          </a:p>
          <a:p>
            <a:pPr>
              <a:lnSpc>
                <a:spcPct val="90000"/>
              </a:lnSpc>
            </a:pPr>
            <a:r>
              <a:rPr lang="en-US" smtClean="0"/>
              <a:t>Hard Disk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Around for many years, only recently widely used for storing video (helped by explosion of Internet)</a:t>
            </a:r>
          </a:p>
        </p:txBody>
      </p:sp>
      <p:pic>
        <p:nvPicPr>
          <p:cNvPr id="46084" name="Picture 5" descr="d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25908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 descr="Hard_Di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52900"/>
            <a:ext cx="3581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 digitization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3957637" cy="4114800"/>
          </a:xfrm>
        </p:spPr>
        <p:txBody>
          <a:bodyPr/>
          <a:lstStyle/>
          <a:p>
            <a:r>
              <a:rPr lang="en-US" smtClean="0"/>
              <a:t>New digital video cameras have on-board hardware to capture directly to digital format</a:t>
            </a:r>
          </a:p>
          <a:p>
            <a:r>
              <a:rPr lang="en-US" smtClean="0"/>
              <a:t>Old film can be scanned with special machines to produce digital stream</a:t>
            </a:r>
          </a:p>
        </p:txBody>
      </p:sp>
      <p:pic>
        <p:nvPicPr>
          <p:cNvPr id="47108" name="Picture 4" descr="film_sc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3004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 Encoding/Compression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Once video is in digital format, it makes sense to compress it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Similarly to image compression, we want to store video data as efficiently as possible</a:t>
            </a:r>
          </a:p>
          <a:p>
            <a:pPr>
              <a:lnSpc>
                <a:spcPct val="90000"/>
              </a:lnSpc>
            </a:pPr>
            <a:r>
              <a:rPr lang="en-US" smtClean="0"/>
              <a:t>Again, we want to both maximize quality and minimize storage space and processing resources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time, we can exploit correlation in both space and time domains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Bitrate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Information stored/transmitted per unit 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Usually measured in Mbps (Megabits per second)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Ranges from &lt; 1 Mbps to &gt; 40 Mbps</a:t>
            </a:r>
          </a:p>
          <a:p>
            <a:pPr>
              <a:lnSpc>
                <a:spcPct val="90000"/>
              </a:lnSpc>
            </a:pPr>
            <a:r>
              <a:rPr lang="en-US" smtClean="0"/>
              <a:t>Resolution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pixels per frame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Ranges from 160x120 to 1920x1080</a:t>
            </a:r>
          </a:p>
          <a:p>
            <a:pPr>
              <a:lnSpc>
                <a:spcPct val="90000"/>
              </a:lnSpc>
            </a:pPr>
            <a:r>
              <a:rPr lang="en-US" smtClean="0"/>
              <a:t>FPS (frames per second)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Usually 24, 25, 30, or 60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need more because of limitations of the human eye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MPEG: the Organization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752600"/>
            <a:ext cx="8153400" cy="4572000"/>
          </a:xfrm>
        </p:spPr>
        <p:txBody>
          <a:bodyPr/>
          <a:lstStyle/>
          <a:p>
            <a:pPr marL="0" indent="0"/>
            <a:r>
              <a:rPr lang="en-US" smtClean="0"/>
              <a:t> Moving Picture Experts Group</a:t>
            </a:r>
          </a:p>
          <a:p>
            <a:pPr marL="0" indent="0">
              <a:buFontTx/>
              <a:buNone/>
            </a:pPr>
            <a:r>
              <a:rPr lang="en-US" smtClean="0"/>
              <a:t> </a:t>
            </a:r>
          </a:p>
          <a:p>
            <a:pPr marL="0" indent="0"/>
            <a:r>
              <a:rPr lang="en-US" smtClean="0"/>
              <a:t> Established in 1988</a:t>
            </a:r>
          </a:p>
          <a:p>
            <a:pPr marL="0" indent="0"/>
            <a:endParaRPr lang="en-US" smtClean="0"/>
          </a:p>
          <a:p>
            <a:pPr marL="0" indent="0"/>
            <a:r>
              <a:rPr lang="en-US" smtClean="0"/>
              <a:t> Standards under International Organization for</a:t>
            </a:r>
          </a:p>
          <a:p>
            <a:pPr marL="0" indent="0">
              <a:buFontTx/>
              <a:buNone/>
            </a:pPr>
            <a:r>
              <a:rPr lang="en-US" smtClean="0"/>
              <a:t>    standardization (ISO) and International Electro</a:t>
            </a:r>
          </a:p>
          <a:p>
            <a:pPr marL="0" indent="0">
              <a:buFontTx/>
              <a:buNone/>
            </a:pPr>
            <a:r>
              <a:rPr lang="en-US" smtClean="0"/>
              <a:t>    technical Commission (IEC)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/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Official name is: ISO/IEC JTC1 SC29 WG11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 autoUpdateAnimBg="0"/>
      <p:bldP spid="4474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(Moving Pictures </a:t>
            </a:r>
            <a:br>
              <a:rPr lang="en-US" smtClean="0"/>
            </a:br>
            <a:r>
              <a:rPr lang="en-US" smtClean="0"/>
              <a:t>Expert Group)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Committee of experts that develops video encoding standards</a:t>
            </a:r>
          </a:p>
          <a:p>
            <a:pPr>
              <a:lnSpc>
                <a:spcPct val="90000"/>
              </a:lnSpc>
            </a:pPr>
            <a:r>
              <a:rPr lang="en-US" smtClean="0"/>
              <a:t>Until recently, was the only game in town (still the most popular, by far)</a:t>
            </a:r>
          </a:p>
          <a:p>
            <a:pPr>
              <a:lnSpc>
                <a:spcPct val="90000"/>
              </a:lnSpc>
            </a:pPr>
            <a:r>
              <a:rPr lang="en-US" smtClean="0"/>
              <a:t>Suitable for wide range of videos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Low resolution to high resolution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Slow movement to fast action</a:t>
            </a:r>
          </a:p>
          <a:p>
            <a:pPr>
              <a:lnSpc>
                <a:spcPct val="90000"/>
              </a:lnSpc>
            </a:pPr>
            <a:r>
              <a:rPr lang="en-US" smtClean="0"/>
              <a:t>Can be implemented either in software or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533400"/>
          </a:xfrm>
        </p:spPr>
        <p:txBody>
          <a:bodyPr/>
          <a:lstStyle/>
          <a:p>
            <a:r>
              <a:rPr lang="en-US" smtClean="0"/>
              <a:t>MPEG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55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MPEG exploits temporal (i.e  frame-to-frame) redundancy present in all video sequences.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Two Categories: Intra-frame and inter-frame encoding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DCT based compression for the reduction of spatial redundancy (similar to JPEG)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Block-based  motion compensation for exploiting temporal redundancy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causal(predictive coding)  - current picture is modeled as transformation of picture at some previous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non-causal (interpolative coding) - uses past and future reference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41B68E-4857-4D33-BC92-051080F9923C}" type="slidenum">
              <a:rPr lang="en-US" smtClean="0">
                <a:latin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2229" name="Picture 4" descr="http://www.erg.abdn.ac.uk/public_html/research/future-net/digital-video/images/dvb-redun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362200" y="4648200"/>
            <a:ext cx="6172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MPEG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2057400"/>
            <a:ext cx="7848600" cy="4191000"/>
          </a:xfrm>
        </p:spPr>
        <p:txBody>
          <a:bodyPr/>
          <a:lstStyle/>
          <a:p>
            <a:pPr marL="0" indent="0"/>
            <a:r>
              <a:rPr lang="en-US" sz="2400" smtClean="0"/>
              <a:t> </a:t>
            </a:r>
            <a:r>
              <a:rPr lang="en-US" smtClean="0"/>
              <a:t>MPEG-1</a:t>
            </a:r>
            <a:r>
              <a:rPr lang="en-US" sz="2400" smtClean="0"/>
              <a:t> : a standard for storage and retrieval of moving pictures and audio on storage media</a:t>
            </a:r>
          </a:p>
          <a:p>
            <a:pPr marL="0" indent="0"/>
            <a:r>
              <a:rPr lang="en-US" sz="2400" smtClean="0"/>
              <a:t> </a:t>
            </a:r>
            <a:r>
              <a:rPr lang="en-US" smtClean="0"/>
              <a:t>MPEG-2</a:t>
            </a:r>
            <a:r>
              <a:rPr lang="en-US" sz="2400" smtClean="0"/>
              <a:t> : a standard for digital television</a:t>
            </a:r>
          </a:p>
          <a:p>
            <a:pPr marL="0" indent="0"/>
            <a:r>
              <a:rPr lang="en-US" sz="2400" smtClean="0"/>
              <a:t> </a:t>
            </a:r>
            <a:r>
              <a:rPr lang="en-US" smtClean="0"/>
              <a:t>MPEG-4</a:t>
            </a:r>
            <a:r>
              <a:rPr lang="en-US" sz="2400" smtClean="0"/>
              <a:t> : </a:t>
            </a:r>
            <a:r>
              <a:rPr lang="en-US" sz="2400" smtClean="0">
                <a:cs typeface="Times New Roman" pitchFamily="18" charset="0"/>
              </a:rPr>
              <a:t>a standard for multimedia applications</a:t>
            </a:r>
          </a:p>
          <a:p>
            <a:pPr marL="0" indent="0"/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MPEG-7</a:t>
            </a:r>
            <a:r>
              <a:rPr lang="en-US" sz="2400" smtClean="0">
                <a:cs typeface="Times New Roman" pitchFamily="18" charset="0"/>
              </a:rPr>
              <a:t> : a content representation standard for information search </a:t>
            </a:r>
          </a:p>
          <a:p>
            <a:pPr marL="0" indent="0"/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MPEG-21</a:t>
            </a:r>
            <a:r>
              <a:rPr lang="en-US" sz="2400" smtClean="0">
                <a:cs typeface="Times New Roman" pitchFamily="18" charset="0"/>
              </a:rPr>
              <a:t>: offers metadata information for audio and video files </a:t>
            </a:r>
            <a:endParaRPr lang="en-US" sz="2400" smtClean="0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Requirements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Requirements for both dialog and retrieval mode applications</a:t>
            </a:r>
          </a:p>
          <a:p>
            <a:pPr lvl="2"/>
            <a:r>
              <a:rPr lang="en-US" smtClean="0"/>
              <a:t>Support for scalable video in different systems.</a:t>
            </a:r>
          </a:p>
          <a:p>
            <a:pPr lvl="2"/>
            <a:r>
              <a:rPr lang="en-US" smtClean="0"/>
              <a:t>Support for various audio and video rates.</a:t>
            </a:r>
          </a:p>
          <a:p>
            <a:pPr lvl="2"/>
            <a:r>
              <a:rPr lang="en-US" smtClean="0"/>
              <a:t>Synchronization of audio-video streams (lip synchronization)</a:t>
            </a:r>
          </a:p>
          <a:p>
            <a:pPr lvl="2"/>
            <a:r>
              <a:rPr lang="en-US" smtClean="0"/>
              <a:t>Economy of solutions</a:t>
            </a:r>
          </a:p>
          <a:p>
            <a:pPr lvl="3"/>
            <a:r>
              <a:rPr lang="en-US" smtClean="0"/>
              <a:t>Compression in software implies cheaper, slower and low quality solution.</a:t>
            </a:r>
          </a:p>
          <a:p>
            <a:pPr lvl="3"/>
            <a:r>
              <a:rPr lang="en-US" smtClean="0"/>
              <a:t>Compression in hardware implies expensive, faster and high quality solution.</a:t>
            </a:r>
          </a:p>
          <a:p>
            <a:pPr lvl="2"/>
            <a:r>
              <a:rPr lang="en-US" smtClean="0"/>
              <a:t>Compatibility</a:t>
            </a:r>
          </a:p>
          <a:p>
            <a:pPr lvl="3"/>
            <a:r>
              <a:rPr lang="en-US" smtClean="0"/>
              <a:t>e.g. tutoring systems available on CD should run on different platforms.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877D4-D532-4EEF-AE5A-C59D33424871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MPEG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55000" cy="4800600"/>
          </a:xfrm>
        </p:spPr>
        <p:txBody>
          <a:bodyPr/>
          <a:lstStyle/>
          <a:p>
            <a:r>
              <a:rPr lang="en-US" smtClean="0"/>
              <a:t>MPEG-1</a:t>
            </a:r>
          </a:p>
          <a:p>
            <a:pPr lvl="1"/>
            <a:r>
              <a:rPr lang="en-US" smtClean="0"/>
              <a:t>First standard to be published by the MPEG organization (in 1992)</a:t>
            </a:r>
          </a:p>
          <a:p>
            <a:pPr lvl="1"/>
            <a:r>
              <a:rPr lang="en-US" smtClean="0"/>
              <a:t>A standard for storage and retrieval of moving pictures and audio on storage media</a:t>
            </a:r>
          </a:p>
          <a:p>
            <a:pPr lvl="1"/>
            <a:r>
              <a:rPr lang="en-US" smtClean="0"/>
              <a:t>Initial audio/video compression standard </a:t>
            </a:r>
          </a:p>
          <a:p>
            <a:pPr lvl="1"/>
            <a:r>
              <a:rPr lang="en-US" smtClean="0"/>
              <a:t>Used by VCD’s</a:t>
            </a:r>
          </a:p>
          <a:p>
            <a:pPr lvl="1"/>
            <a:r>
              <a:rPr lang="en-US" smtClean="0"/>
              <a:t>MP3 = MPEG-1 audio layer 3</a:t>
            </a:r>
          </a:p>
          <a:p>
            <a:pPr lvl="1"/>
            <a:r>
              <a:rPr lang="en-US" smtClean="0"/>
              <a:t>Target of 1.5 Mb/s bitrate at 352x240 resolution</a:t>
            </a:r>
          </a:p>
          <a:p>
            <a:pPr lvl="1"/>
            <a:r>
              <a:rPr lang="en-US" smtClean="0"/>
              <a:t>Only supports progressive pictures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685800"/>
          </a:xfrm>
        </p:spPr>
        <p:txBody>
          <a:bodyPr/>
          <a:lstStyle/>
          <a:p>
            <a:r>
              <a:rPr lang="en-US" smtClean="0"/>
              <a:t>Evolution of MPEG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MPEG-2</a:t>
            </a:r>
          </a:p>
          <a:p>
            <a:pPr lvl="1"/>
            <a:r>
              <a:rPr lang="en-US" smtClean="0">
                <a:cs typeface="Times New Roman" pitchFamily="18" charset="0"/>
              </a:rPr>
              <a:t>Extends video &amp; audio compression of MPEG-1 </a:t>
            </a:r>
          </a:p>
          <a:p>
            <a:pPr lvl="1">
              <a:buFontTx/>
              <a:buNone/>
            </a:pPr>
            <a:r>
              <a:rPr lang="en-US" smtClean="0">
                <a:cs typeface="Times New Roman" pitchFamily="18" charset="0"/>
              </a:rPr>
              <a:t>		- </a:t>
            </a:r>
            <a:r>
              <a:rPr lang="en-US" sz="2000" smtClean="0">
                <a:cs typeface="Times New Roman" pitchFamily="18" charset="0"/>
              </a:rPr>
              <a:t>Substantially reduces bandwidth required for high-quality</a:t>
            </a:r>
          </a:p>
          <a:p>
            <a:pPr lvl="1">
              <a:buFontTx/>
              <a:buNone/>
            </a:pPr>
            <a:r>
              <a:rPr lang="en-US" sz="2000" smtClean="0">
                <a:cs typeface="Times New Roman" pitchFamily="18" charset="0"/>
              </a:rPr>
              <a:t>		   transmissions</a:t>
            </a:r>
          </a:p>
          <a:p>
            <a:pPr lvl="1">
              <a:buFontTx/>
              <a:buNone/>
            </a:pPr>
            <a:r>
              <a:rPr lang="en-US" sz="2000" smtClean="0">
                <a:cs typeface="Times New Roman" pitchFamily="18" charset="0"/>
              </a:rPr>
              <a:t>		- Optimizes balance between resolution (quality) and bandwidth (speed)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Current de facto standard, widely used in DVD and Digital TV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Ubiquity in hardware implies that it will be here for a long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Transition to HDTV has taken over 10 years and is not finished yet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Different profiles and levels allow for quality control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 capable of coding standard-definition television at bit rate from approximately 3-15 Mbits per second and high-definition television at 15-30 Mbits per second. </a:t>
            </a: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MPEG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MPEG-3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Originally developed for HDTV, but abandoned when MPEG-2 was determined to be sufficient</a:t>
            </a:r>
          </a:p>
          <a:p>
            <a:pPr>
              <a:lnSpc>
                <a:spcPct val="90000"/>
              </a:lnSpc>
            </a:pPr>
            <a:r>
              <a:rPr lang="en-US" smtClean="0"/>
              <a:t>MPEG-4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/>
              <a:t>Submergence</a:t>
            </a:r>
          </a:p>
          <a:p>
            <a:pPr lvl="2">
              <a:lnSpc>
                <a:spcPct val="90000"/>
              </a:lnSpc>
            </a:pPr>
            <a:r>
              <a:rPr lang="en-US" altLang="zh-CN" sz="1600" smtClean="0">
                <a:ea typeface="SimSun" pitchFamily="2" charset="-122"/>
              </a:rPr>
              <a:t>Handle specific requirements from rapidly developing multimedia applications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1600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smtClean="0">
                <a:ea typeface="SimSun" pitchFamily="2" charset="-122"/>
              </a:rPr>
              <a:t>Advantages over MPEG-1 and MPEG-2</a:t>
            </a:r>
          </a:p>
          <a:p>
            <a:pPr lvl="2">
              <a:lnSpc>
                <a:spcPct val="90000"/>
              </a:lnSpc>
            </a:pPr>
            <a:r>
              <a:rPr lang="en-US" altLang="zh-CN" sz="1600" smtClean="0">
                <a:ea typeface="SimSun" pitchFamily="2" charset="-122"/>
              </a:rPr>
              <a:t>Object-oriented coding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MPEG-4 Part 10 is H.264, which is used in HD-DVD and Blu-Ray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technical specification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8153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smtClean="0"/>
              <a:t>Part 1 - Systems - describes synchronization and multiplexing of video and audio.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2 - Video - compression codec for interlaced and non-interlaced video signals.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3 - Audio - compression codec for perceptual coding of audio signals. A multichannel-enabled extension of MPEG-1 audio.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4 - Describes procedures for testing compliance.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5 - Describes systems for Software simulation.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6 - Describes extensions for DSM-CC (Digital Storage Media Command and Control.)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7 - Advanced Audio Coding (AAC)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8 - Deleted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9 - Extension for real time interfaces.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Part 10 - Conformance extensions for DSM-CC.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video spatial domain processing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Spatial domain handled very similarly to JPEG</a:t>
            </a:r>
          </a:p>
          <a:p>
            <a:pPr lvl="1"/>
            <a:r>
              <a:rPr lang="en-US" smtClean="0"/>
              <a:t>Convert RGB values to YUV colorspace</a:t>
            </a:r>
          </a:p>
          <a:p>
            <a:pPr lvl="1"/>
            <a:r>
              <a:rPr lang="en-US" smtClean="0"/>
              <a:t>Split frame into 8x8 blocks</a:t>
            </a:r>
          </a:p>
          <a:p>
            <a:pPr lvl="1"/>
            <a:r>
              <a:rPr lang="en-US" smtClean="0"/>
              <a:t>2-D DCT on each block</a:t>
            </a:r>
          </a:p>
          <a:p>
            <a:pPr lvl="1"/>
            <a:r>
              <a:rPr lang="en-US" smtClean="0"/>
              <a:t>Quantization of DCT coefficients</a:t>
            </a:r>
          </a:p>
          <a:p>
            <a:pPr lvl="1"/>
            <a:r>
              <a:rPr lang="en-US" smtClean="0"/>
              <a:t>Run length and entropy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video time domain processing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3814762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Totally new ballgame (this concept doesn’t exist in JPEG)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General idea – Use motion vectors to specify how a 16x16 macroblock translates between reference frames and current frame, then code difference between reference and actual block</a:t>
            </a:r>
          </a:p>
        </p:txBody>
      </p:sp>
      <p:pic>
        <p:nvPicPr>
          <p:cNvPr id="59396" name="Picture 6" descr="C:\Documents and Settings\rcheng2\My Documents\cs414\lectures\motion_v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4290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7" descr="C:\Documents and Settings\rcheng2\My Documents\cs414\lectures\Compress\MPEG1\motion_comp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492625"/>
            <a:ext cx="3886200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frames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8153400" cy="4525963"/>
          </a:xfrm>
        </p:spPr>
        <p:txBody>
          <a:bodyPr/>
          <a:lstStyle/>
          <a:p>
            <a:r>
              <a:rPr lang="en-US" smtClean="0"/>
              <a:t>I frame (intra-coded)</a:t>
            </a:r>
          </a:p>
          <a:p>
            <a:pPr lvl="1"/>
            <a:r>
              <a:rPr lang="en-US" smtClean="0"/>
              <a:t>Coded without reference to other frames</a:t>
            </a:r>
          </a:p>
          <a:p>
            <a:r>
              <a:rPr lang="en-US" smtClean="0"/>
              <a:t>P frame (predictive-coded)</a:t>
            </a:r>
          </a:p>
          <a:p>
            <a:pPr lvl="1"/>
            <a:r>
              <a:rPr lang="en-US" smtClean="0"/>
              <a:t>Coded with reference to a previous reference frame (either I or P)</a:t>
            </a:r>
          </a:p>
          <a:p>
            <a:pPr lvl="1"/>
            <a:r>
              <a:rPr lang="en-US" smtClean="0"/>
              <a:t>Size is usually about 1/3</a:t>
            </a:r>
            <a:r>
              <a:rPr lang="en-US" baseline="30000" smtClean="0"/>
              <a:t>rd</a:t>
            </a:r>
            <a:r>
              <a:rPr lang="en-US" smtClean="0"/>
              <a:t> of an I frame</a:t>
            </a:r>
          </a:p>
          <a:p>
            <a:r>
              <a:rPr lang="en-US" smtClean="0"/>
              <a:t>B frame (bi-directional predictive-coded)</a:t>
            </a:r>
          </a:p>
          <a:p>
            <a:pPr lvl="1"/>
            <a:r>
              <a:rPr lang="en-US" smtClean="0"/>
              <a:t>Coded with reference to both previous and future reference frames (either I or P)</a:t>
            </a:r>
          </a:p>
          <a:p>
            <a:pPr lvl="1"/>
            <a:r>
              <a:rPr lang="en-US" smtClean="0"/>
              <a:t>Size is usually about 1/6</a:t>
            </a:r>
            <a:r>
              <a:rPr lang="en-US" baseline="30000" smtClean="0"/>
              <a:t>th</a:t>
            </a:r>
            <a:r>
              <a:rPr lang="en-US" smtClean="0"/>
              <a:t> of an I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GOP (Group of Pictures)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3814762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GOP is a set of consecutive frames that can be decoded without any other reference frames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Usually 12 or 15 frames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Transmitted sequence is not the same as displayed sequence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Random access to middle of stream – Start with I frame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61444" name="Picture 5" descr="C:\Documents and Settings\rcheng2\My Documents\cs414\lectures\mpeg_go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19400"/>
            <a:ext cx="42672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about prediction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Only use motion vector if a “close” match can be found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Evaluate “closeness” with MSE or other metric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Can’t search all possible blocks, so need a smart algorithm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no suitable match found, just code the macroblock as an I-block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a scene change is detected, start fresh</a:t>
            </a:r>
          </a:p>
          <a:p>
            <a:pPr>
              <a:lnSpc>
                <a:spcPct val="90000"/>
              </a:lnSpc>
            </a:pPr>
            <a:r>
              <a:rPr lang="en-US" smtClean="0"/>
              <a:t>Don’t want too many P or B frames in a row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Predictive error will keep propagating until next I frame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Delay in decoding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Bitrate allocation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CBR – Constant BitRate</a:t>
            </a:r>
          </a:p>
          <a:p>
            <a:pPr lvl="1"/>
            <a:r>
              <a:rPr lang="en-US" smtClean="0"/>
              <a:t>Streaming media uses this</a:t>
            </a:r>
          </a:p>
          <a:p>
            <a:pPr lvl="1"/>
            <a:r>
              <a:rPr lang="en-US" smtClean="0"/>
              <a:t>Easier to implement</a:t>
            </a:r>
          </a:p>
          <a:p>
            <a:r>
              <a:rPr lang="en-US" smtClean="0"/>
              <a:t>VBR – Variable BitRate</a:t>
            </a:r>
          </a:p>
          <a:p>
            <a:pPr lvl="1"/>
            <a:r>
              <a:rPr lang="en-US" smtClean="0"/>
              <a:t>DVD’s use this</a:t>
            </a:r>
          </a:p>
          <a:p>
            <a:pPr lvl="1"/>
            <a:r>
              <a:rPr lang="en-US" smtClean="0"/>
              <a:t>Usually requires 2-pass coding</a:t>
            </a:r>
          </a:p>
          <a:p>
            <a:pPr lvl="1"/>
            <a:r>
              <a:rPr lang="en-US" smtClean="0"/>
              <a:t>Allocate more bits for complex scenes</a:t>
            </a:r>
          </a:p>
          <a:p>
            <a:pPr lvl="1"/>
            <a:r>
              <a:rPr lang="en-US" smtClean="0"/>
              <a:t>This is worth it, because you assume that you encode once, decode many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Classification of Compression Techniques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>
              <a:lnSpc>
                <a:spcPct val="90000"/>
              </a:lnSpc>
            </a:pPr>
            <a:r>
              <a:rPr lang="en-US" smtClean="0"/>
              <a:t>Entropy 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lossless encoding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used regardless of media’s specific characteristics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data taken as a simple digital sequence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decompression process regenerates data completely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e.g. run-length coding, Huffman coding, Arithmetic coding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Source 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lossy encoding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takes into account the semantics of the data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degree of compression depends on data content.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E.g. content prediction technique - DPCM, delta modulation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Hybrid Coding (used by most multimedia systems)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combine entropy with source encoding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E.g.  JPEG, H.263, DVI (RTV &amp; PLV), MPEG-1, MPEG-2, MPEG-4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84CA8-26BE-49F1-9F64-48D11ECDFDFB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audio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MPEG-1 – 3 layers of increasing quality, layer 3 being the most common (MP3)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16 bits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Samping rate - 32, 44.1, or 48 kHz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Bitrate – 32 to 320 kbps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 facto - 44.1 kHz sample rate, 192 kbps bitrate</a:t>
            </a:r>
          </a:p>
          <a:p>
            <a:pPr>
              <a:lnSpc>
                <a:spcPct val="90000"/>
              </a:lnSpc>
            </a:pPr>
            <a:r>
              <a:rPr lang="en-US" smtClean="0"/>
              <a:t>MPEG-2 – Supports &gt; 2 channels, lower sampling frequencies, low bitrate improvement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AAC (Advanced Audio Coding)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sample frequencies (8 kHz to 96 kHz)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coding efficiency and simpler filterbank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96 kbps AAC sounds better than 128 kbps MP3</a:t>
            </a:r>
          </a:p>
          <a:p>
            <a:pPr>
              <a:lnSpc>
                <a:spcPct val="90000"/>
              </a:lnSpc>
            </a:pPr>
            <a:r>
              <a:rPr lang="en-US" smtClean="0"/>
              <a:t>Usually CBR, but can do VBR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Audio Encoding Steps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8CF99-2836-4CAE-AA62-0FCB5D877C30}" type="slidenum">
              <a:rPr lang="en-US" smtClean="0">
                <a:latin typeface="Arial" pitchFamily="34" charset="0"/>
              </a:rPr>
              <a:pPr/>
              <a:t>61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371600" y="2590800"/>
            <a:ext cx="1447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Psychoacoustic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3276600" y="4038600"/>
            <a:ext cx="1447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Quantization</a:t>
            </a:r>
          </a:p>
          <a:p>
            <a:pPr algn="ctr"/>
            <a:r>
              <a:rPr lang="en-US"/>
              <a:t>Bit/noise</a:t>
            </a:r>
          </a:p>
          <a:p>
            <a:pPr algn="ctr"/>
            <a:r>
              <a:rPr lang="en-US"/>
              <a:t>Allocation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3505200" y="2590800"/>
            <a:ext cx="1447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Filter Bank</a:t>
            </a:r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3352800" y="5334000"/>
            <a:ext cx="1447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Multiplexer</a:t>
            </a:r>
          </a:p>
          <a:p>
            <a:pPr algn="ctr"/>
            <a:endParaRPr lang="en-US"/>
          </a:p>
          <a:p>
            <a:pPr algn="ctr"/>
            <a:r>
              <a:rPr lang="en-US"/>
              <a:t>Entropy Coder</a:t>
            </a:r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2057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>
            <a:off x="20574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4038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Line 10"/>
          <p:cNvSpPr>
            <a:spLocks noChangeShapeType="1"/>
          </p:cNvSpPr>
          <p:nvPr/>
        </p:nvSpPr>
        <p:spPr bwMode="auto">
          <a:xfrm>
            <a:off x="39624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Line 11"/>
          <p:cNvSpPr>
            <a:spLocks noChangeShapeType="1"/>
          </p:cNvSpPr>
          <p:nvPr/>
        </p:nvSpPr>
        <p:spPr bwMode="auto">
          <a:xfrm>
            <a:off x="4191000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2"/>
          <p:cNvSpPr>
            <a:spLocks noChangeShapeType="1"/>
          </p:cNvSpPr>
          <p:nvPr/>
        </p:nvSpPr>
        <p:spPr bwMode="auto">
          <a:xfrm>
            <a:off x="2057400" y="2133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2057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>
            <a:off x="42672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>
            <a:off x="42672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6461125" y="5802313"/>
            <a:ext cx="1438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Huffman Coding </a:t>
            </a:r>
          </a:p>
        </p:txBody>
      </p:sp>
      <p:sp>
        <p:nvSpPr>
          <p:cNvPr id="65554" name="Text Box 17"/>
          <p:cNvSpPr txBox="1">
            <a:spLocks noChangeArrowheads="1"/>
          </p:cNvSpPr>
          <p:nvPr/>
        </p:nvSpPr>
        <p:spPr bwMode="auto">
          <a:xfrm>
            <a:off x="4876800" y="4953000"/>
            <a:ext cx="420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noise level is too low --&gt; finer quantization is applied </a:t>
            </a:r>
          </a:p>
        </p:txBody>
      </p:sp>
      <p:sp>
        <p:nvSpPr>
          <p:cNvPr id="65555" name="Text Box 18"/>
          <p:cNvSpPr txBox="1">
            <a:spLocks noChangeArrowheads="1"/>
          </p:cNvSpPr>
          <p:nvPr/>
        </p:nvSpPr>
        <p:spPr bwMode="auto">
          <a:xfrm>
            <a:off x="4859338" y="4267200"/>
            <a:ext cx="432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noise level is too high --&gt; rough quantization is applied </a:t>
            </a:r>
          </a:p>
        </p:txBody>
      </p:sp>
      <p:sp>
        <p:nvSpPr>
          <p:cNvPr id="65556" name="Text Box 19"/>
          <p:cNvSpPr txBox="1">
            <a:spLocks noChangeArrowheads="1"/>
          </p:cNvSpPr>
          <p:nvPr/>
        </p:nvSpPr>
        <p:spPr bwMode="auto">
          <a:xfrm>
            <a:off x="5165725" y="2754313"/>
            <a:ext cx="355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Transformation from time to frequency domain</a:t>
            </a: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4632325" y="3440113"/>
            <a:ext cx="1069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 subbands</a:t>
            </a:r>
          </a:p>
        </p:txBody>
      </p: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4098925" y="6183313"/>
            <a:ext cx="1406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Compressed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Container Format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Container format is a file format that can contain data compressed by standard codecs</a:t>
            </a:r>
          </a:p>
          <a:p>
            <a:pPr>
              <a:lnSpc>
                <a:spcPct val="90000"/>
              </a:lnSpc>
            </a:pPr>
            <a:r>
              <a:rPr lang="en-US" smtClean="0"/>
              <a:t>2 types for MPEG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Program Stream (PS) – Designed for reasonably reliable media, such as disks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Transport Stream (TS) – Designed for lossy links, such as networks or broadcast antennas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 Synchronization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Want audio and video streams to be played back in sync with each other</a:t>
            </a:r>
          </a:p>
          <a:p>
            <a:pPr>
              <a:lnSpc>
                <a:spcPct val="90000"/>
              </a:lnSpc>
            </a:pPr>
            <a:r>
              <a:rPr lang="en-US" smtClean="0"/>
              <a:t>Video stream contains “presentation timestamps”</a:t>
            </a:r>
          </a:p>
          <a:p>
            <a:pPr>
              <a:lnSpc>
                <a:spcPct val="90000"/>
              </a:lnSpc>
            </a:pPr>
            <a:r>
              <a:rPr lang="en-US" smtClean="0"/>
              <a:t>MPEG-2 clock runs at 90 kHz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Good for both 25 and 30 fps</a:t>
            </a:r>
          </a:p>
          <a:p>
            <a:pPr>
              <a:lnSpc>
                <a:spcPct val="90000"/>
              </a:lnSpc>
            </a:pPr>
            <a:r>
              <a:rPr lang="en-US" smtClean="0"/>
              <a:t>PCR (Program Clock Reference) timestamps are sent with data by sender</a:t>
            </a:r>
          </a:p>
          <a:p>
            <a:pPr>
              <a:lnSpc>
                <a:spcPct val="90000"/>
              </a:lnSpc>
            </a:pPr>
            <a:r>
              <a:rPr lang="en-US" smtClean="0"/>
              <a:t>Receiver uses PLL (Phase Lock Loop) to synchronize clocks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MPEG data stream</a:t>
            </a:r>
          </a:p>
        </p:txBody>
      </p:sp>
      <p:pic>
        <p:nvPicPr>
          <p:cNvPr id="68611" name="Picture 4" descr="C:\Documents and Settings\rcheng2\My Documents\cs414\lectures\Compress\MPEG1\video_data_stream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76400"/>
            <a:ext cx="477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DVI (digital video Interactive)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686800" cy="5181600"/>
          </a:xfrm>
        </p:spPr>
        <p:txBody>
          <a:bodyPr/>
          <a:lstStyle/>
          <a:p>
            <a:r>
              <a:rPr lang="en-US" smtClean="0"/>
              <a:t>DVI includes Coding algorithms.</a:t>
            </a:r>
          </a:p>
          <a:p>
            <a:r>
              <a:rPr lang="en-US" smtClean="0"/>
              <a:t>Fundamental components are:</a:t>
            </a:r>
          </a:p>
          <a:p>
            <a:r>
              <a:rPr lang="en-US" smtClean="0"/>
              <a:t>A VLSI chip for video subsystem</a:t>
            </a:r>
          </a:p>
          <a:p>
            <a:r>
              <a:rPr lang="en-US" smtClean="0"/>
              <a:t>A well specified data format for audio and video files</a:t>
            </a:r>
          </a:p>
          <a:p>
            <a:r>
              <a:rPr lang="en-US" smtClean="0"/>
              <a:t>An application user interface to the audio-visual kernel and</a:t>
            </a:r>
          </a:p>
          <a:p>
            <a:r>
              <a:rPr lang="en-US" smtClean="0"/>
              <a:t>Compression as well as decompression algorithm.</a:t>
            </a:r>
          </a:p>
          <a:p>
            <a:r>
              <a:rPr lang="en-US" smtClean="0"/>
              <a:t>DVI can process data, text, graphics,, still images, video and audio.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DD116-FF0D-468B-BE51-E13EAC80E78D}" type="slidenum">
              <a:rPr lang="en-US" smtClean="0">
                <a:latin typeface="Arial" pitchFamily="34" charset="0"/>
              </a:rPr>
              <a:pPr/>
              <a:t>65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 smtClean="0"/>
              <a:t>DVI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55000" cy="5105400"/>
          </a:xfrm>
        </p:spPr>
        <p:txBody>
          <a:bodyPr/>
          <a:lstStyle/>
          <a:p>
            <a:r>
              <a:rPr lang="en-US" smtClean="0"/>
              <a:t>Video hardware of a DVI board: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D065F-84E7-4611-A521-D50FDB27067D}" type="slidenum">
              <a:rPr lang="en-US" smtClean="0">
                <a:latin typeface="Arial" pitchFamily="34" charset="0"/>
              </a:rPr>
              <a:pPr/>
              <a:t>66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0661" name="Picture 5" descr="dvi boar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Audio and Still image Encoding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Audio signals are digitized using 16 bit per sample and are either PCM-encoded or ADPCM.</a:t>
            </a:r>
          </a:p>
          <a:p>
            <a:r>
              <a:rPr lang="en-US" smtClean="0"/>
              <a:t>When encoding still images, different video input formats can be used e.g. RGB,YUV etc.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ABC6C-43A4-4915-837C-F2E15A96F2EE}" type="slidenum">
              <a:rPr lang="en-US" smtClean="0">
                <a:latin typeface="Arial" pitchFamily="34" charset="0"/>
              </a:rPr>
              <a:pPr/>
              <a:t>67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 Encoding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Two Technologies</a:t>
            </a:r>
          </a:p>
          <a:p>
            <a:r>
              <a:rPr lang="en-US" sz="2400" smtClean="0"/>
              <a:t>Presentation-Level video (PLV)</a:t>
            </a:r>
          </a:p>
          <a:p>
            <a:pPr lvl="1"/>
            <a:r>
              <a:rPr lang="en-US" sz="2000" smtClean="0"/>
              <a:t>Better quality at cost of time consuming asymmetric compression</a:t>
            </a:r>
          </a:p>
          <a:p>
            <a:pPr lvl="1"/>
            <a:r>
              <a:rPr lang="en-US" sz="2000" smtClean="0"/>
              <a:t>Application for CD-ROM</a:t>
            </a:r>
          </a:p>
          <a:p>
            <a:r>
              <a:rPr lang="en-US" sz="2400" smtClean="0"/>
              <a:t>Real-time video (RTV)</a:t>
            </a:r>
          </a:p>
          <a:p>
            <a:pPr lvl="1"/>
            <a:r>
              <a:rPr lang="en-US" sz="2000" smtClean="0"/>
              <a:t>A symmetric compression technique that works with hardware and software</a:t>
            </a:r>
          </a:p>
          <a:p>
            <a:pPr lvl="1"/>
            <a:r>
              <a:rPr lang="en-US" sz="2000" smtClean="0"/>
              <a:t>For interactive communication</a:t>
            </a:r>
          </a:p>
          <a:p>
            <a:r>
              <a:rPr lang="en-US" sz="2400" smtClean="0"/>
              <a:t>Basic compression steps are same as for data compression i.e.  Image preparation, picture processing, quantization and entropy coding.</a:t>
            </a:r>
          </a:p>
          <a:p>
            <a:r>
              <a:rPr lang="en-US" sz="2400" smtClean="0"/>
              <a:t>In RTV the image preparation is decided by Audio Video Kernel (AVK).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FBE8C-5994-4AFC-BC28-7CBC440C090C}" type="slidenum">
              <a:rPr lang="en-US" smtClean="0">
                <a:latin typeface="Arial" pitchFamily="34" charset="0"/>
              </a:rPr>
              <a:pPr/>
              <a:t>68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DVI generation process of a PLV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of DVI using PLV mode follows the process shown below: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4895A-40E8-4453-9B16-05E825090BD2}" type="slidenum">
              <a:rPr lang="en-US" smtClean="0">
                <a:latin typeface="Arial" pitchFamily="34" charset="0"/>
              </a:rPr>
              <a:pPr/>
              <a:t>69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59436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compression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Symmetric Compression</a:t>
            </a:r>
          </a:p>
          <a:p>
            <a:pPr lvl="3"/>
            <a:r>
              <a:rPr lang="en-US" smtClean="0"/>
              <a:t>Same time needed for decoding and encoding phases</a:t>
            </a:r>
          </a:p>
          <a:p>
            <a:pPr lvl="3"/>
            <a:r>
              <a:rPr lang="en-US" smtClean="0"/>
              <a:t>Used for dialog mode applications</a:t>
            </a:r>
          </a:p>
          <a:p>
            <a:r>
              <a:rPr lang="en-US" smtClean="0"/>
              <a:t>Asymmetric Compression</a:t>
            </a:r>
          </a:p>
          <a:p>
            <a:pPr lvl="3"/>
            <a:r>
              <a:rPr lang="en-US" smtClean="0"/>
              <a:t>Compression process is performed once and enough time is available, hence compression can take longer.</a:t>
            </a:r>
          </a:p>
          <a:p>
            <a:pPr lvl="3"/>
            <a:r>
              <a:rPr lang="en-US" smtClean="0"/>
              <a:t>Decompression is performed frequently and must be done fast. </a:t>
            </a:r>
          </a:p>
          <a:p>
            <a:pPr lvl="3"/>
            <a:r>
              <a:rPr lang="en-US" smtClean="0"/>
              <a:t>Used for retrieval mode applications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7C7AA-9FE8-49DB-A774-E63119007A8F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Basic Data Compression Techniques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smtClean="0"/>
              <a:t>Entropy Coding - Run-length Encoding (RLE)</a:t>
            </a:r>
          </a:p>
          <a:p>
            <a:r>
              <a:rPr lang="en-US" sz="2400" smtClean="0"/>
              <a:t>Variations of Run-length coding (Zero suppression)</a:t>
            </a:r>
          </a:p>
          <a:p>
            <a:r>
              <a:rPr lang="en-US" sz="2400" smtClean="0"/>
              <a:t>Variations of run-length coding - Text compression</a:t>
            </a:r>
          </a:p>
          <a:p>
            <a:r>
              <a:rPr lang="en-US" sz="2400" smtClean="0"/>
              <a:t>Variation of Run-length coding: Zero Compression</a:t>
            </a:r>
          </a:p>
          <a:p>
            <a:r>
              <a:rPr lang="en-US" sz="2400" smtClean="0"/>
              <a:t>Variation of run-length coding - Diatomic Coding</a:t>
            </a:r>
          </a:p>
          <a:p>
            <a:r>
              <a:rPr lang="en-US" sz="2400" smtClean="0"/>
              <a:t>Statistical Encoding (Frequency Dependent)</a:t>
            </a:r>
          </a:p>
          <a:p>
            <a:r>
              <a:rPr lang="en-US" sz="2400" smtClean="0"/>
              <a:t>Huffman Encoding (Statistical encoding technique)</a:t>
            </a:r>
          </a:p>
          <a:p>
            <a:r>
              <a:rPr lang="en-US" sz="2400" smtClean="0"/>
              <a:t>Arithmetic Encoding</a:t>
            </a:r>
          </a:p>
          <a:p>
            <a:r>
              <a:rPr lang="en-US" sz="2400" smtClean="0"/>
              <a:t>Source Encoding - Differential Encoding</a:t>
            </a:r>
          </a:p>
          <a:p>
            <a:r>
              <a:rPr lang="en-US" sz="2400" smtClean="0"/>
              <a:t>Delta Modulation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2C6FE-E567-41D9-825D-C75C1837E7E3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Entropy Coding - Run-length Encoding (RLE)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mtClean="0"/>
              <a:t>Content dependent coding</a:t>
            </a:r>
          </a:p>
          <a:p>
            <a:pPr lvl="1"/>
            <a:r>
              <a:rPr lang="en-US" smtClean="0"/>
              <a:t>RLE replaces the sequence of same consecutive bytes with the number of occurrences.</a:t>
            </a:r>
          </a:p>
          <a:p>
            <a:pPr lvl="3"/>
            <a:r>
              <a:rPr lang="en-US" smtClean="0"/>
              <a:t>The number of occurrences is indicated by a special flag - “!”</a:t>
            </a:r>
          </a:p>
          <a:p>
            <a:pPr lvl="1"/>
            <a:r>
              <a:rPr lang="en-US" smtClean="0"/>
              <a:t>RLE Algorithm:</a:t>
            </a:r>
          </a:p>
          <a:p>
            <a:pPr lvl="3"/>
            <a:r>
              <a:rPr lang="en-US" smtClean="0"/>
              <a:t>If the same byte occurred at least 4 times then count the number of occurrences</a:t>
            </a:r>
          </a:p>
          <a:p>
            <a:pPr lvl="3"/>
            <a:r>
              <a:rPr lang="en-US" smtClean="0"/>
              <a:t>Write compressed data in the following format:</a:t>
            </a:r>
          </a:p>
          <a:p>
            <a:pPr lvl="3">
              <a:buFontTx/>
              <a:buNone/>
            </a:pPr>
            <a:r>
              <a:rPr lang="en-US" smtClean="0"/>
              <a:t>		“the counted byte!number of occurrences”</a:t>
            </a:r>
          </a:p>
          <a:p>
            <a:pPr lvl="1"/>
            <a:r>
              <a:rPr lang="en-US" smtClean="0"/>
              <a:t>Example </a:t>
            </a:r>
          </a:p>
          <a:p>
            <a:pPr lvl="3"/>
            <a:r>
              <a:rPr lang="en-US" smtClean="0"/>
              <a:t>Uncompressed sequence - ABCCCCCCCCCDEFFFFGGG</a:t>
            </a:r>
          </a:p>
          <a:p>
            <a:pPr lvl="3"/>
            <a:r>
              <a:rPr lang="en-US" smtClean="0"/>
              <a:t>Compressed sequence - ABC!9DEF!4GGG (from 20 to 13 bytes)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09011-B482-4104-B7D9-46619A291897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3991</TotalTime>
  <Words>4244</Words>
  <Application>Microsoft Office PowerPoint</Application>
  <PresentationFormat>On-screen Show (4:3)</PresentationFormat>
  <Paragraphs>689</Paragraphs>
  <Slides>69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SimSun</vt:lpstr>
      <vt:lpstr>Arial</vt:lpstr>
      <vt:lpstr>Century Gothic</vt:lpstr>
      <vt:lpstr>Comic Sans MS</vt:lpstr>
      <vt:lpstr>Monotype Sorts</vt:lpstr>
      <vt:lpstr>Times New Roman</vt:lpstr>
      <vt:lpstr>Wingdings</vt:lpstr>
      <vt:lpstr>Wingdings 3</vt:lpstr>
      <vt:lpstr>ZapfDingbats</vt:lpstr>
      <vt:lpstr>Ion</vt:lpstr>
      <vt:lpstr>Lecture 5 – Data Compression</vt:lpstr>
      <vt:lpstr>Coding Requirements</vt:lpstr>
      <vt:lpstr>Coding Format Examples</vt:lpstr>
      <vt:lpstr>Coding Requirements</vt:lpstr>
      <vt:lpstr>Coding Requirements</vt:lpstr>
      <vt:lpstr>Classification of Compression Techniques</vt:lpstr>
      <vt:lpstr>Types of compression</vt:lpstr>
      <vt:lpstr>Basic Data Compression Techniques</vt:lpstr>
      <vt:lpstr>Entropy Coding - Run-length Encoding (RLE)</vt:lpstr>
      <vt:lpstr>Variations of Run-length coding (Zero suppression)</vt:lpstr>
      <vt:lpstr>Variations of run-length coding - Text compression</vt:lpstr>
      <vt:lpstr>Variation of Run-length coding: Zero Compression</vt:lpstr>
      <vt:lpstr>Variation of run-length coding - Diatomic Coding</vt:lpstr>
      <vt:lpstr>Statistical Encoding (Frequency Dependent)</vt:lpstr>
      <vt:lpstr>Huffman Encoding (Statistical encoding technique)</vt:lpstr>
      <vt:lpstr>Example of Huffman Encoding</vt:lpstr>
      <vt:lpstr>Arithmetic Encoding</vt:lpstr>
      <vt:lpstr>PowerPoint Presentation</vt:lpstr>
      <vt:lpstr>PowerPoint Presentation</vt:lpstr>
      <vt:lpstr>Source Encoding - Differential Encoding</vt:lpstr>
      <vt:lpstr>Differential Encoding (cont.)</vt:lpstr>
      <vt:lpstr>Differential Encoding for Audio</vt:lpstr>
      <vt:lpstr>DPCM Example</vt:lpstr>
      <vt:lpstr>Delta Modulation</vt:lpstr>
      <vt:lpstr>Data Compression and Coding Standards:- JPEG </vt:lpstr>
      <vt:lpstr>Why JPEG</vt:lpstr>
      <vt:lpstr>Steps in Compression (Image)</vt:lpstr>
      <vt:lpstr>PowerPoint Presentation</vt:lpstr>
      <vt:lpstr>Zig-Zag Scan</vt:lpstr>
      <vt:lpstr>PowerPoint Presentation</vt:lpstr>
      <vt:lpstr>Compression Steps</vt:lpstr>
      <vt:lpstr>Variants of Image Compression</vt:lpstr>
      <vt:lpstr>JPEG Processing Steps</vt:lpstr>
      <vt:lpstr>Sequential picture presentation used in the lossy DCT-based mode.</vt:lpstr>
      <vt:lpstr>Progressive picture presentation used in the expanded Lossy DCT-based mode.</vt:lpstr>
      <vt:lpstr>H.261(px64)</vt:lpstr>
      <vt:lpstr>H.261(px64) cont…</vt:lpstr>
      <vt:lpstr>Image preparation</vt:lpstr>
      <vt:lpstr>Coding Algorithm</vt:lpstr>
      <vt:lpstr>Data Stream</vt:lpstr>
      <vt:lpstr>Evolution of video mediums</vt:lpstr>
      <vt:lpstr>Evolution of video mediums</vt:lpstr>
      <vt:lpstr>Video digitization</vt:lpstr>
      <vt:lpstr>Video Encoding/Compression</vt:lpstr>
      <vt:lpstr>Definitions</vt:lpstr>
      <vt:lpstr>MPEG: the Organization</vt:lpstr>
      <vt:lpstr>MPEG (Moving Pictures  Expert Group)</vt:lpstr>
      <vt:lpstr>MPEG</vt:lpstr>
      <vt:lpstr>Evolution of MPEG </vt:lpstr>
      <vt:lpstr>Evolution of MPEG</vt:lpstr>
      <vt:lpstr>Evolution of MPEG</vt:lpstr>
      <vt:lpstr>Evolution of MPEG</vt:lpstr>
      <vt:lpstr>MPEG technical specification</vt:lpstr>
      <vt:lpstr>MPEG video spatial domain processing</vt:lpstr>
      <vt:lpstr>MPEG video time domain processing</vt:lpstr>
      <vt:lpstr>Types of frames</vt:lpstr>
      <vt:lpstr>GOP (Group of Pictures)</vt:lpstr>
      <vt:lpstr>Things about prediction</vt:lpstr>
      <vt:lpstr>Bitrate allocation</vt:lpstr>
      <vt:lpstr>MPEG audio</vt:lpstr>
      <vt:lpstr>MPEG Audio Encoding Steps</vt:lpstr>
      <vt:lpstr>MPEG Container Format</vt:lpstr>
      <vt:lpstr>AV Synchronization</vt:lpstr>
      <vt:lpstr>MPEG data stream</vt:lpstr>
      <vt:lpstr>DVI (digital video Interactive)</vt:lpstr>
      <vt:lpstr>DVI</vt:lpstr>
      <vt:lpstr>Audio and Still image Encoding</vt:lpstr>
      <vt:lpstr>Video Encoding</vt:lpstr>
      <vt:lpstr>DVI generation process of a PLV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Sanjay Adhikari</cp:lastModifiedBy>
  <cp:revision>126</cp:revision>
  <dcterms:created xsi:type="dcterms:W3CDTF">1999-01-03T21:19:15Z</dcterms:created>
  <dcterms:modified xsi:type="dcterms:W3CDTF">2017-09-09T10:17:33Z</dcterms:modified>
</cp:coreProperties>
</file>