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8" r:id="rId1"/>
  </p:sldMasterIdLst>
  <p:notesMasterIdLst>
    <p:notesMasterId r:id="rId36"/>
  </p:notesMasterIdLst>
  <p:handoutMasterIdLst>
    <p:handoutMasterId r:id="rId37"/>
  </p:handoutMasterIdLst>
  <p:sldIdLst>
    <p:sldId id="256" r:id="rId2"/>
    <p:sldId id="258" r:id="rId3"/>
    <p:sldId id="418" r:id="rId4"/>
    <p:sldId id="453" r:id="rId5"/>
    <p:sldId id="455" r:id="rId6"/>
    <p:sldId id="454" r:id="rId7"/>
    <p:sldId id="419" r:id="rId8"/>
    <p:sldId id="452" r:id="rId9"/>
    <p:sldId id="456" r:id="rId10"/>
    <p:sldId id="457" r:id="rId11"/>
    <p:sldId id="458" r:id="rId12"/>
    <p:sldId id="459" r:id="rId13"/>
    <p:sldId id="460" r:id="rId14"/>
    <p:sldId id="461" r:id="rId15"/>
    <p:sldId id="462" r:id="rId16"/>
    <p:sldId id="463" r:id="rId17"/>
    <p:sldId id="464" r:id="rId18"/>
    <p:sldId id="465" r:id="rId19"/>
    <p:sldId id="466" r:id="rId20"/>
    <p:sldId id="468" r:id="rId21"/>
    <p:sldId id="469" r:id="rId22"/>
    <p:sldId id="470" r:id="rId23"/>
    <p:sldId id="471" r:id="rId24"/>
    <p:sldId id="472" r:id="rId25"/>
    <p:sldId id="473" r:id="rId26"/>
    <p:sldId id="474" r:id="rId27"/>
    <p:sldId id="475" r:id="rId28"/>
    <p:sldId id="476" r:id="rId29"/>
    <p:sldId id="478" r:id="rId30"/>
    <p:sldId id="479" r:id="rId31"/>
    <p:sldId id="481" r:id="rId32"/>
    <p:sldId id="477" r:id="rId33"/>
    <p:sldId id="480" r:id="rId34"/>
    <p:sldId id="482" r:id="rId35"/>
  </p:sldIdLst>
  <p:sldSz cx="9144000" cy="6858000" type="screen4x3"/>
  <p:notesSz cx="9601200" cy="7315200"/>
  <p:defaultTextStyle>
    <a:defPPr>
      <a:defRPr lang="en-US"/>
    </a:defPPr>
    <a:lvl1pPr algn="ctr" rtl="0" eaLnBrk="0" fontAlgn="base" hangingPunct="0">
      <a:spcBef>
        <a:spcPct val="0"/>
      </a:spcBef>
      <a:spcAft>
        <a:spcPct val="0"/>
      </a:spcAft>
      <a:defRPr sz="1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400" kern="1200">
        <a:solidFill>
          <a:schemeClr val="tx1"/>
        </a:solidFill>
        <a:latin typeface="Times New Roman" pitchFamily="18" charset="0"/>
        <a:ea typeface="+mn-ea"/>
        <a:cs typeface="+mn-cs"/>
      </a:defRPr>
    </a:lvl6pPr>
    <a:lvl7pPr marL="2743200" algn="l" defTabSz="914400" rtl="0" eaLnBrk="1" latinLnBrk="0" hangingPunct="1">
      <a:defRPr sz="1400" kern="1200">
        <a:solidFill>
          <a:schemeClr val="tx1"/>
        </a:solidFill>
        <a:latin typeface="Times New Roman" pitchFamily="18" charset="0"/>
        <a:ea typeface="+mn-ea"/>
        <a:cs typeface="+mn-cs"/>
      </a:defRPr>
    </a:lvl7pPr>
    <a:lvl8pPr marL="3200400" algn="l" defTabSz="914400" rtl="0" eaLnBrk="1" latinLnBrk="0" hangingPunct="1">
      <a:defRPr sz="1400" kern="1200">
        <a:solidFill>
          <a:schemeClr val="tx1"/>
        </a:solidFill>
        <a:latin typeface="Times New Roman" pitchFamily="18" charset="0"/>
        <a:ea typeface="+mn-ea"/>
        <a:cs typeface="+mn-cs"/>
      </a:defRPr>
    </a:lvl8pPr>
    <a:lvl9pPr marL="3657600" algn="l" defTabSz="914400" rtl="0" eaLnBrk="1" latinLnBrk="0" hangingPunct="1">
      <a:defRPr sz="1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003399"/>
    <a:srgbClr val="0066FF"/>
    <a:srgbClr val="009900"/>
    <a:srgbClr val="9999FF"/>
    <a:srgbClr val="FF5050"/>
    <a:srgbClr val="FF9966"/>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4" d="100"/>
          <a:sy n="84" d="100"/>
        </p:scale>
        <p:origin x="1426" y="67"/>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1386"/>
    </p:cViewPr>
  </p:sorterViewPr>
  <p:notesViewPr>
    <p:cSldViewPr>
      <p:cViewPr varScale="1">
        <p:scale>
          <a:sx n="85" d="100"/>
          <a:sy n="85" d="100"/>
        </p:scale>
        <p:origin x="-1956" y="-72"/>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a:defRPr sz="1300" smtClean="0"/>
            </a:lvl1pPr>
          </a:lstStyle>
          <a:p>
            <a:pPr>
              <a:defRPr/>
            </a:pPr>
            <a:endParaRPr lang="en-US"/>
          </a:p>
        </p:txBody>
      </p:sp>
      <p:sp>
        <p:nvSpPr>
          <p:cNvPr id="239619" name="Rectangle 3"/>
          <p:cNvSpPr>
            <a:spLocks noGrp="1" noChangeArrowheads="1"/>
          </p:cNvSpPr>
          <p:nvPr>
            <p:ph type="dt" sz="quarter" idx="1"/>
          </p:nvPr>
        </p:nvSpPr>
        <p:spPr bwMode="auto">
          <a:xfrm>
            <a:off x="5438775"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smtClean="0"/>
            </a:lvl1pPr>
          </a:lstStyle>
          <a:p>
            <a:pPr>
              <a:defRPr/>
            </a:pPr>
            <a:endParaRPr lang="en-US"/>
          </a:p>
        </p:txBody>
      </p:sp>
      <p:sp>
        <p:nvSpPr>
          <p:cNvPr id="239620" name="Rectangle 4"/>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a:defRPr sz="1300" smtClean="0"/>
            </a:lvl1pPr>
          </a:lstStyle>
          <a:p>
            <a:pPr>
              <a:defRPr/>
            </a:pPr>
            <a:endParaRPr lang="en-US"/>
          </a:p>
        </p:txBody>
      </p:sp>
      <p:sp>
        <p:nvSpPr>
          <p:cNvPr id="239621" name="Rectangle 5"/>
          <p:cNvSpPr>
            <a:spLocks noGrp="1" noChangeArrowheads="1"/>
          </p:cNvSpPr>
          <p:nvPr>
            <p:ph type="sldNum" sz="quarter" idx="3"/>
          </p:nvPr>
        </p:nvSpPr>
        <p:spPr bwMode="auto">
          <a:xfrm>
            <a:off x="5438775" y="6948488"/>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smtClean="0"/>
            </a:lvl1pPr>
          </a:lstStyle>
          <a:p>
            <a:pPr>
              <a:defRPr/>
            </a:pPr>
            <a:fld id="{06CDF4A1-4B05-4F72-AAA1-F18E364019E4}" type="slidenum">
              <a:rPr lang="en-US"/>
              <a:pPr>
                <a:defRPr/>
              </a:pPr>
              <a:t>‹#›</a:t>
            </a:fld>
            <a:endParaRPr lang="en-US"/>
          </a:p>
        </p:txBody>
      </p:sp>
    </p:spTree>
    <p:extLst>
      <p:ext uri="{BB962C8B-B14F-4D97-AF65-F5344CB8AC3E}">
        <p14:creationId xmlns:p14="http://schemas.microsoft.com/office/powerpoint/2010/main" val="2054184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a:defRPr sz="1300" smtClean="0"/>
            </a:lvl1pPr>
          </a:lstStyle>
          <a:p>
            <a:pPr>
              <a:defRPr/>
            </a:pPr>
            <a:endParaRPr lang="en-US"/>
          </a:p>
        </p:txBody>
      </p:sp>
      <p:sp>
        <p:nvSpPr>
          <p:cNvPr id="28675" name="Rectangle 3"/>
          <p:cNvSpPr>
            <a:spLocks noGrp="1" noChangeArrowheads="1"/>
          </p:cNvSpPr>
          <p:nvPr>
            <p:ph type="dt" idx="1"/>
          </p:nvPr>
        </p:nvSpPr>
        <p:spPr bwMode="auto">
          <a:xfrm>
            <a:off x="5440363" y="0"/>
            <a:ext cx="4160837"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smtClean="0"/>
            </a:lvl1pPr>
          </a:lstStyle>
          <a:p>
            <a:pPr>
              <a:defRPr/>
            </a:pPr>
            <a:endParaRPr lang="en-US"/>
          </a:p>
        </p:txBody>
      </p:sp>
      <p:sp>
        <p:nvSpPr>
          <p:cNvPr id="31748"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1279525" y="3475038"/>
            <a:ext cx="7042150" cy="32908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8" name="Rectangle 6"/>
          <p:cNvSpPr>
            <a:spLocks noGrp="1" noChangeArrowheads="1"/>
          </p:cNvSpPr>
          <p:nvPr>
            <p:ph type="ftr" sz="quarter" idx="4"/>
          </p:nvPr>
        </p:nvSpPr>
        <p:spPr bwMode="auto">
          <a:xfrm>
            <a:off x="0" y="6950075"/>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a:defRPr sz="1300" smtClean="0"/>
            </a:lvl1pPr>
          </a:lstStyle>
          <a:p>
            <a:pPr>
              <a:defRPr/>
            </a:pPr>
            <a:endParaRPr lang="en-US"/>
          </a:p>
        </p:txBody>
      </p:sp>
      <p:sp>
        <p:nvSpPr>
          <p:cNvPr id="28679" name="Rectangle 7"/>
          <p:cNvSpPr>
            <a:spLocks noGrp="1" noChangeArrowheads="1"/>
          </p:cNvSpPr>
          <p:nvPr>
            <p:ph type="sldNum" sz="quarter" idx="5"/>
          </p:nvPr>
        </p:nvSpPr>
        <p:spPr bwMode="auto">
          <a:xfrm>
            <a:off x="5440363" y="6950075"/>
            <a:ext cx="4160837"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smtClean="0"/>
            </a:lvl1pPr>
          </a:lstStyle>
          <a:p>
            <a:pPr>
              <a:defRPr/>
            </a:pPr>
            <a:fld id="{33AB4213-A4F9-47C9-B3E3-D7A37E4E76A3}" type="slidenum">
              <a:rPr lang="en-US"/>
              <a:pPr>
                <a:defRPr/>
              </a:pPr>
              <a:t>‹#›</a:t>
            </a:fld>
            <a:endParaRPr lang="en-US"/>
          </a:p>
        </p:txBody>
      </p:sp>
    </p:spTree>
    <p:extLst>
      <p:ext uri="{BB962C8B-B14F-4D97-AF65-F5344CB8AC3E}">
        <p14:creationId xmlns:p14="http://schemas.microsoft.com/office/powerpoint/2010/main" val="29525274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Optical Storage Media</a:t>
            </a:r>
            <a:endParaRPr lang="en-US"/>
          </a:p>
        </p:txBody>
      </p:sp>
      <p:sp>
        <p:nvSpPr>
          <p:cNvPr id="6" name="Slide Number Placeholder 5"/>
          <p:cNvSpPr>
            <a:spLocks noGrp="1"/>
          </p:cNvSpPr>
          <p:nvPr>
            <p:ph type="sldNum" sz="quarter" idx="12"/>
          </p:nvPr>
        </p:nvSpPr>
        <p:spPr/>
        <p:txBody>
          <a:bodyPr/>
          <a:lstStyle/>
          <a:p>
            <a:pPr>
              <a:defRPr/>
            </a:pPr>
            <a:fld id="{3D082882-474C-490E-A2EB-0FAE5668E525}" type="slidenum">
              <a:rPr lang="en-US" smtClean="0"/>
              <a:pPr>
                <a:defRPr/>
              </a:pPr>
              <a:t>‹#›</a:t>
            </a:fld>
            <a:endParaRPr lang="en-US"/>
          </a:p>
        </p:txBody>
      </p:sp>
    </p:spTree>
    <p:extLst>
      <p:ext uri="{BB962C8B-B14F-4D97-AF65-F5344CB8AC3E}">
        <p14:creationId xmlns:p14="http://schemas.microsoft.com/office/powerpoint/2010/main" val="42177493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Optical Storage Media</a:t>
            </a:r>
            <a:endParaRPr lang="en-US"/>
          </a:p>
        </p:txBody>
      </p:sp>
      <p:sp>
        <p:nvSpPr>
          <p:cNvPr id="7" name="Slide Number Placeholder 6"/>
          <p:cNvSpPr>
            <a:spLocks noGrp="1"/>
          </p:cNvSpPr>
          <p:nvPr>
            <p:ph type="sldNum" sz="quarter" idx="12"/>
          </p:nvPr>
        </p:nvSpPr>
        <p:spPr/>
        <p:txBody>
          <a:bodyPr/>
          <a:lstStyle/>
          <a:p>
            <a:pPr>
              <a:defRPr/>
            </a:pPr>
            <a:fld id="{161FA0D7-E1C9-4C4A-9FB4-8ECBEEEF4322}" type="slidenum">
              <a:rPr lang="en-US" smtClean="0"/>
              <a:pPr>
                <a:defRPr/>
              </a:pPr>
              <a:t>‹#›</a:t>
            </a:fld>
            <a:endParaRPr lang="en-US"/>
          </a:p>
        </p:txBody>
      </p:sp>
    </p:spTree>
    <p:extLst>
      <p:ext uri="{BB962C8B-B14F-4D97-AF65-F5344CB8AC3E}">
        <p14:creationId xmlns:p14="http://schemas.microsoft.com/office/powerpoint/2010/main" val="326198761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Optical Storage Media</a:t>
            </a:r>
            <a:endParaRPr lang="en-US"/>
          </a:p>
        </p:txBody>
      </p:sp>
      <p:sp>
        <p:nvSpPr>
          <p:cNvPr id="6" name="Slide Number Placeholder 5"/>
          <p:cNvSpPr>
            <a:spLocks noGrp="1"/>
          </p:cNvSpPr>
          <p:nvPr>
            <p:ph type="sldNum" sz="quarter" idx="12"/>
          </p:nvPr>
        </p:nvSpPr>
        <p:spPr/>
        <p:txBody>
          <a:bodyPr/>
          <a:lstStyle/>
          <a:p>
            <a:pPr>
              <a:defRPr/>
            </a:pPr>
            <a:fld id="{161FA0D7-E1C9-4C4A-9FB4-8ECBEEEF4322}" type="slidenum">
              <a:rPr lang="en-US" smtClean="0"/>
              <a:pPr>
                <a:defRPr/>
              </a:pPr>
              <a:t>‹#›</a:t>
            </a:fld>
            <a:endParaRPr lang="en-US"/>
          </a:p>
        </p:txBody>
      </p:sp>
    </p:spTree>
    <p:extLst>
      <p:ext uri="{BB962C8B-B14F-4D97-AF65-F5344CB8AC3E}">
        <p14:creationId xmlns:p14="http://schemas.microsoft.com/office/powerpoint/2010/main" val="49733328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Optical Storage Media</a:t>
            </a:r>
            <a:endParaRPr lang="en-US"/>
          </a:p>
        </p:txBody>
      </p:sp>
      <p:sp>
        <p:nvSpPr>
          <p:cNvPr id="6" name="Slide Number Placeholder 5"/>
          <p:cNvSpPr>
            <a:spLocks noGrp="1"/>
          </p:cNvSpPr>
          <p:nvPr>
            <p:ph type="sldNum" sz="quarter" idx="12"/>
          </p:nvPr>
        </p:nvSpPr>
        <p:spPr/>
        <p:txBody>
          <a:bodyPr/>
          <a:lstStyle/>
          <a:p>
            <a:pPr>
              <a:defRPr/>
            </a:pPr>
            <a:fld id="{161FA0D7-E1C9-4C4A-9FB4-8ECBEEEF4322}" type="slidenum">
              <a:rPr lang="en-US" smtClean="0"/>
              <a:pPr>
                <a:defRPr/>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93313486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Optical Storage Media</a:t>
            </a:r>
            <a:endParaRPr lang="en-US"/>
          </a:p>
        </p:txBody>
      </p:sp>
      <p:sp>
        <p:nvSpPr>
          <p:cNvPr id="6" name="Slide Number Placeholder 5"/>
          <p:cNvSpPr>
            <a:spLocks noGrp="1"/>
          </p:cNvSpPr>
          <p:nvPr>
            <p:ph type="sldNum" sz="quarter" idx="12"/>
          </p:nvPr>
        </p:nvSpPr>
        <p:spPr/>
        <p:txBody>
          <a:bodyPr/>
          <a:lstStyle/>
          <a:p>
            <a:pPr>
              <a:defRPr/>
            </a:pPr>
            <a:fld id="{161FA0D7-E1C9-4C4A-9FB4-8ECBEEEF4322}" type="slidenum">
              <a:rPr lang="en-US" smtClean="0"/>
              <a:pPr>
                <a:defRPr/>
              </a:pPr>
              <a:t>‹#›</a:t>
            </a:fld>
            <a:endParaRPr lang="en-US"/>
          </a:p>
        </p:txBody>
      </p:sp>
    </p:spTree>
    <p:extLst>
      <p:ext uri="{BB962C8B-B14F-4D97-AF65-F5344CB8AC3E}">
        <p14:creationId xmlns:p14="http://schemas.microsoft.com/office/powerpoint/2010/main" val="183308019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p>
        </p:txBody>
      </p:sp>
      <p:sp>
        <p:nvSpPr>
          <p:cNvPr id="4" name="Footer Placeholder 4"/>
          <p:cNvSpPr>
            <a:spLocks noGrp="1"/>
          </p:cNvSpPr>
          <p:nvPr>
            <p:ph type="ftr" sz="quarter" idx="11"/>
          </p:nvPr>
        </p:nvSpPr>
        <p:spPr/>
        <p:txBody>
          <a:bodyPr/>
          <a:lstStyle/>
          <a:p>
            <a:pPr>
              <a:defRPr/>
            </a:pPr>
            <a:r>
              <a:rPr lang="en-US" smtClean="0"/>
              <a:t>Optical Storage Media</a:t>
            </a:r>
            <a:endParaRPr lang="en-US"/>
          </a:p>
        </p:txBody>
      </p:sp>
      <p:sp>
        <p:nvSpPr>
          <p:cNvPr id="6" name="Slide Number Placeholder 5"/>
          <p:cNvSpPr>
            <a:spLocks noGrp="1"/>
          </p:cNvSpPr>
          <p:nvPr>
            <p:ph type="sldNum" sz="quarter" idx="12"/>
          </p:nvPr>
        </p:nvSpPr>
        <p:spPr/>
        <p:txBody>
          <a:bodyPr/>
          <a:lstStyle/>
          <a:p>
            <a:pPr>
              <a:defRPr/>
            </a:pPr>
            <a:fld id="{161FA0D7-E1C9-4C4A-9FB4-8ECBEEEF4322}" type="slidenum">
              <a:rPr lang="en-US" smtClean="0"/>
              <a:pPr>
                <a:defRPr/>
              </a:pPr>
              <a:t>‹#›</a:t>
            </a:fld>
            <a:endParaRPr lang="en-US"/>
          </a:p>
        </p:txBody>
      </p:sp>
    </p:spTree>
    <p:extLst>
      <p:ext uri="{BB962C8B-B14F-4D97-AF65-F5344CB8AC3E}">
        <p14:creationId xmlns:p14="http://schemas.microsoft.com/office/powerpoint/2010/main" val="2697414105"/>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endParaRPr lang="en-US"/>
          </a:p>
        </p:txBody>
      </p:sp>
      <p:sp>
        <p:nvSpPr>
          <p:cNvPr id="4" name="Footer Placeholder 4"/>
          <p:cNvSpPr>
            <a:spLocks noGrp="1"/>
          </p:cNvSpPr>
          <p:nvPr>
            <p:ph type="ftr" sz="quarter" idx="11"/>
          </p:nvPr>
        </p:nvSpPr>
        <p:spPr/>
        <p:txBody>
          <a:bodyPr/>
          <a:lstStyle/>
          <a:p>
            <a:pPr>
              <a:defRPr/>
            </a:pPr>
            <a:r>
              <a:rPr lang="en-US" smtClean="0"/>
              <a:t>Optical Storage Media</a:t>
            </a:r>
            <a:endParaRPr lang="en-US"/>
          </a:p>
        </p:txBody>
      </p:sp>
      <p:sp>
        <p:nvSpPr>
          <p:cNvPr id="6" name="Slide Number Placeholder 5"/>
          <p:cNvSpPr>
            <a:spLocks noGrp="1"/>
          </p:cNvSpPr>
          <p:nvPr>
            <p:ph type="sldNum" sz="quarter" idx="12"/>
          </p:nvPr>
        </p:nvSpPr>
        <p:spPr/>
        <p:txBody>
          <a:bodyPr/>
          <a:lstStyle/>
          <a:p>
            <a:pPr>
              <a:defRPr/>
            </a:pPr>
            <a:fld id="{161FA0D7-E1C9-4C4A-9FB4-8ECBEEEF4322}" type="slidenum">
              <a:rPr lang="en-US" smtClean="0"/>
              <a:pPr>
                <a:defRPr/>
              </a:pPr>
              <a:t>‹#›</a:t>
            </a:fld>
            <a:endParaRPr lang="en-US"/>
          </a:p>
        </p:txBody>
      </p:sp>
    </p:spTree>
    <p:extLst>
      <p:ext uri="{BB962C8B-B14F-4D97-AF65-F5344CB8AC3E}">
        <p14:creationId xmlns:p14="http://schemas.microsoft.com/office/powerpoint/2010/main" val="108184999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Optical Storage Media</a:t>
            </a:r>
            <a:endParaRPr lang="en-US"/>
          </a:p>
        </p:txBody>
      </p:sp>
      <p:sp>
        <p:nvSpPr>
          <p:cNvPr id="6" name="Slide Number Placeholder 5"/>
          <p:cNvSpPr>
            <a:spLocks noGrp="1"/>
          </p:cNvSpPr>
          <p:nvPr>
            <p:ph type="sldNum" sz="quarter" idx="12"/>
          </p:nvPr>
        </p:nvSpPr>
        <p:spPr/>
        <p:txBody>
          <a:bodyPr/>
          <a:lstStyle/>
          <a:p>
            <a:pPr>
              <a:defRPr/>
            </a:pPr>
            <a:fld id="{F1B0E46B-0BD5-4044-9BDD-AAF1ED8C2141}" type="slidenum">
              <a:rPr lang="en-US" smtClean="0"/>
              <a:pPr>
                <a:defRPr/>
              </a:pPr>
              <a:t>‹#›</a:t>
            </a:fld>
            <a:endParaRPr lang="en-US"/>
          </a:p>
        </p:txBody>
      </p:sp>
    </p:spTree>
    <p:extLst>
      <p:ext uri="{BB962C8B-B14F-4D97-AF65-F5344CB8AC3E}">
        <p14:creationId xmlns:p14="http://schemas.microsoft.com/office/powerpoint/2010/main" val="275269836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Optical Storage Media</a:t>
            </a:r>
            <a:endParaRPr lang="en-US"/>
          </a:p>
        </p:txBody>
      </p:sp>
      <p:sp>
        <p:nvSpPr>
          <p:cNvPr id="6" name="Slide Number Placeholder 5"/>
          <p:cNvSpPr>
            <a:spLocks noGrp="1"/>
          </p:cNvSpPr>
          <p:nvPr>
            <p:ph type="sldNum" sz="quarter" idx="12"/>
          </p:nvPr>
        </p:nvSpPr>
        <p:spPr/>
        <p:txBody>
          <a:bodyPr/>
          <a:lstStyle/>
          <a:p>
            <a:pPr>
              <a:defRPr/>
            </a:pPr>
            <a:fld id="{BD4510EF-E0E4-44F1-B674-0911F3E2ED05}" type="slidenum">
              <a:rPr lang="en-US" smtClean="0"/>
              <a:pPr>
                <a:defRPr/>
              </a:pPr>
              <a:t>‹#›</a:t>
            </a:fld>
            <a:endParaRPr lang="en-US"/>
          </a:p>
        </p:txBody>
      </p:sp>
    </p:spTree>
    <p:extLst>
      <p:ext uri="{BB962C8B-B14F-4D97-AF65-F5344CB8AC3E}">
        <p14:creationId xmlns:p14="http://schemas.microsoft.com/office/powerpoint/2010/main" val="154325110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676400"/>
            <a:ext cx="40513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4700" y="1676400"/>
            <a:ext cx="40513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Optical Storage Media</a:t>
            </a:r>
          </a:p>
        </p:txBody>
      </p:sp>
      <p:sp>
        <p:nvSpPr>
          <p:cNvPr id="7" name="Rectangle 6"/>
          <p:cNvSpPr>
            <a:spLocks noGrp="1" noChangeArrowheads="1"/>
          </p:cNvSpPr>
          <p:nvPr>
            <p:ph type="sldNum" sz="quarter" idx="12"/>
          </p:nvPr>
        </p:nvSpPr>
        <p:spPr>
          <a:ln/>
        </p:spPr>
        <p:txBody>
          <a:bodyPr/>
          <a:lstStyle>
            <a:lvl1pPr>
              <a:defRPr/>
            </a:lvl1pPr>
          </a:lstStyle>
          <a:p>
            <a:pPr>
              <a:defRPr/>
            </a:pPr>
            <a:fld id="{8E1AA117-5782-4790-8E67-D7EC6545699A}" type="slidenum">
              <a:rPr lang="en-US"/>
              <a:pPr>
                <a:defRPr/>
              </a:pPr>
              <a:t>‹#›</a:t>
            </a:fld>
            <a:endParaRPr lang="en-US"/>
          </a:p>
        </p:txBody>
      </p:sp>
    </p:spTree>
    <p:extLst>
      <p:ext uri="{BB962C8B-B14F-4D97-AF65-F5344CB8AC3E}">
        <p14:creationId xmlns:p14="http://schemas.microsoft.com/office/powerpoint/2010/main" val="3373616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Optical Storage Media</a:t>
            </a:r>
            <a:endParaRPr lang="en-US"/>
          </a:p>
        </p:txBody>
      </p:sp>
      <p:sp>
        <p:nvSpPr>
          <p:cNvPr id="6" name="Slide Number Placeholder 5"/>
          <p:cNvSpPr>
            <a:spLocks noGrp="1"/>
          </p:cNvSpPr>
          <p:nvPr>
            <p:ph type="sldNum" sz="quarter" idx="12"/>
          </p:nvPr>
        </p:nvSpPr>
        <p:spPr/>
        <p:txBody>
          <a:bodyPr/>
          <a:lstStyle/>
          <a:p>
            <a:pPr>
              <a:defRPr/>
            </a:pPr>
            <a:fld id="{55EF6464-1E22-4E84-B4E9-6CDDE4C7EDDF}" type="slidenum">
              <a:rPr lang="en-US" smtClean="0"/>
              <a:pPr>
                <a:defRPr/>
              </a:pPr>
              <a:t>‹#›</a:t>
            </a:fld>
            <a:endParaRPr lang="en-US"/>
          </a:p>
        </p:txBody>
      </p:sp>
    </p:spTree>
    <p:extLst>
      <p:ext uri="{BB962C8B-B14F-4D97-AF65-F5344CB8AC3E}">
        <p14:creationId xmlns:p14="http://schemas.microsoft.com/office/powerpoint/2010/main" val="11305323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smtClean="0"/>
              <a:t>Optical Storage Media</a:t>
            </a:r>
            <a:endParaRPr lang="en-US"/>
          </a:p>
        </p:txBody>
      </p:sp>
      <p:sp>
        <p:nvSpPr>
          <p:cNvPr id="6" name="Slide Number Placeholder 5"/>
          <p:cNvSpPr>
            <a:spLocks noGrp="1"/>
          </p:cNvSpPr>
          <p:nvPr>
            <p:ph type="sldNum" sz="quarter" idx="12"/>
          </p:nvPr>
        </p:nvSpPr>
        <p:spPr/>
        <p:txBody>
          <a:bodyPr/>
          <a:lstStyle/>
          <a:p>
            <a:pPr>
              <a:defRPr/>
            </a:pPr>
            <a:fld id="{ED72DE72-213B-4508-8DBC-BD51DDBEEB5D}" type="slidenum">
              <a:rPr lang="en-US" smtClean="0"/>
              <a:pPr>
                <a:defRPr/>
              </a:pPr>
              <a:t>‹#›</a:t>
            </a:fld>
            <a:endParaRPr lang="en-US"/>
          </a:p>
        </p:txBody>
      </p:sp>
    </p:spTree>
    <p:extLst>
      <p:ext uri="{BB962C8B-B14F-4D97-AF65-F5344CB8AC3E}">
        <p14:creationId xmlns:p14="http://schemas.microsoft.com/office/powerpoint/2010/main" val="26466511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Optical Storage Media</a:t>
            </a:r>
            <a:endParaRPr lang="en-US"/>
          </a:p>
        </p:txBody>
      </p:sp>
      <p:sp>
        <p:nvSpPr>
          <p:cNvPr id="7" name="Slide Number Placeholder 6"/>
          <p:cNvSpPr>
            <a:spLocks noGrp="1"/>
          </p:cNvSpPr>
          <p:nvPr>
            <p:ph type="sldNum" sz="quarter" idx="12"/>
          </p:nvPr>
        </p:nvSpPr>
        <p:spPr/>
        <p:txBody>
          <a:bodyPr/>
          <a:lstStyle/>
          <a:p>
            <a:pPr>
              <a:defRPr/>
            </a:pPr>
            <a:fld id="{84568463-5A9D-4777-9D51-E7B9ABE44F3B}" type="slidenum">
              <a:rPr lang="en-US" smtClean="0"/>
              <a:pPr>
                <a:defRPr/>
              </a:pPr>
              <a:t>‹#›</a:t>
            </a:fld>
            <a:endParaRPr lang="en-US"/>
          </a:p>
        </p:txBody>
      </p:sp>
    </p:spTree>
    <p:extLst>
      <p:ext uri="{BB962C8B-B14F-4D97-AF65-F5344CB8AC3E}">
        <p14:creationId xmlns:p14="http://schemas.microsoft.com/office/powerpoint/2010/main" val="26058483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smtClean="0"/>
              <a:t>Optical Storage Media</a:t>
            </a:r>
            <a:endParaRPr lang="en-US"/>
          </a:p>
        </p:txBody>
      </p:sp>
      <p:sp>
        <p:nvSpPr>
          <p:cNvPr id="9" name="Slide Number Placeholder 8"/>
          <p:cNvSpPr>
            <a:spLocks noGrp="1"/>
          </p:cNvSpPr>
          <p:nvPr>
            <p:ph type="sldNum" sz="quarter" idx="12"/>
          </p:nvPr>
        </p:nvSpPr>
        <p:spPr/>
        <p:txBody>
          <a:bodyPr/>
          <a:lstStyle/>
          <a:p>
            <a:pPr>
              <a:defRPr/>
            </a:pPr>
            <a:fld id="{2A91C0F4-949A-48C1-B5A1-1CA115D8FE66}" type="slidenum">
              <a:rPr lang="en-US" smtClean="0"/>
              <a:pPr>
                <a:defRPr/>
              </a:pPr>
              <a:t>‹#›</a:t>
            </a:fld>
            <a:endParaRPr lang="en-US"/>
          </a:p>
        </p:txBody>
      </p:sp>
    </p:spTree>
    <p:extLst>
      <p:ext uri="{BB962C8B-B14F-4D97-AF65-F5344CB8AC3E}">
        <p14:creationId xmlns:p14="http://schemas.microsoft.com/office/powerpoint/2010/main" val="2311061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endParaRPr lang="en-US"/>
          </a:p>
        </p:txBody>
      </p:sp>
      <p:sp>
        <p:nvSpPr>
          <p:cNvPr id="5" name="Footer Placeholder 3"/>
          <p:cNvSpPr>
            <a:spLocks noGrp="1"/>
          </p:cNvSpPr>
          <p:nvPr>
            <p:ph type="ftr" sz="quarter" idx="11"/>
          </p:nvPr>
        </p:nvSpPr>
        <p:spPr/>
        <p:txBody>
          <a:bodyPr/>
          <a:lstStyle/>
          <a:p>
            <a:pPr>
              <a:defRPr/>
            </a:pPr>
            <a:r>
              <a:rPr lang="en-US" smtClean="0"/>
              <a:t>Optical Storage Media</a:t>
            </a:r>
            <a:endParaRPr lang="en-US"/>
          </a:p>
        </p:txBody>
      </p:sp>
      <p:sp>
        <p:nvSpPr>
          <p:cNvPr id="6" name="Slide Number Placeholder 4"/>
          <p:cNvSpPr>
            <a:spLocks noGrp="1"/>
          </p:cNvSpPr>
          <p:nvPr>
            <p:ph type="sldNum" sz="quarter" idx="12"/>
          </p:nvPr>
        </p:nvSpPr>
        <p:spPr/>
        <p:txBody>
          <a:bodyPr/>
          <a:lstStyle/>
          <a:p>
            <a:pPr>
              <a:defRPr/>
            </a:pPr>
            <a:fld id="{A9224762-D2EA-49D4-B0B4-BF3DE1FDD88B}" type="slidenum">
              <a:rPr lang="en-US" smtClean="0"/>
              <a:pPr>
                <a:defRPr/>
              </a:pPr>
              <a:t>‹#›</a:t>
            </a:fld>
            <a:endParaRPr lang="en-US"/>
          </a:p>
        </p:txBody>
      </p:sp>
    </p:spTree>
    <p:extLst>
      <p:ext uri="{BB962C8B-B14F-4D97-AF65-F5344CB8AC3E}">
        <p14:creationId xmlns:p14="http://schemas.microsoft.com/office/powerpoint/2010/main" val="2793491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endParaRPr lang="en-US"/>
          </a:p>
        </p:txBody>
      </p:sp>
      <p:sp>
        <p:nvSpPr>
          <p:cNvPr id="5" name="Footer Placeholder 2"/>
          <p:cNvSpPr>
            <a:spLocks noGrp="1"/>
          </p:cNvSpPr>
          <p:nvPr>
            <p:ph type="ftr" sz="quarter" idx="11"/>
          </p:nvPr>
        </p:nvSpPr>
        <p:spPr/>
        <p:txBody>
          <a:bodyPr/>
          <a:lstStyle/>
          <a:p>
            <a:pPr>
              <a:defRPr/>
            </a:pPr>
            <a:r>
              <a:rPr lang="en-US" smtClean="0"/>
              <a:t>Optical Storage Media</a:t>
            </a:r>
            <a:endParaRPr lang="en-US"/>
          </a:p>
        </p:txBody>
      </p:sp>
      <p:sp>
        <p:nvSpPr>
          <p:cNvPr id="6" name="Slide Number Placeholder 3"/>
          <p:cNvSpPr>
            <a:spLocks noGrp="1"/>
          </p:cNvSpPr>
          <p:nvPr>
            <p:ph type="sldNum" sz="quarter" idx="12"/>
          </p:nvPr>
        </p:nvSpPr>
        <p:spPr/>
        <p:txBody>
          <a:bodyPr/>
          <a:lstStyle/>
          <a:p>
            <a:pPr>
              <a:defRPr/>
            </a:pPr>
            <a:fld id="{B0BD7D4C-2576-4B3A-8559-1DEC32316AAE}" type="slidenum">
              <a:rPr lang="en-US" smtClean="0"/>
              <a:pPr>
                <a:defRPr/>
              </a:pPr>
              <a:t>‹#›</a:t>
            </a:fld>
            <a:endParaRPr lang="en-US"/>
          </a:p>
        </p:txBody>
      </p:sp>
    </p:spTree>
    <p:extLst>
      <p:ext uri="{BB962C8B-B14F-4D97-AF65-F5344CB8AC3E}">
        <p14:creationId xmlns:p14="http://schemas.microsoft.com/office/powerpoint/2010/main" val="3404180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pPr>
              <a:defRPr/>
            </a:pPr>
            <a:endParaRPr lang="en-US"/>
          </a:p>
        </p:txBody>
      </p:sp>
      <p:sp>
        <p:nvSpPr>
          <p:cNvPr id="5" name="Footer Placeholder 5"/>
          <p:cNvSpPr>
            <a:spLocks noGrp="1"/>
          </p:cNvSpPr>
          <p:nvPr>
            <p:ph type="ftr" sz="quarter" idx="11"/>
          </p:nvPr>
        </p:nvSpPr>
        <p:spPr/>
        <p:txBody>
          <a:bodyPr/>
          <a:lstStyle/>
          <a:p>
            <a:pPr>
              <a:defRPr/>
            </a:pPr>
            <a:r>
              <a:rPr lang="en-US" smtClean="0"/>
              <a:t>Optical Storage Media</a:t>
            </a:r>
            <a:endParaRPr lang="en-US"/>
          </a:p>
        </p:txBody>
      </p:sp>
      <p:sp>
        <p:nvSpPr>
          <p:cNvPr id="6" name="Slide Number Placeholder 6"/>
          <p:cNvSpPr>
            <a:spLocks noGrp="1"/>
          </p:cNvSpPr>
          <p:nvPr>
            <p:ph type="sldNum" sz="quarter" idx="12"/>
          </p:nvPr>
        </p:nvSpPr>
        <p:spPr/>
        <p:txBody>
          <a:bodyPr/>
          <a:lstStyle/>
          <a:p>
            <a:pPr>
              <a:defRPr/>
            </a:pPr>
            <a:fld id="{9A03CCE8-32B5-4E5D-93D3-D6839A412061}" type="slidenum">
              <a:rPr lang="en-US" smtClean="0"/>
              <a:pPr>
                <a:defRPr/>
              </a:pPr>
              <a:t>‹#›</a:t>
            </a:fld>
            <a:endParaRPr lang="en-US"/>
          </a:p>
        </p:txBody>
      </p:sp>
    </p:spTree>
    <p:extLst>
      <p:ext uri="{BB962C8B-B14F-4D97-AF65-F5344CB8AC3E}">
        <p14:creationId xmlns:p14="http://schemas.microsoft.com/office/powerpoint/2010/main" val="5076706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smtClean="0"/>
              <a:t>Optical Storage Media</a:t>
            </a:r>
            <a:endParaRPr lang="en-US"/>
          </a:p>
        </p:txBody>
      </p:sp>
      <p:sp>
        <p:nvSpPr>
          <p:cNvPr id="7" name="Slide Number Placeholder 6"/>
          <p:cNvSpPr>
            <a:spLocks noGrp="1"/>
          </p:cNvSpPr>
          <p:nvPr>
            <p:ph type="sldNum" sz="quarter" idx="12"/>
          </p:nvPr>
        </p:nvSpPr>
        <p:spPr/>
        <p:txBody>
          <a:bodyPr/>
          <a:lstStyle/>
          <a:p>
            <a:pPr>
              <a:defRPr/>
            </a:pPr>
            <a:fld id="{497E6084-F01F-46DE-883F-A1245B596959}" type="slidenum">
              <a:rPr lang="en-US" smtClean="0"/>
              <a:pPr>
                <a:defRPr/>
              </a:pPr>
              <a:t>‹#›</a:t>
            </a:fld>
            <a:endParaRPr lang="en-US"/>
          </a:p>
        </p:txBody>
      </p:sp>
    </p:spTree>
    <p:extLst>
      <p:ext uri="{BB962C8B-B14F-4D97-AF65-F5344CB8AC3E}">
        <p14:creationId xmlns:p14="http://schemas.microsoft.com/office/powerpoint/2010/main" val="4639074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defRPr/>
            </a:pPr>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defRPr/>
            </a:pPr>
            <a:r>
              <a:rPr lang="en-US" smtClean="0"/>
              <a:t>Optical Storage Media</a:t>
            </a:r>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a:defRPr/>
            </a:pPr>
            <a:fld id="{161FA0D7-E1C9-4C4A-9FB4-8ECBEEEF4322}" type="slidenum">
              <a:rPr lang="en-US" smtClean="0"/>
              <a:pPr>
                <a:defRPr/>
              </a:pPr>
              <a:t>‹#›</a:t>
            </a:fld>
            <a:endParaRPr lang="en-US"/>
          </a:p>
        </p:txBody>
      </p:sp>
    </p:spTree>
    <p:extLst>
      <p:ext uri="{BB962C8B-B14F-4D97-AF65-F5344CB8AC3E}">
        <p14:creationId xmlns:p14="http://schemas.microsoft.com/office/powerpoint/2010/main" val="328680729"/>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hf hd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webopedia.com/TERM/G/gigabyte.html" TargetMode="External"/><Relationship Id="rId7" Type="http://schemas.openxmlformats.org/officeDocument/2006/relationships/hyperlink" Target="http://www.webopedia.com/TERM/V/video.html" TargetMode="External"/><Relationship Id="rId2" Type="http://schemas.openxmlformats.org/officeDocument/2006/relationships/hyperlink" Target="http://www.webopedia.com/TERM/C/CD_ROM.html" TargetMode="External"/><Relationship Id="rId1" Type="http://schemas.openxmlformats.org/officeDocument/2006/relationships/slideLayout" Target="../slideLayouts/slideLayout2.xml"/><Relationship Id="rId6" Type="http://schemas.openxmlformats.org/officeDocument/2006/relationships/hyperlink" Target="http://www.webopedia.com/TERM/M/MPEG.html" TargetMode="External"/><Relationship Id="rId5" Type="http://schemas.openxmlformats.org/officeDocument/2006/relationships/hyperlink" Target="http://www.webopedia.com/TERM/D/DVD_ROM.html" TargetMode="External"/><Relationship Id="rId4" Type="http://schemas.openxmlformats.org/officeDocument/2006/relationships/hyperlink" Target="http://www.webopedia.com/TERM/M/MBp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webopedia.com/TERM/D/DVD_Video.html" TargetMode="External"/><Relationship Id="rId2" Type="http://schemas.openxmlformats.org/officeDocument/2006/relationships/hyperlink" Target="http://www.webopedia.com/TERM/D/DVD.html" TargetMode="External"/><Relationship Id="rId1" Type="http://schemas.openxmlformats.org/officeDocument/2006/relationships/slideLayout" Target="../slideLayouts/slideLayout2.xml"/><Relationship Id="rId5" Type="http://schemas.openxmlformats.org/officeDocument/2006/relationships/hyperlink" Target="http://www.webopedia.com/TERM/D/Divx.html" TargetMode="External"/><Relationship Id="rId4" Type="http://schemas.openxmlformats.org/officeDocument/2006/relationships/hyperlink" Target="http://www.webopedia.com/TERM/D/DVD_ROM.html"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www.webopedia.com/TERM/B/Blu_ray.html" TargetMode="External"/><Relationship Id="rId2" Type="http://schemas.openxmlformats.org/officeDocument/2006/relationships/hyperlink" Target="http://www.webopedia.com/TERM/H/HD_DVD.html" TargetMode="External"/><Relationship Id="rId1" Type="http://schemas.openxmlformats.org/officeDocument/2006/relationships/slideLayout" Target="../slideLayouts/slideLayout2.xml"/><Relationship Id="rId4" Type="http://schemas.openxmlformats.org/officeDocument/2006/relationships/hyperlink" Target="http://www.webopedia.com/TERM/A/AOD.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noChangeArrowheads="1"/>
          </p:cNvSpPr>
          <p:nvPr>
            <p:ph type="subTitle" idx="1"/>
          </p:nvPr>
        </p:nvSpPr>
        <p:spPr>
          <a:xfrm>
            <a:off x="838200" y="3352800"/>
            <a:ext cx="7848600" cy="2743200"/>
          </a:xfrm>
        </p:spPr>
        <p:txBody>
          <a:bodyPr/>
          <a:lstStyle/>
          <a:p>
            <a:pPr algn="just"/>
            <a:r>
              <a:rPr lang="en-US" sz="4800" b="1" smtClean="0"/>
              <a:t>Optical Storage Media</a:t>
            </a:r>
            <a:r>
              <a:rPr lang="en-US" sz="4800" smtClean="0"/>
              <a:t> </a:t>
            </a:r>
          </a:p>
        </p:txBody>
      </p:sp>
      <p:sp>
        <p:nvSpPr>
          <p:cNvPr id="3074" name="Rectangle 5"/>
          <p:cNvSpPr>
            <a:spLocks noGrp="1" noChangeArrowheads="1"/>
          </p:cNvSpPr>
          <p:nvPr>
            <p:ph type="ftr" sz="quarter" idx="11"/>
          </p:nvPr>
        </p:nvSpPr>
        <p:spPr>
          <a:noFill/>
        </p:spPr>
        <p:txBody>
          <a:bodyPr/>
          <a:lstStyle/>
          <a:p>
            <a:r>
              <a:rPr lang="en-US"/>
              <a:t>Optical Storage Media</a:t>
            </a:r>
          </a:p>
        </p:txBody>
      </p:sp>
      <p:sp>
        <p:nvSpPr>
          <p:cNvPr id="3075" name="Rectangle 6"/>
          <p:cNvSpPr>
            <a:spLocks noGrp="1" noChangeArrowheads="1"/>
          </p:cNvSpPr>
          <p:nvPr>
            <p:ph type="sldNum" sz="quarter" idx="12"/>
          </p:nvPr>
        </p:nvSpPr>
        <p:spPr>
          <a:noFill/>
        </p:spPr>
        <p:txBody>
          <a:bodyPr/>
          <a:lstStyle/>
          <a:p>
            <a:fld id="{DA647770-A181-4D4B-AD48-2FA7CEC7F508}" type="slidenum">
              <a:rPr lang="en-US"/>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457200" y="704088"/>
            <a:ext cx="8229600" cy="515112"/>
          </a:xfrm>
        </p:spPr>
        <p:txBody>
          <a:bodyPr>
            <a:normAutofit fontScale="90000"/>
          </a:bodyPr>
          <a:lstStyle/>
          <a:p>
            <a:r>
              <a:rPr lang="en-US" sz="3200" b="1" dirty="0" smtClean="0"/>
              <a:t>Video Disks and Other WORMs</a:t>
            </a:r>
          </a:p>
        </p:txBody>
      </p:sp>
      <p:sp>
        <p:nvSpPr>
          <p:cNvPr id="12293" name="Rectangle 3"/>
          <p:cNvSpPr>
            <a:spLocks noGrp="1" noChangeArrowheads="1"/>
          </p:cNvSpPr>
          <p:nvPr>
            <p:ph idx="1"/>
          </p:nvPr>
        </p:nvSpPr>
        <p:spPr>
          <a:xfrm>
            <a:off x="381000" y="1524000"/>
            <a:ext cx="8534400" cy="4876800"/>
          </a:xfrm>
        </p:spPr>
        <p:txBody>
          <a:bodyPr/>
          <a:lstStyle/>
          <a:p>
            <a:pPr algn="just">
              <a:lnSpc>
                <a:spcPct val="90000"/>
              </a:lnSpc>
            </a:pPr>
            <a:r>
              <a:rPr lang="en-US" dirty="0" smtClean="0"/>
              <a:t>Write-once storage media have a capacity between 600 </a:t>
            </a:r>
            <a:r>
              <a:rPr lang="en-US" dirty="0" err="1" smtClean="0"/>
              <a:t>MBytes</a:t>
            </a:r>
            <a:r>
              <a:rPr lang="en-US" dirty="0" smtClean="0"/>
              <a:t> and 8 Gigabytes.</a:t>
            </a:r>
          </a:p>
          <a:p>
            <a:pPr algn="just">
              <a:lnSpc>
                <a:spcPct val="90000"/>
              </a:lnSpc>
            </a:pPr>
            <a:r>
              <a:rPr lang="en-US" dirty="0" smtClean="0"/>
              <a:t>The diameter of the disks is between 3.5 and 14 inches. </a:t>
            </a:r>
          </a:p>
          <a:p>
            <a:pPr algn="just">
              <a:lnSpc>
                <a:spcPct val="90000"/>
              </a:lnSpc>
            </a:pPr>
            <a:r>
              <a:rPr lang="en-US" dirty="0" smtClean="0"/>
              <a:t>The main advantage of a WORM disk, compared to other mass storage media, is the ability to store large amounts of data which may not be changed later, i.e., an archive which is secure. </a:t>
            </a:r>
          </a:p>
          <a:p>
            <a:pPr algn="just">
              <a:lnSpc>
                <a:spcPct val="90000"/>
              </a:lnSpc>
            </a:pPr>
            <a:r>
              <a:rPr lang="en-US" dirty="0" smtClean="0"/>
              <a:t>To increase capacity, </a:t>
            </a:r>
            <a:r>
              <a:rPr lang="en-US" i="1" dirty="0" smtClean="0"/>
              <a:t>juke-boxes </a:t>
            </a:r>
            <a:r>
              <a:rPr lang="en-US" dirty="0" smtClean="0"/>
              <a:t>are available, which allow the stocking of several disks and lead to capacities of over 20 Gigabytes. </a:t>
            </a:r>
          </a:p>
        </p:txBody>
      </p:sp>
      <p:sp>
        <p:nvSpPr>
          <p:cNvPr id="12290" name="Footer Placeholder 4"/>
          <p:cNvSpPr>
            <a:spLocks noGrp="1"/>
          </p:cNvSpPr>
          <p:nvPr>
            <p:ph type="ftr" sz="quarter" idx="11"/>
          </p:nvPr>
        </p:nvSpPr>
        <p:spPr>
          <a:noFill/>
        </p:spPr>
        <p:txBody>
          <a:bodyPr/>
          <a:lstStyle/>
          <a:p>
            <a:r>
              <a:rPr lang="en-US"/>
              <a:t>Optical Storage Media</a:t>
            </a:r>
          </a:p>
        </p:txBody>
      </p:sp>
      <p:sp>
        <p:nvSpPr>
          <p:cNvPr id="12291" name="Slide Number Placeholder 5"/>
          <p:cNvSpPr>
            <a:spLocks noGrp="1"/>
          </p:cNvSpPr>
          <p:nvPr>
            <p:ph type="sldNum" sz="quarter" idx="12"/>
          </p:nvPr>
        </p:nvSpPr>
        <p:spPr>
          <a:noFill/>
        </p:spPr>
        <p:txBody>
          <a:bodyPr/>
          <a:lstStyle/>
          <a:p>
            <a:fld id="{4B0462A3-4781-4F5D-916F-E224F7936907}" type="slidenum">
              <a:rPr lang="en-US"/>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457200" y="704088"/>
            <a:ext cx="8229600" cy="819912"/>
          </a:xfrm>
        </p:spPr>
        <p:txBody>
          <a:bodyPr/>
          <a:lstStyle/>
          <a:p>
            <a:r>
              <a:rPr lang="en-US" b="1" dirty="0" smtClean="0"/>
              <a:t>Compact Disk Digital Audio</a:t>
            </a:r>
          </a:p>
        </p:txBody>
      </p:sp>
      <p:sp>
        <p:nvSpPr>
          <p:cNvPr id="13317" name="Rectangle 3"/>
          <p:cNvSpPr>
            <a:spLocks noGrp="1" noChangeArrowheads="1"/>
          </p:cNvSpPr>
          <p:nvPr>
            <p:ph idx="1"/>
          </p:nvPr>
        </p:nvSpPr>
        <p:spPr>
          <a:xfrm>
            <a:off x="381000" y="1524000"/>
            <a:ext cx="8534400" cy="4876800"/>
          </a:xfrm>
        </p:spPr>
        <p:txBody>
          <a:bodyPr>
            <a:normAutofit lnSpcReduction="10000"/>
          </a:bodyPr>
          <a:lstStyle/>
          <a:p>
            <a:pPr algn="just"/>
            <a:r>
              <a:rPr lang="en-US" sz="2400" dirty="0" smtClean="0"/>
              <a:t>The CD has a diameter of 12 cm; the disk is played at a </a:t>
            </a:r>
            <a:r>
              <a:rPr lang="en-US" sz="2400" i="1" dirty="0" smtClean="0"/>
              <a:t>Constant Linear Velocity </a:t>
            </a:r>
            <a:r>
              <a:rPr lang="en-US" sz="2400" dirty="0" smtClean="0"/>
              <a:t>(CLV). </a:t>
            </a:r>
          </a:p>
          <a:p>
            <a:pPr algn="just"/>
            <a:r>
              <a:rPr lang="en-US" sz="2400" dirty="0" smtClean="0"/>
              <a:t>Therefore, the number of rotations per time unit depends on the particular radius of the accessed data. </a:t>
            </a:r>
          </a:p>
          <a:p>
            <a:pPr algn="just"/>
            <a:r>
              <a:rPr lang="en-US" sz="2400" dirty="0" smtClean="0"/>
              <a:t>The spiral-shaped CD track consists of approximately </a:t>
            </a:r>
            <a:br>
              <a:rPr lang="en-US" sz="2400" dirty="0" smtClean="0"/>
            </a:br>
            <a:r>
              <a:rPr lang="en-US" sz="2400" dirty="0" smtClean="0"/>
              <a:t>20,000 windings.</a:t>
            </a:r>
          </a:p>
          <a:p>
            <a:pPr algn="just"/>
            <a:r>
              <a:rPr lang="en-US" sz="2400" dirty="0" smtClean="0"/>
              <a:t>In comparison, an LP(long play) disk has only approximately 850 windings.</a:t>
            </a:r>
          </a:p>
          <a:p>
            <a:pPr algn="just"/>
            <a:r>
              <a:rPr lang="en-US" sz="2400" dirty="0" smtClean="0"/>
              <a:t>The length of the pits is always a multiple of 0.3 µm. The transition from pit to land and from land to pit corresponds to the coding of a </a:t>
            </a:r>
            <a:r>
              <a:rPr lang="en-US" sz="2400" dirty="0"/>
              <a:t>1</a:t>
            </a:r>
            <a:r>
              <a:rPr lang="en-US" sz="2400" i="1" dirty="0" smtClean="0"/>
              <a:t> </a:t>
            </a:r>
            <a:r>
              <a:rPr lang="en-US" sz="2400" dirty="0" smtClean="0"/>
              <a:t>in the data stream. </a:t>
            </a:r>
          </a:p>
        </p:txBody>
      </p:sp>
      <p:sp>
        <p:nvSpPr>
          <p:cNvPr id="13314" name="Footer Placeholder 4"/>
          <p:cNvSpPr>
            <a:spLocks noGrp="1"/>
          </p:cNvSpPr>
          <p:nvPr>
            <p:ph type="ftr" sz="quarter" idx="11"/>
          </p:nvPr>
        </p:nvSpPr>
        <p:spPr>
          <a:noFill/>
        </p:spPr>
        <p:txBody>
          <a:bodyPr/>
          <a:lstStyle/>
          <a:p>
            <a:r>
              <a:rPr lang="en-US"/>
              <a:t>Optical Storage Media</a:t>
            </a:r>
          </a:p>
        </p:txBody>
      </p:sp>
      <p:sp>
        <p:nvSpPr>
          <p:cNvPr id="13315" name="Slide Number Placeholder 5"/>
          <p:cNvSpPr>
            <a:spLocks noGrp="1"/>
          </p:cNvSpPr>
          <p:nvPr>
            <p:ph type="sldNum" sz="quarter" idx="12"/>
          </p:nvPr>
        </p:nvSpPr>
        <p:spPr>
          <a:noFill/>
        </p:spPr>
        <p:txBody>
          <a:bodyPr/>
          <a:lstStyle/>
          <a:p>
            <a:fld id="{268D933A-C48F-421E-B825-4DC1A5021053}" type="slidenum">
              <a:rPr lang="en-US"/>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b="1" smtClean="0"/>
              <a:t>Compact Disk Digital Audio</a:t>
            </a:r>
          </a:p>
        </p:txBody>
      </p:sp>
      <p:pic>
        <p:nvPicPr>
          <p:cNvPr id="14341" name="Picture 5"/>
          <p:cNvPicPr>
            <a:picLocks noGrp="1" noChangeAspect="1" noChangeArrowheads="1"/>
          </p:cNvPicPr>
          <p:nvPr>
            <p:ph idx="1"/>
          </p:nvPr>
        </p:nvPicPr>
        <p:blipFill>
          <a:blip r:embed="rId2" cstate="print"/>
          <a:srcRect/>
          <a:stretch>
            <a:fillRect/>
          </a:stretch>
        </p:blipFill>
        <p:spPr>
          <a:xfrm rot="21540000">
            <a:off x="457200" y="1905000"/>
            <a:ext cx="8458200" cy="3702050"/>
          </a:xfrm>
          <a:noFill/>
        </p:spPr>
      </p:pic>
      <p:sp>
        <p:nvSpPr>
          <p:cNvPr id="14338" name="Footer Placeholder 4"/>
          <p:cNvSpPr>
            <a:spLocks noGrp="1"/>
          </p:cNvSpPr>
          <p:nvPr>
            <p:ph type="ftr" sz="quarter" idx="11"/>
          </p:nvPr>
        </p:nvSpPr>
        <p:spPr>
          <a:noFill/>
        </p:spPr>
        <p:txBody>
          <a:bodyPr/>
          <a:lstStyle/>
          <a:p>
            <a:r>
              <a:rPr lang="en-US"/>
              <a:t>Optical Storage Media</a:t>
            </a:r>
          </a:p>
        </p:txBody>
      </p:sp>
      <p:sp>
        <p:nvSpPr>
          <p:cNvPr id="14339" name="Slide Number Placeholder 5"/>
          <p:cNvSpPr>
            <a:spLocks noGrp="1"/>
          </p:cNvSpPr>
          <p:nvPr>
            <p:ph type="sldNum" sz="quarter" idx="12"/>
          </p:nvPr>
        </p:nvSpPr>
        <p:spPr>
          <a:noFill/>
        </p:spPr>
        <p:txBody>
          <a:bodyPr/>
          <a:lstStyle/>
          <a:p>
            <a:fld id="{45C4379F-840E-41BC-A12F-67DFC847D212}" type="slidenum">
              <a:rPr lang="en-US"/>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en-US" b="1" smtClean="0"/>
              <a:t>Audio Data </a:t>
            </a:r>
            <a:r>
              <a:rPr lang="en-US" smtClean="0"/>
              <a:t>Rate</a:t>
            </a:r>
            <a:endParaRPr lang="en-US" b="1" smtClean="0"/>
          </a:p>
        </p:txBody>
      </p:sp>
      <p:sp>
        <p:nvSpPr>
          <p:cNvPr id="15365" name="Rectangle 3"/>
          <p:cNvSpPr>
            <a:spLocks noGrp="1" noChangeArrowheads="1"/>
          </p:cNvSpPr>
          <p:nvPr>
            <p:ph type="body" sz="half" idx="1"/>
          </p:nvPr>
        </p:nvSpPr>
        <p:spPr>
          <a:xfrm>
            <a:off x="381000" y="1676400"/>
            <a:ext cx="8610600" cy="4419600"/>
          </a:xfrm>
        </p:spPr>
        <p:txBody>
          <a:bodyPr/>
          <a:lstStyle/>
          <a:p>
            <a:r>
              <a:rPr lang="en-US" sz="2400" dirty="0" smtClean="0"/>
              <a:t>The audio data rate can be easily derived from the given sample frequency of 44.1 kHz and the 16-bit linear quantization.</a:t>
            </a:r>
          </a:p>
          <a:p>
            <a:r>
              <a:rPr lang="en-US" sz="2400" dirty="0" smtClean="0"/>
              <a:t>The stereo-audio signal obeys the pulse-code modulation rules and 172.3 </a:t>
            </a:r>
            <a:r>
              <a:rPr lang="en-US" sz="2400" dirty="0" err="1" smtClean="0"/>
              <a:t>kbytes</a:t>
            </a:r>
            <a:r>
              <a:rPr lang="en-US" sz="2400" dirty="0" smtClean="0"/>
              <a:t>/sec audio data rate is derived. </a:t>
            </a:r>
          </a:p>
        </p:txBody>
      </p:sp>
      <p:sp>
        <p:nvSpPr>
          <p:cNvPr id="8" name="Content Placeholder 7"/>
          <p:cNvSpPr>
            <a:spLocks noGrp="1"/>
          </p:cNvSpPr>
          <p:nvPr>
            <p:ph sz="half" idx="2"/>
          </p:nvPr>
        </p:nvSpPr>
        <p:spPr>
          <a:xfrm>
            <a:off x="4584700" y="1676400"/>
            <a:ext cx="825500" cy="3200400"/>
          </a:xfrm>
        </p:spPr>
        <p:txBody>
          <a:bodyPr/>
          <a:lstStyle/>
          <a:p>
            <a:endParaRPr lang="en-US" dirty="0"/>
          </a:p>
        </p:txBody>
      </p:sp>
      <p:sp>
        <p:nvSpPr>
          <p:cNvPr id="15362" name="Footer Placeholder 5"/>
          <p:cNvSpPr>
            <a:spLocks noGrp="1"/>
          </p:cNvSpPr>
          <p:nvPr>
            <p:ph type="ftr" sz="quarter" idx="11"/>
          </p:nvPr>
        </p:nvSpPr>
        <p:spPr>
          <a:noFill/>
        </p:spPr>
        <p:txBody>
          <a:bodyPr/>
          <a:lstStyle/>
          <a:p>
            <a:r>
              <a:rPr lang="en-US"/>
              <a:t>Optical Storage Media</a:t>
            </a:r>
          </a:p>
        </p:txBody>
      </p:sp>
      <p:sp>
        <p:nvSpPr>
          <p:cNvPr id="15363" name="Slide Number Placeholder 6"/>
          <p:cNvSpPr>
            <a:spLocks noGrp="1"/>
          </p:cNvSpPr>
          <p:nvPr>
            <p:ph type="sldNum" sz="quarter" idx="12"/>
          </p:nvPr>
        </p:nvSpPr>
        <p:spPr>
          <a:noFill/>
        </p:spPr>
        <p:txBody>
          <a:bodyPr/>
          <a:lstStyle/>
          <a:p>
            <a:fld id="{D330D20A-0B3F-41B6-BC3A-D0196E8AA702}" type="slidenum">
              <a:rPr lang="en-US"/>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b="1" smtClean="0"/>
              <a:t>Capacity</a:t>
            </a:r>
            <a:endParaRPr lang="en-US" smtClean="0"/>
          </a:p>
        </p:txBody>
      </p:sp>
      <p:sp>
        <p:nvSpPr>
          <p:cNvPr id="16389" name="Rectangle 3"/>
          <p:cNvSpPr>
            <a:spLocks noGrp="1" noChangeArrowheads="1"/>
          </p:cNvSpPr>
          <p:nvPr>
            <p:ph type="body" sz="half" idx="1"/>
          </p:nvPr>
        </p:nvSpPr>
        <p:spPr>
          <a:xfrm>
            <a:off x="381000" y="1676400"/>
            <a:ext cx="8610600" cy="4419600"/>
          </a:xfrm>
        </p:spPr>
        <p:txBody>
          <a:bodyPr/>
          <a:lstStyle/>
          <a:p>
            <a:r>
              <a:rPr lang="en-US" sz="2400" dirty="0" smtClean="0"/>
              <a:t>A CD-DA play time is at least 74 minutes. With this value, the capacity of a CD-DA can be easily determined. </a:t>
            </a:r>
          </a:p>
          <a:p>
            <a:r>
              <a:rPr lang="en-US" sz="2400" dirty="0" smtClean="0"/>
              <a:t>Capacity for pure audio data will be 747Mbytes</a:t>
            </a:r>
          </a:p>
        </p:txBody>
      </p:sp>
      <p:sp>
        <p:nvSpPr>
          <p:cNvPr id="7" name="Content Placeholder 6"/>
          <p:cNvSpPr>
            <a:spLocks noGrp="1"/>
          </p:cNvSpPr>
          <p:nvPr>
            <p:ph sz="half" idx="2"/>
          </p:nvPr>
        </p:nvSpPr>
        <p:spPr/>
        <p:txBody>
          <a:bodyPr/>
          <a:lstStyle/>
          <a:p>
            <a:endParaRPr lang="en-US"/>
          </a:p>
        </p:txBody>
      </p:sp>
      <p:sp>
        <p:nvSpPr>
          <p:cNvPr id="16386" name="Footer Placeholder 5"/>
          <p:cNvSpPr>
            <a:spLocks noGrp="1"/>
          </p:cNvSpPr>
          <p:nvPr>
            <p:ph type="ftr" sz="quarter" idx="11"/>
          </p:nvPr>
        </p:nvSpPr>
        <p:spPr>
          <a:noFill/>
        </p:spPr>
        <p:txBody>
          <a:bodyPr/>
          <a:lstStyle/>
          <a:p>
            <a:r>
              <a:rPr lang="en-US"/>
              <a:t>Optical Storage Media</a:t>
            </a:r>
          </a:p>
        </p:txBody>
      </p:sp>
      <p:sp>
        <p:nvSpPr>
          <p:cNvPr id="16387" name="Slide Number Placeholder 6"/>
          <p:cNvSpPr>
            <a:spLocks noGrp="1"/>
          </p:cNvSpPr>
          <p:nvPr>
            <p:ph type="sldNum" sz="quarter" idx="12"/>
          </p:nvPr>
        </p:nvSpPr>
        <p:spPr>
          <a:noFill/>
        </p:spPr>
        <p:txBody>
          <a:bodyPr/>
          <a:lstStyle/>
          <a:p>
            <a:fld id="{4D5511C9-045B-4ED8-95C4-EB1C69182AD5}" type="slidenum">
              <a:rPr lang="en-US"/>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smtClean="0"/>
              <a:t>Eight-to-Fourteen Modulation</a:t>
            </a:r>
            <a:endParaRPr lang="en-US" b="1" smtClean="0"/>
          </a:p>
        </p:txBody>
      </p:sp>
      <p:sp>
        <p:nvSpPr>
          <p:cNvPr id="17413" name="Rectangle 3"/>
          <p:cNvSpPr>
            <a:spLocks noGrp="1" noChangeArrowheads="1"/>
          </p:cNvSpPr>
          <p:nvPr>
            <p:ph idx="1"/>
          </p:nvPr>
        </p:nvSpPr>
        <p:spPr>
          <a:xfrm>
            <a:off x="381000" y="1828800"/>
            <a:ext cx="8534400" cy="4343400"/>
          </a:xfrm>
        </p:spPr>
        <p:txBody>
          <a:bodyPr>
            <a:normAutofit lnSpcReduction="10000"/>
          </a:bodyPr>
          <a:lstStyle/>
          <a:p>
            <a:r>
              <a:rPr lang="en-US" sz="2400" dirty="0" smtClean="0"/>
              <a:t>Each change from pit to land and from land to pit corresponds to the coding of a </a:t>
            </a:r>
            <a:r>
              <a:rPr lang="en-US" sz="2400" i="1" dirty="0" smtClean="0"/>
              <a:t>1 </a:t>
            </a:r>
            <a:r>
              <a:rPr lang="en-US" sz="2400" dirty="0" smtClean="0"/>
              <a:t>which is sent across a communication channel as the </a:t>
            </a:r>
            <a:r>
              <a:rPr lang="en-US" sz="2400" i="1" dirty="0" smtClean="0"/>
              <a:t>channel bit.</a:t>
            </a:r>
          </a:p>
          <a:p>
            <a:r>
              <a:rPr lang="en-US" sz="2400" dirty="0" smtClean="0"/>
              <a:t>Pits and lands may not follow too closely one after another on a CD-DA since the resolution of the laser is not sufficient to read such direct pit-land-pit-land-pit sequences (i.e., 11111 sequences) correctly. </a:t>
            </a:r>
          </a:p>
          <a:p>
            <a:r>
              <a:rPr lang="en-US" sz="2400" dirty="0" smtClean="0"/>
              <a:t>Therefore, an agreement was negotiated that at least two lands and two pits always occur consecutively in a sequence. Hence, between two </a:t>
            </a:r>
            <a:r>
              <a:rPr lang="en-US" sz="2400" dirty="0"/>
              <a:t>1</a:t>
            </a:r>
            <a:r>
              <a:rPr lang="en-US" sz="2400" i="1" dirty="0" smtClean="0"/>
              <a:t>s </a:t>
            </a:r>
            <a:r>
              <a:rPr lang="en-US" sz="2400" dirty="0" smtClean="0"/>
              <a:t>there always exist at least two </a:t>
            </a:r>
            <a:r>
              <a:rPr lang="en-US" sz="2400" b="1" i="1" dirty="0" err="1" smtClean="0"/>
              <a:t>Os</a:t>
            </a:r>
            <a:r>
              <a:rPr lang="en-US" sz="2400" b="1" i="1" dirty="0" smtClean="0"/>
              <a:t>.</a:t>
            </a:r>
            <a:r>
              <a:rPr lang="en-US" sz="2400" dirty="0" smtClean="0"/>
              <a:t> </a:t>
            </a:r>
          </a:p>
        </p:txBody>
      </p:sp>
      <p:sp>
        <p:nvSpPr>
          <p:cNvPr id="17410" name="Footer Placeholder 4"/>
          <p:cNvSpPr>
            <a:spLocks noGrp="1"/>
          </p:cNvSpPr>
          <p:nvPr>
            <p:ph type="ftr" sz="quarter" idx="11"/>
          </p:nvPr>
        </p:nvSpPr>
        <p:spPr>
          <a:noFill/>
        </p:spPr>
        <p:txBody>
          <a:bodyPr/>
          <a:lstStyle/>
          <a:p>
            <a:r>
              <a:rPr lang="en-US"/>
              <a:t>Optical Storage Media</a:t>
            </a:r>
          </a:p>
        </p:txBody>
      </p:sp>
      <p:sp>
        <p:nvSpPr>
          <p:cNvPr id="17411" name="Slide Number Placeholder 5"/>
          <p:cNvSpPr>
            <a:spLocks noGrp="1"/>
          </p:cNvSpPr>
          <p:nvPr>
            <p:ph type="sldNum" sz="quarter" idx="12"/>
          </p:nvPr>
        </p:nvSpPr>
        <p:spPr>
          <a:noFill/>
        </p:spPr>
        <p:txBody>
          <a:bodyPr/>
          <a:lstStyle/>
          <a:p>
            <a:fld id="{E0D55EE1-DE07-4CAC-8CEB-9CC11DD9E4C1}" type="slidenum">
              <a:rPr lang="en-US"/>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457200" y="704088"/>
            <a:ext cx="8229600" cy="667512"/>
          </a:xfrm>
        </p:spPr>
        <p:txBody>
          <a:bodyPr>
            <a:normAutofit fontScale="90000"/>
          </a:bodyPr>
          <a:lstStyle/>
          <a:p>
            <a:r>
              <a:rPr lang="en-US" dirty="0" smtClean="0"/>
              <a:t>Eight-to-Fourteen Modulation</a:t>
            </a:r>
          </a:p>
        </p:txBody>
      </p:sp>
      <p:sp>
        <p:nvSpPr>
          <p:cNvPr id="18437" name="Rectangle 3"/>
          <p:cNvSpPr>
            <a:spLocks noGrp="1" noChangeArrowheads="1"/>
          </p:cNvSpPr>
          <p:nvPr>
            <p:ph idx="1"/>
          </p:nvPr>
        </p:nvSpPr>
        <p:spPr>
          <a:xfrm>
            <a:off x="381000" y="1524000"/>
            <a:ext cx="8534400" cy="4876800"/>
          </a:xfrm>
        </p:spPr>
        <p:txBody>
          <a:bodyPr/>
          <a:lstStyle/>
          <a:p>
            <a:pPr algn="just"/>
            <a:r>
              <a:rPr lang="en-US" dirty="0" smtClean="0"/>
              <a:t>On the other hand, pit or land sequences are not allowed to be too long; they must keep a maximal distance.</a:t>
            </a:r>
          </a:p>
          <a:p>
            <a:pPr algn="just"/>
            <a:r>
              <a:rPr lang="en-US" dirty="0" smtClean="0"/>
              <a:t>Otherwise, no phase-correct synchronization signal (clock) can be derived.</a:t>
            </a:r>
          </a:p>
          <a:p>
            <a:pPr algn="just"/>
            <a:r>
              <a:rPr lang="en-US" dirty="0" smtClean="0"/>
              <a:t>Hence, the maximal length of the pits and lands is limited. </a:t>
            </a:r>
          </a:p>
          <a:p>
            <a:pPr algn="just"/>
            <a:r>
              <a:rPr lang="en-US" dirty="0" smtClean="0"/>
              <a:t>At most, ten </a:t>
            </a:r>
            <a:r>
              <a:rPr lang="en-US" i="1" dirty="0" smtClean="0"/>
              <a:t>Os </a:t>
            </a:r>
            <a:r>
              <a:rPr lang="en-US" dirty="0" smtClean="0"/>
              <a:t>(as the channel bits) can follow one after another. . </a:t>
            </a:r>
          </a:p>
        </p:txBody>
      </p:sp>
      <p:sp>
        <p:nvSpPr>
          <p:cNvPr id="18434" name="Footer Placeholder 4"/>
          <p:cNvSpPr>
            <a:spLocks noGrp="1"/>
          </p:cNvSpPr>
          <p:nvPr>
            <p:ph type="ftr" sz="quarter" idx="11"/>
          </p:nvPr>
        </p:nvSpPr>
        <p:spPr>
          <a:noFill/>
        </p:spPr>
        <p:txBody>
          <a:bodyPr/>
          <a:lstStyle/>
          <a:p>
            <a:r>
              <a:rPr lang="en-US"/>
              <a:t>Optical Storage Media</a:t>
            </a:r>
          </a:p>
        </p:txBody>
      </p:sp>
      <p:sp>
        <p:nvSpPr>
          <p:cNvPr id="18435" name="Slide Number Placeholder 5"/>
          <p:cNvSpPr>
            <a:spLocks noGrp="1"/>
          </p:cNvSpPr>
          <p:nvPr>
            <p:ph type="sldNum" sz="quarter" idx="12"/>
          </p:nvPr>
        </p:nvSpPr>
        <p:spPr>
          <a:noFill/>
        </p:spPr>
        <p:txBody>
          <a:bodyPr/>
          <a:lstStyle/>
          <a:p>
            <a:fld id="{0B4B989A-CFB7-466C-AF82-6A842C100DD6}" type="slidenum">
              <a:rPr lang="en-US"/>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457200" y="704088"/>
            <a:ext cx="8229600" cy="591312"/>
          </a:xfrm>
        </p:spPr>
        <p:txBody>
          <a:bodyPr>
            <a:normAutofit fontScale="90000"/>
          </a:bodyPr>
          <a:lstStyle/>
          <a:p>
            <a:r>
              <a:rPr lang="en-US" dirty="0" smtClean="0"/>
              <a:t>Eight-to-Fourteen Modulation</a:t>
            </a:r>
          </a:p>
        </p:txBody>
      </p:sp>
      <p:sp>
        <p:nvSpPr>
          <p:cNvPr id="19461" name="Rectangle 3"/>
          <p:cNvSpPr>
            <a:spLocks noGrp="1" noChangeArrowheads="1"/>
          </p:cNvSpPr>
          <p:nvPr>
            <p:ph idx="1"/>
          </p:nvPr>
        </p:nvSpPr>
        <p:spPr>
          <a:xfrm>
            <a:off x="381000" y="1524000"/>
            <a:ext cx="8534400" cy="4876800"/>
          </a:xfrm>
        </p:spPr>
        <p:txBody>
          <a:bodyPr/>
          <a:lstStyle/>
          <a:p>
            <a:pPr algn="just"/>
            <a:r>
              <a:rPr lang="en-US" dirty="0" smtClean="0"/>
              <a:t>For these reasons, the bits written on a CD-DA, in the form of pits and lands, do not directly correspond to the actual information</a:t>
            </a:r>
          </a:p>
          <a:p>
            <a:pPr algn="just"/>
            <a:r>
              <a:rPr lang="en-US" i="1" dirty="0" smtClean="0"/>
              <a:t>Eight-to- Fourteen Modulation </a:t>
            </a:r>
            <a:r>
              <a:rPr lang="en-US" dirty="0" smtClean="0"/>
              <a:t>is applied</a:t>
            </a:r>
          </a:p>
          <a:p>
            <a:pPr algn="just"/>
            <a:r>
              <a:rPr lang="en-US" dirty="0" smtClean="0"/>
              <a:t>Using this transformation, the regularity of the minimal and maximal distances is met. </a:t>
            </a:r>
          </a:p>
        </p:txBody>
      </p:sp>
      <p:sp>
        <p:nvSpPr>
          <p:cNvPr id="19458" name="Footer Placeholder 4"/>
          <p:cNvSpPr>
            <a:spLocks noGrp="1"/>
          </p:cNvSpPr>
          <p:nvPr>
            <p:ph type="ftr" sz="quarter" idx="11"/>
          </p:nvPr>
        </p:nvSpPr>
        <p:spPr>
          <a:noFill/>
        </p:spPr>
        <p:txBody>
          <a:bodyPr/>
          <a:lstStyle/>
          <a:p>
            <a:r>
              <a:rPr lang="en-US"/>
              <a:t>Optical Storage Media</a:t>
            </a:r>
          </a:p>
        </p:txBody>
      </p:sp>
      <p:sp>
        <p:nvSpPr>
          <p:cNvPr id="19459" name="Slide Number Placeholder 5"/>
          <p:cNvSpPr>
            <a:spLocks noGrp="1"/>
          </p:cNvSpPr>
          <p:nvPr>
            <p:ph type="sldNum" sz="quarter" idx="12"/>
          </p:nvPr>
        </p:nvSpPr>
        <p:spPr>
          <a:noFill/>
        </p:spPr>
        <p:txBody>
          <a:bodyPr/>
          <a:lstStyle/>
          <a:p>
            <a:fld id="{F938B9E1-CAE3-4722-9708-6970CF3D43A5}" type="slidenum">
              <a:rPr lang="en-US"/>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704088"/>
            <a:ext cx="8229600" cy="743712"/>
          </a:xfrm>
        </p:spPr>
        <p:txBody>
          <a:bodyPr>
            <a:normAutofit/>
          </a:bodyPr>
          <a:lstStyle/>
          <a:p>
            <a:r>
              <a:rPr lang="en-US" dirty="0" smtClean="0"/>
              <a:t>Error Handling</a:t>
            </a:r>
          </a:p>
        </p:txBody>
      </p:sp>
      <p:sp>
        <p:nvSpPr>
          <p:cNvPr id="20485" name="Rectangle 3"/>
          <p:cNvSpPr>
            <a:spLocks noGrp="1" noChangeArrowheads="1"/>
          </p:cNvSpPr>
          <p:nvPr>
            <p:ph idx="1"/>
          </p:nvPr>
        </p:nvSpPr>
        <p:spPr>
          <a:xfrm>
            <a:off x="381000" y="1524000"/>
            <a:ext cx="8534400" cy="4876800"/>
          </a:xfrm>
        </p:spPr>
        <p:txBody>
          <a:bodyPr/>
          <a:lstStyle/>
          <a:p>
            <a:pPr>
              <a:lnSpc>
                <a:spcPct val="90000"/>
              </a:lnSpc>
            </a:pPr>
            <a:r>
              <a:rPr lang="en-US" dirty="0" smtClean="0"/>
              <a:t>The goal of error handling on a CD-DA is the detection and correction of typical error patterns </a:t>
            </a:r>
          </a:p>
          <a:p>
            <a:pPr>
              <a:lnSpc>
                <a:spcPct val="90000"/>
              </a:lnSpc>
            </a:pPr>
            <a:r>
              <a:rPr lang="en-US" dirty="0" smtClean="0"/>
              <a:t>A typical error, a consequence of a scratch and/or pollution, can be characterized as </a:t>
            </a:r>
            <a:r>
              <a:rPr lang="en-US" b="1" dirty="0" smtClean="0"/>
              <a:t>a </a:t>
            </a:r>
            <a:r>
              <a:rPr lang="en-US" i="1" dirty="0" smtClean="0"/>
              <a:t>burst error. </a:t>
            </a:r>
            <a:endParaRPr lang="en-US" dirty="0" smtClean="0"/>
          </a:p>
          <a:p>
            <a:pPr>
              <a:lnSpc>
                <a:spcPct val="90000"/>
              </a:lnSpc>
            </a:pPr>
            <a:r>
              <a:rPr lang="en-US" dirty="0" smtClean="0"/>
              <a:t>On the first level, a two-stage error correction is implemented according to the Reed- Solomon algorithm: for every 24 audio bytes, at the first stage, individual byte errors are recognized and corrected; at the second stage, double byte errors are recognized and corrected; also, other fault bytes in the sequence can be recognized, but they cannot be corrected using this approach. </a:t>
            </a:r>
          </a:p>
        </p:txBody>
      </p:sp>
      <p:sp>
        <p:nvSpPr>
          <p:cNvPr id="20482" name="Footer Placeholder 4"/>
          <p:cNvSpPr>
            <a:spLocks noGrp="1"/>
          </p:cNvSpPr>
          <p:nvPr>
            <p:ph type="ftr" sz="quarter" idx="11"/>
          </p:nvPr>
        </p:nvSpPr>
        <p:spPr>
          <a:noFill/>
        </p:spPr>
        <p:txBody>
          <a:bodyPr/>
          <a:lstStyle/>
          <a:p>
            <a:r>
              <a:rPr lang="en-US"/>
              <a:t>Optical Storage Media</a:t>
            </a:r>
          </a:p>
        </p:txBody>
      </p:sp>
      <p:sp>
        <p:nvSpPr>
          <p:cNvPr id="20483" name="Slide Number Placeholder 5"/>
          <p:cNvSpPr>
            <a:spLocks noGrp="1"/>
          </p:cNvSpPr>
          <p:nvPr>
            <p:ph type="sldNum" sz="quarter" idx="12"/>
          </p:nvPr>
        </p:nvSpPr>
        <p:spPr>
          <a:noFill/>
        </p:spPr>
        <p:txBody>
          <a:bodyPr/>
          <a:lstStyle/>
          <a:p>
            <a:fld id="{1608B215-9C08-40EF-BB20-C43D12F22355}"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04800" y="152400"/>
            <a:ext cx="8509000" cy="1219200"/>
          </a:xfrm>
        </p:spPr>
        <p:txBody>
          <a:bodyPr>
            <a:normAutofit fontScale="90000"/>
          </a:bodyPr>
          <a:lstStyle/>
          <a:p>
            <a:r>
              <a:rPr lang="en-US" smtClean="0"/>
              <a:t>Compact Disk Read Only Memory (CD-ROM)</a:t>
            </a:r>
          </a:p>
        </p:txBody>
      </p:sp>
      <p:sp>
        <p:nvSpPr>
          <p:cNvPr id="21507" name="Content Placeholder 2"/>
          <p:cNvSpPr>
            <a:spLocks noGrp="1"/>
          </p:cNvSpPr>
          <p:nvPr>
            <p:ph idx="1"/>
          </p:nvPr>
        </p:nvSpPr>
        <p:spPr>
          <a:xfrm>
            <a:off x="0" y="1676400"/>
            <a:ext cx="9144000" cy="4419600"/>
          </a:xfrm>
        </p:spPr>
        <p:txBody>
          <a:bodyPr>
            <a:normAutofit fontScale="92500" lnSpcReduction="10000"/>
          </a:bodyPr>
          <a:lstStyle/>
          <a:p>
            <a:r>
              <a:rPr lang="en-US" sz="2400" smtClean="0"/>
              <a:t>Designed as the storage format for general computer data – in addition to uncompressed audio data</a:t>
            </a:r>
          </a:p>
          <a:p>
            <a:r>
              <a:rPr lang="en-US" sz="2400" smtClean="0"/>
              <a:t>Planned to be basis for storage of other media (e.g. video)</a:t>
            </a:r>
          </a:p>
          <a:p>
            <a:r>
              <a:rPr lang="en-US" sz="2400" smtClean="0"/>
              <a:t>Specified in the Yellow Book by N. V. Phillips and The Sony Corporation</a:t>
            </a:r>
          </a:p>
          <a:p>
            <a:r>
              <a:rPr lang="en-US" sz="2400" smtClean="0"/>
              <a:t>CDROM tracks are divided into audio (corresponding to the CD-DA) and data tracks</a:t>
            </a:r>
          </a:p>
          <a:p>
            <a:r>
              <a:rPr lang="en-US" sz="2400" smtClean="0"/>
              <a:t>One track may either contain audio only or data only</a:t>
            </a:r>
          </a:p>
          <a:p>
            <a:r>
              <a:rPr lang="en-US" sz="2400" smtClean="0"/>
              <a:t>Can contain both types of track, tracks with audio and other tracks with data. Mixed form, the data tracks are usually located at the beginning of the CD-ROM followed by the audio tracks- called Mixed Mode Disk</a:t>
            </a:r>
          </a:p>
          <a:p>
            <a:endParaRPr lang="en-US" sz="2400" smtClean="0"/>
          </a:p>
        </p:txBody>
      </p:sp>
      <p:sp>
        <p:nvSpPr>
          <p:cNvPr id="21508" name="Footer Placeholder 3"/>
          <p:cNvSpPr>
            <a:spLocks noGrp="1"/>
          </p:cNvSpPr>
          <p:nvPr>
            <p:ph type="ftr" sz="quarter" idx="11"/>
          </p:nvPr>
        </p:nvSpPr>
        <p:spPr>
          <a:noFill/>
        </p:spPr>
        <p:txBody>
          <a:bodyPr/>
          <a:lstStyle/>
          <a:p>
            <a:r>
              <a:rPr lang="en-US"/>
              <a:t>Optical Storage Media</a:t>
            </a:r>
          </a:p>
        </p:txBody>
      </p:sp>
      <p:sp>
        <p:nvSpPr>
          <p:cNvPr id="21509" name="Slide Number Placeholder 4"/>
          <p:cNvSpPr>
            <a:spLocks noGrp="1"/>
          </p:cNvSpPr>
          <p:nvPr>
            <p:ph type="sldNum" sz="quarter" idx="12"/>
          </p:nvPr>
        </p:nvSpPr>
        <p:spPr>
          <a:noFill/>
        </p:spPr>
        <p:txBody>
          <a:bodyPr/>
          <a:lstStyle/>
          <a:p>
            <a:fld id="{FB884450-2172-4338-B84C-667F1BD9AD98}" type="slidenum">
              <a:rPr lang="en-US"/>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457200" y="704088"/>
            <a:ext cx="8229600" cy="591312"/>
          </a:xfrm>
        </p:spPr>
        <p:txBody>
          <a:bodyPr>
            <a:normAutofit fontScale="90000"/>
          </a:bodyPr>
          <a:lstStyle/>
          <a:p>
            <a:r>
              <a:rPr lang="en-US" dirty="0" smtClean="0"/>
              <a:t>Optical Storage Media</a:t>
            </a:r>
          </a:p>
        </p:txBody>
      </p:sp>
      <p:sp>
        <p:nvSpPr>
          <p:cNvPr id="4101" name="Rectangle 3"/>
          <p:cNvSpPr>
            <a:spLocks noGrp="1" noChangeArrowheads="1"/>
          </p:cNvSpPr>
          <p:nvPr>
            <p:ph idx="1"/>
          </p:nvPr>
        </p:nvSpPr>
        <p:spPr>
          <a:xfrm>
            <a:off x="381000" y="1447800"/>
            <a:ext cx="8255000" cy="4876800"/>
          </a:xfrm>
        </p:spPr>
        <p:txBody>
          <a:bodyPr/>
          <a:lstStyle/>
          <a:p>
            <a:pPr>
              <a:lnSpc>
                <a:spcPct val="90000"/>
              </a:lnSpc>
            </a:pPr>
            <a:r>
              <a:rPr lang="en-US" sz="2400" dirty="0" smtClean="0"/>
              <a:t>Current magnetic data storage carriers take the form of floppy disks or hard disks said are used as secondary storage media.</a:t>
            </a:r>
          </a:p>
          <a:p>
            <a:pPr>
              <a:lnSpc>
                <a:spcPct val="90000"/>
              </a:lnSpc>
            </a:pPr>
            <a:r>
              <a:rPr lang="en-US" sz="2400" dirty="0" smtClean="0"/>
              <a:t>Since audio and video, either in compressed or compressed form, require higher storage capacity than other media, the storage cost for such continuous media data using traditional storage carriers is essentially higher. </a:t>
            </a:r>
          </a:p>
          <a:p>
            <a:pPr>
              <a:lnSpc>
                <a:spcPct val="90000"/>
              </a:lnSpc>
            </a:pPr>
            <a:r>
              <a:rPr lang="en-US" sz="2400" dirty="0" smtClean="0"/>
              <a:t>Optical storage media offer a higher storage density at a lower cost.</a:t>
            </a:r>
          </a:p>
          <a:p>
            <a:pPr>
              <a:lnSpc>
                <a:spcPct val="90000"/>
              </a:lnSpc>
            </a:pPr>
            <a:r>
              <a:rPr lang="en-US" sz="2400" dirty="0" smtClean="0"/>
              <a:t>The </a:t>
            </a:r>
            <a:r>
              <a:rPr lang="en-US" sz="2400" b="1" i="1" dirty="0" smtClean="0"/>
              <a:t>Audio </a:t>
            </a:r>
            <a:r>
              <a:rPr lang="en-US" sz="2400" i="1" dirty="0" smtClean="0"/>
              <a:t>Compact Disk, </a:t>
            </a:r>
            <a:r>
              <a:rPr lang="en-US" sz="2400" dirty="0" smtClean="0"/>
              <a:t>the successor to </a:t>
            </a:r>
            <a:r>
              <a:rPr lang="en-US" sz="2400" i="1" dirty="0" smtClean="0"/>
              <a:t>Long Play Disks </a:t>
            </a:r>
            <a:r>
              <a:rPr lang="en-US" sz="2400" dirty="0" smtClean="0"/>
              <a:t>(LPs), is a commercially successful product in the entertainment industry. </a:t>
            </a:r>
          </a:p>
        </p:txBody>
      </p:sp>
      <p:sp>
        <p:nvSpPr>
          <p:cNvPr id="4098" name="Footer Placeholder 4"/>
          <p:cNvSpPr>
            <a:spLocks noGrp="1"/>
          </p:cNvSpPr>
          <p:nvPr>
            <p:ph type="ftr" sz="quarter" idx="11"/>
          </p:nvPr>
        </p:nvSpPr>
        <p:spPr>
          <a:noFill/>
        </p:spPr>
        <p:txBody>
          <a:bodyPr/>
          <a:lstStyle/>
          <a:p>
            <a:r>
              <a:rPr lang="en-US"/>
              <a:t>Optical Storage Media</a:t>
            </a:r>
          </a:p>
        </p:txBody>
      </p:sp>
      <p:sp>
        <p:nvSpPr>
          <p:cNvPr id="4099" name="Slide Number Placeholder 5"/>
          <p:cNvSpPr>
            <a:spLocks noGrp="1"/>
          </p:cNvSpPr>
          <p:nvPr>
            <p:ph type="sldNum" sz="quarter" idx="12"/>
          </p:nvPr>
        </p:nvSpPr>
        <p:spPr>
          <a:noFill/>
        </p:spPr>
        <p:txBody>
          <a:bodyPr/>
          <a:lstStyle/>
          <a:p>
            <a:fld id="{D7F9AA3A-E53D-40C6-8019-9B0A4060998C}" type="slidenum">
              <a:rPr lang="en-US"/>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381000"/>
            <a:ext cx="7772400" cy="609600"/>
          </a:xfrm>
        </p:spPr>
        <p:txBody>
          <a:bodyPr>
            <a:normAutofit fontScale="90000"/>
          </a:bodyPr>
          <a:lstStyle/>
          <a:p>
            <a:pPr algn="ctr"/>
            <a:r>
              <a:rPr lang="en-US" smtClean="0"/>
              <a:t>Blocks</a:t>
            </a:r>
          </a:p>
        </p:txBody>
      </p:sp>
      <p:sp>
        <p:nvSpPr>
          <p:cNvPr id="22531" name="Content Placeholder 2"/>
          <p:cNvSpPr>
            <a:spLocks noGrp="1"/>
          </p:cNvSpPr>
          <p:nvPr>
            <p:ph idx="1"/>
          </p:nvPr>
        </p:nvSpPr>
        <p:spPr>
          <a:xfrm>
            <a:off x="381000" y="1295400"/>
            <a:ext cx="8763000" cy="5257800"/>
          </a:xfrm>
        </p:spPr>
        <p:txBody>
          <a:bodyPr>
            <a:normAutofit fontScale="92500"/>
          </a:bodyPr>
          <a:lstStyle/>
          <a:p>
            <a:endParaRPr lang="en-US" sz="2400" smtClean="0"/>
          </a:p>
          <a:p>
            <a:r>
              <a:rPr lang="en-US" sz="2400" smtClean="0"/>
              <a:t>CD-DA has an error rate of less than 10</a:t>
            </a:r>
            <a:r>
              <a:rPr lang="en-US" sz="2400" baseline="36000" smtClean="0"/>
              <a:t>-8</a:t>
            </a:r>
            <a:r>
              <a:rPr lang="en-US" sz="2400" smtClean="0"/>
              <a:t> and allows random access to individual tracks and index points.</a:t>
            </a:r>
          </a:p>
          <a:p>
            <a:r>
              <a:rPr lang="en-US" sz="2400" smtClean="0"/>
              <a:t>Use of CD-ROM with its general purpose computer data requires much better error correction and random access to a data unit with a higher resolution than the track</a:t>
            </a:r>
          </a:p>
          <a:p>
            <a:r>
              <a:rPr lang="en-US" sz="2400" smtClean="0"/>
              <a:t>This data unit is called a block, meaning physical block</a:t>
            </a:r>
          </a:p>
          <a:p>
            <a:r>
              <a:rPr lang="en-US" sz="2400" smtClean="0"/>
              <a:t>A CD-ROM block consists of 2352 bytes; out of 2352 bytes of a block, 2048 or 2336 bytes depending on whether computer data or audio data are stored on CD-ROM) can be used for user data.</a:t>
            </a:r>
          </a:p>
          <a:p>
            <a:r>
              <a:rPr lang="en-US" sz="2400" smtClean="0"/>
              <a:t>The remaining bytes are used for the identification of random access and for error correction</a:t>
            </a:r>
          </a:p>
        </p:txBody>
      </p:sp>
      <p:sp>
        <p:nvSpPr>
          <p:cNvPr id="22532" name="Footer Placeholder 3"/>
          <p:cNvSpPr>
            <a:spLocks noGrp="1"/>
          </p:cNvSpPr>
          <p:nvPr>
            <p:ph type="ftr" sz="quarter" idx="11"/>
          </p:nvPr>
        </p:nvSpPr>
        <p:spPr>
          <a:noFill/>
        </p:spPr>
        <p:txBody>
          <a:bodyPr/>
          <a:lstStyle/>
          <a:p>
            <a:r>
              <a:rPr lang="en-US"/>
              <a:t>Optical Storage Media</a:t>
            </a:r>
          </a:p>
        </p:txBody>
      </p:sp>
      <p:sp>
        <p:nvSpPr>
          <p:cNvPr id="22533" name="Slide Number Placeholder 4"/>
          <p:cNvSpPr>
            <a:spLocks noGrp="1"/>
          </p:cNvSpPr>
          <p:nvPr>
            <p:ph type="sldNum" sz="quarter" idx="12"/>
          </p:nvPr>
        </p:nvSpPr>
        <p:spPr>
          <a:noFill/>
        </p:spPr>
        <p:txBody>
          <a:bodyPr/>
          <a:lstStyle/>
          <a:p>
            <a:fld id="{89DFCCF3-80F1-4BD2-AD4F-3789354FA712}"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ctr"/>
            <a:r>
              <a:rPr lang="en-US" smtClean="0"/>
              <a:t>Blocks Contd.</a:t>
            </a:r>
          </a:p>
        </p:txBody>
      </p:sp>
      <p:sp>
        <p:nvSpPr>
          <p:cNvPr id="23555" name="Content Placeholder 2"/>
          <p:cNvSpPr>
            <a:spLocks noGrp="1"/>
          </p:cNvSpPr>
          <p:nvPr>
            <p:ph idx="1"/>
          </p:nvPr>
        </p:nvSpPr>
        <p:spPr/>
        <p:txBody>
          <a:bodyPr/>
          <a:lstStyle/>
          <a:p>
            <a:r>
              <a:rPr lang="en-US" smtClean="0"/>
              <a:t>75 blocks / sec are played back, each containing 32 frames. </a:t>
            </a:r>
          </a:p>
          <a:p>
            <a:r>
              <a:rPr lang="en-US" smtClean="0"/>
              <a:t>Each frame is 73.5 bytes (588 bits)</a:t>
            </a:r>
          </a:p>
          <a:p>
            <a:r>
              <a:rPr lang="en-US" smtClean="0"/>
              <a:t>Block = 1411200 bits/s X 1/75 s X 1/(8 bits/byte) = 2352 bytes</a:t>
            </a:r>
          </a:p>
          <a:p>
            <a:pPr lvl="1"/>
            <a:endParaRPr lang="en-US" smtClean="0"/>
          </a:p>
        </p:txBody>
      </p:sp>
      <p:sp>
        <p:nvSpPr>
          <p:cNvPr id="23556" name="Footer Placeholder 3"/>
          <p:cNvSpPr>
            <a:spLocks noGrp="1"/>
          </p:cNvSpPr>
          <p:nvPr>
            <p:ph type="ftr" sz="quarter" idx="11"/>
          </p:nvPr>
        </p:nvSpPr>
        <p:spPr>
          <a:noFill/>
        </p:spPr>
        <p:txBody>
          <a:bodyPr/>
          <a:lstStyle/>
          <a:p>
            <a:r>
              <a:rPr lang="en-US"/>
              <a:t>Optical Storage Media</a:t>
            </a:r>
          </a:p>
        </p:txBody>
      </p:sp>
      <p:sp>
        <p:nvSpPr>
          <p:cNvPr id="23557" name="Slide Number Placeholder 4"/>
          <p:cNvSpPr>
            <a:spLocks noGrp="1"/>
          </p:cNvSpPr>
          <p:nvPr>
            <p:ph type="sldNum" sz="quarter" idx="12"/>
          </p:nvPr>
        </p:nvSpPr>
        <p:spPr>
          <a:noFill/>
        </p:spPr>
        <p:txBody>
          <a:bodyPr/>
          <a:lstStyle/>
          <a:p>
            <a:fld id="{676BB50F-FD61-420D-A005-020EC10C99DA}"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81000" y="762000"/>
            <a:ext cx="7772400" cy="533400"/>
          </a:xfrm>
        </p:spPr>
        <p:txBody>
          <a:bodyPr/>
          <a:lstStyle/>
          <a:p>
            <a:pPr algn="ctr"/>
            <a:r>
              <a:rPr lang="en-US" smtClean="0"/>
              <a:t>CD-ROM Modes</a:t>
            </a:r>
            <a:br>
              <a:rPr lang="en-US" smtClean="0"/>
            </a:br>
            <a:endParaRPr lang="en-US" smtClean="0"/>
          </a:p>
        </p:txBody>
      </p:sp>
      <p:sp>
        <p:nvSpPr>
          <p:cNvPr id="24579" name="Content Placeholder 2"/>
          <p:cNvSpPr>
            <a:spLocks noGrp="1"/>
          </p:cNvSpPr>
          <p:nvPr>
            <p:ph idx="1"/>
          </p:nvPr>
        </p:nvSpPr>
        <p:spPr>
          <a:xfrm>
            <a:off x="152400" y="685800"/>
            <a:ext cx="8839200" cy="5410200"/>
          </a:xfrm>
        </p:spPr>
        <p:txBody>
          <a:bodyPr>
            <a:normAutofit fontScale="92500" lnSpcReduction="10000"/>
          </a:bodyPr>
          <a:lstStyle/>
          <a:p>
            <a:pPr marL="342900" lvl="1" indent="-342900">
              <a:buFont typeface="Monotype Sorts" pitchFamily="2" charset="2"/>
              <a:buChar char="z"/>
            </a:pPr>
            <a:r>
              <a:rPr lang="en-US" smtClean="0"/>
              <a:t>CD-ROM Mode 1 block layout</a:t>
            </a:r>
          </a:p>
          <a:p>
            <a:endParaRPr lang="en-US" smtClean="0"/>
          </a:p>
          <a:p>
            <a:endParaRPr lang="en-US" smtClean="0"/>
          </a:p>
          <a:p>
            <a:endParaRPr lang="en-US" sz="2200" smtClean="0"/>
          </a:p>
          <a:p>
            <a:r>
              <a:rPr lang="en-US" sz="2200" smtClean="0"/>
              <a:t>Synchronization – 12 bytes – for the detection of the block beginning</a:t>
            </a:r>
          </a:p>
          <a:p>
            <a:r>
              <a:rPr lang="en-US" sz="2200" smtClean="0"/>
              <a:t>Header – 4 bytes – carries unambiguous specification of the block. 1</a:t>
            </a:r>
            <a:r>
              <a:rPr lang="en-US" sz="2200" baseline="30000" smtClean="0"/>
              <a:t>st</a:t>
            </a:r>
            <a:r>
              <a:rPr lang="en-US" sz="2200" smtClean="0"/>
              <a:t> byte stores minute, 2</a:t>
            </a:r>
            <a:r>
              <a:rPr lang="en-US" sz="2200" baseline="30000" smtClean="0"/>
              <a:t>nd</a:t>
            </a:r>
            <a:r>
              <a:rPr lang="en-US" sz="2200" smtClean="0"/>
              <a:t> stores seconds, 3</a:t>
            </a:r>
            <a:r>
              <a:rPr lang="en-US" sz="2200" baseline="30000" smtClean="0"/>
              <a:t>rd</a:t>
            </a:r>
            <a:r>
              <a:rPr lang="en-US" sz="2200" smtClean="0"/>
              <a:t> contains the block number, and 4</a:t>
            </a:r>
            <a:r>
              <a:rPr lang="en-US" sz="2200" baseline="30000" smtClean="0"/>
              <a:t>th</a:t>
            </a:r>
            <a:r>
              <a:rPr lang="en-US" sz="2200" smtClean="0"/>
              <a:t> byte includes the mode specification</a:t>
            </a:r>
          </a:p>
          <a:p>
            <a:r>
              <a:rPr lang="en-US" sz="2200" smtClean="0"/>
              <a:t>Used Data – 2048 bytes</a:t>
            </a:r>
          </a:p>
          <a:p>
            <a:r>
              <a:rPr lang="en-US" sz="2200" smtClean="0"/>
              <a:t>Error Detection – 4 bytes</a:t>
            </a:r>
          </a:p>
          <a:p>
            <a:r>
              <a:rPr lang="en-US" sz="2200" smtClean="0"/>
              <a:t>8 bytes – unused</a:t>
            </a:r>
          </a:p>
          <a:p>
            <a:r>
              <a:rPr lang="en-US" sz="2200" smtClean="0"/>
              <a:t>Error correction – 276 bytes. Hence an error rate of 10</a:t>
            </a:r>
            <a:r>
              <a:rPr lang="en-US" sz="2200" baseline="40000" smtClean="0"/>
              <a:t>-12</a:t>
            </a:r>
            <a:r>
              <a:rPr lang="en-US" sz="2200" smtClean="0"/>
              <a:t> can be achieved  </a:t>
            </a:r>
          </a:p>
        </p:txBody>
      </p:sp>
      <p:sp>
        <p:nvSpPr>
          <p:cNvPr id="24580" name="Footer Placeholder 3"/>
          <p:cNvSpPr>
            <a:spLocks noGrp="1"/>
          </p:cNvSpPr>
          <p:nvPr>
            <p:ph type="ftr" sz="quarter" idx="11"/>
          </p:nvPr>
        </p:nvSpPr>
        <p:spPr>
          <a:noFill/>
        </p:spPr>
        <p:txBody>
          <a:bodyPr/>
          <a:lstStyle/>
          <a:p>
            <a:r>
              <a:rPr lang="en-US"/>
              <a:t>Optical Storage Media</a:t>
            </a:r>
          </a:p>
        </p:txBody>
      </p:sp>
      <p:sp>
        <p:nvSpPr>
          <p:cNvPr id="24581" name="Slide Number Placeholder 4"/>
          <p:cNvSpPr>
            <a:spLocks noGrp="1"/>
          </p:cNvSpPr>
          <p:nvPr>
            <p:ph type="sldNum" sz="quarter" idx="12"/>
          </p:nvPr>
        </p:nvSpPr>
        <p:spPr>
          <a:noFill/>
        </p:spPr>
        <p:txBody>
          <a:bodyPr/>
          <a:lstStyle/>
          <a:p>
            <a:fld id="{3516BAF3-0FD8-4160-ACA8-0B22DC7DA7EA}" type="slidenum">
              <a:rPr lang="en-US"/>
              <a:pPr/>
              <a:t>22</a:t>
            </a:fld>
            <a:endParaRPr lang="en-US"/>
          </a:p>
        </p:txBody>
      </p:sp>
      <p:graphicFrame>
        <p:nvGraphicFramePr>
          <p:cNvPr id="6" name="Table 5"/>
          <p:cNvGraphicFramePr>
            <a:graphicFrameLocks noGrp="1"/>
          </p:cNvGraphicFramePr>
          <p:nvPr/>
        </p:nvGraphicFramePr>
        <p:xfrm>
          <a:off x="838200" y="1752600"/>
          <a:ext cx="6477000" cy="639763"/>
        </p:xfrm>
        <a:graphic>
          <a:graphicData uri="http://schemas.openxmlformats.org/drawingml/2006/table">
            <a:tbl>
              <a:tblPr firstRow="1" bandRow="1">
                <a:tableStyleId>{5DA37D80-6434-44D0-A028-1B22A696006F}</a:tableStyleId>
              </a:tblPr>
              <a:tblGrid>
                <a:gridCol w="842010">
                  <a:extLst>
                    <a:ext uri="{9D8B030D-6E8A-4147-A177-3AD203B41FA5}">
                      <a16:colId xmlns:a16="http://schemas.microsoft.com/office/drawing/2014/main" val="20000"/>
                    </a:ext>
                  </a:extLst>
                </a:gridCol>
                <a:gridCol w="106299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tblGrid>
              <a:tr h="370840">
                <a:tc>
                  <a:txBody>
                    <a:bodyPr/>
                    <a:lstStyle/>
                    <a:p>
                      <a:r>
                        <a:rPr lang="en-US" dirty="0" smtClean="0"/>
                        <a:t>Sync 12</a:t>
                      </a:r>
                      <a:endParaRPr lang="en-US" dirty="0"/>
                    </a:p>
                  </a:txBody>
                  <a:tcPr/>
                </a:tc>
                <a:tc>
                  <a:txBody>
                    <a:bodyPr/>
                    <a:lstStyle/>
                    <a:p>
                      <a:r>
                        <a:rPr lang="en-US" dirty="0" smtClean="0"/>
                        <a:t>Header</a:t>
                      </a:r>
                      <a:r>
                        <a:rPr lang="en-US" baseline="0" dirty="0" smtClean="0"/>
                        <a:t> 4</a:t>
                      </a:r>
                      <a:endParaRPr lang="en-US" dirty="0"/>
                    </a:p>
                  </a:txBody>
                  <a:tcPr/>
                </a:tc>
                <a:tc>
                  <a:txBody>
                    <a:bodyPr/>
                    <a:lstStyle/>
                    <a:p>
                      <a:r>
                        <a:rPr lang="en-US" dirty="0" smtClean="0"/>
                        <a:t>User Data 2048</a:t>
                      </a:r>
                      <a:endParaRPr lang="en-US" dirty="0"/>
                    </a:p>
                  </a:txBody>
                  <a:tcPr/>
                </a:tc>
                <a:tc>
                  <a:txBody>
                    <a:bodyPr/>
                    <a:lstStyle/>
                    <a:p>
                      <a:r>
                        <a:rPr lang="en-US" dirty="0" smtClean="0"/>
                        <a:t>EDC 4</a:t>
                      </a:r>
                      <a:endParaRPr lang="en-US" dirty="0"/>
                    </a:p>
                  </a:txBody>
                  <a:tcPr/>
                </a:tc>
                <a:tc>
                  <a:txBody>
                    <a:bodyPr/>
                    <a:lstStyle/>
                    <a:p>
                      <a:r>
                        <a:rPr lang="en-US" dirty="0" smtClean="0"/>
                        <a:t>Blanks 8</a:t>
                      </a:r>
                      <a:endParaRPr lang="en-US" dirty="0"/>
                    </a:p>
                  </a:txBody>
                  <a:tcPr/>
                </a:tc>
                <a:tc>
                  <a:txBody>
                    <a:bodyPr/>
                    <a:lstStyle/>
                    <a:p>
                      <a:r>
                        <a:rPr lang="en-US" dirty="0" smtClean="0"/>
                        <a:t>ECC 276</a:t>
                      </a:r>
                      <a:endParaRPr lang="en-US"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06400" y="228600"/>
            <a:ext cx="7772400" cy="838200"/>
          </a:xfrm>
        </p:spPr>
        <p:txBody>
          <a:bodyPr/>
          <a:lstStyle/>
          <a:p>
            <a:pPr algn="ctr"/>
            <a:r>
              <a:rPr lang="en-US" smtClean="0"/>
              <a:t>CD-ROM Modes Contd.</a:t>
            </a:r>
          </a:p>
        </p:txBody>
      </p:sp>
      <p:sp>
        <p:nvSpPr>
          <p:cNvPr id="25603" name="Content Placeholder 2"/>
          <p:cNvSpPr>
            <a:spLocks noGrp="1"/>
          </p:cNvSpPr>
          <p:nvPr>
            <p:ph idx="1"/>
          </p:nvPr>
        </p:nvSpPr>
        <p:spPr>
          <a:xfrm>
            <a:off x="152400" y="1371600"/>
            <a:ext cx="8839200" cy="4724400"/>
          </a:xfrm>
        </p:spPr>
        <p:txBody>
          <a:bodyPr>
            <a:normAutofit fontScale="92500"/>
          </a:bodyPr>
          <a:lstStyle/>
          <a:p>
            <a:endParaRPr lang="en-US" sz="2600" smtClean="0"/>
          </a:p>
          <a:p>
            <a:r>
              <a:rPr lang="en-US" sz="2600" smtClean="0"/>
              <a:t>CD-ROM contains 333000 blocks to be played in 74 mins</a:t>
            </a:r>
          </a:p>
          <a:p>
            <a:r>
              <a:rPr lang="en-US" sz="2600" smtClean="0"/>
              <a:t>Capacity (CD-ROM mode 1) =</a:t>
            </a:r>
          </a:p>
          <a:p>
            <a:pPr>
              <a:buFont typeface="Monotype Sorts" pitchFamily="2" charset="2"/>
              <a:buNone/>
            </a:pPr>
            <a:r>
              <a:rPr lang="en-US" sz="2600" smtClean="0"/>
              <a:t>=	333000 blocks X 2048 bytes /block = 681,984,000 bytes</a:t>
            </a:r>
          </a:p>
          <a:p>
            <a:pPr>
              <a:buFont typeface="Monotype Sorts" pitchFamily="2" charset="2"/>
              <a:buNone/>
            </a:pPr>
            <a:r>
              <a:rPr lang="en-US" sz="2600" smtClean="0"/>
              <a:t>= </a:t>
            </a:r>
            <a:r>
              <a:rPr lang="en-US" sz="2000" smtClean="0"/>
              <a:t>681,984,000 X 1/(1024 bytes /Kbyte) X 1/(1024 Kbyte/ Mbyte) </a:t>
            </a:r>
          </a:p>
          <a:p>
            <a:pPr>
              <a:buFont typeface="Monotype Sorts" pitchFamily="2" charset="2"/>
              <a:buNone/>
            </a:pPr>
            <a:r>
              <a:rPr lang="en-US" sz="2600" smtClean="0"/>
              <a:t>= 660 Mbytes</a:t>
            </a:r>
          </a:p>
          <a:p>
            <a:r>
              <a:rPr lang="en-US" sz="2600" smtClean="0"/>
              <a:t>Data Rate (CD-ROM mode 1)</a:t>
            </a:r>
          </a:p>
          <a:p>
            <a:pPr>
              <a:buFont typeface="Monotype Sorts" pitchFamily="2" charset="2"/>
              <a:buNone/>
            </a:pPr>
            <a:r>
              <a:rPr lang="en-US" sz="2600" smtClean="0"/>
              <a:t>= 2048 bytes/block X 75 blocks/s</a:t>
            </a:r>
          </a:p>
          <a:p>
            <a:pPr>
              <a:buFont typeface="Monotype Sorts" pitchFamily="2" charset="2"/>
              <a:buNone/>
            </a:pPr>
            <a:r>
              <a:rPr lang="en-US" sz="2600" smtClean="0"/>
              <a:t>= 153.6 Kbytes /s  (150 Kbytes/s approx.)</a:t>
            </a:r>
          </a:p>
        </p:txBody>
      </p:sp>
      <p:sp>
        <p:nvSpPr>
          <p:cNvPr id="25604" name="Footer Placeholder 3"/>
          <p:cNvSpPr>
            <a:spLocks noGrp="1"/>
          </p:cNvSpPr>
          <p:nvPr>
            <p:ph type="ftr" sz="quarter" idx="11"/>
          </p:nvPr>
        </p:nvSpPr>
        <p:spPr>
          <a:noFill/>
        </p:spPr>
        <p:txBody>
          <a:bodyPr/>
          <a:lstStyle/>
          <a:p>
            <a:r>
              <a:rPr lang="en-US"/>
              <a:t>Optical Storage Media</a:t>
            </a:r>
          </a:p>
        </p:txBody>
      </p:sp>
      <p:sp>
        <p:nvSpPr>
          <p:cNvPr id="25605" name="Slide Number Placeholder 4"/>
          <p:cNvSpPr>
            <a:spLocks noGrp="1"/>
          </p:cNvSpPr>
          <p:nvPr>
            <p:ph type="sldNum" sz="quarter" idx="12"/>
          </p:nvPr>
        </p:nvSpPr>
        <p:spPr>
          <a:noFill/>
        </p:spPr>
        <p:txBody>
          <a:bodyPr/>
          <a:lstStyle/>
          <a:p>
            <a:fld id="{A38BA638-A86E-4347-BB50-493B1CE2BD73}" type="slidenum">
              <a:rPr lang="en-US"/>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CD-ROM Mode 2 block layout</a:t>
            </a:r>
          </a:p>
        </p:txBody>
      </p:sp>
      <p:sp>
        <p:nvSpPr>
          <p:cNvPr id="26629" name="Content Placeholder 6"/>
          <p:cNvSpPr>
            <a:spLocks noGrp="1"/>
          </p:cNvSpPr>
          <p:nvPr>
            <p:ph idx="1"/>
          </p:nvPr>
        </p:nvSpPr>
        <p:spPr/>
        <p:txBody>
          <a:bodyPr/>
          <a:lstStyle/>
          <a:p>
            <a:endParaRPr lang="en-US" smtClean="0"/>
          </a:p>
          <a:p>
            <a:endParaRPr lang="en-US" smtClean="0"/>
          </a:p>
          <a:p>
            <a:r>
              <a:rPr lang="en-US" smtClean="0"/>
              <a:t>Capacity (CD-ROM mode 2) =</a:t>
            </a:r>
          </a:p>
          <a:p>
            <a:pPr>
              <a:buFont typeface="Monotype Sorts" pitchFamily="2" charset="2"/>
              <a:buNone/>
            </a:pPr>
            <a:r>
              <a:rPr lang="en-US" smtClean="0"/>
              <a:t>=	333000 blocks X 2336 bytes /block </a:t>
            </a:r>
          </a:p>
          <a:p>
            <a:pPr>
              <a:buFont typeface="Monotype Sorts" pitchFamily="2" charset="2"/>
              <a:buNone/>
            </a:pPr>
            <a:r>
              <a:rPr lang="en-US" smtClean="0"/>
              <a:t>= 777,888,000 bytes</a:t>
            </a:r>
          </a:p>
          <a:p>
            <a:pPr>
              <a:buFont typeface="Monotype Sorts" pitchFamily="2" charset="2"/>
              <a:buNone/>
            </a:pPr>
            <a:r>
              <a:rPr lang="en-US" smtClean="0"/>
              <a:t>= Data Rate (CD-ROM mode 2)</a:t>
            </a:r>
          </a:p>
          <a:p>
            <a:pPr>
              <a:buFont typeface="Monotype Sorts" pitchFamily="2" charset="2"/>
              <a:buNone/>
            </a:pPr>
            <a:r>
              <a:rPr lang="en-US" smtClean="0"/>
              <a:t>= 2336 bytes/block X 75 blocks/s</a:t>
            </a:r>
          </a:p>
          <a:p>
            <a:pPr>
              <a:buFont typeface="Monotype Sorts" pitchFamily="2" charset="2"/>
              <a:buNone/>
            </a:pPr>
            <a:r>
              <a:rPr lang="en-US" smtClean="0"/>
              <a:t>= 175.2 Kbytes /s  approx.</a:t>
            </a:r>
          </a:p>
          <a:p>
            <a:endParaRPr lang="en-US" smtClean="0"/>
          </a:p>
        </p:txBody>
      </p:sp>
      <p:sp>
        <p:nvSpPr>
          <p:cNvPr id="26627" name="Footer Placeholder 3"/>
          <p:cNvSpPr>
            <a:spLocks noGrp="1"/>
          </p:cNvSpPr>
          <p:nvPr>
            <p:ph type="ftr" sz="quarter" idx="11"/>
          </p:nvPr>
        </p:nvSpPr>
        <p:spPr>
          <a:noFill/>
        </p:spPr>
        <p:txBody>
          <a:bodyPr/>
          <a:lstStyle/>
          <a:p>
            <a:r>
              <a:rPr lang="en-US"/>
              <a:t>Optical Storage Media</a:t>
            </a:r>
          </a:p>
        </p:txBody>
      </p:sp>
      <p:sp>
        <p:nvSpPr>
          <p:cNvPr id="26628" name="Slide Number Placeholder 4"/>
          <p:cNvSpPr>
            <a:spLocks noGrp="1"/>
          </p:cNvSpPr>
          <p:nvPr>
            <p:ph type="sldNum" sz="quarter" idx="12"/>
          </p:nvPr>
        </p:nvSpPr>
        <p:spPr>
          <a:noFill/>
        </p:spPr>
        <p:txBody>
          <a:bodyPr/>
          <a:lstStyle/>
          <a:p>
            <a:fld id="{B539B281-1E41-4D74-9055-729EA3C3C04B}" type="slidenum">
              <a:rPr lang="en-US"/>
              <a:pPr/>
              <a:t>24</a:t>
            </a:fld>
            <a:endParaRPr lang="en-US"/>
          </a:p>
        </p:txBody>
      </p:sp>
      <p:graphicFrame>
        <p:nvGraphicFramePr>
          <p:cNvPr id="8" name="Table 7"/>
          <p:cNvGraphicFramePr>
            <a:graphicFrameLocks noGrp="1"/>
          </p:cNvGraphicFramePr>
          <p:nvPr/>
        </p:nvGraphicFramePr>
        <p:xfrm>
          <a:off x="1600200" y="1752600"/>
          <a:ext cx="3810000" cy="639763"/>
        </p:xfrm>
        <a:graphic>
          <a:graphicData uri="http://schemas.openxmlformats.org/drawingml/2006/table">
            <a:tbl>
              <a:tblPr firstRow="1" bandRow="1">
                <a:tableStyleId>{5DA37D80-6434-44D0-A028-1B22A696006F}</a:tableStyleId>
              </a:tblPr>
              <a:tblGrid>
                <a:gridCol w="762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370840">
                <a:tc>
                  <a:txBody>
                    <a:bodyPr/>
                    <a:lstStyle/>
                    <a:p>
                      <a:r>
                        <a:rPr lang="en-US" dirty="0" smtClean="0"/>
                        <a:t>Sync 12</a:t>
                      </a:r>
                      <a:endParaRPr lang="en-US" dirty="0"/>
                    </a:p>
                  </a:txBody>
                  <a:tcPr/>
                </a:tc>
                <a:tc>
                  <a:txBody>
                    <a:bodyPr/>
                    <a:lstStyle/>
                    <a:p>
                      <a:r>
                        <a:rPr lang="en-US" dirty="0" smtClean="0"/>
                        <a:t>Header 4</a:t>
                      </a:r>
                      <a:endParaRPr lang="en-US" dirty="0"/>
                    </a:p>
                  </a:txBody>
                  <a:tcPr/>
                </a:tc>
                <a:tc>
                  <a:txBody>
                    <a:bodyPr/>
                    <a:lstStyle/>
                    <a:p>
                      <a:r>
                        <a:rPr lang="en-US" dirty="0" smtClean="0"/>
                        <a:t>User Data</a:t>
                      </a:r>
                      <a:r>
                        <a:rPr lang="en-US" baseline="0" dirty="0" smtClean="0"/>
                        <a:t> 2336</a:t>
                      </a:r>
                      <a:endParaRPr lang="en-US"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52400" y="152400"/>
            <a:ext cx="8686800" cy="838200"/>
          </a:xfrm>
        </p:spPr>
        <p:txBody>
          <a:bodyPr/>
          <a:lstStyle/>
          <a:p>
            <a:r>
              <a:rPr lang="en-US" sz="3000" smtClean="0"/>
              <a:t>CD-ROM Extended Architecture </a:t>
            </a:r>
            <a:br>
              <a:rPr lang="en-US" sz="3000" smtClean="0"/>
            </a:br>
            <a:r>
              <a:rPr lang="en-US" sz="3000" smtClean="0"/>
              <a:t>(CD-ROM/XA)</a:t>
            </a:r>
          </a:p>
        </p:txBody>
      </p:sp>
      <p:sp>
        <p:nvSpPr>
          <p:cNvPr id="27651" name="Content Placeholder 2"/>
          <p:cNvSpPr>
            <a:spLocks noGrp="1"/>
          </p:cNvSpPr>
          <p:nvPr>
            <p:ph idx="1"/>
          </p:nvPr>
        </p:nvSpPr>
        <p:spPr>
          <a:xfrm>
            <a:off x="381000" y="990600"/>
            <a:ext cx="8255000" cy="5410200"/>
          </a:xfrm>
        </p:spPr>
        <p:txBody>
          <a:bodyPr>
            <a:normAutofit lnSpcReduction="10000"/>
          </a:bodyPr>
          <a:lstStyle/>
          <a:p>
            <a:endParaRPr lang="en-US" sz="2400" smtClean="0"/>
          </a:p>
          <a:p>
            <a:r>
              <a:rPr lang="en-US" sz="2400" smtClean="0"/>
              <a:t>Standard established by N.V. Phillips, the Sony and the Microsoft Corporations and is based on the CD-ROM specification</a:t>
            </a:r>
          </a:p>
          <a:p>
            <a:r>
              <a:rPr lang="en-US" sz="2400" smtClean="0"/>
              <a:t>CD-ROM/XA Form 1 block layout</a:t>
            </a:r>
          </a:p>
          <a:p>
            <a:pPr>
              <a:buFont typeface="Monotype Sorts" pitchFamily="2" charset="2"/>
              <a:buNone/>
            </a:pPr>
            <a:endParaRPr lang="en-US" smtClean="0"/>
          </a:p>
          <a:p>
            <a:endParaRPr lang="en-US" smtClean="0"/>
          </a:p>
          <a:p>
            <a:r>
              <a:rPr lang="en-US" sz="2400" smtClean="0"/>
              <a:t>CD-ROM/XA Form 2 block layout</a:t>
            </a:r>
          </a:p>
          <a:p>
            <a:endParaRPr lang="en-US" smtClean="0"/>
          </a:p>
          <a:p>
            <a:endParaRPr lang="en-US" smtClean="0"/>
          </a:p>
          <a:p>
            <a:r>
              <a:rPr lang="en-US" sz="2400" smtClean="0"/>
              <a:t>Sub-header – 8 bytes – describes the particular block, makes it possible to interleave different media</a:t>
            </a:r>
          </a:p>
          <a:p>
            <a:endParaRPr lang="en-US" smtClean="0"/>
          </a:p>
        </p:txBody>
      </p:sp>
      <p:sp>
        <p:nvSpPr>
          <p:cNvPr id="27652" name="Footer Placeholder 3"/>
          <p:cNvSpPr>
            <a:spLocks noGrp="1"/>
          </p:cNvSpPr>
          <p:nvPr>
            <p:ph type="ftr" sz="quarter" idx="11"/>
          </p:nvPr>
        </p:nvSpPr>
        <p:spPr>
          <a:noFill/>
        </p:spPr>
        <p:txBody>
          <a:bodyPr/>
          <a:lstStyle/>
          <a:p>
            <a:r>
              <a:rPr lang="en-US"/>
              <a:t>Optical Storage Media</a:t>
            </a:r>
          </a:p>
        </p:txBody>
      </p:sp>
      <p:sp>
        <p:nvSpPr>
          <p:cNvPr id="27653" name="Slide Number Placeholder 4"/>
          <p:cNvSpPr>
            <a:spLocks noGrp="1"/>
          </p:cNvSpPr>
          <p:nvPr>
            <p:ph type="sldNum" sz="quarter" idx="12"/>
          </p:nvPr>
        </p:nvSpPr>
        <p:spPr>
          <a:noFill/>
        </p:spPr>
        <p:txBody>
          <a:bodyPr/>
          <a:lstStyle/>
          <a:p>
            <a:fld id="{7BC8ADBA-A530-492D-AA8F-7FD9CE63782B}" type="slidenum">
              <a:rPr lang="en-US"/>
              <a:pPr/>
              <a:t>25</a:t>
            </a:fld>
            <a:endParaRPr lang="en-US"/>
          </a:p>
        </p:txBody>
      </p:sp>
      <p:graphicFrame>
        <p:nvGraphicFramePr>
          <p:cNvPr id="6" name="Table 5"/>
          <p:cNvGraphicFramePr>
            <a:graphicFrameLocks noGrp="1"/>
          </p:cNvGraphicFramePr>
          <p:nvPr/>
        </p:nvGraphicFramePr>
        <p:xfrm>
          <a:off x="990600" y="3200400"/>
          <a:ext cx="6934200" cy="639763"/>
        </p:xfrm>
        <a:graphic>
          <a:graphicData uri="http://schemas.openxmlformats.org/drawingml/2006/table">
            <a:tbl>
              <a:tblPr firstRow="1" bandRow="1">
                <a:tableStyleId>{5DA37D80-6434-44D0-A028-1B22A696006F}</a:tableStyleId>
              </a:tblPr>
              <a:tblGrid>
                <a:gridCol w="838201">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1066800">
                  <a:extLst>
                    <a:ext uri="{9D8B030D-6E8A-4147-A177-3AD203B41FA5}">
                      <a16:colId xmlns:a16="http://schemas.microsoft.com/office/drawing/2014/main" val="20005"/>
                    </a:ext>
                  </a:extLst>
                </a:gridCol>
              </a:tblGrid>
              <a:tr h="370840">
                <a:tc>
                  <a:txBody>
                    <a:bodyPr/>
                    <a:lstStyle/>
                    <a:p>
                      <a:r>
                        <a:rPr lang="en-US" dirty="0" smtClean="0"/>
                        <a:t>Sync 12</a:t>
                      </a:r>
                      <a:endParaRPr lang="en-US" dirty="0"/>
                    </a:p>
                  </a:txBody>
                  <a:tcPr/>
                </a:tc>
                <a:tc>
                  <a:txBody>
                    <a:bodyPr/>
                    <a:lstStyle/>
                    <a:p>
                      <a:r>
                        <a:rPr lang="en-US" dirty="0" smtClean="0"/>
                        <a:t>Header 4</a:t>
                      </a:r>
                      <a:endParaRPr lang="en-US" dirty="0"/>
                    </a:p>
                  </a:txBody>
                  <a:tcPr/>
                </a:tc>
                <a:tc>
                  <a:txBody>
                    <a:bodyPr/>
                    <a:lstStyle/>
                    <a:p>
                      <a:r>
                        <a:rPr lang="en-US" dirty="0" smtClean="0"/>
                        <a:t>Sub-Header 8</a:t>
                      </a:r>
                      <a:endParaRPr lang="en-US" dirty="0"/>
                    </a:p>
                  </a:txBody>
                  <a:tcPr/>
                </a:tc>
                <a:tc>
                  <a:txBody>
                    <a:bodyPr/>
                    <a:lstStyle/>
                    <a:p>
                      <a:r>
                        <a:rPr lang="en-US" dirty="0" smtClean="0"/>
                        <a:t>User Data 2048</a:t>
                      </a:r>
                      <a:endParaRPr lang="en-US" dirty="0"/>
                    </a:p>
                  </a:txBody>
                  <a:tcPr/>
                </a:tc>
                <a:tc>
                  <a:txBody>
                    <a:bodyPr/>
                    <a:lstStyle/>
                    <a:p>
                      <a:r>
                        <a:rPr lang="en-US" dirty="0" smtClean="0"/>
                        <a:t>EDC 4 </a:t>
                      </a:r>
                      <a:endParaRPr lang="en-US" dirty="0"/>
                    </a:p>
                  </a:txBody>
                  <a:tcPr/>
                </a:tc>
                <a:tc>
                  <a:txBody>
                    <a:bodyPr/>
                    <a:lstStyle/>
                    <a:p>
                      <a:r>
                        <a:rPr lang="en-US" dirty="0" smtClean="0"/>
                        <a:t>ECC 276</a:t>
                      </a:r>
                      <a:endParaRPr lang="en-US" dirty="0"/>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990600" y="4648200"/>
          <a:ext cx="6096000" cy="639763"/>
        </p:xfrm>
        <a:graphic>
          <a:graphicData uri="http://schemas.openxmlformats.org/drawingml/2006/table">
            <a:tbl>
              <a:tblPr firstRow="1" bandRow="1">
                <a:tableStyleId>{5DA37D80-6434-44D0-A028-1B22A696006F}</a:tableStyleId>
              </a:tblPr>
              <a:tblGrid>
                <a:gridCol w="762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smtClean="0"/>
                        <a:t>Sync 12</a:t>
                      </a:r>
                      <a:endParaRPr lang="en-US" dirty="0"/>
                    </a:p>
                  </a:txBody>
                  <a:tcPr/>
                </a:tc>
                <a:tc>
                  <a:txBody>
                    <a:bodyPr/>
                    <a:lstStyle/>
                    <a:p>
                      <a:r>
                        <a:rPr lang="en-US" dirty="0" smtClean="0"/>
                        <a:t>Header 4</a:t>
                      </a:r>
                      <a:endParaRPr lang="en-US" dirty="0"/>
                    </a:p>
                  </a:txBody>
                  <a:tcPr/>
                </a:tc>
                <a:tc>
                  <a:txBody>
                    <a:bodyPr/>
                    <a:lstStyle/>
                    <a:p>
                      <a:r>
                        <a:rPr lang="en-US" dirty="0" smtClean="0"/>
                        <a:t>Sub-header 8</a:t>
                      </a:r>
                      <a:endParaRPr lang="en-US" dirty="0"/>
                    </a:p>
                  </a:txBody>
                  <a:tcPr/>
                </a:tc>
                <a:tc>
                  <a:txBody>
                    <a:bodyPr/>
                    <a:lstStyle/>
                    <a:p>
                      <a:r>
                        <a:rPr lang="en-US" dirty="0" smtClean="0"/>
                        <a:t>User Data 2324</a:t>
                      </a:r>
                      <a:endParaRPr lang="en-US" dirty="0"/>
                    </a:p>
                  </a:txBody>
                  <a:tcPr/>
                </a:tc>
                <a:tc>
                  <a:txBody>
                    <a:bodyPr/>
                    <a:lstStyle/>
                    <a:p>
                      <a:r>
                        <a:rPr lang="en-US" dirty="0" smtClean="0"/>
                        <a:t>EDC 4</a:t>
                      </a:r>
                      <a:endParaRPr lang="en-US"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28600" y="228600"/>
            <a:ext cx="8610600" cy="685800"/>
          </a:xfrm>
        </p:spPr>
        <p:txBody>
          <a:bodyPr/>
          <a:lstStyle/>
          <a:p>
            <a:r>
              <a:rPr lang="en-US" sz="3200" smtClean="0"/>
              <a:t>Compact Disk Write Once (CD-WO)</a:t>
            </a:r>
          </a:p>
        </p:txBody>
      </p:sp>
      <p:sp>
        <p:nvSpPr>
          <p:cNvPr id="28675" name="Content Placeholder 2"/>
          <p:cNvSpPr>
            <a:spLocks noGrp="1"/>
          </p:cNvSpPr>
          <p:nvPr>
            <p:ph idx="1"/>
          </p:nvPr>
        </p:nvSpPr>
        <p:spPr>
          <a:xfrm>
            <a:off x="381000" y="1219200"/>
            <a:ext cx="8255000" cy="4876800"/>
          </a:xfrm>
        </p:spPr>
        <p:txBody>
          <a:bodyPr/>
          <a:lstStyle/>
          <a:p>
            <a:endParaRPr lang="en-US" smtClean="0"/>
          </a:p>
          <a:p>
            <a:r>
              <a:rPr lang="en-US" sz="2400" smtClean="0"/>
              <a:t>Allows user to write once to CD and afterwards to read it many times</a:t>
            </a:r>
          </a:p>
          <a:p>
            <a:r>
              <a:rPr lang="en-US" sz="2400" smtClean="0"/>
              <a:t>Principle of CD-WO</a:t>
            </a:r>
          </a:p>
          <a:p>
            <a:endParaRPr lang="en-US" smtClean="0"/>
          </a:p>
          <a:p>
            <a:endParaRPr lang="en-US" smtClean="0"/>
          </a:p>
          <a:p>
            <a:endParaRPr lang="en-US" smtClean="0"/>
          </a:p>
          <a:p>
            <a:endParaRPr lang="en-US" smtClean="0"/>
          </a:p>
          <a:p>
            <a:endParaRPr lang="en-US" smtClean="0"/>
          </a:p>
          <a:p>
            <a:r>
              <a:rPr lang="en-US" sz="2400" smtClean="0"/>
              <a:t>An absorption layer exists between the substrate layer and the reflection layer</a:t>
            </a:r>
          </a:p>
        </p:txBody>
      </p:sp>
      <p:sp>
        <p:nvSpPr>
          <p:cNvPr id="28676" name="Footer Placeholder 3"/>
          <p:cNvSpPr>
            <a:spLocks noGrp="1"/>
          </p:cNvSpPr>
          <p:nvPr>
            <p:ph type="ftr" sz="quarter" idx="11"/>
          </p:nvPr>
        </p:nvSpPr>
        <p:spPr>
          <a:noFill/>
        </p:spPr>
        <p:txBody>
          <a:bodyPr/>
          <a:lstStyle/>
          <a:p>
            <a:r>
              <a:rPr lang="en-US"/>
              <a:t>Optical Storage Media</a:t>
            </a:r>
          </a:p>
        </p:txBody>
      </p:sp>
      <p:sp>
        <p:nvSpPr>
          <p:cNvPr id="28677" name="Slide Number Placeholder 4"/>
          <p:cNvSpPr>
            <a:spLocks noGrp="1"/>
          </p:cNvSpPr>
          <p:nvPr>
            <p:ph type="sldNum" sz="quarter" idx="12"/>
          </p:nvPr>
        </p:nvSpPr>
        <p:spPr>
          <a:noFill/>
        </p:spPr>
        <p:txBody>
          <a:bodyPr/>
          <a:lstStyle/>
          <a:p>
            <a:fld id="{11D58BA0-DD8C-47D6-B53A-E3135E910EDB}" type="slidenum">
              <a:rPr lang="en-US"/>
              <a:pPr/>
              <a:t>26</a:t>
            </a:fld>
            <a:endParaRPr lang="en-US"/>
          </a:p>
        </p:txBody>
      </p:sp>
      <p:graphicFrame>
        <p:nvGraphicFramePr>
          <p:cNvPr id="6" name="Table 5"/>
          <p:cNvGraphicFramePr>
            <a:graphicFrameLocks noGrp="1"/>
          </p:cNvGraphicFramePr>
          <p:nvPr/>
        </p:nvGraphicFramePr>
        <p:xfrm>
          <a:off x="1371600" y="3200400"/>
          <a:ext cx="6096000" cy="2026920"/>
        </p:xfrm>
        <a:graphic>
          <a:graphicData uri="http://schemas.openxmlformats.org/drawingml/2006/table">
            <a:tbl>
              <a:tblPr firstRow="1" bandRow="1">
                <a:tableStyleId>{0E3FDE45-AF77-4B5C-9715-49D594BDF05E}</a:tableStyleId>
              </a:tblPr>
              <a:tblGrid>
                <a:gridCol w="6096000">
                  <a:extLst>
                    <a:ext uri="{9D8B030D-6E8A-4147-A177-3AD203B41FA5}">
                      <a16:colId xmlns:a16="http://schemas.microsoft.com/office/drawing/2014/main" val="20000"/>
                    </a:ext>
                  </a:extLst>
                </a:gridCol>
              </a:tblGrid>
              <a:tr h="370840">
                <a:tc>
                  <a:txBody>
                    <a:bodyPr/>
                    <a:lstStyle/>
                    <a:p>
                      <a:r>
                        <a:rPr lang="en-US" dirty="0" smtClean="0"/>
                        <a:t>Protective</a:t>
                      </a:r>
                      <a:r>
                        <a:rPr lang="en-US" baseline="0" dirty="0" smtClean="0"/>
                        <a:t> Layer</a:t>
                      </a:r>
                      <a:endParaRPr lang="en-US" dirty="0"/>
                    </a:p>
                  </a:txBody>
                  <a:tcPr/>
                </a:tc>
                <a:extLst>
                  <a:ext uri="{0D108BD9-81ED-4DB2-BD59-A6C34878D82A}">
                    <a16:rowId xmlns:a16="http://schemas.microsoft.com/office/drawing/2014/main" val="10000"/>
                  </a:ext>
                </a:extLst>
              </a:tr>
              <a:tr h="370840">
                <a:tc>
                  <a:txBody>
                    <a:bodyPr/>
                    <a:lstStyle/>
                    <a:p>
                      <a:r>
                        <a:rPr lang="en-US" dirty="0" smtClean="0"/>
                        <a:t>Reflection Layer</a:t>
                      </a:r>
                      <a:endParaRPr lang="en-US" dirty="0"/>
                    </a:p>
                  </a:txBody>
                  <a:tcPr/>
                </a:tc>
                <a:extLst>
                  <a:ext uri="{0D108BD9-81ED-4DB2-BD59-A6C34878D82A}">
                    <a16:rowId xmlns:a16="http://schemas.microsoft.com/office/drawing/2014/main" val="10001"/>
                  </a:ext>
                </a:extLst>
              </a:tr>
              <a:tr h="370840">
                <a:tc>
                  <a:txBody>
                    <a:bodyPr/>
                    <a:lstStyle/>
                    <a:p>
                      <a:r>
                        <a:rPr lang="en-US" dirty="0" smtClean="0"/>
                        <a:t>Absorption Layer</a:t>
                      </a:r>
                      <a:endParaRPr lang="en-US" dirty="0"/>
                    </a:p>
                  </a:txBody>
                  <a:tcPr/>
                </a:tc>
                <a:extLst>
                  <a:ext uri="{0D108BD9-81ED-4DB2-BD59-A6C34878D82A}">
                    <a16:rowId xmlns:a16="http://schemas.microsoft.com/office/drawing/2014/main" val="10002"/>
                  </a:ext>
                </a:extLst>
              </a:tr>
              <a:tr h="370840">
                <a:tc>
                  <a:txBody>
                    <a:bodyPr/>
                    <a:lstStyle/>
                    <a:p>
                      <a:endParaRPr lang="en-US" dirty="0" smtClean="0"/>
                    </a:p>
                    <a:p>
                      <a:endParaRPr lang="en-US" dirty="0" smtClean="0"/>
                    </a:p>
                    <a:p>
                      <a:r>
                        <a:rPr lang="en-US" dirty="0" smtClean="0"/>
                        <a:t>Substrate Layer</a:t>
                      </a:r>
                      <a:endParaRPr lang="en-US" dirty="0"/>
                    </a:p>
                  </a:txBody>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nvGraphicFramePr>
        <p:xfrm>
          <a:off x="2209800" y="4343400"/>
          <a:ext cx="1752600" cy="365760"/>
        </p:xfrm>
        <a:graphic>
          <a:graphicData uri="http://schemas.openxmlformats.org/drawingml/2006/table">
            <a:tbl>
              <a:tblPr firstRow="1" bandRow="1">
                <a:tableStyleId>{F5AB1C69-6EDB-4FF4-983F-18BD219EF322}</a:tableStyleId>
              </a:tblPr>
              <a:tblGrid>
                <a:gridCol w="1752600">
                  <a:extLst>
                    <a:ext uri="{9D8B030D-6E8A-4147-A177-3AD203B41FA5}">
                      <a16:colId xmlns:a16="http://schemas.microsoft.com/office/drawing/2014/main" val="20000"/>
                    </a:ext>
                  </a:extLst>
                </a:gridCol>
              </a:tblGrid>
              <a:tr h="279400">
                <a:tc>
                  <a:txBody>
                    <a:bodyPr/>
                    <a:lstStyle/>
                    <a:p>
                      <a:r>
                        <a:rPr lang="en-US" dirty="0" smtClean="0">
                          <a:solidFill>
                            <a:schemeClr val="tx1"/>
                          </a:solidFill>
                        </a:rPr>
                        <a:t>Pit/Land</a:t>
                      </a:r>
                      <a:endParaRPr lang="en-US" dirty="0">
                        <a:solidFill>
                          <a:schemeClr val="tx1"/>
                        </a:solidFill>
                      </a:endParaRP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4876800" y="4343400"/>
          <a:ext cx="2286000" cy="370840"/>
        </p:xfrm>
        <a:graphic>
          <a:graphicData uri="http://schemas.openxmlformats.org/drawingml/2006/table">
            <a:tbl>
              <a:tblPr firstRow="1" bandRow="1">
                <a:tableStyleId>{F5AB1C69-6EDB-4FF4-983F-18BD219EF322}</a:tableStyleId>
              </a:tblPr>
              <a:tblGrid>
                <a:gridCol w="22860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Pit/Land</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06400" y="228600"/>
            <a:ext cx="7772400" cy="838200"/>
          </a:xfrm>
        </p:spPr>
        <p:txBody>
          <a:bodyPr/>
          <a:lstStyle/>
          <a:p>
            <a:pPr algn="ctr"/>
            <a:r>
              <a:rPr lang="en-US" smtClean="0"/>
              <a:t>CD-WO Contd.</a:t>
            </a:r>
          </a:p>
        </p:txBody>
      </p:sp>
      <p:sp>
        <p:nvSpPr>
          <p:cNvPr id="29699" name="Content Placeholder 2"/>
          <p:cNvSpPr>
            <a:spLocks noGrp="1"/>
          </p:cNvSpPr>
          <p:nvPr>
            <p:ph idx="1"/>
          </p:nvPr>
        </p:nvSpPr>
        <p:spPr>
          <a:xfrm>
            <a:off x="228600" y="1447800"/>
            <a:ext cx="8686800" cy="4876800"/>
          </a:xfrm>
        </p:spPr>
        <p:txBody>
          <a:bodyPr>
            <a:normAutofit lnSpcReduction="10000"/>
          </a:bodyPr>
          <a:lstStyle/>
          <a:p>
            <a:r>
              <a:rPr lang="en-US" sz="2400" smtClean="0"/>
              <a:t>It can be irreversibly modified through strong thermal influence, which changes the reflection properties of the laser beams</a:t>
            </a:r>
          </a:p>
          <a:p>
            <a:endParaRPr lang="en-US" sz="2400" smtClean="0"/>
          </a:p>
          <a:p>
            <a:r>
              <a:rPr lang="en-US" sz="2400" smtClean="0"/>
              <a:t>In its original state, a CD-WO player recognizes a track consisting of lands</a:t>
            </a:r>
          </a:p>
          <a:p>
            <a:endParaRPr lang="en-US" sz="2400" smtClean="0"/>
          </a:p>
          <a:p>
            <a:r>
              <a:rPr lang="en-US" sz="2400" smtClean="0"/>
              <a:t>The absorption layer in the pre-grooved track is heated to above 250</a:t>
            </a:r>
            <a:r>
              <a:rPr lang="en-US" sz="2400" baseline="40000" smtClean="0"/>
              <a:t>0</a:t>
            </a:r>
            <a:r>
              <a:rPr lang="en-US" sz="2400" smtClean="0"/>
              <a:t>C with a laser 3 ~ 4 times the intensity of the reading player, changing the absorption layer such that the reflection of the laser light now corresponds to a pit. </a:t>
            </a:r>
          </a:p>
          <a:p>
            <a:endParaRPr lang="en-US" smtClean="0"/>
          </a:p>
        </p:txBody>
      </p:sp>
      <p:sp>
        <p:nvSpPr>
          <p:cNvPr id="29700" name="Footer Placeholder 3"/>
          <p:cNvSpPr>
            <a:spLocks noGrp="1"/>
          </p:cNvSpPr>
          <p:nvPr>
            <p:ph type="ftr" sz="quarter" idx="11"/>
          </p:nvPr>
        </p:nvSpPr>
        <p:spPr>
          <a:noFill/>
        </p:spPr>
        <p:txBody>
          <a:bodyPr/>
          <a:lstStyle/>
          <a:p>
            <a:r>
              <a:rPr lang="en-US"/>
              <a:t>Optical Storage Media</a:t>
            </a:r>
          </a:p>
        </p:txBody>
      </p:sp>
      <p:sp>
        <p:nvSpPr>
          <p:cNvPr id="29701" name="Slide Number Placeholder 4"/>
          <p:cNvSpPr>
            <a:spLocks noGrp="1"/>
          </p:cNvSpPr>
          <p:nvPr>
            <p:ph type="sldNum" sz="quarter" idx="12"/>
          </p:nvPr>
        </p:nvSpPr>
        <p:spPr>
          <a:noFill/>
        </p:spPr>
        <p:txBody>
          <a:bodyPr/>
          <a:lstStyle/>
          <a:p>
            <a:fld id="{63AB65B4-0632-4785-87FD-AF6B673A592D}" type="slidenum">
              <a:rPr lang="en-US"/>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28600" y="228600"/>
            <a:ext cx="8610600" cy="533400"/>
          </a:xfrm>
        </p:spPr>
        <p:txBody>
          <a:bodyPr/>
          <a:lstStyle/>
          <a:p>
            <a:r>
              <a:rPr lang="en-US" sz="3000" smtClean="0"/>
              <a:t>Compact Disk Magneto Optical (CD-MO)</a:t>
            </a:r>
          </a:p>
        </p:txBody>
      </p:sp>
      <p:sp>
        <p:nvSpPr>
          <p:cNvPr id="30723" name="Content Placeholder 2"/>
          <p:cNvSpPr>
            <a:spLocks noGrp="1"/>
          </p:cNvSpPr>
          <p:nvPr>
            <p:ph idx="1"/>
          </p:nvPr>
        </p:nvSpPr>
        <p:spPr>
          <a:xfrm>
            <a:off x="228600" y="990600"/>
            <a:ext cx="8763000" cy="5486400"/>
          </a:xfrm>
        </p:spPr>
        <p:txBody>
          <a:bodyPr>
            <a:normAutofit fontScale="92500"/>
          </a:bodyPr>
          <a:lstStyle/>
          <a:p>
            <a:r>
              <a:rPr lang="en-US" sz="2200" smtClean="0"/>
              <a:t>Has a high storage capacity and allows to write multiple times to CD</a:t>
            </a:r>
          </a:p>
          <a:p>
            <a:r>
              <a:rPr lang="en-US" sz="2200" smtClean="0"/>
              <a:t>Principle of the Magneto-Optical Method</a:t>
            </a:r>
          </a:p>
          <a:p>
            <a:r>
              <a:rPr lang="en-US" sz="2200" smtClean="0"/>
              <a:t>Based on the polarization of the magnetic field where the polarization is caused by heat</a:t>
            </a:r>
          </a:p>
          <a:p>
            <a:r>
              <a:rPr lang="en-US" sz="2200" u="sng" smtClean="0"/>
              <a:t>Write: </a:t>
            </a:r>
            <a:r>
              <a:rPr lang="en-US" sz="2200" smtClean="0"/>
              <a:t>the block is heated to above 150</a:t>
            </a:r>
            <a:r>
              <a:rPr lang="en-US" sz="2200" baseline="40000" smtClean="0"/>
              <a:t>0</a:t>
            </a:r>
            <a:r>
              <a:rPr lang="en-US" sz="2200" smtClean="0"/>
              <a:t> C, simultaneously a magnetic field approximately 10 times the strength of the earth’s magnetic field is created.</a:t>
            </a:r>
          </a:p>
          <a:p>
            <a:r>
              <a:rPr lang="en-US" sz="2200" smtClean="0"/>
              <a:t>The individual dipoles in the material are then polarized according to this magnetic field, where a pit corresponds to a low value of the magnetic field and a land bit is coded through a high value </a:t>
            </a:r>
          </a:p>
          <a:p>
            <a:r>
              <a:rPr lang="en-US" sz="2200" u="sng" smtClean="0"/>
              <a:t>Read</a:t>
            </a:r>
            <a:r>
              <a:rPr lang="en-US" sz="2200" smtClean="0"/>
              <a:t>: the polarization of the light changes corresponding to the existing magnetization after the CD is irradiated with a laser beam</a:t>
            </a:r>
          </a:p>
          <a:p>
            <a:r>
              <a:rPr lang="en-US" sz="2200" u="sng" smtClean="0"/>
              <a:t>Delete</a:t>
            </a:r>
            <a:r>
              <a:rPr lang="en-US" sz="2200" smtClean="0"/>
              <a:t>: A constant magnetic field is created in the area of a block and the sector is simultaneously heated</a:t>
            </a:r>
          </a:p>
        </p:txBody>
      </p:sp>
      <p:sp>
        <p:nvSpPr>
          <p:cNvPr id="30724" name="Footer Placeholder 3"/>
          <p:cNvSpPr>
            <a:spLocks noGrp="1"/>
          </p:cNvSpPr>
          <p:nvPr>
            <p:ph type="ftr" sz="quarter" idx="11"/>
          </p:nvPr>
        </p:nvSpPr>
        <p:spPr>
          <a:noFill/>
        </p:spPr>
        <p:txBody>
          <a:bodyPr/>
          <a:lstStyle/>
          <a:p>
            <a:r>
              <a:rPr lang="en-US"/>
              <a:t>Optical Storage Media</a:t>
            </a:r>
          </a:p>
        </p:txBody>
      </p:sp>
      <p:sp>
        <p:nvSpPr>
          <p:cNvPr id="30725" name="Slide Number Placeholder 4"/>
          <p:cNvSpPr>
            <a:spLocks noGrp="1"/>
          </p:cNvSpPr>
          <p:nvPr>
            <p:ph type="sldNum" sz="quarter" idx="12"/>
          </p:nvPr>
        </p:nvSpPr>
        <p:spPr>
          <a:noFill/>
        </p:spPr>
        <p:txBody>
          <a:bodyPr/>
          <a:lstStyle/>
          <a:p>
            <a:fld id="{4CABCFBB-706E-46BA-9392-50A783DA9269}" type="slidenum">
              <a:rPr lang="en-US"/>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991600" cy="1143000"/>
          </a:xfrm>
        </p:spPr>
        <p:txBody>
          <a:bodyPr/>
          <a:lstStyle/>
          <a:p>
            <a:r>
              <a:rPr lang="en-US" sz="2800" dirty="0" smtClean="0"/>
              <a:t>DVD - digital versatile disc</a:t>
            </a:r>
            <a:r>
              <a:rPr lang="en-US" sz="2800" b="1" i="1" dirty="0" smtClean="0"/>
              <a:t> d</a:t>
            </a:r>
            <a:r>
              <a:rPr lang="en-US" sz="2800" i="1" dirty="0" smtClean="0"/>
              <a:t>igital </a:t>
            </a:r>
            <a:r>
              <a:rPr lang="en-US" sz="2800" b="1" i="1" dirty="0" smtClean="0"/>
              <a:t>v</a:t>
            </a:r>
            <a:r>
              <a:rPr lang="en-US" sz="2800" i="1" dirty="0" smtClean="0"/>
              <a:t>ideo </a:t>
            </a:r>
            <a:r>
              <a:rPr lang="en-US" sz="2800" b="1" i="1" dirty="0" smtClean="0"/>
              <a:t>d</a:t>
            </a:r>
            <a:r>
              <a:rPr lang="en-US" sz="2800" i="1" dirty="0" smtClean="0"/>
              <a:t>isc </a:t>
            </a:r>
            <a:r>
              <a:rPr lang="en-US" dirty="0" smtClean="0"/>
              <a:t/>
            </a:r>
            <a:br>
              <a:rPr lang="en-US" dirty="0" smtClean="0"/>
            </a:br>
            <a:endParaRPr lang="en-US" dirty="0"/>
          </a:p>
        </p:txBody>
      </p:sp>
      <p:sp>
        <p:nvSpPr>
          <p:cNvPr id="3" name="Content Placeholder 2"/>
          <p:cNvSpPr>
            <a:spLocks noGrp="1"/>
          </p:cNvSpPr>
          <p:nvPr>
            <p:ph idx="1"/>
          </p:nvPr>
        </p:nvSpPr>
        <p:spPr>
          <a:xfrm>
            <a:off x="228600" y="990600"/>
            <a:ext cx="8686800" cy="4419600"/>
          </a:xfrm>
        </p:spPr>
        <p:txBody>
          <a:bodyPr>
            <a:normAutofit fontScale="85000" lnSpcReduction="10000"/>
          </a:bodyPr>
          <a:lstStyle/>
          <a:p>
            <a:r>
              <a:rPr lang="en-US" i="1" dirty="0" smtClean="0"/>
              <a:t> </a:t>
            </a:r>
            <a:r>
              <a:rPr lang="en-US" sz="2400" dirty="0" smtClean="0"/>
              <a:t>a type of optical disk technology similar to the </a:t>
            </a:r>
            <a:r>
              <a:rPr lang="en-US" sz="2400" dirty="0" smtClean="0">
                <a:hlinkClick r:id="rId2"/>
              </a:rPr>
              <a:t>CD-ROM</a:t>
            </a:r>
            <a:endParaRPr lang="en-US" sz="2400" dirty="0" smtClean="0"/>
          </a:p>
          <a:p>
            <a:r>
              <a:rPr lang="en-US" sz="2400" dirty="0" smtClean="0"/>
              <a:t>holds a minimum of 4.7</a:t>
            </a:r>
            <a:r>
              <a:rPr lang="en-US" sz="2400" dirty="0" smtClean="0">
                <a:hlinkClick r:id="rId3"/>
              </a:rPr>
              <a:t>GB</a:t>
            </a:r>
            <a:r>
              <a:rPr lang="en-US" sz="2400" dirty="0" smtClean="0"/>
              <a:t>of data, enough for a full-length movie</a:t>
            </a:r>
          </a:p>
          <a:p>
            <a:r>
              <a:rPr lang="en-US" sz="2400" dirty="0" smtClean="0"/>
              <a:t>commonly used as a medium for digital representation of movies and other multimedia presentations that combine sound with graphics.</a:t>
            </a:r>
          </a:p>
          <a:p>
            <a:r>
              <a:rPr lang="en-US" sz="2400" dirty="0" smtClean="0"/>
              <a:t>The DVD specification supports disks with capacities of from 4.7GB to 17GB and access rates of 600KBps to 1.3 </a:t>
            </a:r>
            <a:r>
              <a:rPr lang="en-US" sz="2400" dirty="0" err="1" smtClean="0">
                <a:hlinkClick r:id="rId4"/>
              </a:rPr>
              <a:t>MBps</a:t>
            </a:r>
            <a:r>
              <a:rPr lang="en-US" sz="2400" dirty="0" smtClean="0"/>
              <a:t>. </a:t>
            </a:r>
          </a:p>
          <a:p>
            <a:r>
              <a:rPr lang="en-US" sz="2400" dirty="0" smtClean="0"/>
              <a:t>One of the best features of DVD drives is that they are backward-compatible with CD-ROMs, meaning they can play old CD-ROMs, CD-I disks, and video CDs, as well as new </a:t>
            </a:r>
            <a:r>
              <a:rPr lang="en-US" sz="2400" dirty="0" smtClean="0">
                <a:hlinkClick r:id="rId5"/>
              </a:rPr>
              <a:t>DVD-ROMs</a:t>
            </a:r>
            <a:r>
              <a:rPr lang="en-US" sz="2400" dirty="0" smtClean="0"/>
              <a:t>. Newer DVD players can also read CD-R disks.</a:t>
            </a:r>
          </a:p>
          <a:p>
            <a:r>
              <a:rPr lang="en-US" sz="2400" dirty="0" smtClean="0"/>
              <a:t>DVD uses </a:t>
            </a:r>
            <a:r>
              <a:rPr lang="en-US" sz="2400" dirty="0" smtClean="0">
                <a:hlinkClick r:id="rId6"/>
              </a:rPr>
              <a:t>MPEG-2</a:t>
            </a:r>
            <a:r>
              <a:rPr lang="en-US" sz="2400" dirty="0" smtClean="0"/>
              <a:t> to compress </a:t>
            </a:r>
            <a:r>
              <a:rPr lang="en-US" sz="2400" dirty="0" err="1" smtClean="0">
                <a:hlinkClick r:id="rId7"/>
              </a:rPr>
              <a:t>video</a:t>
            </a:r>
            <a:r>
              <a:rPr lang="en-US" sz="2400" dirty="0" err="1" smtClean="0"/>
              <a:t>data</a:t>
            </a:r>
            <a:r>
              <a:rPr lang="en-US" sz="2400" dirty="0" smtClean="0"/>
              <a:t>.</a:t>
            </a:r>
          </a:p>
          <a:p>
            <a:endParaRPr lang="en-US" dirty="0"/>
          </a:p>
        </p:txBody>
      </p:sp>
      <p:sp>
        <p:nvSpPr>
          <p:cNvPr id="4" name="Footer Placeholder 3"/>
          <p:cNvSpPr>
            <a:spLocks noGrp="1"/>
          </p:cNvSpPr>
          <p:nvPr>
            <p:ph type="ftr" sz="quarter" idx="11"/>
          </p:nvPr>
        </p:nvSpPr>
        <p:spPr/>
        <p:txBody>
          <a:bodyPr/>
          <a:lstStyle/>
          <a:p>
            <a:pPr>
              <a:defRPr/>
            </a:pPr>
            <a:r>
              <a:rPr lang="en-US" smtClean="0"/>
              <a:t>Optical Storage Media</a:t>
            </a:r>
            <a:endParaRPr lang="en-US"/>
          </a:p>
        </p:txBody>
      </p:sp>
      <p:sp>
        <p:nvSpPr>
          <p:cNvPr id="5" name="Slide Number Placeholder 4"/>
          <p:cNvSpPr>
            <a:spLocks noGrp="1"/>
          </p:cNvSpPr>
          <p:nvPr>
            <p:ph type="sldNum" sz="quarter" idx="12"/>
          </p:nvPr>
        </p:nvSpPr>
        <p:spPr/>
        <p:txBody>
          <a:bodyPr/>
          <a:lstStyle/>
          <a:p>
            <a:pPr>
              <a:defRPr/>
            </a:pPr>
            <a:fld id="{55EF6464-1E22-4E84-B4E9-6CDDE4C7EDDF}"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0" y="228600"/>
            <a:ext cx="9144000" cy="1143000"/>
          </a:xfrm>
        </p:spPr>
        <p:txBody>
          <a:bodyPr/>
          <a:lstStyle/>
          <a:p>
            <a:r>
              <a:rPr lang="en-US" smtClean="0"/>
              <a:t>Optical Storage Media</a:t>
            </a:r>
            <a:endParaRPr lang="en-US" b="1" smtClean="0">
              <a:cs typeface="Times New Roman" pitchFamily="18" charset="0"/>
            </a:endParaRPr>
          </a:p>
        </p:txBody>
      </p:sp>
      <p:sp>
        <p:nvSpPr>
          <p:cNvPr id="5122" name="Footer Placeholder 4"/>
          <p:cNvSpPr>
            <a:spLocks noGrp="1"/>
          </p:cNvSpPr>
          <p:nvPr>
            <p:ph type="ftr" sz="quarter" idx="11"/>
          </p:nvPr>
        </p:nvSpPr>
        <p:spPr>
          <a:noFill/>
        </p:spPr>
        <p:txBody>
          <a:bodyPr/>
          <a:lstStyle/>
          <a:p>
            <a:r>
              <a:rPr lang="en-US"/>
              <a:t>Optical Storage Media</a:t>
            </a:r>
          </a:p>
        </p:txBody>
      </p:sp>
      <p:sp>
        <p:nvSpPr>
          <p:cNvPr id="5123" name="Slide Number Placeholder 5"/>
          <p:cNvSpPr>
            <a:spLocks noGrp="1"/>
          </p:cNvSpPr>
          <p:nvPr>
            <p:ph type="sldNum" sz="quarter" idx="12"/>
          </p:nvPr>
        </p:nvSpPr>
        <p:spPr>
          <a:noFill/>
        </p:spPr>
        <p:txBody>
          <a:bodyPr/>
          <a:lstStyle/>
          <a:p>
            <a:fld id="{59BA175F-8CF2-4022-951D-3C3C7607B105}" type="slidenum">
              <a:rPr lang="en-US"/>
              <a:pPr/>
              <a:t>3</a:t>
            </a:fld>
            <a:endParaRPr lang="en-US"/>
          </a:p>
        </p:txBody>
      </p:sp>
      <p:sp>
        <p:nvSpPr>
          <p:cNvPr id="5125" name="Rectangle 20"/>
          <p:cNvSpPr>
            <a:spLocks noChangeArrowheads="1"/>
          </p:cNvSpPr>
          <p:nvPr/>
        </p:nvSpPr>
        <p:spPr bwMode="auto">
          <a:xfrm>
            <a:off x="609600" y="1752600"/>
            <a:ext cx="8305800" cy="4572000"/>
          </a:xfrm>
          <a:prstGeom prst="rect">
            <a:avLst/>
          </a:prstGeom>
          <a:noFill/>
          <a:ln w="9525" algn="ctr">
            <a:noFill/>
            <a:miter lim="800000"/>
            <a:headEnd/>
            <a:tailEnd/>
          </a:ln>
        </p:spPr>
        <p:txBody>
          <a:bodyPr/>
          <a:lstStyle/>
          <a:p>
            <a:pPr marL="342900" indent="-342900" algn="l">
              <a:lnSpc>
                <a:spcPct val="90000"/>
              </a:lnSpc>
              <a:spcBef>
                <a:spcPct val="20000"/>
              </a:spcBef>
              <a:buClr>
                <a:schemeClr val="accent2"/>
              </a:buClr>
              <a:buFont typeface="Monotype Sorts" pitchFamily="2" charset="2"/>
              <a:buChar char="z"/>
            </a:pPr>
            <a:r>
              <a:rPr kumimoji="1" lang="en-US" sz="2400">
                <a:latin typeface="Tahoma" pitchFamily="34" charset="0"/>
              </a:rPr>
              <a:t>The computer industry has profited from this development, especially when audio and video should be stored digitally in the computer </a:t>
            </a:r>
          </a:p>
          <a:p>
            <a:pPr marL="342900" indent="-342900" algn="l">
              <a:lnSpc>
                <a:spcPct val="90000"/>
              </a:lnSpc>
              <a:spcBef>
                <a:spcPct val="20000"/>
              </a:spcBef>
              <a:buClr>
                <a:schemeClr val="accent2"/>
              </a:buClr>
              <a:buFont typeface="Monotype Sorts" pitchFamily="2" charset="2"/>
              <a:buChar char="z"/>
            </a:pPr>
            <a:r>
              <a:rPr kumimoji="1" lang="en-US" sz="2400">
                <a:latin typeface="Tahoma" pitchFamily="34" charset="0"/>
              </a:rPr>
              <a:t>This technology has been the main catalyst for the whole development of multimedia in computing because it is used in multimedia external devices. </a:t>
            </a:r>
          </a:p>
          <a:p>
            <a:pPr marL="342900" indent="-342900" algn="l">
              <a:lnSpc>
                <a:spcPct val="90000"/>
              </a:lnSpc>
              <a:spcBef>
                <a:spcPct val="20000"/>
              </a:spcBef>
              <a:buClr>
                <a:schemeClr val="accent2"/>
              </a:buClr>
              <a:buFont typeface="Monotype Sorts" pitchFamily="2" charset="2"/>
              <a:buChar char="z"/>
            </a:pPr>
            <a:r>
              <a:rPr kumimoji="1" lang="en-US" sz="2400">
                <a:latin typeface="Tahoma" pitchFamily="34" charset="0"/>
              </a:rPr>
              <a:t>For example, external devices such as video recorders and DAT recorders (Digital Audio Tape) can be used for multimedia systems.</a:t>
            </a:r>
          </a:p>
          <a:p>
            <a:pPr marL="342900" indent="-342900" algn="l">
              <a:lnSpc>
                <a:spcPct val="90000"/>
              </a:lnSpc>
              <a:spcBef>
                <a:spcPct val="20000"/>
              </a:spcBef>
              <a:buClr>
                <a:schemeClr val="accent2"/>
              </a:buClr>
              <a:buFont typeface="Monotype Sorts" pitchFamily="2" charset="2"/>
              <a:buChar char="z"/>
            </a:pPr>
            <a:r>
              <a:rPr kumimoji="1" lang="en-US" sz="2400">
                <a:latin typeface="Tahoma" pitchFamily="34" charset="0"/>
              </a:rPr>
              <a:t>The actual integration into the system is difficult, but not impossible.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DVD Formats </a:t>
            </a:r>
            <a:br>
              <a:rPr lang="en-US" dirty="0" smtClean="0"/>
            </a:br>
            <a:endParaRPr lang="en-US" dirty="0"/>
          </a:p>
        </p:txBody>
      </p:sp>
      <p:sp>
        <p:nvSpPr>
          <p:cNvPr id="3" name="Content Placeholder 2"/>
          <p:cNvSpPr>
            <a:spLocks noGrp="1"/>
          </p:cNvSpPr>
          <p:nvPr>
            <p:ph idx="1"/>
          </p:nvPr>
        </p:nvSpPr>
        <p:spPr>
          <a:xfrm>
            <a:off x="381000" y="990600"/>
            <a:ext cx="8534400" cy="4953000"/>
          </a:xfrm>
        </p:spPr>
        <p:txBody>
          <a:bodyPr>
            <a:normAutofit fontScale="92500"/>
          </a:bodyPr>
          <a:lstStyle/>
          <a:p>
            <a:r>
              <a:rPr lang="en-US" sz="2400" b="1" dirty="0" smtClean="0"/>
              <a:t>DVD+R, DVD+RW, DVD-RAM, DVD-R, DVD-RW, DVD-ROM</a:t>
            </a:r>
            <a:r>
              <a:rPr lang="en-US" sz="2400" dirty="0" smtClean="0"/>
              <a:t> </a:t>
            </a:r>
          </a:p>
          <a:p>
            <a:r>
              <a:rPr lang="en-US" sz="2400" dirty="0" smtClean="0">
                <a:hlinkClick r:id="rId2"/>
              </a:rPr>
              <a:t>DVD:</a:t>
            </a:r>
            <a:r>
              <a:rPr lang="en-US" sz="2400" dirty="0" smtClean="0"/>
              <a:t> Short for digital versatile disc or digital video disc, a type of optical disk technology similar to the CD-ROM.</a:t>
            </a:r>
            <a:br>
              <a:rPr lang="en-US" sz="2400" dirty="0" smtClean="0"/>
            </a:br>
            <a:r>
              <a:rPr lang="en-US" sz="2400" dirty="0" smtClean="0">
                <a:hlinkClick r:id="rId3"/>
              </a:rPr>
              <a:t>DVD-Video:</a:t>
            </a:r>
            <a:r>
              <a:rPr lang="en-US" sz="2400" dirty="0" smtClean="0"/>
              <a:t> A video format for displaying full-length digital movies.</a:t>
            </a:r>
            <a:br>
              <a:rPr lang="en-US" sz="2400" dirty="0" smtClean="0"/>
            </a:br>
            <a:r>
              <a:rPr lang="en-US" sz="2400" dirty="0" smtClean="0">
                <a:hlinkClick r:id="rId4"/>
              </a:rPr>
              <a:t>DVD-ROM:</a:t>
            </a:r>
            <a:r>
              <a:rPr lang="en-US" sz="2400" dirty="0" smtClean="0"/>
              <a:t> A type of read-only compact disc that can hold a minimum of 4.7GB (gigabytes), enough for a full-length movie.</a:t>
            </a:r>
            <a:br>
              <a:rPr lang="en-US" sz="2400" dirty="0" smtClean="0"/>
            </a:br>
            <a:r>
              <a:rPr lang="en-US" sz="2400" dirty="0" err="1" smtClean="0">
                <a:hlinkClick r:id="rId5"/>
              </a:rPr>
              <a:t>Divx</a:t>
            </a:r>
            <a:r>
              <a:rPr lang="en-US" sz="2400" dirty="0" smtClean="0">
                <a:hlinkClick r:id="rId5"/>
              </a:rPr>
              <a:t>:</a:t>
            </a:r>
            <a:r>
              <a:rPr lang="en-US" sz="2400" dirty="0" smtClean="0"/>
              <a:t> Short for Digital video express, a new DVD-ROM format promoted by several large Hollywood companies. With </a:t>
            </a:r>
            <a:r>
              <a:rPr lang="en-US" sz="2400" dirty="0" err="1" smtClean="0"/>
              <a:t>Divx</a:t>
            </a:r>
            <a:r>
              <a:rPr lang="en-US" sz="2400" dirty="0" smtClean="0"/>
              <a:t>, a movie (or other data) loaded onto a DVD-ROM is playable only during a specific time frame, typically two days.</a:t>
            </a:r>
          </a:p>
          <a:p>
            <a:pPr>
              <a:buNone/>
            </a:pPr>
            <a:endParaRPr lang="en-US" dirty="0" smtClean="0"/>
          </a:p>
          <a:p>
            <a:endParaRPr lang="en-US" dirty="0"/>
          </a:p>
        </p:txBody>
      </p:sp>
      <p:sp>
        <p:nvSpPr>
          <p:cNvPr id="4" name="Footer Placeholder 3"/>
          <p:cNvSpPr>
            <a:spLocks noGrp="1"/>
          </p:cNvSpPr>
          <p:nvPr>
            <p:ph type="ftr" sz="quarter" idx="11"/>
          </p:nvPr>
        </p:nvSpPr>
        <p:spPr/>
        <p:txBody>
          <a:bodyPr/>
          <a:lstStyle/>
          <a:p>
            <a:pPr>
              <a:defRPr/>
            </a:pPr>
            <a:r>
              <a:rPr lang="en-US" smtClean="0"/>
              <a:t>Optical Storage Media</a:t>
            </a:r>
            <a:endParaRPr lang="en-US"/>
          </a:p>
        </p:txBody>
      </p:sp>
      <p:sp>
        <p:nvSpPr>
          <p:cNvPr id="5" name="Slide Number Placeholder 4"/>
          <p:cNvSpPr>
            <a:spLocks noGrp="1"/>
          </p:cNvSpPr>
          <p:nvPr>
            <p:ph type="sldNum" sz="quarter" idx="12"/>
          </p:nvPr>
        </p:nvSpPr>
        <p:spPr/>
        <p:txBody>
          <a:bodyPr/>
          <a:lstStyle/>
          <a:p>
            <a:pPr>
              <a:defRPr/>
            </a:pPr>
            <a:fld id="{55EF6464-1E22-4E84-B4E9-6CDDE4C7EDDF}"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7772400" cy="609600"/>
          </a:xfrm>
        </p:spPr>
        <p:txBody>
          <a:bodyPr/>
          <a:lstStyle/>
          <a:p>
            <a:r>
              <a:rPr lang="en-US" sz="2800" b="1" i="1" dirty="0" smtClean="0"/>
              <a:t>Why Are There So Many DVD Formats?</a:t>
            </a:r>
            <a:r>
              <a:rPr lang="en-US" b="1" i="1" dirty="0" smtClean="0"/>
              <a:t/>
            </a:r>
            <a:br>
              <a:rPr lang="en-US" b="1" i="1" dirty="0" smtClean="0"/>
            </a:br>
            <a:endParaRPr lang="en-US" dirty="0"/>
          </a:p>
        </p:txBody>
      </p:sp>
      <p:sp>
        <p:nvSpPr>
          <p:cNvPr id="3" name="Content Placeholder 2"/>
          <p:cNvSpPr>
            <a:spLocks noGrp="1"/>
          </p:cNvSpPr>
          <p:nvPr>
            <p:ph idx="1"/>
          </p:nvPr>
        </p:nvSpPr>
        <p:spPr>
          <a:xfrm>
            <a:off x="304800" y="1752600"/>
            <a:ext cx="8610600" cy="4419600"/>
          </a:xfrm>
        </p:spPr>
        <p:txBody>
          <a:bodyPr/>
          <a:lstStyle/>
          <a:p>
            <a:r>
              <a:rPr lang="en-US" sz="2000" dirty="0" smtClean="0"/>
              <a:t>The crucial difference among the standards is based on which standards each manufacturer adheres to. </a:t>
            </a:r>
          </a:p>
          <a:p>
            <a:r>
              <a:rPr lang="en-US" sz="2000" b="1" i="1" dirty="0" smtClean="0"/>
              <a:t>Plus or Minus - What's The Difference?</a:t>
            </a:r>
          </a:p>
          <a:p>
            <a:r>
              <a:rPr lang="en-US" sz="2000" dirty="0" smtClean="0"/>
              <a:t>The different variations on the term DVD (e.g. +R, -R, -ROM, and so on) describe the way data is stored on or written to the disc itself. These are called physical formats.</a:t>
            </a:r>
          </a:p>
          <a:p>
            <a:r>
              <a:rPr lang="en-US" sz="2000" b="1" i="1" dirty="0" smtClean="0"/>
              <a:t>Successors to DVD</a:t>
            </a:r>
          </a:p>
          <a:p>
            <a:r>
              <a:rPr lang="en-US" sz="2000" dirty="0" smtClean="0"/>
              <a:t>Several technologies are seen as successors to the standard DVD. These include </a:t>
            </a:r>
            <a:r>
              <a:rPr lang="en-US" sz="2000" dirty="0" smtClean="0">
                <a:hlinkClick r:id="rId2"/>
              </a:rPr>
              <a:t>HD-DVD</a:t>
            </a:r>
            <a:r>
              <a:rPr lang="en-US" sz="2000" dirty="0" smtClean="0"/>
              <a:t>, </a:t>
            </a:r>
            <a:r>
              <a:rPr lang="en-US" sz="2000" dirty="0" err="1" smtClean="0">
                <a:hlinkClick r:id="rId3"/>
              </a:rPr>
              <a:t>Blu</a:t>
            </a:r>
            <a:r>
              <a:rPr lang="en-US" sz="2000" dirty="0" smtClean="0">
                <a:hlinkClick r:id="rId3"/>
              </a:rPr>
              <a:t>-ray</a:t>
            </a:r>
            <a:r>
              <a:rPr lang="en-US" sz="2000" dirty="0" smtClean="0"/>
              <a:t>, </a:t>
            </a:r>
            <a:r>
              <a:rPr lang="en-US" sz="2000" dirty="0" smtClean="0">
                <a:hlinkClick r:id="rId4"/>
              </a:rPr>
              <a:t>AOD</a:t>
            </a:r>
            <a:r>
              <a:rPr lang="en-US" sz="2000" dirty="0" smtClean="0"/>
              <a:t> and HVD (Holographic Versatile Disc). </a:t>
            </a:r>
          </a:p>
          <a:p>
            <a:endParaRPr lang="en-US" dirty="0"/>
          </a:p>
        </p:txBody>
      </p:sp>
      <p:sp>
        <p:nvSpPr>
          <p:cNvPr id="4" name="Footer Placeholder 3"/>
          <p:cNvSpPr>
            <a:spLocks noGrp="1"/>
          </p:cNvSpPr>
          <p:nvPr>
            <p:ph type="ftr" sz="quarter" idx="11"/>
          </p:nvPr>
        </p:nvSpPr>
        <p:spPr/>
        <p:txBody>
          <a:bodyPr/>
          <a:lstStyle/>
          <a:p>
            <a:pPr>
              <a:defRPr/>
            </a:pPr>
            <a:r>
              <a:rPr lang="en-US" smtClean="0"/>
              <a:t>Optical Storage Media</a:t>
            </a:r>
            <a:endParaRPr lang="en-US"/>
          </a:p>
        </p:txBody>
      </p:sp>
      <p:sp>
        <p:nvSpPr>
          <p:cNvPr id="5" name="Slide Number Placeholder 4"/>
          <p:cNvSpPr>
            <a:spLocks noGrp="1"/>
          </p:cNvSpPr>
          <p:nvPr>
            <p:ph type="sldNum" sz="quarter" idx="12"/>
          </p:nvPr>
        </p:nvSpPr>
        <p:spPr/>
        <p:txBody>
          <a:bodyPr/>
          <a:lstStyle/>
          <a:p>
            <a:pPr>
              <a:defRPr/>
            </a:pPr>
            <a:fld id="{55EF6464-1E22-4E84-B4E9-6CDDE4C7EDD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838200"/>
          </a:xfrm>
        </p:spPr>
        <p:txBody>
          <a:bodyPr/>
          <a:lstStyle/>
          <a:p>
            <a:r>
              <a:rPr lang="en-US" b="1" dirty="0" smtClean="0"/>
              <a:t>USB Flash Drive</a:t>
            </a:r>
            <a:br>
              <a:rPr lang="en-US" b="1" dirty="0" smtClean="0"/>
            </a:br>
            <a:endParaRPr lang="en-US" dirty="0"/>
          </a:p>
        </p:txBody>
      </p:sp>
      <p:sp>
        <p:nvSpPr>
          <p:cNvPr id="3" name="Content Placeholder 2"/>
          <p:cNvSpPr>
            <a:spLocks noGrp="1"/>
          </p:cNvSpPr>
          <p:nvPr>
            <p:ph idx="1"/>
          </p:nvPr>
        </p:nvSpPr>
        <p:spPr>
          <a:xfrm>
            <a:off x="381000" y="1371600"/>
            <a:ext cx="8255000" cy="5029200"/>
          </a:xfrm>
        </p:spPr>
        <p:txBody>
          <a:bodyPr/>
          <a:lstStyle/>
          <a:p>
            <a:r>
              <a:rPr lang="en-US" dirty="0" smtClean="0"/>
              <a:t>compact file storage devices to save information externally. </a:t>
            </a:r>
          </a:p>
          <a:p>
            <a:r>
              <a:rPr lang="en-US" dirty="0" smtClean="0"/>
              <a:t>are about the size of a disposable lighter and can be conveniently worn around the neck or attached to the keychain.</a:t>
            </a:r>
          </a:p>
          <a:p>
            <a:r>
              <a:rPr lang="en-US" dirty="0" smtClean="0"/>
              <a:t>The end is inserted into the USB port on the computer, once attached to the computer, they operate in much the same way as floppy drives, but have higher capacities ranging from few MB up to GB.</a:t>
            </a:r>
          </a:p>
          <a:p>
            <a:r>
              <a:rPr lang="en-US" b="1" dirty="0" smtClean="0"/>
              <a:t>Also Known As: </a:t>
            </a:r>
            <a:r>
              <a:rPr lang="en-US" dirty="0" smtClean="0"/>
              <a:t>USB memory stick, jump drive</a:t>
            </a:r>
          </a:p>
          <a:p>
            <a:endParaRPr lang="en-US" dirty="0"/>
          </a:p>
        </p:txBody>
      </p:sp>
      <p:sp>
        <p:nvSpPr>
          <p:cNvPr id="4" name="Footer Placeholder 3"/>
          <p:cNvSpPr>
            <a:spLocks noGrp="1"/>
          </p:cNvSpPr>
          <p:nvPr>
            <p:ph type="ftr" sz="quarter" idx="11"/>
          </p:nvPr>
        </p:nvSpPr>
        <p:spPr/>
        <p:txBody>
          <a:bodyPr/>
          <a:lstStyle/>
          <a:p>
            <a:pPr>
              <a:defRPr/>
            </a:pPr>
            <a:r>
              <a:rPr lang="en-US" smtClean="0"/>
              <a:t>Optical Storage Media</a:t>
            </a:r>
            <a:endParaRPr lang="en-US"/>
          </a:p>
        </p:txBody>
      </p:sp>
      <p:sp>
        <p:nvSpPr>
          <p:cNvPr id="5" name="Slide Number Placeholder 4"/>
          <p:cNvSpPr>
            <a:spLocks noGrp="1"/>
          </p:cNvSpPr>
          <p:nvPr>
            <p:ph type="sldNum" sz="quarter" idx="12"/>
          </p:nvPr>
        </p:nvSpPr>
        <p:spPr/>
        <p:txBody>
          <a:bodyPr/>
          <a:lstStyle/>
          <a:p>
            <a:pPr>
              <a:defRPr/>
            </a:pPr>
            <a:fld id="{55EF6464-1E22-4E84-B4E9-6CDDE4C7EDDF}"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Digital (SD) Card</a:t>
            </a:r>
            <a:br>
              <a:rPr lang="en-US" dirty="0" smtClean="0"/>
            </a:br>
            <a:endParaRPr lang="en-US" dirty="0"/>
          </a:p>
        </p:txBody>
      </p:sp>
      <p:sp>
        <p:nvSpPr>
          <p:cNvPr id="3" name="Content Placeholder 2"/>
          <p:cNvSpPr>
            <a:spLocks noGrp="1"/>
          </p:cNvSpPr>
          <p:nvPr>
            <p:ph idx="1"/>
          </p:nvPr>
        </p:nvSpPr>
        <p:spPr>
          <a:xfrm>
            <a:off x="381000" y="1143000"/>
            <a:ext cx="8763000" cy="4419600"/>
          </a:xfrm>
        </p:spPr>
        <p:txBody>
          <a:bodyPr/>
          <a:lstStyle/>
          <a:p>
            <a:r>
              <a:rPr lang="en-US" sz="2000" dirty="0" smtClean="0"/>
              <a:t>a nonvolatile memory card used extensively in portable devices, such as mobile phones, digital </a:t>
            </a:r>
            <a:r>
              <a:rPr lang="en-US" sz="2000" dirty="0" err="1" smtClean="0"/>
              <a:t>cameras,GPS</a:t>
            </a:r>
            <a:r>
              <a:rPr lang="en-US" sz="2000" dirty="0" smtClean="0"/>
              <a:t> navigation devices, handheld consoles, and tablet computers</a:t>
            </a:r>
          </a:p>
          <a:p>
            <a:r>
              <a:rPr lang="en-US" sz="2000" dirty="0" smtClean="0"/>
              <a:t>standard was introduced in August 1999 as an improvement over </a:t>
            </a:r>
            <a:r>
              <a:rPr lang="en-US" sz="2000" dirty="0" err="1" smtClean="0"/>
              <a:t>MultiMediaCards</a:t>
            </a:r>
            <a:r>
              <a:rPr lang="en-US" sz="2000" dirty="0" smtClean="0"/>
              <a:t> (MMC). maintained by the SD Association (SDA). </a:t>
            </a:r>
          </a:p>
          <a:p>
            <a:endParaRPr lang="en-US" dirty="0"/>
          </a:p>
        </p:txBody>
      </p:sp>
      <p:sp>
        <p:nvSpPr>
          <p:cNvPr id="4" name="Footer Placeholder 3"/>
          <p:cNvSpPr>
            <a:spLocks noGrp="1"/>
          </p:cNvSpPr>
          <p:nvPr>
            <p:ph type="ftr" sz="quarter" idx="11"/>
          </p:nvPr>
        </p:nvSpPr>
        <p:spPr/>
        <p:txBody>
          <a:bodyPr/>
          <a:lstStyle/>
          <a:p>
            <a:pPr>
              <a:defRPr/>
            </a:pPr>
            <a:r>
              <a:rPr lang="en-US" smtClean="0"/>
              <a:t>Optical Storage Media</a:t>
            </a:r>
            <a:endParaRPr lang="en-US"/>
          </a:p>
        </p:txBody>
      </p:sp>
      <p:sp>
        <p:nvSpPr>
          <p:cNvPr id="5" name="Slide Number Placeholder 4"/>
          <p:cNvSpPr>
            <a:spLocks noGrp="1"/>
          </p:cNvSpPr>
          <p:nvPr>
            <p:ph type="sldNum" sz="quarter" idx="12"/>
          </p:nvPr>
        </p:nvSpPr>
        <p:spPr/>
        <p:txBody>
          <a:bodyPr/>
          <a:lstStyle/>
          <a:p>
            <a:pPr>
              <a:defRPr/>
            </a:pPr>
            <a:fld id="{55EF6464-1E22-4E84-B4E9-6CDDE4C7EDDF}" type="slidenum">
              <a:rPr lang="en-US" smtClean="0"/>
              <a:pPr>
                <a:defRPr/>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1143000"/>
          </a:xfrm>
        </p:spPr>
        <p:txBody>
          <a:bodyPr/>
          <a:lstStyle/>
          <a:p>
            <a:r>
              <a:rPr lang="en-US" dirty="0" smtClean="0"/>
              <a:t>Secure Digital format</a:t>
            </a:r>
            <a:endParaRPr lang="en-US" dirty="0"/>
          </a:p>
        </p:txBody>
      </p:sp>
      <p:sp>
        <p:nvSpPr>
          <p:cNvPr id="3" name="Content Placeholder 2"/>
          <p:cNvSpPr>
            <a:spLocks noGrp="1"/>
          </p:cNvSpPr>
          <p:nvPr>
            <p:ph idx="1"/>
          </p:nvPr>
        </p:nvSpPr>
        <p:spPr>
          <a:xfrm>
            <a:off x="228600" y="1295400"/>
            <a:ext cx="8763000" cy="4419600"/>
          </a:xfrm>
        </p:spPr>
        <p:txBody>
          <a:bodyPr>
            <a:normAutofit fontScale="92500" lnSpcReduction="20000"/>
          </a:bodyPr>
          <a:lstStyle/>
          <a:p>
            <a:r>
              <a:rPr lang="en-US" sz="2200" dirty="0" smtClean="0"/>
              <a:t>includes four card families available in three different form factors. </a:t>
            </a:r>
          </a:p>
          <a:p>
            <a:r>
              <a:rPr lang="en-US" sz="2200" dirty="0" smtClean="0"/>
              <a:t>The four families are the original Standard-Capacity (SDSC), the High-Capacity (SDHC), the </a:t>
            </a:r>
            <a:r>
              <a:rPr lang="en-US" sz="2200" dirty="0" err="1" smtClean="0"/>
              <a:t>eXtended</a:t>
            </a:r>
            <a:r>
              <a:rPr lang="en-US" sz="2200" dirty="0" smtClean="0"/>
              <a:t>-Capacity (SDXC), and the SDIO, which combines input/output functions with data storage.</a:t>
            </a:r>
          </a:p>
          <a:p>
            <a:r>
              <a:rPr lang="en-US" sz="2200" dirty="0" smtClean="0"/>
              <a:t>The three form factors are the original size, the mini size, and the micro size. </a:t>
            </a:r>
          </a:p>
          <a:p>
            <a:r>
              <a:rPr lang="en-US" sz="2200" dirty="0" smtClean="0"/>
              <a:t>Electrically passive adapters allow a smaller card to fit and function in a device built for a larger card.</a:t>
            </a:r>
          </a:p>
          <a:p>
            <a:r>
              <a:rPr lang="en-US" sz="2200" dirty="0" smtClean="0"/>
              <a:t>There are many combinations of form factors and device families, the prevailing formats are full- or micro-size SDHC and full or micro SDXC.</a:t>
            </a:r>
          </a:p>
          <a:p>
            <a:r>
              <a:rPr lang="en-US" sz="2200" dirty="0" smtClean="0"/>
              <a:t>The SDA uses several trademarked logos to enforce compliance with its specifications and assure users of compatibility.</a:t>
            </a:r>
            <a:endParaRPr lang="en-US" sz="2200" dirty="0"/>
          </a:p>
        </p:txBody>
      </p:sp>
      <p:sp>
        <p:nvSpPr>
          <p:cNvPr id="4" name="Footer Placeholder 3"/>
          <p:cNvSpPr>
            <a:spLocks noGrp="1"/>
          </p:cNvSpPr>
          <p:nvPr>
            <p:ph type="ftr" sz="quarter" idx="11"/>
          </p:nvPr>
        </p:nvSpPr>
        <p:spPr/>
        <p:txBody>
          <a:bodyPr/>
          <a:lstStyle/>
          <a:p>
            <a:pPr>
              <a:defRPr/>
            </a:pPr>
            <a:r>
              <a:rPr lang="en-US" smtClean="0"/>
              <a:t>Optical Storage Media</a:t>
            </a:r>
            <a:endParaRPr lang="en-US"/>
          </a:p>
        </p:txBody>
      </p:sp>
      <p:sp>
        <p:nvSpPr>
          <p:cNvPr id="5" name="Slide Number Placeholder 4"/>
          <p:cNvSpPr>
            <a:spLocks noGrp="1"/>
          </p:cNvSpPr>
          <p:nvPr>
            <p:ph type="sldNum" sz="quarter" idx="12"/>
          </p:nvPr>
        </p:nvSpPr>
        <p:spPr/>
        <p:txBody>
          <a:bodyPr/>
          <a:lstStyle/>
          <a:p>
            <a:pPr>
              <a:defRPr/>
            </a:pPr>
            <a:fld id="{55EF6464-1E22-4E84-B4E9-6CDDE4C7EDDF}" type="slidenum">
              <a:rPr lang="en-US" smtClean="0"/>
              <a:pPr>
                <a:defRPr/>
              </a:pPr>
              <a:t>34</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en-US" smtClean="0"/>
              <a:t>Basic Technology</a:t>
            </a:r>
          </a:p>
        </p:txBody>
      </p:sp>
      <p:sp>
        <p:nvSpPr>
          <p:cNvPr id="6149" name="Rectangle 3"/>
          <p:cNvSpPr>
            <a:spLocks noGrp="1" noChangeArrowheads="1"/>
          </p:cNvSpPr>
          <p:nvPr>
            <p:ph idx="1"/>
          </p:nvPr>
        </p:nvSpPr>
        <p:spPr>
          <a:xfrm>
            <a:off x="381000" y="1524000"/>
            <a:ext cx="8255000" cy="4876800"/>
          </a:xfrm>
        </p:spPr>
        <p:txBody>
          <a:bodyPr/>
          <a:lstStyle/>
          <a:p>
            <a:r>
              <a:rPr lang="en-US" dirty="0" smtClean="0"/>
              <a:t>In principle, optical storage media use the intensity of reflected laser light as an information source. </a:t>
            </a:r>
          </a:p>
          <a:p>
            <a:r>
              <a:rPr lang="en-US" dirty="0" smtClean="0"/>
              <a:t>A laser beam of approximately 780 nm(</a:t>
            </a:r>
            <a:r>
              <a:rPr lang="en-US" dirty="0" err="1" smtClean="0"/>
              <a:t>nano</a:t>
            </a:r>
            <a:r>
              <a:rPr lang="en-US" dirty="0" smtClean="0"/>
              <a:t> meter) wave length can be focused at approximately 1 µm.</a:t>
            </a:r>
          </a:p>
          <a:p>
            <a:r>
              <a:rPr lang="en-US" dirty="0" smtClean="0"/>
              <a:t>In a polycarbonate </a:t>
            </a:r>
            <a:r>
              <a:rPr lang="en-US" i="1" dirty="0" smtClean="0"/>
              <a:t>substrate layer </a:t>
            </a:r>
            <a:r>
              <a:rPr lang="en-US" dirty="0" smtClean="0"/>
              <a:t>we encounter holes, corresponding to the coded data, which are called </a:t>
            </a:r>
            <a:r>
              <a:rPr lang="en-US" i="1" dirty="0" smtClean="0"/>
              <a:t>pits. </a:t>
            </a:r>
          </a:p>
          <a:p>
            <a:r>
              <a:rPr lang="en-US" dirty="0" smtClean="0"/>
              <a:t>The areas between these pits are called </a:t>
            </a:r>
            <a:r>
              <a:rPr lang="en-US" i="1" dirty="0" smtClean="0"/>
              <a:t>lands</a:t>
            </a:r>
            <a:endParaRPr lang="en-US" dirty="0" smtClean="0"/>
          </a:p>
        </p:txBody>
      </p:sp>
      <p:sp>
        <p:nvSpPr>
          <p:cNvPr id="6146" name="Footer Placeholder 4"/>
          <p:cNvSpPr>
            <a:spLocks noGrp="1"/>
          </p:cNvSpPr>
          <p:nvPr>
            <p:ph type="ftr" sz="quarter" idx="11"/>
          </p:nvPr>
        </p:nvSpPr>
        <p:spPr>
          <a:noFill/>
        </p:spPr>
        <p:txBody>
          <a:bodyPr/>
          <a:lstStyle/>
          <a:p>
            <a:r>
              <a:rPr lang="en-US"/>
              <a:t>Optical Storage Media</a:t>
            </a:r>
          </a:p>
        </p:txBody>
      </p:sp>
      <p:sp>
        <p:nvSpPr>
          <p:cNvPr id="6147" name="Slide Number Placeholder 5"/>
          <p:cNvSpPr>
            <a:spLocks noGrp="1"/>
          </p:cNvSpPr>
          <p:nvPr>
            <p:ph type="sldNum" sz="quarter" idx="12"/>
          </p:nvPr>
        </p:nvSpPr>
        <p:spPr>
          <a:noFill/>
        </p:spPr>
        <p:txBody>
          <a:bodyPr/>
          <a:lstStyle/>
          <a:p>
            <a:fld id="{A9AACC0E-FD35-46B7-8C5A-0674DC4A4678}" type="slidenum">
              <a:rPr lang="en-US"/>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304800" y="381000"/>
            <a:ext cx="7772400" cy="609600"/>
          </a:xfrm>
        </p:spPr>
        <p:txBody>
          <a:bodyPr/>
          <a:lstStyle/>
          <a:p>
            <a:r>
              <a:rPr lang="en-US" sz="3200" smtClean="0"/>
              <a:t>Basic Technology</a:t>
            </a:r>
          </a:p>
        </p:txBody>
      </p:sp>
      <p:pic>
        <p:nvPicPr>
          <p:cNvPr id="7173" name="Picture 5"/>
          <p:cNvPicPr>
            <a:picLocks noGrp="1" noChangeAspect="1" noChangeArrowheads="1"/>
          </p:cNvPicPr>
          <p:nvPr>
            <p:ph idx="1"/>
          </p:nvPr>
        </p:nvPicPr>
        <p:blipFill>
          <a:blip r:embed="rId2" cstate="print"/>
          <a:srcRect l="8035" r="2678"/>
          <a:stretch>
            <a:fillRect/>
          </a:stretch>
        </p:blipFill>
        <p:spPr>
          <a:xfrm>
            <a:off x="457200" y="838200"/>
            <a:ext cx="8153400" cy="5770563"/>
          </a:xfrm>
          <a:noFill/>
        </p:spPr>
      </p:pic>
      <p:sp>
        <p:nvSpPr>
          <p:cNvPr id="7170" name="Footer Placeholder 4"/>
          <p:cNvSpPr>
            <a:spLocks noGrp="1"/>
          </p:cNvSpPr>
          <p:nvPr>
            <p:ph type="ftr" sz="quarter" idx="11"/>
          </p:nvPr>
        </p:nvSpPr>
        <p:spPr>
          <a:noFill/>
        </p:spPr>
        <p:txBody>
          <a:bodyPr/>
          <a:lstStyle/>
          <a:p>
            <a:r>
              <a:rPr lang="en-US"/>
              <a:t>Optical Storage Media</a:t>
            </a:r>
          </a:p>
        </p:txBody>
      </p:sp>
      <p:sp>
        <p:nvSpPr>
          <p:cNvPr id="7171" name="Slide Number Placeholder 5"/>
          <p:cNvSpPr>
            <a:spLocks noGrp="1"/>
          </p:cNvSpPr>
          <p:nvPr>
            <p:ph type="sldNum" sz="quarter" idx="12"/>
          </p:nvPr>
        </p:nvSpPr>
        <p:spPr>
          <a:noFill/>
        </p:spPr>
        <p:txBody>
          <a:bodyPr/>
          <a:lstStyle/>
          <a:p>
            <a:fld id="{227DBB2A-E3D5-4778-BA1B-6D22035F712B}" type="slidenum">
              <a:rPr lang="en-US"/>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0" y="228600"/>
            <a:ext cx="9144000" cy="1143000"/>
          </a:xfrm>
        </p:spPr>
        <p:txBody>
          <a:bodyPr/>
          <a:lstStyle/>
          <a:p>
            <a:r>
              <a:rPr lang="en-US" smtClean="0"/>
              <a:t>Basic Technology</a:t>
            </a:r>
            <a:endParaRPr lang="en-US" b="1" smtClean="0">
              <a:cs typeface="Times New Roman" pitchFamily="18" charset="0"/>
            </a:endParaRPr>
          </a:p>
        </p:txBody>
      </p:sp>
      <p:sp>
        <p:nvSpPr>
          <p:cNvPr id="8194" name="Footer Placeholder 4"/>
          <p:cNvSpPr>
            <a:spLocks noGrp="1"/>
          </p:cNvSpPr>
          <p:nvPr>
            <p:ph type="ftr" sz="quarter" idx="11"/>
          </p:nvPr>
        </p:nvSpPr>
        <p:spPr>
          <a:noFill/>
        </p:spPr>
        <p:txBody>
          <a:bodyPr/>
          <a:lstStyle/>
          <a:p>
            <a:r>
              <a:rPr lang="en-US"/>
              <a:t>Optical Storage Media</a:t>
            </a:r>
          </a:p>
        </p:txBody>
      </p:sp>
      <p:sp>
        <p:nvSpPr>
          <p:cNvPr id="8195" name="Slide Number Placeholder 5"/>
          <p:cNvSpPr>
            <a:spLocks noGrp="1"/>
          </p:cNvSpPr>
          <p:nvPr>
            <p:ph type="sldNum" sz="quarter" idx="12"/>
          </p:nvPr>
        </p:nvSpPr>
        <p:spPr>
          <a:noFill/>
        </p:spPr>
        <p:txBody>
          <a:bodyPr/>
          <a:lstStyle/>
          <a:p>
            <a:fld id="{2BBCEB4E-22F0-4656-AC64-DE21EE296AE3}" type="slidenum">
              <a:rPr lang="en-US"/>
              <a:pPr/>
              <a:t>6</a:t>
            </a:fld>
            <a:endParaRPr lang="en-US"/>
          </a:p>
        </p:txBody>
      </p:sp>
      <p:sp>
        <p:nvSpPr>
          <p:cNvPr id="8197" name="Rectangle 3"/>
          <p:cNvSpPr>
            <a:spLocks noChangeArrowheads="1"/>
          </p:cNvSpPr>
          <p:nvPr/>
        </p:nvSpPr>
        <p:spPr bwMode="auto">
          <a:xfrm>
            <a:off x="609600" y="1752600"/>
            <a:ext cx="8305800" cy="4572000"/>
          </a:xfrm>
          <a:prstGeom prst="rect">
            <a:avLst/>
          </a:prstGeom>
          <a:noFill/>
          <a:ln w="9525" algn="ctr">
            <a:noFill/>
            <a:miter lim="800000"/>
            <a:headEnd/>
            <a:tailEnd/>
          </a:ln>
        </p:spPr>
        <p:txBody>
          <a:bodyPr/>
          <a:lstStyle/>
          <a:p>
            <a:pPr marL="342900" indent="-342900" algn="l">
              <a:lnSpc>
                <a:spcPct val="90000"/>
              </a:lnSpc>
              <a:spcBef>
                <a:spcPct val="20000"/>
              </a:spcBef>
              <a:buClr>
                <a:schemeClr val="accent2"/>
              </a:buClr>
              <a:buFont typeface="Monotype Sorts" pitchFamily="2" charset="2"/>
              <a:buChar char="z"/>
            </a:pPr>
            <a:r>
              <a:rPr kumimoji="1" lang="en-US" sz="2400">
                <a:latin typeface="Tahoma" pitchFamily="34" charset="0"/>
              </a:rPr>
              <a:t>The substrate layer is covered with a thin reflective layer.</a:t>
            </a:r>
          </a:p>
          <a:p>
            <a:pPr marL="342900" indent="-342900" algn="l">
              <a:lnSpc>
                <a:spcPct val="90000"/>
              </a:lnSpc>
              <a:spcBef>
                <a:spcPct val="20000"/>
              </a:spcBef>
              <a:buClr>
                <a:schemeClr val="accent2"/>
              </a:buClr>
              <a:buFont typeface="Monotype Sorts" pitchFamily="2" charset="2"/>
              <a:buChar char="z"/>
            </a:pPr>
            <a:r>
              <a:rPr kumimoji="1" lang="en-US" sz="2400">
                <a:latin typeface="Tahoma" pitchFamily="34" charset="0"/>
              </a:rPr>
              <a:t>The laser beam is focused on the reflective layer from the substrate layer. </a:t>
            </a:r>
          </a:p>
          <a:p>
            <a:pPr marL="342900" indent="-342900" algn="l">
              <a:lnSpc>
                <a:spcPct val="90000"/>
              </a:lnSpc>
              <a:spcBef>
                <a:spcPct val="20000"/>
              </a:spcBef>
              <a:buClr>
                <a:schemeClr val="accent2"/>
              </a:buClr>
              <a:buFont typeface="Monotype Sorts" pitchFamily="2" charset="2"/>
              <a:buChar char="z"/>
            </a:pPr>
            <a:r>
              <a:rPr kumimoji="1" lang="en-US" sz="2400">
                <a:latin typeface="Tahoma" pitchFamily="34" charset="0"/>
              </a:rPr>
              <a:t>Therefore, the reflected beam has a strong intensity at the lands. The pits have a depth of 0.12 µm (from the substrate surface). </a:t>
            </a:r>
          </a:p>
          <a:p>
            <a:pPr marL="342900" indent="-342900" algn="l">
              <a:lnSpc>
                <a:spcPct val="90000"/>
              </a:lnSpc>
              <a:spcBef>
                <a:spcPct val="20000"/>
              </a:spcBef>
              <a:buClr>
                <a:schemeClr val="accent2"/>
              </a:buClr>
              <a:buFont typeface="Monotype Sorts" pitchFamily="2" charset="2"/>
              <a:buChar char="z"/>
            </a:pPr>
            <a:r>
              <a:rPr kumimoji="1" lang="en-US" sz="2400">
                <a:latin typeface="Tahoma" pitchFamily="34" charset="0"/>
              </a:rPr>
              <a:t>The laser beam is lightly scattered at the pits, meaning it is reflected with a weak intensity. </a:t>
            </a:r>
          </a:p>
          <a:p>
            <a:pPr marL="342900" indent="-342900" algn="l">
              <a:lnSpc>
                <a:spcPct val="90000"/>
              </a:lnSpc>
              <a:spcBef>
                <a:spcPct val="20000"/>
              </a:spcBef>
              <a:buClr>
                <a:schemeClr val="accent2"/>
              </a:buClr>
              <a:buFont typeface="Monotype Sorts" pitchFamily="2" charset="2"/>
              <a:buChar char="z"/>
            </a:pPr>
            <a:r>
              <a:rPr kumimoji="1" lang="en-US" sz="2400">
                <a:latin typeface="Tahoma" pitchFamily="34" charset="0"/>
              </a:rPr>
              <a:t>Hence, according to Figure 7.1, a compact disk consists of: </a:t>
            </a:r>
          </a:p>
          <a:p>
            <a:pPr marL="342900" indent="-342900" algn="l">
              <a:lnSpc>
                <a:spcPct val="90000"/>
              </a:lnSpc>
              <a:spcBef>
                <a:spcPct val="20000"/>
              </a:spcBef>
              <a:buClr>
                <a:schemeClr val="accent2"/>
              </a:buClr>
              <a:buFont typeface="Monotype Sorts" pitchFamily="2" charset="2"/>
              <a:buChar char="z"/>
            </a:pPr>
            <a:r>
              <a:rPr kumimoji="1" lang="en-US" sz="2400"/>
              <a:t>The label , protective layer, reflective layer and substrate layer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457200" y="704088"/>
            <a:ext cx="8229600" cy="667512"/>
          </a:xfrm>
        </p:spPr>
        <p:txBody>
          <a:bodyPr>
            <a:normAutofit fontScale="90000"/>
          </a:bodyPr>
          <a:lstStyle/>
          <a:p>
            <a:r>
              <a:rPr lang="en-US" dirty="0" smtClean="0"/>
              <a:t>Basic Technology</a:t>
            </a:r>
          </a:p>
        </p:txBody>
      </p:sp>
      <p:sp>
        <p:nvSpPr>
          <p:cNvPr id="9221" name="Rectangle 3"/>
          <p:cNvSpPr>
            <a:spLocks noGrp="1" noChangeArrowheads="1"/>
          </p:cNvSpPr>
          <p:nvPr>
            <p:ph idx="1"/>
          </p:nvPr>
        </p:nvSpPr>
        <p:spPr>
          <a:xfrm>
            <a:off x="381000" y="1447800"/>
            <a:ext cx="8255000" cy="5029200"/>
          </a:xfrm>
        </p:spPr>
        <p:txBody>
          <a:bodyPr/>
          <a:lstStyle/>
          <a:p>
            <a:pPr algn="just">
              <a:lnSpc>
                <a:spcPct val="80000"/>
              </a:lnSpc>
            </a:pPr>
            <a:r>
              <a:rPr lang="en-US" dirty="0" smtClean="0"/>
              <a:t>The track is a spiral. </a:t>
            </a:r>
          </a:p>
          <a:p>
            <a:pPr algn="just">
              <a:lnSpc>
                <a:spcPct val="80000"/>
              </a:lnSpc>
            </a:pPr>
            <a:r>
              <a:rPr lang="en-US" dirty="0" smtClean="0"/>
              <a:t>In the case of a CD, the distance between the tracks is 1.6 </a:t>
            </a:r>
            <a:r>
              <a:rPr lang="en-US" dirty="0" err="1" smtClean="0"/>
              <a:t>im</a:t>
            </a:r>
            <a:r>
              <a:rPr lang="en-US" dirty="0" smtClean="0"/>
              <a:t>(µm).</a:t>
            </a:r>
          </a:p>
          <a:p>
            <a:pPr algn="just">
              <a:lnSpc>
                <a:spcPct val="80000"/>
              </a:lnSpc>
            </a:pPr>
            <a:r>
              <a:rPr lang="en-US" dirty="0" smtClean="0"/>
              <a:t>The track width of each pit is 0.6 µm. </a:t>
            </a:r>
          </a:p>
          <a:p>
            <a:pPr algn="just">
              <a:lnSpc>
                <a:spcPct val="80000"/>
              </a:lnSpc>
            </a:pPr>
            <a:r>
              <a:rPr lang="en-US" dirty="0" smtClean="0"/>
              <a:t>The pits themselves have different lengths.</a:t>
            </a:r>
          </a:p>
          <a:p>
            <a:pPr algn="just">
              <a:lnSpc>
                <a:spcPct val="80000"/>
              </a:lnSpc>
            </a:pPr>
            <a:r>
              <a:rPr lang="en-US" dirty="0" smtClean="0"/>
              <a:t>Using these measurements, the main advantage of the optical disk in comparison to magnetic disks is that on the former 1.66 data bits per µm can be stored. </a:t>
            </a:r>
          </a:p>
          <a:p>
            <a:pPr algn="just">
              <a:lnSpc>
                <a:spcPct val="80000"/>
              </a:lnSpc>
            </a:pPr>
            <a:r>
              <a:rPr lang="en-US" dirty="0" smtClean="0"/>
              <a:t>This results in a data density of 1,000,000 bits per </a:t>
            </a:r>
            <a:r>
              <a:rPr lang="en-US" i="1" dirty="0" smtClean="0"/>
              <a:t>mm2, </a:t>
            </a:r>
            <a:r>
              <a:rPr lang="en-US" dirty="0" smtClean="0"/>
              <a:t>which implies 16,000 tracks per inch. In comparison, a floppy disk has 96 tracks per inch. </a:t>
            </a:r>
          </a:p>
        </p:txBody>
      </p:sp>
      <p:sp>
        <p:nvSpPr>
          <p:cNvPr id="9218" name="Footer Placeholder 4"/>
          <p:cNvSpPr>
            <a:spLocks noGrp="1"/>
          </p:cNvSpPr>
          <p:nvPr>
            <p:ph type="ftr" sz="quarter" idx="11"/>
          </p:nvPr>
        </p:nvSpPr>
        <p:spPr>
          <a:noFill/>
        </p:spPr>
        <p:txBody>
          <a:bodyPr/>
          <a:lstStyle/>
          <a:p>
            <a:r>
              <a:rPr lang="en-US"/>
              <a:t>Optical Storage Media</a:t>
            </a:r>
          </a:p>
        </p:txBody>
      </p:sp>
      <p:sp>
        <p:nvSpPr>
          <p:cNvPr id="9219" name="Slide Number Placeholder 5"/>
          <p:cNvSpPr>
            <a:spLocks noGrp="1"/>
          </p:cNvSpPr>
          <p:nvPr>
            <p:ph type="sldNum" sz="quarter" idx="12"/>
          </p:nvPr>
        </p:nvSpPr>
        <p:spPr>
          <a:noFill/>
        </p:spPr>
        <p:txBody>
          <a:bodyPr/>
          <a:lstStyle/>
          <a:p>
            <a:fld id="{058AECBB-8644-4C66-81F9-74B7A2CEDF3C}" type="slidenum">
              <a:rPr lang="en-US"/>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457200" y="704088"/>
            <a:ext cx="8229600" cy="667512"/>
          </a:xfrm>
        </p:spPr>
        <p:txBody>
          <a:bodyPr/>
          <a:lstStyle/>
          <a:p>
            <a:r>
              <a:rPr lang="en-US" sz="3200" b="1" dirty="0" smtClean="0"/>
              <a:t>Video Disks and Other WORMs</a:t>
            </a:r>
          </a:p>
        </p:txBody>
      </p:sp>
      <p:sp>
        <p:nvSpPr>
          <p:cNvPr id="10245" name="Rectangle 3"/>
          <p:cNvSpPr>
            <a:spLocks noGrp="1" noChangeArrowheads="1"/>
          </p:cNvSpPr>
          <p:nvPr>
            <p:ph idx="1"/>
          </p:nvPr>
        </p:nvSpPr>
        <p:spPr>
          <a:xfrm>
            <a:off x="381000" y="1524000"/>
            <a:ext cx="8534400" cy="4876800"/>
          </a:xfrm>
        </p:spPr>
        <p:txBody>
          <a:bodyPr/>
          <a:lstStyle/>
          <a:p>
            <a:pPr>
              <a:lnSpc>
                <a:spcPct val="90000"/>
              </a:lnSpc>
            </a:pPr>
            <a:r>
              <a:rPr lang="en-US" dirty="0" smtClean="0"/>
              <a:t>The video disk, in the form of Laser </a:t>
            </a:r>
            <a:r>
              <a:rPr lang="en-US" i="1" dirty="0" smtClean="0"/>
              <a:t>Vision, </a:t>
            </a:r>
            <a:r>
              <a:rPr lang="en-US" dirty="0" smtClean="0"/>
              <a:t>serves as the output of motion pictures and audio. </a:t>
            </a:r>
          </a:p>
          <a:p>
            <a:pPr>
              <a:lnSpc>
                <a:spcPct val="90000"/>
              </a:lnSpc>
            </a:pPr>
            <a:r>
              <a:rPr lang="en-US" dirty="0" smtClean="0"/>
              <a:t>The data are stored in an analog-coded format on the disk; the reproduced data meet the highest quality requirements. </a:t>
            </a:r>
          </a:p>
          <a:p>
            <a:pPr>
              <a:lnSpc>
                <a:spcPct val="90000"/>
              </a:lnSpc>
            </a:pPr>
            <a:r>
              <a:rPr lang="en-US" dirty="0" smtClean="0"/>
              <a:t>The Laser Vision disk has a diameter of approximately 30 cm and stores approximately 2.6 Gigabytes. </a:t>
            </a:r>
          </a:p>
          <a:p>
            <a:pPr>
              <a:lnSpc>
                <a:spcPct val="90000"/>
              </a:lnSpc>
            </a:pPr>
            <a:r>
              <a:rPr lang="en-US" dirty="0" smtClean="0"/>
              <a:t>Due to the similarities to LP records for audio information, the video disk was originally called the </a:t>
            </a:r>
            <a:r>
              <a:rPr lang="en-US" i="1" dirty="0" smtClean="0"/>
              <a:t>Video Long Play </a:t>
            </a:r>
            <a:r>
              <a:rPr lang="en-US" dirty="0" smtClean="0"/>
              <a:t>disk. </a:t>
            </a:r>
          </a:p>
        </p:txBody>
      </p:sp>
      <p:sp>
        <p:nvSpPr>
          <p:cNvPr id="10242" name="Footer Placeholder 4"/>
          <p:cNvSpPr>
            <a:spLocks noGrp="1"/>
          </p:cNvSpPr>
          <p:nvPr>
            <p:ph type="ftr" sz="quarter" idx="11"/>
          </p:nvPr>
        </p:nvSpPr>
        <p:spPr>
          <a:noFill/>
        </p:spPr>
        <p:txBody>
          <a:bodyPr/>
          <a:lstStyle/>
          <a:p>
            <a:r>
              <a:rPr lang="en-US"/>
              <a:t>Optical Storage Media</a:t>
            </a:r>
          </a:p>
        </p:txBody>
      </p:sp>
      <p:sp>
        <p:nvSpPr>
          <p:cNvPr id="10243" name="Slide Number Placeholder 5"/>
          <p:cNvSpPr>
            <a:spLocks noGrp="1"/>
          </p:cNvSpPr>
          <p:nvPr>
            <p:ph type="sldNum" sz="quarter" idx="12"/>
          </p:nvPr>
        </p:nvSpPr>
        <p:spPr>
          <a:noFill/>
        </p:spPr>
        <p:txBody>
          <a:bodyPr/>
          <a:lstStyle/>
          <a:p>
            <a:fld id="{8CE5742A-D342-4F2B-9F3E-4B4109401744}"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457200" y="704088"/>
            <a:ext cx="8229600" cy="591312"/>
          </a:xfrm>
        </p:spPr>
        <p:txBody>
          <a:bodyPr/>
          <a:lstStyle/>
          <a:p>
            <a:r>
              <a:rPr lang="en-US" sz="3200" b="1" dirty="0" smtClean="0"/>
              <a:t>Video Disks and Other WORMs</a:t>
            </a:r>
          </a:p>
        </p:txBody>
      </p:sp>
      <p:sp>
        <p:nvSpPr>
          <p:cNvPr id="11269" name="Rectangle 3"/>
          <p:cNvSpPr>
            <a:spLocks noGrp="1" noChangeArrowheads="1"/>
          </p:cNvSpPr>
          <p:nvPr>
            <p:ph idx="1"/>
          </p:nvPr>
        </p:nvSpPr>
        <p:spPr>
          <a:xfrm>
            <a:off x="381000" y="1524000"/>
            <a:ext cx="8534400" cy="4876800"/>
          </a:xfrm>
        </p:spPr>
        <p:txBody>
          <a:bodyPr/>
          <a:lstStyle/>
          <a:p>
            <a:pPr algn="just">
              <a:lnSpc>
                <a:spcPct val="90000"/>
              </a:lnSpc>
            </a:pPr>
            <a:r>
              <a:rPr lang="en-US" dirty="0" smtClean="0"/>
              <a:t>Since the video disk was designed as </a:t>
            </a:r>
            <a:r>
              <a:rPr lang="en-US" i="1" dirty="0" smtClean="0"/>
              <a:t>Read Only </a:t>
            </a:r>
            <a:r>
              <a:rPr lang="en-US" dirty="0" smtClean="0"/>
              <a:t>Memory (ROM), many different write-once optical storage systems have come out, known as the </a:t>
            </a:r>
            <a:r>
              <a:rPr lang="en-US" i="1" dirty="0" smtClean="0"/>
              <a:t>Write Once Read Many (WORM) </a:t>
            </a:r>
            <a:r>
              <a:rPr lang="en-US" dirty="0" smtClean="0"/>
              <a:t>disk.</a:t>
            </a:r>
          </a:p>
          <a:p>
            <a:pPr algn="just">
              <a:lnSpc>
                <a:spcPct val="90000"/>
              </a:lnSpc>
            </a:pPr>
            <a:r>
              <a:rPr lang="en-US" dirty="0" smtClean="0"/>
              <a:t>An example is the </a:t>
            </a:r>
            <a:r>
              <a:rPr lang="en-US" i="1" dirty="0" smtClean="0"/>
              <a:t>Interactive Video Disk. </a:t>
            </a:r>
            <a:r>
              <a:rPr lang="en-US" dirty="0" smtClean="0"/>
              <a:t>This disk is played at a </a:t>
            </a:r>
            <a:r>
              <a:rPr lang="en-US" i="1" dirty="0" smtClean="0"/>
              <a:t>Constant Angular Velocity (CA V). </a:t>
            </a:r>
          </a:p>
          <a:p>
            <a:pPr algn="just">
              <a:lnSpc>
                <a:spcPct val="90000"/>
              </a:lnSpc>
            </a:pPr>
            <a:r>
              <a:rPr lang="en-US" dirty="0" smtClean="0"/>
              <a:t>On each side, 36 minutes of audio and video at a rate of 30 frames per second can be stored and retrieved.</a:t>
            </a:r>
          </a:p>
          <a:p>
            <a:pPr algn="just">
              <a:lnSpc>
                <a:spcPct val="90000"/>
              </a:lnSpc>
            </a:pPr>
            <a:r>
              <a:rPr lang="en-US" dirty="0" smtClean="0"/>
              <a:t> One can also store around 54,000 studio quality images per side. </a:t>
            </a:r>
          </a:p>
        </p:txBody>
      </p:sp>
      <p:sp>
        <p:nvSpPr>
          <p:cNvPr id="11266" name="Footer Placeholder 4"/>
          <p:cNvSpPr>
            <a:spLocks noGrp="1"/>
          </p:cNvSpPr>
          <p:nvPr>
            <p:ph type="ftr" sz="quarter" idx="11"/>
          </p:nvPr>
        </p:nvSpPr>
        <p:spPr>
          <a:noFill/>
        </p:spPr>
        <p:txBody>
          <a:bodyPr/>
          <a:lstStyle/>
          <a:p>
            <a:r>
              <a:rPr lang="en-US"/>
              <a:t>Optical Storage Media</a:t>
            </a:r>
          </a:p>
        </p:txBody>
      </p:sp>
      <p:sp>
        <p:nvSpPr>
          <p:cNvPr id="11267" name="Slide Number Placeholder 5"/>
          <p:cNvSpPr>
            <a:spLocks noGrp="1"/>
          </p:cNvSpPr>
          <p:nvPr>
            <p:ph type="sldNum" sz="quarter" idx="12"/>
          </p:nvPr>
        </p:nvSpPr>
        <p:spPr>
          <a:noFill/>
        </p:spPr>
        <p:txBody>
          <a:bodyPr/>
          <a:lstStyle/>
          <a:p>
            <a:fld id="{1E1B1E15-3A03-49B6-8F31-2CACBBA879B9}" type="slidenum">
              <a:rPr lang="en-US"/>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15167</TotalTime>
  <Words>2330</Words>
  <Application>Microsoft Office PowerPoint</Application>
  <PresentationFormat>On-screen Show (4:3)</PresentationFormat>
  <Paragraphs>285</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Century Gothic</vt:lpstr>
      <vt:lpstr>Monotype Sorts</vt:lpstr>
      <vt:lpstr>Tahoma</vt:lpstr>
      <vt:lpstr>Times New Roman</vt:lpstr>
      <vt:lpstr>Wingdings 3</vt:lpstr>
      <vt:lpstr>Ion</vt:lpstr>
      <vt:lpstr>PowerPoint Presentation</vt:lpstr>
      <vt:lpstr>Optical Storage Media</vt:lpstr>
      <vt:lpstr>Optical Storage Media</vt:lpstr>
      <vt:lpstr>Basic Technology</vt:lpstr>
      <vt:lpstr>Basic Technology</vt:lpstr>
      <vt:lpstr>Basic Technology</vt:lpstr>
      <vt:lpstr>Basic Technology</vt:lpstr>
      <vt:lpstr>Video Disks and Other WORMs</vt:lpstr>
      <vt:lpstr>Video Disks and Other WORMs</vt:lpstr>
      <vt:lpstr>Video Disks and Other WORMs</vt:lpstr>
      <vt:lpstr>Compact Disk Digital Audio</vt:lpstr>
      <vt:lpstr>Compact Disk Digital Audio</vt:lpstr>
      <vt:lpstr>Audio Data Rate</vt:lpstr>
      <vt:lpstr>Capacity</vt:lpstr>
      <vt:lpstr>Eight-to-Fourteen Modulation</vt:lpstr>
      <vt:lpstr>Eight-to-Fourteen Modulation</vt:lpstr>
      <vt:lpstr>Eight-to-Fourteen Modulation</vt:lpstr>
      <vt:lpstr>Error Handling</vt:lpstr>
      <vt:lpstr>Compact Disk Read Only Memory (CD-ROM)</vt:lpstr>
      <vt:lpstr>Blocks</vt:lpstr>
      <vt:lpstr>Blocks Contd.</vt:lpstr>
      <vt:lpstr>CD-ROM Modes </vt:lpstr>
      <vt:lpstr>CD-ROM Modes Contd.</vt:lpstr>
      <vt:lpstr>CD-ROM Mode 2 block layout</vt:lpstr>
      <vt:lpstr>CD-ROM Extended Architecture  (CD-ROM/XA)</vt:lpstr>
      <vt:lpstr>Compact Disk Write Once (CD-WO)</vt:lpstr>
      <vt:lpstr>CD-WO Contd.</vt:lpstr>
      <vt:lpstr>Compact Disk Magneto Optical (CD-MO)</vt:lpstr>
      <vt:lpstr>DVD - digital versatile disc digital video disc  </vt:lpstr>
      <vt:lpstr>DVD Formats  </vt:lpstr>
      <vt:lpstr>Why Are There So Many DVD Formats? </vt:lpstr>
      <vt:lpstr>USB Flash Drive </vt:lpstr>
      <vt:lpstr>Secure Digital (SD) Card </vt:lpstr>
      <vt:lpstr>Secure Digital format</vt:lpstr>
    </vt:vector>
  </TitlesOfParts>
  <Company>University of California, Irvine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143 - Introduction to  Operating Systems</dc:title>
  <dc:creator>Information and Computer Science Dept.</dc:creator>
  <cp:lastModifiedBy>Sanjay Adhikari</cp:lastModifiedBy>
  <cp:revision>276</cp:revision>
  <dcterms:created xsi:type="dcterms:W3CDTF">1999-01-03T21:19:15Z</dcterms:created>
  <dcterms:modified xsi:type="dcterms:W3CDTF">2017-09-09T10:19:13Z</dcterms:modified>
</cp:coreProperties>
</file>