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8" r:id="rId2"/>
    <p:sldId id="346" r:id="rId3"/>
    <p:sldId id="347" r:id="rId4"/>
    <p:sldId id="348" r:id="rId5"/>
    <p:sldId id="349" r:id="rId6"/>
    <p:sldId id="350" r:id="rId7"/>
    <p:sldId id="351" r:id="rId8"/>
    <p:sldId id="451" r:id="rId9"/>
    <p:sldId id="352" r:id="rId10"/>
    <p:sldId id="353" r:id="rId11"/>
    <p:sldId id="355" r:id="rId12"/>
    <p:sldId id="445" r:id="rId13"/>
    <p:sldId id="446" r:id="rId14"/>
    <p:sldId id="447" r:id="rId15"/>
    <p:sldId id="356" r:id="rId16"/>
    <p:sldId id="357" r:id="rId17"/>
    <p:sldId id="358" r:id="rId18"/>
    <p:sldId id="359" r:id="rId19"/>
    <p:sldId id="360" r:id="rId20"/>
    <p:sldId id="448" r:id="rId21"/>
    <p:sldId id="449" r:id="rId22"/>
    <p:sldId id="450" r:id="rId23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3399"/>
    <a:srgbClr val="0066FF"/>
    <a:srgbClr val="009900"/>
    <a:srgbClr val="9999FF"/>
    <a:srgbClr val="FF5050"/>
    <a:srgbClr val="FF9966"/>
    <a:srgbClr val="808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581" autoAdjust="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1956" y="-72"/>
      </p:cViewPr>
      <p:guideLst>
        <p:guide orient="horz" pos="2160"/>
        <p:guide pos="28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444D75-4B10-4F67-9BB0-241E698DB91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80A7F91-3604-41A9-9D6B-335344E76E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D55AD-ABCB-4A03-AA0A-705B586BED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2497D-2C11-4CF3-BDCA-1B7B7CF6B0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9F544-FBF6-415A-920D-2CB4A3BEE0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DD950-D0C4-494F-A9B6-61248DD91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F6D2F-14A8-483D-BC95-00E29C4924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F53FD-1AAE-4096-BDAA-889B71B338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6263-4787-47C9-976A-98D147E054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6C7B7-42FD-4549-A510-715760B4D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98D5E-935C-4C73-B354-71AA7C138B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798DF-B4F3-48A3-999B-FAB6814E3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7E5722-9652-4854-9669-8807E8C28F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Barun Ranjitkar MMS chapter 7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2FED60-CDDC-4FD5-8CAD-CFAB87F109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autoUpdateAnimBg="0"/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9144000" cy="1143000"/>
          </a:xfrm>
        </p:spPr>
        <p:txBody>
          <a:bodyPr/>
          <a:lstStyle/>
          <a:p>
            <a:r>
              <a:rPr lang="en-US" sz="3200"/>
              <a:t>Lecture 7 – Computer Technology &amp; Multimedia Operating System (MOS)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255000" cy="4419600"/>
          </a:xfrm>
        </p:spPr>
        <p:txBody>
          <a:bodyPr/>
          <a:lstStyle/>
          <a:p>
            <a:r>
              <a:rPr lang="en-US" dirty="0"/>
              <a:t>Communication Architecture</a:t>
            </a:r>
          </a:p>
          <a:p>
            <a:pPr lvl="1"/>
            <a:r>
              <a:rPr lang="en-US" dirty="0"/>
              <a:t>Hybrid and digital system</a:t>
            </a:r>
          </a:p>
          <a:p>
            <a:r>
              <a:rPr lang="en-US" dirty="0"/>
              <a:t>Multimedia Workstation</a:t>
            </a:r>
          </a:p>
          <a:p>
            <a:r>
              <a:rPr lang="en-US" dirty="0"/>
              <a:t>Introduction to MOS</a:t>
            </a:r>
          </a:p>
          <a:p>
            <a:r>
              <a:rPr lang="en-US" dirty="0"/>
              <a:t>Real time and Multimedia</a:t>
            </a:r>
          </a:p>
          <a:p>
            <a:r>
              <a:rPr lang="en-US" dirty="0"/>
              <a:t>Resource Management</a:t>
            </a:r>
          </a:p>
          <a:p>
            <a:r>
              <a:rPr lang="en-US" dirty="0"/>
              <a:t>Process Management</a:t>
            </a:r>
          </a:p>
          <a:p>
            <a:r>
              <a:rPr lang="en-US" dirty="0"/>
              <a:t>File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A42AB-31A3-4A0A-B66D-3C1261DF1BAF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Integrated Transmission Control cont…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57F88-AAFA-4EDC-BC41-4AEBDC306B3E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116741" name="Group 5"/>
          <p:cNvGrpSpPr>
            <a:grpSpLocks/>
          </p:cNvGrpSpPr>
          <p:nvPr/>
        </p:nvGrpSpPr>
        <p:grpSpPr bwMode="auto">
          <a:xfrm>
            <a:off x="609600" y="2057400"/>
            <a:ext cx="8153400" cy="3657600"/>
            <a:chOff x="1980" y="10440"/>
            <a:chExt cx="7950" cy="3540"/>
          </a:xfrm>
        </p:grpSpPr>
        <p:grpSp>
          <p:nvGrpSpPr>
            <p:cNvPr id="116742" name="Group 6"/>
            <p:cNvGrpSpPr>
              <a:grpSpLocks/>
            </p:cNvGrpSpPr>
            <p:nvPr/>
          </p:nvGrpSpPr>
          <p:grpSpPr bwMode="auto">
            <a:xfrm>
              <a:off x="1980" y="10440"/>
              <a:ext cx="7950" cy="3540"/>
              <a:chOff x="1980" y="10440"/>
              <a:chExt cx="7950" cy="3540"/>
            </a:xfrm>
          </p:grpSpPr>
          <p:sp>
            <p:nvSpPr>
              <p:cNvPr id="116743" name="Text Box 7"/>
              <p:cNvSpPr txBox="1">
                <a:spLocks noChangeArrowheads="1"/>
              </p:cNvSpPr>
              <p:nvPr/>
            </p:nvSpPr>
            <p:spPr bwMode="auto">
              <a:xfrm>
                <a:off x="1980" y="13485"/>
                <a:ext cx="7950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/>
                <a:r>
                  <a:rPr lang="en-US" sz="2000" i="1">
                    <a:latin typeface="Tahoma" pitchFamily="34" charset="0"/>
                  </a:rPr>
                  <a:t>Continuous data input into a digital network under computer control</a:t>
                </a:r>
                <a:endParaRPr lang="en-US" sz="3200">
                  <a:latin typeface="Tahoma" pitchFamily="34" charset="0"/>
                </a:endParaRPr>
              </a:p>
            </p:txBody>
          </p:sp>
          <p:grpSp>
            <p:nvGrpSpPr>
              <p:cNvPr id="116744" name="Group 8"/>
              <p:cNvGrpSpPr>
                <a:grpSpLocks/>
              </p:cNvGrpSpPr>
              <p:nvPr/>
            </p:nvGrpSpPr>
            <p:grpSpPr bwMode="auto">
              <a:xfrm>
                <a:off x="2610" y="11175"/>
                <a:ext cx="6945" cy="2280"/>
                <a:chOff x="2160" y="11520"/>
                <a:chExt cx="7200" cy="2700"/>
              </a:xfrm>
            </p:grpSpPr>
            <p:grpSp>
              <p:nvGrpSpPr>
                <p:cNvPr id="116745" name="Group 9"/>
                <p:cNvGrpSpPr>
                  <a:grpSpLocks/>
                </p:cNvGrpSpPr>
                <p:nvPr/>
              </p:nvGrpSpPr>
              <p:grpSpPr bwMode="auto">
                <a:xfrm>
                  <a:off x="2160" y="11520"/>
                  <a:ext cx="7200" cy="2700"/>
                  <a:chOff x="2160" y="11520"/>
                  <a:chExt cx="7200" cy="2700"/>
                </a:xfrm>
              </p:grpSpPr>
              <p:grpSp>
                <p:nvGrpSpPr>
                  <p:cNvPr id="116746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2880" y="12060"/>
                    <a:ext cx="1500" cy="1335"/>
                    <a:chOff x="2880" y="12060"/>
                    <a:chExt cx="1800" cy="1620"/>
                  </a:xfrm>
                </p:grpSpPr>
                <p:sp>
                  <p:nvSpPr>
                    <p:cNvPr id="116747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0" y="12240"/>
                      <a:ext cx="1440" cy="12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48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2060"/>
                      <a:ext cx="1800" cy="16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674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7200" y="12060"/>
                    <a:ext cx="1455" cy="1335"/>
                    <a:chOff x="2880" y="12060"/>
                    <a:chExt cx="1800" cy="1620"/>
                  </a:xfrm>
                </p:grpSpPr>
                <p:sp>
                  <p:nvSpPr>
                    <p:cNvPr id="116750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060" y="12240"/>
                      <a:ext cx="1440" cy="12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6751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12060"/>
                      <a:ext cx="1800" cy="162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6752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5220" y="12600"/>
                    <a:ext cx="1260" cy="36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5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395" y="12780"/>
                    <a:ext cx="825" cy="10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480" y="12780"/>
                    <a:ext cx="720" cy="1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5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160" y="11520"/>
                    <a:ext cx="7200" cy="270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756" name="Group 20"/>
                <p:cNvGrpSpPr>
                  <a:grpSpLocks/>
                </p:cNvGrpSpPr>
                <p:nvPr/>
              </p:nvGrpSpPr>
              <p:grpSpPr bwMode="auto">
                <a:xfrm>
                  <a:off x="2640" y="13320"/>
                  <a:ext cx="1980" cy="540"/>
                  <a:chOff x="2640" y="13320"/>
                  <a:chExt cx="1980" cy="540"/>
                </a:xfrm>
              </p:grpSpPr>
              <p:sp>
                <p:nvSpPr>
                  <p:cNvPr id="11675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3500"/>
                    <a:ext cx="198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5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285" y="13320"/>
                    <a:ext cx="675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6759" name="Group 23"/>
                <p:cNvGrpSpPr>
                  <a:grpSpLocks/>
                </p:cNvGrpSpPr>
                <p:nvPr/>
              </p:nvGrpSpPr>
              <p:grpSpPr bwMode="auto">
                <a:xfrm>
                  <a:off x="6900" y="13335"/>
                  <a:ext cx="1980" cy="540"/>
                  <a:chOff x="2640" y="13320"/>
                  <a:chExt cx="1980" cy="540"/>
                </a:xfrm>
              </p:grpSpPr>
              <p:sp>
                <p:nvSpPr>
                  <p:cNvPr id="11676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3500"/>
                    <a:ext cx="1980" cy="36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61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285" y="13320"/>
                    <a:ext cx="675" cy="18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6762" name="Group 26"/>
              <p:cNvGrpSpPr>
                <a:grpSpLocks/>
              </p:cNvGrpSpPr>
              <p:nvPr/>
            </p:nvGrpSpPr>
            <p:grpSpPr bwMode="auto">
              <a:xfrm>
                <a:off x="3611" y="10486"/>
                <a:ext cx="646" cy="417"/>
                <a:chOff x="3705" y="11160"/>
                <a:chExt cx="675" cy="540"/>
              </a:xfrm>
            </p:grpSpPr>
            <p:sp>
              <p:nvSpPr>
                <p:cNvPr id="116763" name="AutoShape 27"/>
                <p:cNvSpPr>
                  <a:spLocks noChangeArrowheads="1"/>
                </p:cNvSpPr>
                <p:nvPr/>
              </p:nvSpPr>
              <p:spPr bwMode="auto">
                <a:xfrm>
                  <a:off x="3780" y="11175"/>
                  <a:ext cx="540" cy="525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64" name="Rectangle 28"/>
                <p:cNvSpPr>
                  <a:spLocks noChangeArrowheads="1"/>
                </p:cNvSpPr>
                <p:nvPr/>
              </p:nvSpPr>
              <p:spPr bwMode="auto">
                <a:xfrm>
                  <a:off x="3705" y="11160"/>
                  <a:ext cx="675" cy="5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6765" name="Group 29"/>
              <p:cNvGrpSpPr>
                <a:grpSpLocks/>
              </p:cNvGrpSpPr>
              <p:nvPr/>
            </p:nvGrpSpPr>
            <p:grpSpPr bwMode="auto">
              <a:xfrm>
                <a:off x="7330" y="10486"/>
                <a:ext cx="646" cy="417"/>
                <a:chOff x="3705" y="11160"/>
                <a:chExt cx="675" cy="540"/>
              </a:xfrm>
            </p:grpSpPr>
            <p:sp>
              <p:nvSpPr>
                <p:cNvPr id="116766" name="AutoShape 30"/>
                <p:cNvSpPr>
                  <a:spLocks noChangeArrowheads="1"/>
                </p:cNvSpPr>
                <p:nvPr/>
              </p:nvSpPr>
              <p:spPr bwMode="auto">
                <a:xfrm>
                  <a:off x="3780" y="11175"/>
                  <a:ext cx="540" cy="525"/>
                </a:xfrm>
                <a:prstGeom prst="flowChartCollat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67" name="Rectangle 31"/>
                <p:cNvSpPr>
                  <a:spLocks noChangeArrowheads="1"/>
                </p:cNvSpPr>
                <p:nvPr/>
              </p:nvSpPr>
              <p:spPr bwMode="auto">
                <a:xfrm>
                  <a:off x="3705" y="11160"/>
                  <a:ext cx="675" cy="5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6768" name="Group 32"/>
              <p:cNvGrpSpPr>
                <a:grpSpLocks/>
              </p:cNvGrpSpPr>
              <p:nvPr/>
            </p:nvGrpSpPr>
            <p:grpSpPr bwMode="auto">
              <a:xfrm>
                <a:off x="2175" y="10602"/>
                <a:ext cx="574" cy="185"/>
                <a:chOff x="2070" y="11235"/>
                <a:chExt cx="990" cy="360"/>
              </a:xfrm>
            </p:grpSpPr>
            <p:sp>
              <p:nvSpPr>
                <p:cNvPr id="116769" name="AutoShape 33"/>
                <p:cNvSpPr>
                  <a:spLocks noChangeArrowheads="1"/>
                </p:cNvSpPr>
                <p:nvPr/>
              </p:nvSpPr>
              <p:spPr bwMode="auto">
                <a:xfrm>
                  <a:off x="2340" y="11340"/>
                  <a:ext cx="720" cy="180"/>
                </a:xfrm>
                <a:prstGeom prst="flowChartTerminator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70" name="Oval 34"/>
                <p:cNvSpPr>
                  <a:spLocks noChangeArrowheads="1"/>
                </p:cNvSpPr>
                <p:nvPr/>
              </p:nvSpPr>
              <p:spPr bwMode="auto">
                <a:xfrm>
                  <a:off x="2070" y="11235"/>
                  <a:ext cx="360" cy="36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771" name="Line 35"/>
              <p:cNvSpPr>
                <a:spLocks noChangeShapeType="1"/>
              </p:cNvSpPr>
              <p:nvPr/>
            </p:nvSpPr>
            <p:spPr bwMode="auto">
              <a:xfrm>
                <a:off x="2764" y="10694"/>
                <a:ext cx="8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6772" name="Group 36"/>
              <p:cNvGrpSpPr>
                <a:grpSpLocks/>
              </p:cNvGrpSpPr>
              <p:nvPr/>
            </p:nvGrpSpPr>
            <p:grpSpPr bwMode="auto">
              <a:xfrm>
                <a:off x="9398" y="10440"/>
                <a:ext cx="517" cy="555"/>
                <a:chOff x="9900" y="10980"/>
                <a:chExt cx="540" cy="720"/>
              </a:xfrm>
            </p:grpSpPr>
            <p:sp>
              <p:nvSpPr>
                <p:cNvPr id="116773" name="Rectangle 37"/>
                <p:cNvSpPr>
                  <a:spLocks noChangeArrowheads="1"/>
                </p:cNvSpPr>
                <p:nvPr/>
              </p:nvSpPr>
              <p:spPr bwMode="auto">
                <a:xfrm>
                  <a:off x="9900" y="10980"/>
                  <a:ext cx="540" cy="7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74" name="Oval 38"/>
                <p:cNvSpPr>
                  <a:spLocks noChangeArrowheads="1"/>
                </p:cNvSpPr>
                <p:nvPr/>
              </p:nvSpPr>
              <p:spPr bwMode="auto">
                <a:xfrm>
                  <a:off x="10080" y="11160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75" name="Oval 39"/>
                <p:cNvSpPr>
                  <a:spLocks noChangeArrowheads="1"/>
                </p:cNvSpPr>
                <p:nvPr/>
              </p:nvSpPr>
              <p:spPr bwMode="auto">
                <a:xfrm>
                  <a:off x="10080" y="11430"/>
                  <a:ext cx="180" cy="180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776" name="Line 40"/>
              <p:cNvSpPr>
                <a:spLocks noChangeShapeType="1"/>
              </p:cNvSpPr>
              <p:nvPr/>
            </p:nvSpPr>
            <p:spPr bwMode="auto">
              <a:xfrm>
                <a:off x="8005" y="10694"/>
                <a:ext cx="13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77" name="Line 41"/>
              <p:cNvSpPr>
                <a:spLocks noChangeShapeType="1"/>
              </p:cNvSpPr>
              <p:nvPr/>
            </p:nvSpPr>
            <p:spPr bwMode="auto">
              <a:xfrm flipV="1">
                <a:off x="3975" y="10860"/>
                <a:ext cx="0" cy="73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78" name="Line 42"/>
              <p:cNvSpPr>
                <a:spLocks noChangeShapeType="1"/>
              </p:cNvSpPr>
              <p:nvPr/>
            </p:nvSpPr>
            <p:spPr bwMode="auto">
              <a:xfrm flipV="1">
                <a:off x="7575" y="10860"/>
                <a:ext cx="18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779" name="Text Box 43"/>
              <p:cNvSpPr txBox="1">
                <a:spLocks noChangeArrowheads="1"/>
              </p:cNvSpPr>
              <p:nvPr/>
            </p:nvSpPr>
            <p:spPr bwMode="auto">
              <a:xfrm>
                <a:off x="5415" y="12840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400" i="1">
                    <a:latin typeface="Tahoma" pitchFamily="34" charset="0"/>
                  </a:rPr>
                  <a:t>Digital</a:t>
                </a:r>
                <a:endParaRPr lang="en-US" sz="3600">
                  <a:latin typeface="Tahoma" pitchFamily="34" charset="0"/>
                </a:endParaRPr>
              </a:p>
            </p:txBody>
          </p:sp>
        </p:grpSp>
        <p:sp>
          <p:nvSpPr>
            <p:cNvPr id="116780" name="Rectangle 44"/>
            <p:cNvSpPr>
              <a:spLocks noChangeArrowheads="1"/>
            </p:cNvSpPr>
            <p:nvPr/>
          </p:nvSpPr>
          <p:spPr bwMode="auto">
            <a:xfrm>
              <a:off x="6690" y="11565"/>
              <a:ext cx="375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81" name="Rectangle 45"/>
            <p:cNvSpPr>
              <a:spLocks noChangeArrowheads="1"/>
            </p:cNvSpPr>
            <p:nvPr/>
          </p:nvSpPr>
          <p:spPr bwMode="auto">
            <a:xfrm>
              <a:off x="5145" y="11610"/>
              <a:ext cx="375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4770" y="11955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>
              <a:off x="7080" y="11880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Systems</a:t>
            </a:r>
          </a:p>
        </p:txBody>
      </p:sp>
      <p:sp>
        <p:nvSpPr>
          <p:cNvPr id="119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b="1" dirty="0"/>
              <a:t>Connection to Workstations</a:t>
            </a:r>
          </a:p>
          <a:p>
            <a:pPr lvl="1"/>
            <a:r>
              <a:rPr kumimoji="0" lang="en-US" b="1" dirty="0"/>
              <a:t>In this system the audio and video devices can be connected directly to the computers. And digitized audio and video data are transmitted over the shared data networks . </a:t>
            </a:r>
          </a:p>
          <a:p>
            <a:pPr lvl="1"/>
            <a:r>
              <a:rPr kumimoji="0" lang="en-US" b="1" dirty="0"/>
              <a:t>The devices in this case can be either analog or digital.</a:t>
            </a:r>
          </a:p>
          <a:p>
            <a:pPr lvl="1"/>
            <a:r>
              <a:rPr kumimoji="0" lang="en-US" b="1" dirty="0"/>
              <a:t>e.g. Voice Chat, Video conferencing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F0047-64D4-4204-8975-C418A70A89C1}" type="slidenum">
              <a:rPr lang="en-US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Systems cont…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2A45-B146-4ECD-A1BE-94DBC5D15ACC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346075" y="2438400"/>
            <a:ext cx="8534400" cy="3200400"/>
            <a:chOff x="192" y="1392"/>
            <a:chExt cx="5376" cy="2016"/>
          </a:xfrm>
        </p:grpSpPr>
        <p:sp>
          <p:nvSpPr>
            <p:cNvPr id="232453" name="Text Box 5"/>
            <p:cNvSpPr txBox="1">
              <a:spLocks noChangeArrowheads="1"/>
            </p:cNvSpPr>
            <p:nvPr/>
          </p:nvSpPr>
          <p:spPr bwMode="auto">
            <a:xfrm>
              <a:off x="336" y="3025"/>
              <a:ext cx="4848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400" b="1" i="1"/>
                <a:t>Integrated system structure with analog end system devices and A/D and D/A interface</a:t>
              </a:r>
              <a:r>
                <a:rPr lang="en-US" sz="4000"/>
                <a:t> </a:t>
              </a:r>
            </a:p>
          </p:txBody>
        </p:sp>
        <p:grpSp>
          <p:nvGrpSpPr>
            <p:cNvPr id="232454" name="Group 6"/>
            <p:cNvGrpSpPr>
              <a:grpSpLocks/>
            </p:cNvGrpSpPr>
            <p:nvPr/>
          </p:nvGrpSpPr>
          <p:grpSpPr bwMode="auto">
            <a:xfrm>
              <a:off x="960" y="1392"/>
              <a:ext cx="3995" cy="1610"/>
              <a:chOff x="2160" y="11520"/>
              <a:chExt cx="7200" cy="2700"/>
            </a:xfrm>
          </p:grpSpPr>
          <p:grpSp>
            <p:nvGrpSpPr>
              <p:cNvPr id="232455" name="Group 7"/>
              <p:cNvGrpSpPr>
                <a:grpSpLocks/>
              </p:cNvGrpSpPr>
              <p:nvPr/>
            </p:nvGrpSpPr>
            <p:grpSpPr bwMode="auto">
              <a:xfrm>
                <a:off x="2880" y="12060"/>
                <a:ext cx="1500" cy="1335"/>
                <a:chOff x="2880" y="12060"/>
                <a:chExt cx="1800" cy="1620"/>
              </a:xfrm>
            </p:grpSpPr>
            <p:sp>
              <p:nvSpPr>
                <p:cNvPr id="232456" name="Rectangle 8"/>
                <p:cNvSpPr>
                  <a:spLocks noChangeArrowheads="1"/>
                </p:cNvSpPr>
                <p:nvPr/>
              </p:nvSpPr>
              <p:spPr bwMode="auto">
                <a:xfrm>
                  <a:off x="3060" y="12240"/>
                  <a:ext cx="1440" cy="12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457" name="Rectangle 9"/>
                <p:cNvSpPr>
                  <a:spLocks noChangeArrowheads="1"/>
                </p:cNvSpPr>
                <p:nvPr/>
              </p:nvSpPr>
              <p:spPr bwMode="auto">
                <a:xfrm>
                  <a:off x="2880" y="12060"/>
                  <a:ext cx="1800" cy="16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2458" name="Group 10"/>
              <p:cNvGrpSpPr>
                <a:grpSpLocks/>
              </p:cNvGrpSpPr>
              <p:nvPr/>
            </p:nvGrpSpPr>
            <p:grpSpPr bwMode="auto">
              <a:xfrm>
                <a:off x="7200" y="12060"/>
                <a:ext cx="1455" cy="1335"/>
                <a:chOff x="2880" y="12060"/>
                <a:chExt cx="1800" cy="1620"/>
              </a:xfrm>
            </p:grpSpPr>
            <p:sp>
              <p:nvSpPr>
                <p:cNvPr id="232459" name="Rectangle 11"/>
                <p:cNvSpPr>
                  <a:spLocks noChangeArrowheads="1"/>
                </p:cNvSpPr>
                <p:nvPr/>
              </p:nvSpPr>
              <p:spPr bwMode="auto">
                <a:xfrm>
                  <a:off x="3060" y="12240"/>
                  <a:ext cx="1440" cy="12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460" name="Rectangle 12"/>
                <p:cNvSpPr>
                  <a:spLocks noChangeArrowheads="1"/>
                </p:cNvSpPr>
                <p:nvPr/>
              </p:nvSpPr>
              <p:spPr bwMode="auto">
                <a:xfrm>
                  <a:off x="2880" y="12060"/>
                  <a:ext cx="1800" cy="16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2461" name="Oval 13"/>
              <p:cNvSpPr>
                <a:spLocks noChangeArrowheads="1"/>
              </p:cNvSpPr>
              <p:nvPr/>
            </p:nvSpPr>
            <p:spPr bwMode="auto">
              <a:xfrm>
                <a:off x="5220" y="12600"/>
                <a:ext cx="12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62" name="Line 14"/>
              <p:cNvSpPr>
                <a:spLocks noChangeShapeType="1"/>
              </p:cNvSpPr>
              <p:nvPr/>
            </p:nvSpPr>
            <p:spPr bwMode="auto">
              <a:xfrm flipV="1">
                <a:off x="4395" y="12780"/>
                <a:ext cx="825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63" name="Line 15"/>
              <p:cNvSpPr>
                <a:spLocks noChangeShapeType="1"/>
              </p:cNvSpPr>
              <p:nvPr/>
            </p:nvSpPr>
            <p:spPr bwMode="auto">
              <a:xfrm>
                <a:off x="6480" y="12780"/>
                <a:ext cx="72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64" name="Rectangle 16"/>
              <p:cNvSpPr>
                <a:spLocks noChangeArrowheads="1"/>
              </p:cNvSpPr>
              <p:nvPr/>
            </p:nvSpPr>
            <p:spPr bwMode="auto">
              <a:xfrm>
                <a:off x="2160" y="11520"/>
                <a:ext cx="7200" cy="2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2465" name="Group 17"/>
            <p:cNvGrpSpPr>
              <a:grpSpLocks/>
            </p:cNvGrpSpPr>
            <p:nvPr/>
          </p:nvGrpSpPr>
          <p:grpSpPr bwMode="auto">
            <a:xfrm>
              <a:off x="1206" y="2517"/>
              <a:ext cx="1165" cy="352"/>
              <a:chOff x="2640" y="13320"/>
              <a:chExt cx="1980" cy="540"/>
            </a:xfrm>
          </p:grpSpPr>
          <p:sp>
            <p:nvSpPr>
              <p:cNvPr id="232466" name="Rectangle 18"/>
              <p:cNvSpPr>
                <a:spLocks noChangeArrowheads="1"/>
              </p:cNvSpPr>
              <p:nvPr/>
            </p:nvSpPr>
            <p:spPr bwMode="auto">
              <a:xfrm>
                <a:off x="2640" y="135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67" name="Rectangle 19"/>
              <p:cNvSpPr>
                <a:spLocks noChangeArrowheads="1"/>
              </p:cNvSpPr>
              <p:nvPr/>
            </p:nvSpPr>
            <p:spPr bwMode="auto">
              <a:xfrm>
                <a:off x="3285" y="13320"/>
                <a:ext cx="675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2468" name="Group 20"/>
            <p:cNvGrpSpPr>
              <a:grpSpLocks/>
            </p:cNvGrpSpPr>
            <p:nvPr/>
          </p:nvGrpSpPr>
          <p:grpSpPr bwMode="auto">
            <a:xfrm>
              <a:off x="3598" y="2526"/>
              <a:ext cx="1165" cy="353"/>
              <a:chOff x="2640" y="13320"/>
              <a:chExt cx="1980" cy="540"/>
            </a:xfrm>
          </p:grpSpPr>
          <p:sp>
            <p:nvSpPr>
              <p:cNvPr id="232469" name="Rectangle 21"/>
              <p:cNvSpPr>
                <a:spLocks noChangeArrowheads="1"/>
              </p:cNvSpPr>
              <p:nvPr/>
            </p:nvSpPr>
            <p:spPr bwMode="auto">
              <a:xfrm>
                <a:off x="2640" y="135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70" name="Rectangle 22"/>
              <p:cNvSpPr>
                <a:spLocks noChangeArrowheads="1"/>
              </p:cNvSpPr>
              <p:nvPr/>
            </p:nvSpPr>
            <p:spPr bwMode="auto">
              <a:xfrm>
                <a:off x="3285" y="13320"/>
                <a:ext cx="675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2471" name="Group 23"/>
            <p:cNvGrpSpPr>
              <a:grpSpLocks/>
            </p:cNvGrpSpPr>
            <p:nvPr/>
          </p:nvGrpSpPr>
          <p:grpSpPr bwMode="auto">
            <a:xfrm>
              <a:off x="336" y="1488"/>
              <a:ext cx="350" cy="143"/>
              <a:chOff x="2070" y="11235"/>
              <a:chExt cx="990" cy="360"/>
            </a:xfrm>
          </p:grpSpPr>
          <p:sp>
            <p:nvSpPr>
              <p:cNvPr id="232472" name="AutoShape 24"/>
              <p:cNvSpPr>
                <a:spLocks noChangeArrowheads="1"/>
              </p:cNvSpPr>
              <p:nvPr/>
            </p:nvSpPr>
            <p:spPr bwMode="auto">
              <a:xfrm>
                <a:off x="2340" y="11340"/>
                <a:ext cx="720" cy="180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73" name="Oval 25"/>
              <p:cNvSpPr>
                <a:spLocks noChangeArrowheads="1"/>
              </p:cNvSpPr>
              <p:nvPr/>
            </p:nvSpPr>
            <p:spPr bwMode="auto">
              <a:xfrm>
                <a:off x="2070" y="11235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474" name="Line 26"/>
            <p:cNvSpPr>
              <a:spLocks noChangeShapeType="1"/>
            </p:cNvSpPr>
            <p:nvPr/>
          </p:nvSpPr>
          <p:spPr bwMode="auto">
            <a:xfrm>
              <a:off x="672" y="1536"/>
              <a:ext cx="432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2475" name="Group 27"/>
            <p:cNvGrpSpPr>
              <a:grpSpLocks/>
            </p:cNvGrpSpPr>
            <p:nvPr/>
          </p:nvGrpSpPr>
          <p:grpSpPr bwMode="auto">
            <a:xfrm>
              <a:off x="5040" y="1632"/>
              <a:ext cx="528" cy="768"/>
              <a:chOff x="9900" y="10980"/>
              <a:chExt cx="540" cy="720"/>
            </a:xfrm>
          </p:grpSpPr>
          <p:sp>
            <p:nvSpPr>
              <p:cNvPr id="232476" name="Rectangle 28"/>
              <p:cNvSpPr>
                <a:spLocks noChangeArrowheads="1"/>
              </p:cNvSpPr>
              <p:nvPr/>
            </p:nvSpPr>
            <p:spPr bwMode="auto">
              <a:xfrm>
                <a:off x="9900" y="10980"/>
                <a:ext cx="5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77" name="Oval 29"/>
              <p:cNvSpPr>
                <a:spLocks noChangeArrowheads="1"/>
              </p:cNvSpPr>
              <p:nvPr/>
            </p:nvSpPr>
            <p:spPr bwMode="auto">
              <a:xfrm>
                <a:off x="10080" y="11160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78" name="Oval 30"/>
              <p:cNvSpPr>
                <a:spLocks noChangeArrowheads="1"/>
              </p:cNvSpPr>
              <p:nvPr/>
            </p:nvSpPr>
            <p:spPr bwMode="auto">
              <a:xfrm>
                <a:off x="10080" y="11430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479" name="Text Box 31"/>
            <p:cNvSpPr txBox="1">
              <a:spLocks noChangeArrowheads="1"/>
            </p:cNvSpPr>
            <p:nvPr/>
          </p:nvSpPr>
          <p:spPr bwMode="auto">
            <a:xfrm>
              <a:off x="2431" y="2527"/>
              <a:ext cx="658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2400" i="1">
                  <a:latin typeface="Tahoma" pitchFamily="34" charset="0"/>
                </a:rPr>
                <a:t>Digital</a:t>
              </a:r>
              <a:endParaRPr lang="en-US" sz="3600">
                <a:latin typeface="Tahoma" pitchFamily="34" charset="0"/>
              </a:endParaRPr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 flipV="1">
              <a:off x="4560" y="2208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2481" name="Group 33"/>
            <p:cNvGrpSpPr>
              <a:grpSpLocks/>
            </p:cNvGrpSpPr>
            <p:nvPr/>
          </p:nvGrpSpPr>
          <p:grpSpPr bwMode="auto">
            <a:xfrm>
              <a:off x="192" y="2160"/>
              <a:ext cx="576" cy="336"/>
              <a:chOff x="2016" y="240"/>
              <a:chExt cx="720" cy="432"/>
            </a:xfrm>
          </p:grpSpPr>
          <p:sp>
            <p:nvSpPr>
              <p:cNvPr id="232482" name="AutoShape 34"/>
              <p:cNvSpPr>
                <a:spLocks noChangeArrowheads="1"/>
              </p:cNvSpPr>
              <p:nvPr/>
            </p:nvSpPr>
            <p:spPr bwMode="auto">
              <a:xfrm rot="-5720588">
                <a:off x="1968" y="336"/>
                <a:ext cx="288" cy="192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83" name="Rectangle 35"/>
              <p:cNvSpPr>
                <a:spLocks noChangeArrowheads="1"/>
              </p:cNvSpPr>
              <p:nvPr/>
            </p:nvSpPr>
            <p:spPr bwMode="auto">
              <a:xfrm>
                <a:off x="2208" y="240"/>
                <a:ext cx="528" cy="43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2484" name="Line 36"/>
            <p:cNvSpPr>
              <a:spLocks noChangeShapeType="1"/>
            </p:cNvSpPr>
            <p:nvPr/>
          </p:nvSpPr>
          <p:spPr bwMode="auto">
            <a:xfrm>
              <a:off x="768" y="240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Systems cont…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b="1"/>
              <a:t>Connection to switches</a:t>
            </a:r>
          </a:p>
          <a:p>
            <a:pPr lvl="1"/>
            <a:r>
              <a:rPr kumimoji="0" lang="en-US" b="1"/>
              <a:t>Switches are devices that are similar to bridge but they are often used to connect individual computers with working principle as that of bridge.</a:t>
            </a:r>
          </a:p>
          <a:p>
            <a:pPr lvl="1"/>
            <a:r>
              <a:rPr kumimoji="0" lang="en-US" b="1"/>
              <a:t>(Which works by extracting the destination header from the  frame header and looks it up in the table to see where to send the frame.)</a:t>
            </a:r>
          </a:p>
          <a:p>
            <a:pPr lvl="1"/>
            <a:r>
              <a:rPr kumimoji="0" lang="en-US" b="1"/>
              <a:t>The audio and video devices are directly connected to the network switches in a digital network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9379-B287-4332-AEB2-A5B1B5AE5B88}" type="slidenum">
              <a:rPr lang="en-US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Digital Systems cont…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32D6D-A214-4A4E-A37B-09092DD7621E}" type="slidenum">
              <a:rPr lang="en-US"/>
              <a:pPr/>
              <a:t>14</a:t>
            </a:fld>
            <a:endParaRPr lang="en-US"/>
          </a:p>
        </p:txBody>
      </p:sp>
      <p:sp>
        <p:nvSpPr>
          <p:cNvPr id="234500" name="Oval 4"/>
          <p:cNvSpPr>
            <a:spLocks noChangeArrowheads="1"/>
          </p:cNvSpPr>
          <p:nvPr/>
        </p:nvSpPr>
        <p:spPr bwMode="auto">
          <a:xfrm>
            <a:off x="2438400" y="2673350"/>
            <a:ext cx="1417638" cy="12604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ahoma" pitchFamily="34" charset="0"/>
              </a:rPr>
              <a:t>Switch</a:t>
            </a:r>
          </a:p>
        </p:txBody>
      </p:sp>
      <p:sp>
        <p:nvSpPr>
          <p:cNvPr id="234501" name="Oval 5"/>
          <p:cNvSpPr>
            <a:spLocks noChangeArrowheads="1"/>
          </p:cNvSpPr>
          <p:nvPr/>
        </p:nvSpPr>
        <p:spPr bwMode="auto">
          <a:xfrm>
            <a:off x="5056188" y="2763838"/>
            <a:ext cx="1397000" cy="1320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ahoma" pitchFamily="34" charset="0"/>
              </a:rPr>
              <a:t>Switch</a:t>
            </a:r>
          </a:p>
        </p:txBody>
      </p:sp>
      <p:sp>
        <p:nvSpPr>
          <p:cNvPr id="234502" name="Oval 6"/>
          <p:cNvSpPr>
            <a:spLocks noChangeArrowheads="1"/>
          </p:cNvSpPr>
          <p:nvPr/>
        </p:nvSpPr>
        <p:spPr bwMode="auto">
          <a:xfrm>
            <a:off x="3733800" y="4648200"/>
            <a:ext cx="1417638" cy="13620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latin typeface="Tahoma" pitchFamily="34" charset="0"/>
              </a:rPr>
              <a:t>Switch</a:t>
            </a:r>
          </a:p>
        </p:txBody>
      </p:sp>
      <p:sp>
        <p:nvSpPr>
          <p:cNvPr id="234503" name="Line 7"/>
          <p:cNvSpPr>
            <a:spLocks noChangeShapeType="1"/>
          </p:cNvSpPr>
          <p:nvPr/>
        </p:nvSpPr>
        <p:spPr bwMode="auto">
          <a:xfrm>
            <a:off x="3429000" y="3892550"/>
            <a:ext cx="685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04" name="Line 8"/>
          <p:cNvSpPr>
            <a:spLocks noChangeShapeType="1"/>
          </p:cNvSpPr>
          <p:nvPr/>
        </p:nvSpPr>
        <p:spPr bwMode="auto">
          <a:xfrm>
            <a:off x="3886200" y="328295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05" name="Line 9"/>
          <p:cNvSpPr>
            <a:spLocks noChangeShapeType="1"/>
          </p:cNvSpPr>
          <p:nvPr/>
        </p:nvSpPr>
        <p:spPr bwMode="auto">
          <a:xfrm flipH="1">
            <a:off x="4953000" y="4044950"/>
            <a:ext cx="4572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06" name="Text Box 10"/>
          <p:cNvSpPr txBox="1">
            <a:spLocks noChangeArrowheads="1"/>
          </p:cNvSpPr>
          <p:nvPr/>
        </p:nvSpPr>
        <p:spPr bwMode="auto">
          <a:xfrm>
            <a:off x="5105400" y="5715000"/>
            <a:ext cx="4038600" cy="6096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Image Processing System</a:t>
            </a:r>
          </a:p>
        </p:txBody>
      </p:sp>
      <p:sp>
        <p:nvSpPr>
          <p:cNvPr id="234507" name="Line 11"/>
          <p:cNvSpPr>
            <a:spLocks noChangeShapeType="1"/>
          </p:cNvSpPr>
          <p:nvPr/>
        </p:nvSpPr>
        <p:spPr bwMode="auto">
          <a:xfrm>
            <a:off x="6172200" y="3968750"/>
            <a:ext cx="685800" cy="174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381000" y="1301750"/>
            <a:ext cx="1981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Video Server</a:t>
            </a:r>
          </a:p>
        </p:txBody>
      </p:sp>
      <p:sp>
        <p:nvSpPr>
          <p:cNvPr id="234509" name="Line 13"/>
          <p:cNvSpPr>
            <a:spLocks noChangeShapeType="1"/>
          </p:cNvSpPr>
          <p:nvPr/>
        </p:nvSpPr>
        <p:spPr bwMode="auto">
          <a:xfrm>
            <a:off x="1752600" y="213995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0" name="Rectangle 14"/>
          <p:cNvSpPr>
            <a:spLocks noChangeArrowheads="1"/>
          </p:cNvSpPr>
          <p:nvPr/>
        </p:nvSpPr>
        <p:spPr bwMode="auto">
          <a:xfrm>
            <a:off x="420688" y="5813425"/>
            <a:ext cx="2438400" cy="9144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Analog TV </a:t>
            </a:r>
          </a:p>
          <a:p>
            <a:pPr algn="ctr"/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Source</a:t>
            </a:r>
          </a:p>
        </p:txBody>
      </p:sp>
      <p:sp>
        <p:nvSpPr>
          <p:cNvPr id="234511" name="Rectangle 15"/>
          <p:cNvSpPr>
            <a:spLocks noChangeArrowheads="1"/>
          </p:cNvSpPr>
          <p:nvPr/>
        </p:nvSpPr>
        <p:spPr bwMode="auto">
          <a:xfrm>
            <a:off x="381000" y="4806950"/>
            <a:ext cx="2362200" cy="685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b="1">
                <a:solidFill>
                  <a:schemeClr val="accent2"/>
                </a:solidFill>
                <a:latin typeface="Tahoma" pitchFamily="34" charset="0"/>
              </a:rPr>
              <a:t>Video Capture</a:t>
            </a:r>
          </a:p>
        </p:txBody>
      </p:sp>
      <p:sp>
        <p:nvSpPr>
          <p:cNvPr id="234512" name="Line 16"/>
          <p:cNvSpPr>
            <a:spLocks noChangeShapeType="1"/>
          </p:cNvSpPr>
          <p:nvPr/>
        </p:nvSpPr>
        <p:spPr bwMode="auto">
          <a:xfrm flipV="1">
            <a:off x="1524000" y="54927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3" name="Line 17"/>
          <p:cNvSpPr>
            <a:spLocks noChangeShapeType="1"/>
          </p:cNvSpPr>
          <p:nvPr/>
        </p:nvSpPr>
        <p:spPr bwMode="auto">
          <a:xfrm>
            <a:off x="2743200" y="4959350"/>
            <a:ext cx="1066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4514" name="Rectangle 18"/>
          <p:cNvSpPr>
            <a:spLocks noChangeArrowheads="1"/>
          </p:cNvSpPr>
          <p:nvPr/>
        </p:nvSpPr>
        <p:spPr bwMode="auto">
          <a:xfrm>
            <a:off x="2971800" y="1752600"/>
            <a:ext cx="5805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Tahoma" pitchFamily="34" charset="0"/>
              </a:rPr>
              <a:t>Connection to switches an example: </a:t>
            </a:r>
          </a:p>
          <a:p>
            <a:r>
              <a:rPr lang="en-US" sz="2400" b="1" dirty="0" err="1">
                <a:latin typeface="Tahoma" pitchFamily="34" charset="0"/>
              </a:rPr>
              <a:t>VuNet</a:t>
            </a:r>
            <a:endParaRPr lang="en-US" sz="2400" b="1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Multimedia Workstation</a:t>
            </a:r>
          </a:p>
        </p:txBody>
      </p:sp>
      <p:sp>
        <p:nvSpPr>
          <p:cNvPr id="120837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82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sz="2000" b="1"/>
              <a:t>A multimedia workstation is designed for the simultaneous manipulation of discreet and continuous media information.</a:t>
            </a:r>
          </a:p>
          <a:p>
            <a:pPr>
              <a:lnSpc>
                <a:spcPct val="90000"/>
              </a:lnSpc>
            </a:pPr>
            <a:r>
              <a:rPr kumimoji="0" lang="en-US" sz="2000" b="1"/>
              <a:t>Components of Multimedia workstation</a:t>
            </a:r>
          </a:p>
          <a:p>
            <a:pPr lvl="1">
              <a:lnSpc>
                <a:spcPct val="90000"/>
              </a:lnSpc>
            </a:pPr>
            <a:r>
              <a:rPr kumimoji="0" lang="en-US" sz="1800" b="1"/>
              <a:t>Standard Processor (Processing discreet media information)</a:t>
            </a:r>
          </a:p>
          <a:p>
            <a:pPr lvl="1">
              <a:lnSpc>
                <a:spcPct val="90000"/>
              </a:lnSpc>
            </a:pPr>
            <a:r>
              <a:rPr kumimoji="0" lang="en-US" sz="1800" b="1"/>
              <a:t>Main memory and Secondary storage</a:t>
            </a:r>
          </a:p>
          <a:p>
            <a:pPr lvl="1">
              <a:lnSpc>
                <a:spcPct val="90000"/>
              </a:lnSpc>
            </a:pPr>
            <a:r>
              <a:rPr kumimoji="0" lang="en-US" sz="1800" b="1"/>
              <a:t>Universal processors (Signal processor for processing data in real time)</a:t>
            </a:r>
          </a:p>
          <a:p>
            <a:pPr lvl="1">
              <a:lnSpc>
                <a:spcPct val="90000"/>
              </a:lnSpc>
            </a:pPr>
            <a:r>
              <a:rPr kumimoji="0" lang="en-US" sz="1800" b="1"/>
              <a:t>Special purpose processors (graphics audio and video media processors) </a:t>
            </a:r>
          </a:p>
          <a:p>
            <a:pPr lvl="1">
              <a:lnSpc>
                <a:spcPct val="90000"/>
              </a:lnSpc>
            </a:pPr>
            <a:r>
              <a:rPr kumimoji="0" lang="en-US" sz="1800" b="1"/>
              <a:t>Graphic video adapters (VGA, SVGA, EGA)</a:t>
            </a:r>
          </a:p>
          <a:p>
            <a:pPr lvl="1">
              <a:lnSpc>
                <a:spcPct val="90000"/>
              </a:lnSpc>
            </a:pPr>
            <a:r>
              <a:rPr kumimoji="0" lang="en-US" sz="1800" b="1"/>
              <a:t>Communication adapters (Asynchronous Transfer Mode Host Interface)</a:t>
            </a:r>
          </a:p>
          <a:p>
            <a:pPr lvl="1">
              <a:lnSpc>
                <a:spcPct val="90000"/>
              </a:lnSpc>
            </a:pPr>
            <a:r>
              <a:rPr kumimoji="0" lang="en-US" sz="1800" b="1"/>
              <a:t>Special purpose adapters</a:t>
            </a:r>
          </a:p>
          <a:p>
            <a:pPr>
              <a:lnSpc>
                <a:spcPct val="90000"/>
              </a:lnSpc>
            </a:pPr>
            <a:r>
              <a:rPr kumimoji="0" lang="en-US" sz="2000" b="1"/>
              <a:t>e.g. Silicon Graphic workstation running IRIX with REACT TM (refer to figure 8.8 of page 220)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5C560-1705-4F87-8BF8-542D75FF8F43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</a:t>
            </a:r>
          </a:p>
        </p:txBody>
      </p:sp>
      <p:sp>
        <p:nvSpPr>
          <p:cNvPr id="12186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/>
              <a:t>In current workstations, data are transmitted over the traditional asynchronous bus, which provides low and unpredictable time guarantee. </a:t>
            </a:r>
          </a:p>
          <a:p>
            <a:r>
              <a:rPr kumimoji="0" lang="en-US"/>
              <a:t>The multimedia workstation in addition to this bus also require second bus, to transmit data, which can keep the time guarantee. (multi bus system)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212F-EA0F-4DBB-AC94-52127DFD0B86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 MEDIA DEVICES</a:t>
            </a:r>
          </a:p>
        </p:txBody>
      </p:sp>
      <p:sp>
        <p:nvSpPr>
          <p:cNvPr id="12288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/>
              <a:t>This includes the input and output multimedia devices. (microphones, headphones, as well speakers)</a:t>
            </a:r>
          </a:p>
          <a:p>
            <a:r>
              <a:rPr kumimoji="0" lang="en-US"/>
              <a:t>The video interface in a computer must accommodate the most commonly used video techniques/standards NTSC, PAL, SECAM, etc.</a:t>
            </a:r>
          </a:p>
          <a:p>
            <a:r>
              <a:rPr kumimoji="0" lang="en-US"/>
              <a:t>A monitor serves for video output, which must have color, high resolution and flat and large shapes.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119B-4C13-4F9B-BBB1-991A6DDE257B}" type="slidenum">
              <a:rPr lang="en-US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Storage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400" b="1"/>
              <a:t>Multimedia systems requires a high degree of memory management. Besides ROM’S PROM’S, EPROM’, static memory elements, low cost dynamic memory modules are needed.</a:t>
            </a:r>
          </a:p>
          <a:p>
            <a:pPr>
              <a:buFont typeface="Monotype Sorts" pitchFamily="2" charset="2"/>
              <a:buNone/>
            </a:pPr>
            <a:r>
              <a:rPr lang="en-US" sz="3600">
                <a:solidFill>
                  <a:srgbClr val="003399"/>
                </a:solidFill>
                <a:latin typeface="Arial Black" pitchFamily="34" charset="0"/>
              </a:rPr>
              <a:t>Secondary Storage</a:t>
            </a:r>
          </a:p>
          <a:p>
            <a:r>
              <a:rPr kumimoji="0" lang="en-US" sz="2400" b="1"/>
              <a:t>A secondary storage device should high storage density and low access time.</a:t>
            </a:r>
          </a:p>
          <a:p>
            <a:r>
              <a:rPr kumimoji="0" lang="en-US" sz="2400" b="1"/>
              <a:t>The other requirements include a high capacity at low price and a storage of discreet and continuous media together.</a:t>
            </a:r>
            <a:endParaRPr lang="en-US" sz="24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3F27-B924-4CD8-B852-28088FBE5DAC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Processor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/>
              <a:t>In multimedia workstation  the necessary work is distributed among different processors. </a:t>
            </a:r>
          </a:p>
          <a:p>
            <a:r>
              <a:rPr kumimoji="0" lang="en-US"/>
              <a:t>Like A dedicated signal processor allows the compression and decompression of audio in real time.</a:t>
            </a:r>
          </a:p>
          <a:p>
            <a:r>
              <a:rPr kumimoji="0" lang="en-US"/>
              <a:t>A future development can see a multi-universal processor, which would have DSP properties unified with the CPU properties.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452F-3DF7-44BC-B8D3-D773BEF17B1E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55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dirty="0"/>
              <a:t>A multimedia system is comprised </a:t>
            </a:r>
            <a:r>
              <a:rPr kumimoji="0" lang="en-US" b="1" dirty="0"/>
              <a:t>of both hardware and software components.</a:t>
            </a:r>
            <a:r>
              <a:rPr kumimoji="0" lang="en-US" dirty="0"/>
              <a:t> (the hardware being the major force behind the multimedia development)</a:t>
            </a:r>
          </a:p>
          <a:p>
            <a:pPr>
              <a:lnSpc>
                <a:spcPct val="90000"/>
              </a:lnSpc>
            </a:pPr>
            <a:r>
              <a:rPr kumimoji="0" lang="en-US" dirty="0"/>
              <a:t>e.g. Increased storage space, higher graphic resolution visual display cards, full duplex sound system, etc.</a:t>
            </a:r>
          </a:p>
          <a:p>
            <a:pPr>
              <a:lnSpc>
                <a:spcPct val="90000"/>
              </a:lnSpc>
            </a:pPr>
            <a:r>
              <a:rPr kumimoji="0" lang="en-US" dirty="0"/>
              <a:t>A multimedia communication system was the outcome of multimedia hardware systems integrated with the communication system. The starting point being the </a:t>
            </a:r>
            <a:r>
              <a:rPr kumimoji="0" lang="en-US" b="1" dirty="0"/>
              <a:t>hybrid system</a:t>
            </a:r>
            <a:r>
              <a:rPr kumimoji="0" lang="en-US" dirty="0"/>
              <a:t>, where digital and analog components were integrated.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43DC-3F1F-4E20-A525-E2FF2E40F21F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5F68E-250A-47A4-8712-C816099056BF}" type="slidenum">
              <a:rPr lang="en-US"/>
              <a:pPr/>
              <a:t>20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CHARACERISTICS OF REAL TIME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400" dirty="0"/>
              <a:t>Real time systems should show deterministic and predictable</a:t>
            </a:r>
            <a:r>
              <a:rPr kumimoji="0" lang="en-GB" sz="2400" dirty="0"/>
              <a:t> behaviour</a:t>
            </a:r>
            <a:r>
              <a:rPr kumimoji="0" lang="en-US" sz="2400" dirty="0"/>
              <a:t>, which is achieved by processing </a:t>
            </a:r>
            <a:r>
              <a:rPr kumimoji="0" lang="en-US" sz="2400" b="1" dirty="0"/>
              <a:t>time-critical task in guaranteed time.</a:t>
            </a:r>
          </a:p>
          <a:p>
            <a:pPr>
              <a:buNone/>
            </a:pPr>
            <a:r>
              <a:rPr kumimoji="0" lang="en-US" sz="2400" dirty="0" smtClean="0"/>
              <a:t>	This </a:t>
            </a:r>
            <a:r>
              <a:rPr kumimoji="0" lang="en-US" sz="2400" dirty="0"/>
              <a:t>guarantee cannot be assured for task that occurs at random intervals with unknown arrival times, processing requirements or deadlines.</a:t>
            </a:r>
          </a:p>
          <a:p>
            <a:r>
              <a:rPr kumimoji="0" lang="en-US" sz="2400" dirty="0"/>
              <a:t>The another factor to take into consideration is that </a:t>
            </a:r>
            <a:r>
              <a:rPr kumimoji="0" lang="en-US" sz="2400" b="1" dirty="0"/>
              <a:t>no processing machine collapses </a:t>
            </a:r>
            <a:r>
              <a:rPr kumimoji="0" lang="en-US" sz="2400" dirty="0"/>
              <a:t>during the run time of a real time process.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4AEEE-D370-46BA-B9CD-6B207C34F934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of a Real Time System: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763000" cy="4876800"/>
          </a:xfrm>
        </p:spPr>
        <p:txBody>
          <a:bodyPr/>
          <a:lstStyle/>
          <a:p>
            <a:r>
              <a:rPr kumimoji="0" lang="en-US" sz="2400" dirty="0"/>
              <a:t>Predictably fast response to time critical events and accurate timing information. </a:t>
            </a:r>
            <a:r>
              <a:rPr kumimoji="0" lang="en-US" sz="2400" dirty="0" err="1"/>
              <a:t>Eg</a:t>
            </a:r>
            <a:r>
              <a:rPr kumimoji="0" lang="en-US" sz="2400" dirty="0"/>
              <a:t>: Response to malfunction in a nuclear power plant must occur within a well defined period.</a:t>
            </a:r>
          </a:p>
          <a:p>
            <a:r>
              <a:rPr kumimoji="0" lang="en-US" sz="2400" dirty="0"/>
              <a:t>High degree </a:t>
            </a:r>
            <a:r>
              <a:rPr kumimoji="0" lang="en-US" sz="2400" dirty="0" err="1"/>
              <a:t>schedulability</a:t>
            </a:r>
            <a:r>
              <a:rPr kumimoji="0" lang="en-US" sz="2400" dirty="0"/>
              <a:t> (the degrees of resource utilization) e.g. CPU and processes.</a:t>
            </a:r>
          </a:p>
          <a:p>
            <a:r>
              <a:rPr kumimoji="0" lang="en-US" sz="2400" dirty="0"/>
              <a:t>Stability under transient load.</a:t>
            </a:r>
          </a:p>
          <a:p>
            <a:r>
              <a:rPr kumimoji="0" lang="en-US" sz="2400" dirty="0"/>
              <a:t>The processing of critical task must be ensured even if the system is overloaded.</a:t>
            </a:r>
          </a:p>
          <a:p>
            <a:r>
              <a:rPr kumimoji="0" lang="en-US" sz="2400" dirty="0"/>
              <a:t>Computer conferencing and multimedia are the new application areas in Real Time Systems</a:t>
            </a:r>
          </a:p>
          <a:p>
            <a:pPr>
              <a:buFont typeface="Monotype Sorts" pitchFamily="2" charset="2"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B3DF2-2A5B-4C15-A8E2-BBBE563C4D44}" type="slidenum">
              <a:rPr lang="en-US"/>
              <a:pPr/>
              <a:t>22</a:t>
            </a:fld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Time and Multimedia:</a:t>
            </a:r>
            <a:r>
              <a:rPr kumimoji="0" lang="en-US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sz="2400" dirty="0"/>
              <a:t>An audio and video data stream consists of single, periodically changing values of continuous media data.</a:t>
            </a:r>
          </a:p>
          <a:p>
            <a:pPr>
              <a:lnSpc>
                <a:spcPct val="90000"/>
              </a:lnSpc>
              <a:buNone/>
            </a:pPr>
            <a:r>
              <a:rPr kumimoji="0" lang="en-US" sz="2400" dirty="0" smtClean="0"/>
              <a:t>	E.g. </a:t>
            </a:r>
            <a:r>
              <a:rPr kumimoji="0" lang="en-US" sz="2400" dirty="0"/>
              <a:t>Audio samples, video frames</a:t>
            </a:r>
          </a:p>
          <a:p>
            <a:pPr>
              <a:lnSpc>
                <a:spcPct val="90000"/>
              </a:lnSpc>
            </a:pPr>
            <a:r>
              <a:rPr kumimoji="0" lang="en-US" sz="2400" dirty="0"/>
              <a:t>Each Logical Data Unit (LDU) must be presented by a well determined deadline. </a:t>
            </a:r>
          </a:p>
          <a:p>
            <a:pPr>
              <a:lnSpc>
                <a:spcPct val="90000"/>
              </a:lnSpc>
            </a:pPr>
            <a:r>
              <a:rPr kumimoji="0" lang="en-US" sz="2400" dirty="0" err="1" smtClean="0"/>
              <a:t>Eg</a:t>
            </a:r>
            <a:r>
              <a:rPr lang="en-US" sz="2400" dirty="0" smtClean="0"/>
              <a:t>. </a:t>
            </a:r>
            <a:r>
              <a:rPr kumimoji="0" lang="en-US" sz="2400" dirty="0" smtClean="0"/>
              <a:t>A </a:t>
            </a:r>
            <a:r>
              <a:rPr kumimoji="0" lang="en-US" sz="2400" dirty="0"/>
              <a:t>piece of music must be played back at a constant speed. </a:t>
            </a:r>
          </a:p>
          <a:p>
            <a:pPr>
              <a:lnSpc>
                <a:spcPct val="90000"/>
              </a:lnSpc>
            </a:pPr>
            <a:r>
              <a:rPr kumimoji="0" lang="en-US" sz="2400" dirty="0"/>
              <a:t>To fulfill this timing requirement the OS must use the real time scheduling techniques.</a:t>
            </a:r>
          </a:p>
          <a:p>
            <a:pPr>
              <a:lnSpc>
                <a:spcPct val="90000"/>
              </a:lnSpc>
            </a:pPr>
            <a:r>
              <a:rPr kumimoji="0" lang="en-US" sz="2400" dirty="0"/>
              <a:t>These techniques must be applied to all system resources involved in continuous media data processing (CUP, main memory, storage, I/O)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Communication</a:t>
            </a:r>
            <a:r>
              <a:rPr kumimoji="0" lang="en-US" b="1">
                <a:solidFill>
                  <a:schemeClr val="tx1"/>
                </a:solidFill>
              </a:rPr>
              <a:t> </a:t>
            </a:r>
            <a:r>
              <a:rPr lang="en-US"/>
              <a:t>Architecture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9144000" cy="5181600"/>
          </a:xfrm>
        </p:spPr>
        <p:txBody>
          <a:bodyPr/>
          <a:lstStyle/>
          <a:p>
            <a:r>
              <a:rPr kumimoji="0" lang="en-US" sz="2400" dirty="0"/>
              <a:t>Local communication system frequently includes a network interface card through which they can communicate with each other. The problem with conventional system is that the </a:t>
            </a:r>
            <a:r>
              <a:rPr kumimoji="0" lang="en-US" sz="2400" b="1" dirty="0"/>
              <a:t>audio and video cannot be carried out with the conventional communication infrastructure and network adapters.</a:t>
            </a:r>
          </a:p>
          <a:p>
            <a:r>
              <a:rPr kumimoji="0" lang="en-US" sz="2400" dirty="0"/>
              <a:t>The solution to this problem was that continuous and discreet media have been considered in different environments, independently of each other. </a:t>
            </a:r>
          </a:p>
          <a:p>
            <a:pPr>
              <a:buNone/>
            </a:pPr>
            <a:r>
              <a:rPr kumimoji="0" lang="en-US" sz="2400" dirty="0" smtClean="0"/>
              <a:t>	 e.g</a:t>
            </a:r>
            <a:r>
              <a:rPr kumimoji="0" lang="en-US" sz="2400" dirty="0"/>
              <a:t>. The analog telephone system provides the audio transmission services using its original dial devices connected by copper wires to the telephone companies nearest end office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71624-EDF3-4075-9D18-F17564839E06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/>
          <a:lstStyle/>
          <a:p>
            <a:r>
              <a:rPr lang="en-US" sz="3200" dirty="0"/>
              <a:t>Communication</a:t>
            </a:r>
            <a:r>
              <a:rPr kumimoji="0" lang="en-US" sz="3200" b="1" dirty="0">
                <a:solidFill>
                  <a:schemeClr val="tx1"/>
                </a:solidFill>
              </a:rPr>
              <a:t> </a:t>
            </a:r>
            <a:r>
              <a:rPr lang="en-US" sz="3200" dirty="0"/>
              <a:t>Architecture cont…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313238"/>
          </a:xfrm>
        </p:spPr>
        <p:txBody>
          <a:bodyPr/>
          <a:lstStyle/>
          <a:p>
            <a:r>
              <a:rPr kumimoji="0" lang="en-US" sz="2400" dirty="0"/>
              <a:t>On the other hand, digital computer networks provide data transmission services at lower data rates using network adapters connected by the copper wires to the switches and routers.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5ECCB-5FB9-4030-967F-EAD308ED901A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533400" y="2895600"/>
            <a:ext cx="7897813" cy="688975"/>
            <a:chOff x="2205" y="11100"/>
            <a:chExt cx="8085" cy="720"/>
          </a:xfrm>
        </p:grpSpPr>
        <p:grpSp>
          <p:nvGrpSpPr>
            <p:cNvPr id="111622" name="Group 6"/>
            <p:cNvGrpSpPr>
              <a:grpSpLocks/>
            </p:cNvGrpSpPr>
            <p:nvPr/>
          </p:nvGrpSpPr>
          <p:grpSpPr bwMode="auto">
            <a:xfrm>
              <a:off x="3705" y="11160"/>
              <a:ext cx="675" cy="540"/>
              <a:chOff x="3705" y="11160"/>
              <a:chExt cx="675" cy="540"/>
            </a:xfrm>
          </p:grpSpPr>
          <p:sp>
            <p:nvSpPr>
              <p:cNvPr id="111623" name="AutoShape 7"/>
              <p:cNvSpPr>
                <a:spLocks noChangeArrowheads="1"/>
              </p:cNvSpPr>
              <p:nvPr/>
            </p:nvSpPr>
            <p:spPr bwMode="auto">
              <a:xfrm>
                <a:off x="3780" y="11175"/>
                <a:ext cx="540" cy="525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4" name="Rectangle 8"/>
              <p:cNvSpPr>
                <a:spLocks noChangeArrowheads="1"/>
              </p:cNvSpPr>
              <p:nvPr/>
            </p:nvSpPr>
            <p:spPr bwMode="auto">
              <a:xfrm>
                <a:off x="3705" y="11160"/>
                <a:ext cx="675" cy="5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625" name="Group 9"/>
            <p:cNvGrpSpPr>
              <a:grpSpLocks/>
            </p:cNvGrpSpPr>
            <p:nvPr/>
          </p:nvGrpSpPr>
          <p:grpSpPr bwMode="auto">
            <a:xfrm>
              <a:off x="5655" y="11175"/>
              <a:ext cx="675" cy="540"/>
              <a:chOff x="3705" y="11160"/>
              <a:chExt cx="675" cy="540"/>
            </a:xfrm>
          </p:grpSpPr>
          <p:sp>
            <p:nvSpPr>
              <p:cNvPr id="111626" name="AutoShape 10"/>
              <p:cNvSpPr>
                <a:spLocks noChangeArrowheads="1"/>
              </p:cNvSpPr>
              <p:nvPr/>
            </p:nvSpPr>
            <p:spPr bwMode="auto">
              <a:xfrm>
                <a:off x="3780" y="11175"/>
                <a:ext cx="540" cy="525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27" name="Rectangle 11"/>
              <p:cNvSpPr>
                <a:spLocks noChangeArrowheads="1"/>
              </p:cNvSpPr>
              <p:nvPr/>
            </p:nvSpPr>
            <p:spPr bwMode="auto">
              <a:xfrm>
                <a:off x="3705" y="11160"/>
                <a:ext cx="675" cy="5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628" name="Group 12"/>
            <p:cNvGrpSpPr>
              <a:grpSpLocks/>
            </p:cNvGrpSpPr>
            <p:nvPr/>
          </p:nvGrpSpPr>
          <p:grpSpPr bwMode="auto">
            <a:xfrm>
              <a:off x="7590" y="11160"/>
              <a:ext cx="675" cy="540"/>
              <a:chOff x="3705" y="11160"/>
              <a:chExt cx="675" cy="540"/>
            </a:xfrm>
          </p:grpSpPr>
          <p:sp>
            <p:nvSpPr>
              <p:cNvPr id="111629" name="AutoShape 13"/>
              <p:cNvSpPr>
                <a:spLocks noChangeArrowheads="1"/>
              </p:cNvSpPr>
              <p:nvPr/>
            </p:nvSpPr>
            <p:spPr bwMode="auto">
              <a:xfrm>
                <a:off x="3780" y="11175"/>
                <a:ext cx="540" cy="525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0" name="Rectangle 14"/>
              <p:cNvSpPr>
                <a:spLocks noChangeArrowheads="1"/>
              </p:cNvSpPr>
              <p:nvPr/>
            </p:nvSpPr>
            <p:spPr bwMode="auto">
              <a:xfrm>
                <a:off x="3705" y="11160"/>
                <a:ext cx="675" cy="5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631" name="Line 15"/>
            <p:cNvSpPr>
              <a:spLocks noChangeShapeType="1"/>
            </p:cNvSpPr>
            <p:nvPr/>
          </p:nvSpPr>
          <p:spPr bwMode="auto">
            <a:xfrm>
              <a:off x="4410" y="11430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632" name="Line 16"/>
            <p:cNvSpPr>
              <a:spLocks noChangeShapeType="1"/>
            </p:cNvSpPr>
            <p:nvPr/>
          </p:nvSpPr>
          <p:spPr bwMode="auto">
            <a:xfrm>
              <a:off x="6330" y="11445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1633" name="Group 17"/>
            <p:cNvGrpSpPr>
              <a:grpSpLocks/>
            </p:cNvGrpSpPr>
            <p:nvPr/>
          </p:nvGrpSpPr>
          <p:grpSpPr bwMode="auto">
            <a:xfrm>
              <a:off x="2205" y="11310"/>
              <a:ext cx="600" cy="240"/>
              <a:chOff x="2070" y="11235"/>
              <a:chExt cx="990" cy="360"/>
            </a:xfrm>
          </p:grpSpPr>
          <p:sp>
            <p:nvSpPr>
              <p:cNvPr id="111634" name="AutoShape 18"/>
              <p:cNvSpPr>
                <a:spLocks noChangeArrowheads="1"/>
              </p:cNvSpPr>
              <p:nvPr/>
            </p:nvSpPr>
            <p:spPr bwMode="auto">
              <a:xfrm>
                <a:off x="2340" y="11340"/>
                <a:ext cx="720" cy="180"/>
              </a:xfrm>
              <a:prstGeom prst="flowChartTermina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5" name="Oval 19"/>
              <p:cNvSpPr>
                <a:spLocks noChangeArrowheads="1"/>
              </p:cNvSpPr>
              <p:nvPr/>
            </p:nvSpPr>
            <p:spPr bwMode="auto">
              <a:xfrm>
                <a:off x="2070" y="11235"/>
                <a:ext cx="360" cy="36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>
              <a:off x="2820" y="11430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1637" name="Group 21"/>
            <p:cNvGrpSpPr>
              <a:grpSpLocks/>
            </p:cNvGrpSpPr>
            <p:nvPr/>
          </p:nvGrpSpPr>
          <p:grpSpPr bwMode="auto">
            <a:xfrm>
              <a:off x="9750" y="11100"/>
              <a:ext cx="540" cy="720"/>
              <a:chOff x="9900" y="10980"/>
              <a:chExt cx="540" cy="720"/>
            </a:xfrm>
          </p:grpSpPr>
          <p:sp>
            <p:nvSpPr>
              <p:cNvPr id="111638" name="Rectangle 22"/>
              <p:cNvSpPr>
                <a:spLocks noChangeArrowheads="1"/>
              </p:cNvSpPr>
              <p:nvPr/>
            </p:nvSpPr>
            <p:spPr bwMode="auto">
              <a:xfrm>
                <a:off x="9900" y="10980"/>
                <a:ext cx="540" cy="7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39" name="Oval 23"/>
              <p:cNvSpPr>
                <a:spLocks noChangeArrowheads="1"/>
              </p:cNvSpPr>
              <p:nvPr/>
            </p:nvSpPr>
            <p:spPr bwMode="auto">
              <a:xfrm>
                <a:off x="10080" y="11160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40" name="Oval 24"/>
              <p:cNvSpPr>
                <a:spLocks noChangeArrowheads="1"/>
              </p:cNvSpPr>
              <p:nvPr/>
            </p:nvSpPr>
            <p:spPr bwMode="auto">
              <a:xfrm>
                <a:off x="10080" y="11430"/>
                <a:ext cx="180" cy="18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>
              <a:off x="8295" y="11430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642" name="Group 26"/>
          <p:cNvGrpSpPr>
            <a:grpSpLocks/>
          </p:cNvGrpSpPr>
          <p:nvPr/>
        </p:nvGrpSpPr>
        <p:grpSpPr bwMode="auto">
          <a:xfrm>
            <a:off x="727075" y="3622675"/>
            <a:ext cx="7086600" cy="2830513"/>
            <a:chOff x="2160" y="11520"/>
            <a:chExt cx="7200" cy="2700"/>
          </a:xfrm>
        </p:grpSpPr>
        <p:grpSp>
          <p:nvGrpSpPr>
            <p:cNvPr id="111643" name="Group 27"/>
            <p:cNvGrpSpPr>
              <a:grpSpLocks/>
            </p:cNvGrpSpPr>
            <p:nvPr/>
          </p:nvGrpSpPr>
          <p:grpSpPr bwMode="auto">
            <a:xfrm>
              <a:off x="2160" y="11520"/>
              <a:ext cx="7200" cy="2700"/>
              <a:chOff x="2160" y="11520"/>
              <a:chExt cx="7200" cy="2700"/>
            </a:xfrm>
          </p:grpSpPr>
          <p:grpSp>
            <p:nvGrpSpPr>
              <p:cNvPr id="111644" name="Group 28"/>
              <p:cNvGrpSpPr>
                <a:grpSpLocks/>
              </p:cNvGrpSpPr>
              <p:nvPr/>
            </p:nvGrpSpPr>
            <p:grpSpPr bwMode="auto">
              <a:xfrm>
                <a:off x="2880" y="12060"/>
                <a:ext cx="1500" cy="1335"/>
                <a:chOff x="2880" y="12060"/>
                <a:chExt cx="1800" cy="1620"/>
              </a:xfrm>
            </p:grpSpPr>
            <p:sp>
              <p:nvSpPr>
                <p:cNvPr id="111645" name="Rectangle 29"/>
                <p:cNvSpPr>
                  <a:spLocks noChangeArrowheads="1"/>
                </p:cNvSpPr>
                <p:nvPr/>
              </p:nvSpPr>
              <p:spPr bwMode="auto">
                <a:xfrm>
                  <a:off x="3060" y="12240"/>
                  <a:ext cx="1440" cy="12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46" name="Rectangle 30"/>
                <p:cNvSpPr>
                  <a:spLocks noChangeArrowheads="1"/>
                </p:cNvSpPr>
                <p:nvPr/>
              </p:nvSpPr>
              <p:spPr bwMode="auto">
                <a:xfrm>
                  <a:off x="2880" y="12060"/>
                  <a:ext cx="1800" cy="16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1647" name="Group 31"/>
              <p:cNvGrpSpPr>
                <a:grpSpLocks/>
              </p:cNvGrpSpPr>
              <p:nvPr/>
            </p:nvGrpSpPr>
            <p:grpSpPr bwMode="auto">
              <a:xfrm>
                <a:off x="7200" y="12060"/>
                <a:ext cx="1455" cy="1335"/>
                <a:chOff x="2880" y="12060"/>
                <a:chExt cx="1800" cy="1620"/>
              </a:xfrm>
            </p:grpSpPr>
            <p:sp>
              <p:nvSpPr>
                <p:cNvPr id="111648" name="Rectangle 32"/>
                <p:cNvSpPr>
                  <a:spLocks noChangeArrowheads="1"/>
                </p:cNvSpPr>
                <p:nvPr/>
              </p:nvSpPr>
              <p:spPr bwMode="auto">
                <a:xfrm>
                  <a:off x="3060" y="12240"/>
                  <a:ext cx="1440" cy="126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649" name="Rectangle 33"/>
                <p:cNvSpPr>
                  <a:spLocks noChangeArrowheads="1"/>
                </p:cNvSpPr>
                <p:nvPr/>
              </p:nvSpPr>
              <p:spPr bwMode="auto">
                <a:xfrm>
                  <a:off x="2880" y="12060"/>
                  <a:ext cx="1800" cy="16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1650" name="Oval 34"/>
              <p:cNvSpPr>
                <a:spLocks noChangeArrowheads="1"/>
              </p:cNvSpPr>
              <p:nvPr/>
            </p:nvSpPr>
            <p:spPr bwMode="auto">
              <a:xfrm>
                <a:off x="5220" y="12600"/>
                <a:ext cx="12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51" name="Line 35"/>
              <p:cNvSpPr>
                <a:spLocks noChangeShapeType="1"/>
              </p:cNvSpPr>
              <p:nvPr/>
            </p:nvSpPr>
            <p:spPr bwMode="auto">
              <a:xfrm flipV="1">
                <a:off x="4395" y="12780"/>
                <a:ext cx="825" cy="1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52" name="Line 36"/>
              <p:cNvSpPr>
                <a:spLocks noChangeShapeType="1"/>
              </p:cNvSpPr>
              <p:nvPr/>
            </p:nvSpPr>
            <p:spPr bwMode="auto">
              <a:xfrm>
                <a:off x="6480" y="12780"/>
                <a:ext cx="720" cy="1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53" name="Rectangle 37"/>
              <p:cNvSpPr>
                <a:spLocks noChangeArrowheads="1"/>
              </p:cNvSpPr>
              <p:nvPr/>
            </p:nvSpPr>
            <p:spPr bwMode="auto">
              <a:xfrm>
                <a:off x="2160" y="11520"/>
                <a:ext cx="7200" cy="27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654" name="Group 38"/>
            <p:cNvGrpSpPr>
              <a:grpSpLocks/>
            </p:cNvGrpSpPr>
            <p:nvPr/>
          </p:nvGrpSpPr>
          <p:grpSpPr bwMode="auto">
            <a:xfrm>
              <a:off x="2640" y="13320"/>
              <a:ext cx="1980" cy="540"/>
              <a:chOff x="2640" y="13320"/>
              <a:chExt cx="1980" cy="540"/>
            </a:xfrm>
          </p:grpSpPr>
          <p:sp>
            <p:nvSpPr>
              <p:cNvPr id="111655" name="Rectangle 39"/>
              <p:cNvSpPr>
                <a:spLocks noChangeArrowheads="1"/>
              </p:cNvSpPr>
              <p:nvPr/>
            </p:nvSpPr>
            <p:spPr bwMode="auto">
              <a:xfrm>
                <a:off x="2640" y="135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56" name="Rectangle 40"/>
              <p:cNvSpPr>
                <a:spLocks noChangeArrowheads="1"/>
              </p:cNvSpPr>
              <p:nvPr/>
            </p:nvSpPr>
            <p:spPr bwMode="auto">
              <a:xfrm>
                <a:off x="3285" y="13320"/>
                <a:ext cx="675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1657" name="Group 41"/>
            <p:cNvGrpSpPr>
              <a:grpSpLocks/>
            </p:cNvGrpSpPr>
            <p:nvPr/>
          </p:nvGrpSpPr>
          <p:grpSpPr bwMode="auto">
            <a:xfrm>
              <a:off x="6900" y="13335"/>
              <a:ext cx="1980" cy="540"/>
              <a:chOff x="2640" y="13320"/>
              <a:chExt cx="1980" cy="540"/>
            </a:xfrm>
          </p:grpSpPr>
          <p:sp>
            <p:nvSpPr>
              <p:cNvPr id="111658" name="Rectangle 42"/>
              <p:cNvSpPr>
                <a:spLocks noChangeArrowheads="1"/>
              </p:cNvSpPr>
              <p:nvPr/>
            </p:nvSpPr>
            <p:spPr bwMode="auto">
              <a:xfrm>
                <a:off x="2640" y="13500"/>
                <a:ext cx="1980" cy="36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659" name="Rectangle 43"/>
              <p:cNvSpPr>
                <a:spLocks noChangeArrowheads="1"/>
              </p:cNvSpPr>
              <p:nvPr/>
            </p:nvSpPr>
            <p:spPr bwMode="auto">
              <a:xfrm>
                <a:off x="3285" y="13320"/>
                <a:ext cx="675" cy="1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1660" name="Rectangle 44"/>
          <p:cNvSpPr>
            <a:spLocks noChangeArrowheads="1"/>
          </p:cNvSpPr>
          <p:nvPr/>
        </p:nvSpPr>
        <p:spPr bwMode="auto">
          <a:xfrm>
            <a:off x="2503488" y="6119813"/>
            <a:ext cx="3922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Analog and Digital Environment without interaction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Hybrid Systems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/>
              <a:t>It is the integration and interaction of analog and digital devices. </a:t>
            </a:r>
          </a:p>
          <a:p>
            <a:r>
              <a:rPr kumimoji="0" lang="en-US"/>
              <a:t>The main advantage of this approach is that it has all the necessary devices for input, output, storage and transfer   with high quality audio and video.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05949-43D9-4745-8FBF-81E5B8BF0479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>
                <a:solidFill>
                  <a:schemeClr val="tx1"/>
                </a:solidFill>
              </a:rPr>
              <a:t/>
            </a:r>
            <a:br>
              <a:rPr kumimoji="0" lang="en-US">
                <a:solidFill>
                  <a:schemeClr val="tx1"/>
                </a:solidFill>
              </a:rPr>
            </a:br>
            <a:r>
              <a:rPr lang="en-US"/>
              <a:t>Integrated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lang="en-US"/>
              <a:t>Device</a:t>
            </a:r>
            <a:r>
              <a:rPr kumimoji="0" lang="en-US">
                <a:solidFill>
                  <a:schemeClr val="tx1"/>
                </a:solidFill>
              </a:rPr>
              <a:t> </a:t>
            </a:r>
            <a:r>
              <a:rPr lang="en-US"/>
              <a:t>Control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2550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dirty="0"/>
              <a:t>It is an approach that provides the control of analog input/output audio and video components in digital environment. </a:t>
            </a:r>
          </a:p>
          <a:p>
            <a:pPr>
              <a:lnSpc>
                <a:spcPct val="90000"/>
              </a:lnSpc>
            </a:pPr>
            <a:r>
              <a:rPr kumimoji="0" lang="en-US" dirty="0"/>
              <a:t>The computer only controls and manages the streams, but it does not process the streams, hence the existing quality and format of audio and video are not changed</a:t>
            </a:r>
          </a:p>
          <a:p>
            <a:pPr>
              <a:lnSpc>
                <a:spcPct val="90000"/>
              </a:lnSpc>
              <a:buNone/>
            </a:pPr>
            <a:r>
              <a:rPr kumimoji="0" lang="en-US" dirty="0" smtClean="0"/>
              <a:t>	E.g</a:t>
            </a:r>
            <a:r>
              <a:rPr kumimoji="0" lang="en-US" dirty="0"/>
              <a:t>. IMAL (Integrated Media Architecture Library)</a:t>
            </a:r>
          </a:p>
          <a:p>
            <a:pPr>
              <a:lnSpc>
                <a:spcPct val="90000"/>
              </a:lnSpc>
            </a:pPr>
            <a:r>
              <a:rPr kumimoji="0" lang="en-US" dirty="0"/>
              <a:t>This project integrated a number of analog and digital networks.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ED6BC-779C-4319-8105-10E597D95A16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Integrated</a:t>
            </a:r>
            <a:r>
              <a:rPr kumimoji="0" lang="en-US" sz="3200">
                <a:solidFill>
                  <a:schemeClr val="tx1"/>
                </a:solidFill>
              </a:rPr>
              <a:t> </a:t>
            </a:r>
            <a:r>
              <a:rPr lang="en-US" sz="3200"/>
              <a:t>Device</a:t>
            </a:r>
            <a:r>
              <a:rPr kumimoji="0" lang="en-US" sz="3200">
                <a:solidFill>
                  <a:schemeClr val="tx1"/>
                </a:solidFill>
              </a:rPr>
              <a:t> </a:t>
            </a:r>
            <a:r>
              <a:rPr lang="en-US" sz="3200"/>
              <a:t>Control cont…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7D2AB-AF4E-4C9F-8DD6-5D69EC2DE590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114693" name="Group 5"/>
          <p:cNvGrpSpPr>
            <a:grpSpLocks/>
          </p:cNvGrpSpPr>
          <p:nvPr/>
        </p:nvGrpSpPr>
        <p:grpSpPr bwMode="auto">
          <a:xfrm>
            <a:off x="533400" y="2057400"/>
            <a:ext cx="8077200" cy="3581400"/>
            <a:chOff x="2295" y="5280"/>
            <a:chExt cx="7950" cy="3540"/>
          </a:xfrm>
        </p:grpSpPr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2295" y="8325"/>
              <a:ext cx="7950" cy="4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i="1">
                  <a:latin typeface="Tahoma" pitchFamily="34" charset="0"/>
                </a:rPr>
                <a:t>Computer control of all audio and video components</a:t>
              </a:r>
              <a:endParaRPr lang="en-US" sz="4000">
                <a:latin typeface="Tahoma" pitchFamily="34" charset="0"/>
              </a:endParaRPr>
            </a:p>
          </p:txBody>
        </p:sp>
        <p:grpSp>
          <p:nvGrpSpPr>
            <p:cNvPr id="114695" name="Group 7"/>
            <p:cNvGrpSpPr>
              <a:grpSpLocks/>
            </p:cNvGrpSpPr>
            <p:nvPr/>
          </p:nvGrpSpPr>
          <p:grpSpPr bwMode="auto">
            <a:xfrm>
              <a:off x="2490" y="5280"/>
              <a:ext cx="7740" cy="3015"/>
              <a:chOff x="2490" y="5280"/>
              <a:chExt cx="7740" cy="3015"/>
            </a:xfrm>
          </p:grpSpPr>
          <p:grpSp>
            <p:nvGrpSpPr>
              <p:cNvPr id="114696" name="Group 8"/>
              <p:cNvGrpSpPr>
                <a:grpSpLocks/>
              </p:cNvGrpSpPr>
              <p:nvPr/>
            </p:nvGrpSpPr>
            <p:grpSpPr bwMode="auto">
              <a:xfrm>
                <a:off x="2490" y="5280"/>
                <a:ext cx="7740" cy="3015"/>
                <a:chOff x="2520" y="5160"/>
                <a:chExt cx="7740" cy="3015"/>
              </a:xfrm>
            </p:grpSpPr>
            <p:grpSp>
              <p:nvGrpSpPr>
                <p:cNvPr id="114697" name="Group 9"/>
                <p:cNvGrpSpPr>
                  <a:grpSpLocks/>
                </p:cNvGrpSpPr>
                <p:nvPr/>
              </p:nvGrpSpPr>
              <p:grpSpPr bwMode="auto">
                <a:xfrm>
                  <a:off x="2955" y="5895"/>
                  <a:ext cx="6945" cy="2280"/>
                  <a:chOff x="2160" y="11520"/>
                  <a:chExt cx="7200" cy="2700"/>
                </a:xfrm>
              </p:grpSpPr>
              <p:grpSp>
                <p:nvGrpSpPr>
                  <p:cNvPr id="114698" name="Group 10"/>
                  <p:cNvGrpSpPr>
                    <a:grpSpLocks/>
                  </p:cNvGrpSpPr>
                  <p:nvPr/>
                </p:nvGrpSpPr>
                <p:grpSpPr bwMode="auto">
                  <a:xfrm>
                    <a:off x="2160" y="11520"/>
                    <a:ext cx="7200" cy="2700"/>
                    <a:chOff x="2160" y="11520"/>
                    <a:chExt cx="7200" cy="2700"/>
                  </a:xfrm>
                </p:grpSpPr>
                <p:grpSp>
                  <p:nvGrpSpPr>
                    <p:cNvPr id="114699" name="Group 1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12060"/>
                      <a:ext cx="1500" cy="1335"/>
                      <a:chOff x="2880" y="12060"/>
                      <a:chExt cx="1800" cy="1620"/>
                    </a:xfrm>
                  </p:grpSpPr>
                  <p:sp>
                    <p:nvSpPr>
                      <p:cNvPr id="114700" name="Rectangle 1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60" y="12240"/>
                        <a:ext cx="1440" cy="126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4701" name="Rectangle 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12060"/>
                        <a:ext cx="1800" cy="16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14702" name="Group 1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" y="12060"/>
                      <a:ext cx="1455" cy="1335"/>
                      <a:chOff x="2880" y="12060"/>
                      <a:chExt cx="1800" cy="1620"/>
                    </a:xfrm>
                  </p:grpSpPr>
                  <p:sp>
                    <p:nvSpPr>
                      <p:cNvPr id="114703" name="Rectangle 1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060" y="12240"/>
                        <a:ext cx="1440" cy="126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4704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12060"/>
                        <a:ext cx="1800" cy="16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14705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20" y="12600"/>
                      <a:ext cx="1260" cy="360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06" name="Line 1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395" y="12780"/>
                      <a:ext cx="825" cy="10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07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480" y="12780"/>
                      <a:ext cx="720" cy="1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08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0" y="11520"/>
                      <a:ext cx="7200" cy="270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709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640" y="13320"/>
                    <a:ext cx="1980" cy="540"/>
                    <a:chOff x="2640" y="13320"/>
                    <a:chExt cx="1980" cy="540"/>
                  </a:xfrm>
                </p:grpSpPr>
                <p:sp>
                  <p:nvSpPr>
                    <p:cNvPr id="114710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13500"/>
                      <a:ext cx="198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11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5" y="13320"/>
                      <a:ext cx="675" cy="1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712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6900" y="13335"/>
                    <a:ext cx="1980" cy="540"/>
                    <a:chOff x="2640" y="13320"/>
                    <a:chExt cx="1980" cy="540"/>
                  </a:xfrm>
                </p:grpSpPr>
                <p:sp>
                  <p:nvSpPr>
                    <p:cNvPr id="11471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13500"/>
                      <a:ext cx="1980" cy="36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14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85" y="13320"/>
                      <a:ext cx="675" cy="18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4715" name="Group 27"/>
                <p:cNvGrpSpPr>
                  <a:grpSpLocks/>
                </p:cNvGrpSpPr>
                <p:nvPr/>
              </p:nvGrpSpPr>
              <p:grpSpPr bwMode="auto">
                <a:xfrm>
                  <a:off x="2520" y="5160"/>
                  <a:ext cx="7740" cy="555"/>
                  <a:chOff x="2205" y="11100"/>
                  <a:chExt cx="8085" cy="720"/>
                </a:xfrm>
              </p:grpSpPr>
              <p:grpSp>
                <p:nvGrpSpPr>
                  <p:cNvPr id="114716" name="Group 28"/>
                  <p:cNvGrpSpPr>
                    <a:grpSpLocks/>
                  </p:cNvGrpSpPr>
                  <p:nvPr/>
                </p:nvGrpSpPr>
                <p:grpSpPr bwMode="auto">
                  <a:xfrm>
                    <a:off x="3705" y="11160"/>
                    <a:ext cx="675" cy="540"/>
                    <a:chOff x="3705" y="11160"/>
                    <a:chExt cx="675" cy="540"/>
                  </a:xfrm>
                </p:grpSpPr>
                <p:sp>
                  <p:nvSpPr>
                    <p:cNvPr id="114717" name="AutoShap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175"/>
                      <a:ext cx="540" cy="525"/>
                    </a:xfrm>
                    <a:prstGeom prst="flowChartCollat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18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5" y="11160"/>
                      <a:ext cx="675" cy="5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719" name="Group 31"/>
                  <p:cNvGrpSpPr>
                    <a:grpSpLocks/>
                  </p:cNvGrpSpPr>
                  <p:nvPr/>
                </p:nvGrpSpPr>
                <p:grpSpPr bwMode="auto">
                  <a:xfrm>
                    <a:off x="5655" y="11175"/>
                    <a:ext cx="675" cy="540"/>
                    <a:chOff x="3705" y="11160"/>
                    <a:chExt cx="675" cy="540"/>
                  </a:xfrm>
                </p:grpSpPr>
                <p:sp>
                  <p:nvSpPr>
                    <p:cNvPr id="114720" name="AutoShap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175"/>
                      <a:ext cx="540" cy="525"/>
                    </a:xfrm>
                    <a:prstGeom prst="flowChartCollat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21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5" y="11160"/>
                      <a:ext cx="675" cy="5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4722" name="Group 34"/>
                  <p:cNvGrpSpPr>
                    <a:grpSpLocks/>
                  </p:cNvGrpSpPr>
                  <p:nvPr/>
                </p:nvGrpSpPr>
                <p:grpSpPr bwMode="auto">
                  <a:xfrm>
                    <a:off x="7590" y="11160"/>
                    <a:ext cx="675" cy="540"/>
                    <a:chOff x="3705" y="11160"/>
                    <a:chExt cx="675" cy="540"/>
                  </a:xfrm>
                </p:grpSpPr>
                <p:sp>
                  <p:nvSpPr>
                    <p:cNvPr id="114723" name="AutoShap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0" y="11175"/>
                      <a:ext cx="540" cy="525"/>
                    </a:xfrm>
                    <a:prstGeom prst="flowChartCollat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24" name="Rectangle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05" y="11160"/>
                      <a:ext cx="675" cy="540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472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410" y="11430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7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330" y="11445"/>
                    <a:ext cx="12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4727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05" y="11310"/>
                    <a:ext cx="600" cy="240"/>
                    <a:chOff x="2070" y="11235"/>
                    <a:chExt cx="990" cy="360"/>
                  </a:xfrm>
                </p:grpSpPr>
                <p:sp>
                  <p:nvSpPr>
                    <p:cNvPr id="114728" name="AutoShape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40" y="11340"/>
                      <a:ext cx="720" cy="180"/>
                    </a:xfrm>
                    <a:prstGeom prst="flowChartTerminator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29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70" y="11235"/>
                      <a:ext cx="360" cy="36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47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2820" y="11430"/>
                    <a:ext cx="90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14731" name="Group 43"/>
                  <p:cNvGrpSpPr>
                    <a:grpSpLocks/>
                  </p:cNvGrpSpPr>
                  <p:nvPr/>
                </p:nvGrpSpPr>
                <p:grpSpPr bwMode="auto">
                  <a:xfrm>
                    <a:off x="9750" y="11100"/>
                    <a:ext cx="540" cy="720"/>
                    <a:chOff x="9900" y="10980"/>
                    <a:chExt cx="540" cy="720"/>
                  </a:xfrm>
                </p:grpSpPr>
                <p:sp>
                  <p:nvSpPr>
                    <p:cNvPr id="114732" name="Rectangle 4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900" y="10980"/>
                      <a:ext cx="540" cy="720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33" name="Oval 4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0" y="11160"/>
                      <a:ext cx="180" cy="1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4734" name="Oval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0" y="11430"/>
                      <a:ext cx="180" cy="18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4735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8295" y="11430"/>
                    <a:ext cx="14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4736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4320" y="5580"/>
                  <a:ext cx="0" cy="73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37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4335" y="5655"/>
                  <a:ext cx="1710" cy="6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38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3015" y="5490"/>
                  <a:ext cx="1305" cy="81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39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6360" y="5655"/>
                  <a:ext cx="1545" cy="6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40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7920" y="5580"/>
                  <a:ext cx="18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741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7920" y="5730"/>
                  <a:ext cx="1815" cy="57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4742" name="Text Box 54"/>
              <p:cNvSpPr txBox="1">
                <a:spLocks noChangeArrowheads="1"/>
              </p:cNvSpPr>
              <p:nvPr/>
            </p:nvSpPr>
            <p:spPr bwMode="auto">
              <a:xfrm>
                <a:off x="5730" y="7680"/>
                <a:ext cx="1080" cy="5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2000" i="1">
                    <a:latin typeface="Tahoma" pitchFamily="34" charset="0"/>
                  </a:rPr>
                  <a:t>Digital</a:t>
                </a:r>
                <a:endParaRPr lang="en-US" sz="3200">
                  <a:latin typeface="Tahoma" pitchFamily="34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Transmission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144000" cy="4876800"/>
          </a:xfrm>
        </p:spPr>
        <p:txBody>
          <a:bodyPr/>
          <a:lstStyle/>
          <a:p>
            <a:r>
              <a:rPr kumimoji="0" lang="en-US" sz="2400"/>
              <a:t>In this approach the external analog audio and video devices are connected to the computers using A/D (D/A) converters outside of the computer, not only for control but also for processing purposes.</a:t>
            </a:r>
          </a:p>
          <a:p>
            <a:r>
              <a:rPr kumimoji="0" lang="en-US" sz="2400"/>
              <a:t>This kind of structure implies several issues.</a:t>
            </a:r>
          </a:p>
          <a:p>
            <a:r>
              <a:rPr kumimoji="0" lang="en-US" sz="2400"/>
              <a:t>Computer controls the external devices.</a:t>
            </a:r>
          </a:p>
          <a:p>
            <a:r>
              <a:rPr kumimoji="0" lang="en-US" sz="2400"/>
              <a:t>The continuous data are processed externally as well as in the computer. </a:t>
            </a:r>
          </a:p>
          <a:p>
            <a:r>
              <a:rPr kumimoji="0" lang="en-US" sz="2400"/>
              <a:t>The digitization of audio and video signals occurs before communication between computers.</a:t>
            </a:r>
          </a:p>
          <a:p>
            <a:r>
              <a:rPr kumimoji="0" lang="en-US" sz="2400"/>
              <a:t>The next major issue is to synchronize the different media within a digital network.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123C4-6A28-4E9D-8ADF-5CF32474980C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Integrated Transmission Control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6CC65-A544-43E9-AE53-E588FB89C4E3}" type="slidenum">
              <a:rPr lang="en-US"/>
              <a:pPr/>
              <a:t>9</a:t>
            </a:fld>
            <a:endParaRPr lang="en-US"/>
          </a:p>
        </p:txBody>
      </p:sp>
      <p:sp>
        <p:nvSpPr>
          <p:cNvPr id="115735" name="Rectangle 23"/>
          <p:cNvSpPr>
            <a:spLocks noChangeArrowheads="1"/>
          </p:cNvSpPr>
          <p:nvPr/>
        </p:nvSpPr>
        <p:spPr bwMode="auto">
          <a:xfrm>
            <a:off x="381000" y="1676400"/>
            <a:ext cx="8255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 sz="2800" dirty="0">
                <a:latin typeface="Tahoma" pitchFamily="34" charset="0"/>
              </a:rPr>
              <a:t>This approach implies that analog audio and video sources and destinations are connected to the computers for control purpose to transmit continuous data over digital networks such as cable network.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Monotype Sorts" pitchFamily="2" charset="2"/>
              <a:buChar char="z"/>
            </a:pPr>
            <a:r>
              <a:rPr lang="en-US" sz="2800" dirty="0" smtClean="0">
                <a:latin typeface="Tahoma" pitchFamily="34" charset="0"/>
              </a:rPr>
              <a:t>In </a:t>
            </a:r>
            <a:r>
              <a:rPr lang="en-US" sz="2800" dirty="0">
                <a:latin typeface="Tahoma" pitchFamily="34" charset="0"/>
              </a:rPr>
              <a:t>the both approaches the computer only controls the devices for processing and transmitting audio and video data. </a:t>
            </a:r>
            <a:endParaRPr kumimoji="1" lang="en-US" sz="2800" dirty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3977</TotalTime>
  <Words>1141</Words>
  <Application>Microsoft Office PowerPoint</Application>
  <PresentationFormat>On-screen Show (4:3)</PresentationFormat>
  <Paragraphs>134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Flow</vt:lpstr>
      <vt:lpstr>Lecture 7 – Computer Technology &amp; Multimedia Operating System (MOS)</vt:lpstr>
      <vt:lpstr>Introduction</vt:lpstr>
      <vt:lpstr>Communication Architecture</vt:lpstr>
      <vt:lpstr>Communication Architecture cont…</vt:lpstr>
      <vt:lpstr>Hybrid Systems</vt:lpstr>
      <vt:lpstr> Integrated Device Control</vt:lpstr>
      <vt:lpstr>Integrated Device Control cont…</vt:lpstr>
      <vt:lpstr>Integrated Transmission</vt:lpstr>
      <vt:lpstr>Integrated Transmission Control</vt:lpstr>
      <vt:lpstr>Integrated Transmission Control cont…</vt:lpstr>
      <vt:lpstr>Digital Systems</vt:lpstr>
      <vt:lpstr>Digital Systems cont…</vt:lpstr>
      <vt:lpstr>Digital Systems cont…</vt:lpstr>
      <vt:lpstr>Digital Systems cont…</vt:lpstr>
      <vt:lpstr>Multimedia Workstation</vt:lpstr>
      <vt:lpstr>BUS</vt:lpstr>
      <vt:lpstr>MULTI MEDIA DEVICES</vt:lpstr>
      <vt:lpstr>Primary Storage</vt:lpstr>
      <vt:lpstr>Processor</vt:lpstr>
      <vt:lpstr>CHARACERISTICS OF REAL TIME SYSTEM</vt:lpstr>
      <vt:lpstr>Features of a Real Time System:</vt:lpstr>
      <vt:lpstr>Real Time and Multimedia: </vt:lpstr>
    </vt:vector>
  </TitlesOfParts>
  <Company>University of California, Irvine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143 - Introduction to  Operating Systems</dc:title>
  <dc:creator>Information and Computer Science Dept.</dc:creator>
  <cp:lastModifiedBy>Welcome</cp:lastModifiedBy>
  <cp:revision>165</cp:revision>
  <dcterms:created xsi:type="dcterms:W3CDTF">1999-01-03T21:19:15Z</dcterms:created>
  <dcterms:modified xsi:type="dcterms:W3CDTF">2017-08-11T01:15:17Z</dcterms:modified>
</cp:coreProperties>
</file>