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1" r:id="rId1"/>
  </p:sldMasterIdLst>
  <p:notesMasterIdLst>
    <p:notesMasterId r:id="rId51"/>
  </p:notesMasterIdLst>
  <p:handoutMasterIdLst>
    <p:handoutMasterId r:id="rId52"/>
  </p:handoutMasterIdLst>
  <p:sldIdLst>
    <p:sldId id="535" r:id="rId2"/>
    <p:sldId id="537" r:id="rId3"/>
    <p:sldId id="538" r:id="rId4"/>
    <p:sldId id="539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  <p:sldId id="552" r:id="rId18"/>
    <p:sldId id="553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73" r:id="rId38"/>
    <p:sldId id="586" r:id="rId39"/>
    <p:sldId id="587" r:id="rId40"/>
    <p:sldId id="588" r:id="rId41"/>
    <p:sldId id="589" r:id="rId42"/>
    <p:sldId id="590" r:id="rId43"/>
    <p:sldId id="591" r:id="rId44"/>
    <p:sldId id="592" r:id="rId45"/>
    <p:sldId id="581" r:id="rId46"/>
    <p:sldId id="582" r:id="rId47"/>
    <p:sldId id="583" r:id="rId48"/>
    <p:sldId id="584" r:id="rId49"/>
    <p:sldId id="585" r:id="rId50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3399"/>
    <a:srgbClr val="0066FF"/>
    <a:srgbClr val="009900"/>
    <a:srgbClr val="9999FF"/>
    <a:srgbClr val="FF5050"/>
    <a:srgbClr val="FF99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81" autoAdjust="0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956" y="-7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4.xml"/><Relationship Id="rId1" Type="http://schemas.openxmlformats.org/officeDocument/2006/relationships/slide" Target="slides/slide5.xml"/><Relationship Id="rId6" Type="http://schemas.openxmlformats.org/officeDocument/2006/relationships/slide" Target="slides/slide48.xml"/><Relationship Id="rId5" Type="http://schemas.openxmlformats.org/officeDocument/2006/relationships/slide" Target="slides/slide46.xml"/><Relationship Id="rId4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C03C82-4BA1-4ED4-AE10-1AF2B949D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AAE8DF-1713-4247-9D04-38B42CEA9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127E02-508E-4839-B30C-D07EB17A4D3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4FB2C-6CA7-402E-A7BE-1AEC61CB8CB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9EF2D-8C56-4A1B-9B5C-2C5C593BA3C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B7441-A7C8-4B28-A325-7138AFF4FC8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94FFB-1753-43F7-8B37-CDF7A3A2D8F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30E49-50AB-45B0-8A98-8EC678AEBAE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AD20D-AEE2-4914-910A-2C2DDA13E9C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BA414D-0CD7-4581-B199-FAFA194EDA8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FEB749-3233-455A-BBDD-3C6B72A6E56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C5AC0-E404-4818-ADF2-44ED6263DBA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6A591-4C9D-47AB-A339-CF553A290AB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94956-D4D9-436B-819A-5781C179451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0CA0E-E661-4F5C-B1F5-71FC667E026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A30E5-377E-440D-8713-6893D7A9B88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714DA-0B5B-4006-A595-16418C1F133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85783-3DC2-42B8-A234-1A28194895D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383D4-F6A5-4653-A65A-B3CB9F7EEB2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47986-ADAF-4509-831A-49BB5031C34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37A4E1-F631-4BAF-8FE3-2F29216B7E7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99870-B8E5-443D-A3EF-800D0CB6EED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29E93-4F5F-4D5E-88F9-580951E81F60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C4DC5-0518-480D-BB19-FC275CAD821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3C1BC-EAC6-486A-B02F-24E9BB239A9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5DF8D-5B57-4652-8F00-396EDAE239E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3C4B17-569F-407F-B5AD-AED792AFCD4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234670-34C3-44D9-948B-30C224C8EBB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C05A8-FC8F-4D65-8BEB-2DDA7F6CE16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034F6-C00B-4FC3-9CB1-551307C026F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AE2937-FB50-41BD-9CC1-82B983F42F3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77FCDE-4BAA-401F-A538-3F0DD3B1045A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654F3-0C3A-4755-9B49-4CE1DCDF903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2DE74-6D6E-40F1-8767-5AB032DA9A5E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1F799-797B-477B-BB09-FEE93A716622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936730-7B42-407C-B018-CDCD21CD27F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D3B26D-3A65-47B7-BE60-B35D78C8C567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AACCF-4373-4686-BF36-707FF2331DD6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F459A9-ED6B-472E-A859-ED9946E4855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B8F39B-1DA9-4005-ABB6-8360A1B44BB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CBB678-EE0C-4010-9751-025ECBAB87C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1E9D48-A797-483D-A351-C92AAB8DDE5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EF2E4-0879-449D-8694-E84D7141DEA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27173-62BA-49C7-82E3-E91F911B5BE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DE61D-40A4-45F1-9581-38A1AA4843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14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98515-AE6E-4507-B44C-E636904781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18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98515-AE6E-4507-B44C-E636904781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08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98515-AE6E-4507-B44C-E636904781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37098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98515-AE6E-4507-B44C-E636904781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49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98515-AE6E-4507-B44C-E636904781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25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98515-AE6E-4507-B44C-E636904781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2472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6C005-99B4-491C-A014-13DD132F1E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99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3B94E-CE55-4FC6-B68B-76C77DCFEA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1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676400"/>
            <a:ext cx="40513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1676400"/>
            <a:ext cx="40513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Barun Ranjitkar MMS chapter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37A61-9CED-45A0-93B4-347332416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2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D41A-5ADC-4A6A-9C5D-27CD031C2F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8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F92CD-C3A1-491A-B964-CE1CA42B18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ACAF8A-6CA1-4558-BF49-D041636ACB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5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43F34-6079-4802-B5EE-0368BF73EC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8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7297E-0692-4884-BFBD-AF7C30449C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3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C4231-5AC4-4BD3-9D02-BD868A975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702CE-8AAA-4420-96A5-7795BACC7F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9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443B0-1619-4100-9CB1-571B43F2DE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Barun Ranjitkar MMS chapter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B98515-AE6E-4507-B44C-E636904781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39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Lecture 8 – Documentation, Hypertext and MHEG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b="1" dirty="0" smtClean="0"/>
              <a:t>Document, Architecture and Multimedia integration;</a:t>
            </a:r>
          </a:p>
          <a:p>
            <a:r>
              <a:rPr kumimoji="0" lang="en-US" b="1" smtClean="0"/>
              <a:t>Hypertext, Hypermedia and Multimedia</a:t>
            </a:r>
          </a:p>
          <a:p>
            <a:r>
              <a:rPr kumimoji="0" lang="en-US" b="1" dirty="0" smtClean="0"/>
              <a:t>Hypermedia System: Architecture, nodes and Pointers;</a:t>
            </a:r>
          </a:p>
          <a:p>
            <a:r>
              <a:rPr kumimoji="0" lang="en-US" b="1" dirty="0" smtClean="0"/>
              <a:t>Document Architecture: SGML and ODA</a:t>
            </a:r>
          </a:p>
          <a:p>
            <a:r>
              <a:rPr kumimoji="0" lang="en-US" b="1" dirty="0" smtClean="0"/>
              <a:t>MHEG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485210-5682-4FD6-8801-37C3AE18D92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cs typeface="Times New Roman" pitchFamily="18" charset="0"/>
              </a:rPr>
              <a:t>Hypertext, Hypermedia</a:t>
            </a:r>
            <a:r>
              <a:rPr lang="en-US" sz="3200" smtClean="0"/>
              <a:t> and Multimedia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09800"/>
            <a:ext cx="8255000" cy="3657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Communication reproduces knowledge stored in the human brain via several media.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Documents are one method of transmitting information.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Reading a document is an act of reconstructing knowledge.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 an ideal case, knowledge transmission starts with an author and ends with a reconstruction of the same ideas by a reader.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Information loss is minimal.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Knowledge must be artificially serialized before the actual exchange.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Hence it is transformed into a linear document and the structural information is integrated into the actual content.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8E5959-ACC1-4AB3-B28A-D6CEFA354E1A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cs typeface="Times New Roman" pitchFamily="18" charset="0"/>
              </a:rPr>
              <a:t>Hypertext and Hypermedia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610600" cy="5257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In the case of hypertext and hypermedia, a graphical structure is possible in a document which may simplify the writing and reading process.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A book or an article on a paper has a given structure and is represented in a sequential form. Although it is possible to read individual paragraphs without reading previous paragraphs, authors mostly assume a sequential reading.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Therefore many paragraphs refer to previous learning in the document.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Novels, movies always assume a pure sequential reception.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Scientific literature can consists of independent chapters, although mostly a sequential reading is assumed.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Technical documentation consists often a collection of relatively independent information units.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A4B27D-32D4-409C-AEE4-D334DB11C17B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/>
          <a:lstStyle/>
          <a:p>
            <a:r>
              <a:rPr lang="en-US" sz="3200" dirty="0" smtClean="0"/>
              <a:t>Properties of Hypertext and Hypermedia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lvl="1"/>
            <a:r>
              <a:rPr lang="en-US" dirty="0" smtClean="0"/>
              <a:t>Non Linear Information Chain</a:t>
            </a:r>
          </a:p>
          <a:p>
            <a:pPr lvl="2"/>
            <a:r>
              <a:rPr lang="en-US" dirty="0" smtClean="0"/>
              <a:t>They have as a major property a non linear information link</a:t>
            </a:r>
          </a:p>
          <a:p>
            <a:pPr lvl="2"/>
            <a:r>
              <a:rPr lang="en-US" dirty="0" smtClean="0"/>
              <a:t>There exists not only a reading sequence, but also the reader decides on his/her reading path. </a:t>
            </a:r>
          </a:p>
          <a:p>
            <a:pPr lvl="2"/>
            <a:r>
              <a:rPr lang="en-US" dirty="0" smtClean="0"/>
              <a:t>The reader can start in a lexicon with a notion hypertext, then go through a cross reference to systems and finish with a description of AppleTalk.</a:t>
            </a:r>
          </a:p>
          <a:p>
            <a:pPr lvl="2"/>
            <a:r>
              <a:rPr lang="en-US" dirty="0" smtClean="0"/>
              <a:t>By this association, through reference links, the author of the information determines the actual links</a:t>
            </a:r>
          </a:p>
          <a:p>
            <a:pPr lvl="2"/>
            <a:r>
              <a:rPr lang="en-US" dirty="0" smtClean="0"/>
              <a:t>The structure is a tree where the reading path in this linear document is explained verbally and not through the structure.</a:t>
            </a:r>
          </a:p>
          <a:p>
            <a:pPr lvl="2"/>
            <a:r>
              <a:rPr lang="en-US" dirty="0" smtClean="0"/>
              <a:t>A hypertext structure is a graph, consisting of nodes and edges.</a:t>
            </a:r>
          </a:p>
          <a:p>
            <a:pPr lvl="2"/>
            <a:r>
              <a:rPr lang="en-US" dirty="0" smtClean="0"/>
              <a:t>The references to other chapters and literature citations are such pointers which build a tree-similar document to a graph.</a:t>
            </a:r>
          </a:p>
          <a:p>
            <a:pPr lvl="1">
              <a:buFont typeface="Monotype Sorts" pitchFamily="2" charset="2"/>
              <a:buNone/>
            </a:pPr>
            <a:endParaRPr lang="en-US" dirty="0" smtClean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0C9992-0C7C-409D-A12F-FA7DEE062A1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sz="3200" smtClean="0"/>
              <a:t>Non Linear Information Chain cont…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763000" cy="4876800"/>
          </a:xfrm>
        </p:spPr>
        <p:txBody>
          <a:bodyPr/>
          <a:lstStyle/>
          <a:p>
            <a:pPr lvl="2"/>
            <a:r>
              <a:rPr lang="en-US" smtClean="0"/>
              <a:t>The nodes are the actual information units.</a:t>
            </a:r>
          </a:p>
          <a:p>
            <a:pPr lvl="2"/>
            <a:r>
              <a:rPr lang="en-US" smtClean="0"/>
              <a:t>They are the text elements, individual graphics, audio or video LDUs. </a:t>
            </a:r>
          </a:p>
          <a:p>
            <a:pPr lvl="2"/>
            <a:r>
              <a:rPr lang="en-US" smtClean="0"/>
              <a:t>The information units are shown at the user interface mostly in their own windows.</a:t>
            </a:r>
          </a:p>
          <a:p>
            <a:pPr lvl="2"/>
            <a:r>
              <a:rPr lang="en-US" smtClean="0"/>
              <a:t>The edges provide links to other information units. </a:t>
            </a:r>
          </a:p>
          <a:p>
            <a:pPr lvl="2"/>
            <a:r>
              <a:rPr lang="en-US" smtClean="0"/>
              <a:t>They are usually called pointers or links. </a:t>
            </a:r>
          </a:p>
          <a:p>
            <a:pPr lvl="2"/>
            <a:r>
              <a:rPr lang="en-US" smtClean="0"/>
              <a:t>A pointer is mostly a directed edge an includes its own information too. </a:t>
            </a:r>
          </a:p>
          <a:p>
            <a:pPr lvl="2">
              <a:buFont typeface="Monotype Sorts" pitchFamily="2" charset="2"/>
              <a:buNone/>
            </a:pPr>
            <a:endParaRPr lang="en-US" smtClean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2F74CB-E4FC-4BDE-86DD-6BF134924AA0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Anchor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mtClean="0"/>
              <a:t>The forward movement in linear sorted documents is called a navigation through the graph.</a:t>
            </a:r>
          </a:p>
          <a:p>
            <a:pPr lvl="1"/>
            <a:r>
              <a:rPr lang="en-US" smtClean="0"/>
              <a:t>At  the user interface, the origin of pointer must be marked, so that the user can move to a further information unit.</a:t>
            </a:r>
          </a:p>
          <a:p>
            <a:pPr lvl="1"/>
            <a:r>
              <a:rPr lang="en-US" smtClean="0"/>
              <a:t>This origin of a pointer is called an </a:t>
            </a:r>
            <a:r>
              <a:rPr lang="en-US" smtClean="0">
                <a:solidFill>
                  <a:srgbClr val="003399"/>
                </a:solidFill>
              </a:rPr>
              <a:t>anchor</a:t>
            </a:r>
          </a:p>
          <a:p>
            <a:pPr lvl="1"/>
            <a:r>
              <a:rPr lang="en-US" smtClean="0"/>
              <a:t>A main factor of the user interface is the concept of the anchor.</a:t>
            </a:r>
          </a:p>
          <a:p>
            <a:pPr lvl="2">
              <a:buFont typeface="Monotype Sorts" pitchFamily="2" charset="2"/>
              <a:buNone/>
            </a:pPr>
            <a:endParaRPr lang="en-US" smtClean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772186-4EF0-4D09-833D-CD3FE4769C9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8" name="AutoShape 3"/>
          <p:cNvSpPr>
            <a:spLocks noRot="1" noChangeAspect="1" noMove="1" noResize="1" noChangeArrowheads="1"/>
          </p:cNvSpPr>
          <p:nvPr/>
        </p:nvSpPr>
        <p:spPr bwMode="auto">
          <a:xfrm>
            <a:off x="1828800" y="1874838"/>
            <a:ext cx="54864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sz="3200" smtClean="0">
                <a:cs typeface="Times New Roman" pitchFamily="18" charset="0"/>
              </a:rPr>
              <a:t>How can the anchor be represented properly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991600" cy="51816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sz="2000" smtClean="0">
                <a:cs typeface="Times New Roman" pitchFamily="18" charset="0"/>
              </a:rPr>
              <a:t>A media-independent representation can happen through the selection of general graphical elements, such as buttons.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cs typeface="Times New Roman" pitchFamily="18" charset="0"/>
              </a:rPr>
              <a:t>In such an element, information about the destination node should be included. 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cs typeface="Times New Roman" pitchFamily="18" charset="0"/>
              </a:rPr>
              <a:t>If the destination node is a text, a short, descriptive text of the content can be represented.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cs typeface="Times New Roman" pitchFamily="18" charset="0"/>
              </a:rPr>
              <a:t>In the case of an image, the image content can appear in minimized form on the screen.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cs typeface="Times New Roman" pitchFamily="18" charset="0"/>
              </a:rPr>
              <a:t>A visual representation of the video content can follow in form of a moving icon (MICON).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cs typeface="Times New Roman" pitchFamily="18" charset="0"/>
              </a:rPr>
              <a:t>This is a minimized motion picture which represents a characteristical portion of the video sequence of the destination node.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cs typeface="Times New Roman" pitchFamily="18" charset="0"/>
              </a:rPr>
              <a:t>If the content of the destination node consists of audio information, a visual representation of the audio content must follow.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A91DAF-6FD0-441C-BF0B-47A49DE821B1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Anchor cont…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5105400"/>
          </a:xfrm>
          <a:noFill/>
        </p:spPr>
        <p:txBody>
          <a:bodyPr/>
          <a:lstStyle/>
          <a:p>
            <a:pPr lvl="2"/>
            <a:r>
              <a:rPr lang="en-US" smtClean="0">
                <a:cs typeface="Times New Roman" pitchFamily="18" charset="0"/>
              </a:rPr>
              <a:t>In a text, individual words, paragraphs or text sections of different length can be used for representation.</a:t>
            </a:r>
          </a:p>
          <a:p>
            <a:pPr lvl="2"/>
            <a:r>
              <a:rPr lang="en-US" smtClean="0">
                <a:cs typeface="Times New Roman" pitchFamily="18" charset="0"/>
              </a:rPr>
              <a:t>The positioning of the pointer to the marked area and double clicking in this area leads to a display of the destination node, connected with the clicked information. </a:t>
            </a:r>
          </a:p>
          <a:p>
            <a:pPr lvl="2"/>
            <a:r>
              <a:rPr lang="en-US" smtClean="0">
                <a:cs typeface="Times New Roman" pitchFamily="18" charset="0"/>
              </a:rPr>
              <a:t>In images, specific graphical objects or simply areas are defined as selection objects, a specific marking can occur through a color or stripe. </a:t>
            </a:r>
          </a:p>
          <a:p>
            <a:pPr lvl="2"/>
            <a:r>
              <a:rPr lang="en-US" smtClean="0">
                <a:cs typeface="Times New Roman" pitchFamily="18" charset="0"/>
              </a:rPr>
              <a:t>In a motion video, media-independent representation of the anchor are preferred.</a:t>
            </a:r>
          </a:p>
          <a:p>
            <a:pPr lvl="2"/>
            <a:r>
              <a:rPr lang="en-US" smtClean="0">
                <a:cs typeface="Times New Roman" pitchFamily="18" charset="0"/>
              </a:rPr>
              <a:t>There can also be time changing areas used.</a:t>
            </a:r>
          </a:p>
          <a:p>
            <a:pPr lvl="2"/>
            <a:r>
              <a:rPr lang="en-US" smtClean="0">
                <a:cs typeface="Times New Roman" pitchFamily="18" charset="0"/>
              </a:rPr>
              <a:t>Mostly, no spatial selection occurs and the particular shown image is conclusive. </a:t>
            </a:r>
          </a:p>
          <a:p>
            <a:pPr lvl="2"/>
            <a:r>
              <a:rPr lang="en-US" smtClean="0">
                <a:cs typeface="Times New Roman" pitchFamily="18" charset="0"/>
              </a:rPr>
              <a:t>A time selection is supported. 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23EAEC-B574-449A-9F72-4F89DE30C9B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6" name="AutoShape 3"/>
          <p:cNvSpPr>
            <a:spLocks noRot="1" noChangeAspect="1" noMove="1" noResize="1" noChangeArrowheads="1"/>
          </p:cNvSpPr>
          <p:nvPr/>
        </p:nvSpPr>
        <p:spPr bwMode="auto">
          <a:xfrm>
            <a:off x="1828800" y="1874838"/>
            <a:ext cx="54864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Hypertext system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mtClean="0"/>
              <a:t>This system is mainly determined though non-linear links of information.</a:t>
            </a:r>
          </a:p>
          <a:p>
            <a:pPr lvl="1"/>
            <a:r>
              <a:rPr lang="en-US" smtClean="0"/>
              <a:t>Pointers connect the nodes.</a:t>
            </a:r>
          </a:p>
          <a:p>
            <a:pPr lvl="1"/>
            <a:r>
              <a:rPr lang="en-US" smtClean="0"/>
              <a:t>The data of different nodes can be represented with one or several media types. </a:t>
            </a:r>
          </a:p>
          <a:p>
            <a:pPr lvl="1"/>
            <a:r>
              <a:rPr lang="en-US" smtClean="0"/>
              <a:t>In a pure text system, only text parts are connected.</a:t>
            </a:r>
          </a:p>
          <a:p>
            <a:pPr lvl="1"/>
            <a:r>
              <a:rPr lang="en-US" smtClean="0"/>
              <a:t>Hypertext as an information object which includes links to several media.</a:t>
            </a:r>
          </a:p>
          <a:p>
            <a:pPr lvl="1"/>
            <a:r>
              <a:rPr lang="en-US" smtClean="0"/>
              <a:t>Multimedia System</a:t>
            </a:r>
          </a:p>
          <a:p>
            <a:pPr lvl="2"/>
            <a:r>
              <a:rPr lang="en-US" smtClean="0"/>
              <a:t>It contains information which is coded at least in a continuous and discrete medium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E95256-32B9-4859-B590-6F00472C5CA4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Hypermedia System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255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Hypermedia System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Includes the non linear information links of hyper text systems and the continuous and discrete media of multimedia systems.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In often the case, hypermedia notion is not  use in its strongest sense.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Hypertext and hypermedia are used interchangeably.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0A02FC-5D7C-4247-A7BA-84625BB37D04}" type="slidenum">
              <a:rPr lang="en-US" smtClean="0"/>
              <a:pPr/>
              <a:t>18</a:t>
            </a:fld>
            <a:endParaRPr lang="en-US" smtClean="0"/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1981200" y="3124200"/>
            <a:ext cx="4724400" cy="1905000"/>
            <a:chOff x="960" y="1440"/>
            <a:chExt cx="2976" cy="1200"/>
          </a:xfrm>
        </p:grpSpPr>
        <p:sp>
          <p:nvSpPr>
            <p:cNvPr id="20486" name="Oval 5"/>
            <p:cNvSpPr>
              <a:spLocks noChangeArrowheads="1"/>
            </p:cNvSpPr>
            <p:nvPr/>
          </p:nvSpPr>
          <p:spPr bwMode="auto">
            <a:xfrm>
              <a:off x="960" y="1488"/>
              <a:ext cx="1728" cy="1056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Multimedia</a:t>
              </a:r>
            </a:p>
          </p:txBody>
        </p:sp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2064" y="1440"/>
              <a:ext cx="1872" cy="1200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800" b="1"/>
                <a:t>Hyper Text</a:t>
              </a: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2064" y="1632"/>
              <a:ext cx="624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/>
                <a:t>Hypermedia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 smtClean="0"/>
              <a:t>Hypermedia System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55000" cy="44196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A hypermedia system includes the non-linear information links of hypertext systems and the continuous and discrete media of multimedia systems. </a:t>
            </a:r>
          </a:p>
          <a:p>
            <a:r>
              <a:rPr lang="en-US" sz="2600" dirty="0" smtClean="0"/>
              <a:t>There have been many international conferences covering this area since the late 1980s: Hypertext’87, Hypertext ’89 etc.</a:t>
            </a:r>
          </a:p>
          <a:p>
            <a:r>
              <a:rPr lang="en-US" sz="2600" dirty="0" smtClean="0"/>
              <a:t>There exists a large number of conferences and workshops, in addition to these main international events, at the regional and national levels. 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BD7D2D-93F5-464B-87FD-D87852503013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55000" cy="441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A Document consists of a set of structural information that can be in different forms of media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During presentation it can be generated and recorded.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A document is aimed at the perception of a human and is accessible for computer processing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A multimedia document is a document which is comprised of information coded in at least one continuous (time dependent) medium and in one discrete (time independent) medium.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Integration of the different media is given through a close relation between information units. 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This is also called synchronization. 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It is closely related to its environment of tools, data abstractions, basic concepts and document architecture. 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6D4935-210A-4788-A18D-3EABA8ACFBDB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Hypermedia Systems: History</a:t>
            </a:r>
            <a:endParaRPr lang="en-US" b="1" smtClean="0">
              <a:cs typeface="Times New Roman" pitchFamily="18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The history of hypertext goes quite far back, although it has been only recently that hypertext systems came on the market.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Vannever Bush is the originator of the main hypertext concept, the linked information structure.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He described the first hypertext system MEMEX (Memory Extender).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It was never implemented and remained in the paper only.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He developed this idea in 1932.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He published the first descriptive article as </a:t>
            </a:r>
            <a:r>
              <a:rPr lang="en-US" sz="2400" i="1" smtClean="0"/>
              <a:t>We May Think </a:t>
            </a:r>
            <a:r>
              <a:rPr lang="en-US" sz="2400" smtClean="0"/>
              <a:t>in 1945.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76E009-E72A-4E6F-83CB-51AD751DACFD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 smtClean="0"/>
              <a:t>Hypermedia Systems- History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550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Doug </a:t>
            </a:r>
            <a:r>
              <a:rPr lang="en-US" dirty="0" err="1" smtClean="0">
                <a:cs typeface="Times New Roman" pitchFamily="18" charset="0"/>
              </a:rPr>
              <a:t>Englebart</a:t>
            </a:r>
            <a:r>
              <a:rPr lang="en-US" dirty="0" smtClean="0">
                <a:cs typeface="Times New Roman" pitchFamily="18" charset="0"/>
              </a:rPr>
              <a:t> developed a project to augment the human capability </a:t>
            </a:r>
            <a:r>
              <a:rPr lang="en-US" dirty="0" err="1" smtClean="0">
                <a:cs typeface="Times New Roman" pitchFamily="18" charset="0"/>
              </a:rPr>
              <a:t>Augument</a:t>
            </a:r>
            <a:r>
              <a:rPr lang="en-US" dirty="0" smtClean="0">
                <a:cs typeface="Times New Roman" pitchFamily="18" charset="0"/>
              </a:rPr>
              <a:t> at the Stanford Research Institute (SRI) 1962-1976.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One part of it is NLS(</a:t>
            </a:r>
            <a:r>
              <a:rPr lang="en-US" dirty="0" err="1" smtClean="0">
                <a:cs typeface="Times New Roman" pitchFamily="18" charset="0"/>
              </a:rPr>
              <a:t>oN</a:t>
            </a:r>
            <a:r>
              <a:rPr lang="en-US" dirty="0" smtClean="0">
                <a:cs typeface="Times New Roman" pitchFamily="18" charset="0"/>
              </a:rPr>
              <a:t> Line System), which has hypertext properties.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NLS served as joint document storage for all created documents during this project.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All scientists working on this project used it with its possibilities of pointers.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At the end there were approximately 100,000 entries.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EA6F83-1B80-4DD1-A748-EBCAFBDC5755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Hypertext System : History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407400" cy="441960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smtClean="0">
                <a:cs typeface="Times New Roman" pitchFamily="18" charset="0"/>
              </a:rPr>
              <a:t>Ted Nelson used the notion Hypertext for the first time in 1965.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cs typeface="Times New Roman" pitchFamily="18" charset="0"/>
              </a:rPr>
              <a:t>In his system all information which human beings described at any time, was contained. 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cs typeface="Times New Roman" pitchFamily="18" charset="0"/>
              </a:rPr>
              <a:t>His concepts described the access to local, as well as to remote data. 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cs typeface="Times New Roman" pitchFamily="18" charset="0"/>
              </a:rPr>
              <a:t>It was not implemented with his global information content until now.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cs typeface="Times New Roman" pitchFamily="18" charset="0"/>
              </a:rPr>
              <a:t>Since the middle of 1960s, work on hypertext systems has been going on at Brown University, Providence, RI.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cs typeface="Times New Roman" pitchFamily="18" charset="0"/>
              </a:rPr>
              <a:t>In 1967, the </a:t>
            </a:r>
            <a:r>
              <a:rPr lang="en-US" sz="2400" i="1" smtClean="0">
                <a:cs typeface="Times New Roman" pitchFamily="18" charset="0"/>
              </a:rPr>
              <a:t>Hypertext Editing System </a:t>
            </a:r>
            <a:r>
              <a:rPr lang="en-US" sz="2400" smtClean="0">
                <a:cs typeface="Times New Roman" pitchFamily="18" charset="0"/>
              </a:rPr>
              <a:t>was developed under the leadership of Andries van Dam.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cs typeface="Times New Roman" pitchFamily="18" charset="0"/>
              </a:rPr>
              <a:t>This was the first run-able hypertext system.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cs typeface="Times New Roman" pitchFamily="18" charset="0"/>
              </a:rPr>
              <a:t>It needed 120 Kbyte main memory of a small IBM/360.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2CD20A-3A3B-4038-A17F-201DCBF6A762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Hypermedia System - History</a:t>
            </a:r>
            <a:r>
              <a:rPr lang="en-US" dirty="0" smtClean="0"/>
              <a:t>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55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It was sold and used for the documentation of the Apollo Mission. </a:t>
            </a:r>
          </a:p>
          <a:p>
            <a:pPr>
              <a:lnSpc>
                <a:spcPct val="90000"/>
              </a:lnSpc>
            </a:pPr>
            <a:r>
              <a:rPr lang="en-US" smtClean="0"/>
              <a:t>The successor project was FRESS (File Retrieval and Editing SyStem) in 1968.</a:t>
            </a:r>
          </a:p>
          <a:p>
            <a:pPr>
              <a:lnSpc>
                <a:spcPct val="90000"/>
              </a:lnSpc>
            </a:pPr>
            <a:r>
              <a:rPr lang="en-US" smtClean="0"/>
              <a:t>Both systems linked documents through pointers, the user interface was implemented through text.</a:t>
            </a:r>
          </a:p>
          <a:p>
            <a:pPr>
              <a:lnSpc>
                <a:spcPct val="90000"/>
              </a:lnSpc>
            </a:pPr>
            <a:r>
              <a:rPr lang="en-US" smtClean="0"/>
              <a:t>At Brown University from this time, successful research in the area of hypertext/hypermedia has continued. 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A17D4D-9859-40F6-BB5A-0CE4B5D9862F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Hypermedia System - History</a:t>
            </a:r>
            <a:r>
              <a:rPr lang="en-US" dirty="0" smtClean="0"/>
              <a:t>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i="1" dirty="0" smtClean="0"/>
              <a:t>Aspen Movie Map</a:t>
            </a:r>
            <a:r>
              <a:rPr lang="en-US" sz="2400" dirty="0" smtClean="0"/>
              <a:t> is the first important hypermedia system which supports continuous media.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It was developed at the MIT Architecture Machine Group under the intensive cooperation of Andrew </a:t>
            </a:r>
            <a:r>
              <a:rPr lang="en-US" sz="2400" dirty="0" err="1" smtClean="0"/>
              <a:t>Lippman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This group was built up later on with other scientists as was known as the MIT Media Lab.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With this application, a virtual drive through the city Aspen (Colorado) could be followed on the computer screen.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user could move in all four geographical directions as he/she desired.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joystick served as an input of the direction.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technique uses a large set of individual images which were stored on a video stick.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22D26E-2949-4F53-A8A7-682F9C5DF082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1143000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Multimedia System - Concept</a:t>
            </a:r>
            <a:endParaRPr 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Hypertext systems differ from each other in their fundamental concepts</a:t>
            </a:r>
          </a:p>
          <a:p>
            <a:pPr lvl="1"/>
            <a:r>
              <a:rPr lang="en-US" smtClean="0"/>
              <a:t>Unspecified systems were not developed for any specific application. They are determined to be used generally for the generation and reading of hypertext documents.</a:t>
            </a:r>
          </a:p>
          <a:p>
            <a:pPr lvl="1"/>
            <a:r>
              <a:rPr lang="en-US" smtClean="0"/>
              <a:t>Application specific systems were developed for determined usages. 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0CDEE4-5546-4715-ADCE-0BCCD703142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1143000"/>
          </a:xfrm>
        </p:spPr>
        <p:txBody>
          <a:bodyPr>
            <a:normAutofit fontScale="90000"/>
          </a:bodyPr>
          <a:lstStyle/>
          <a:p>
            <a:r>
              <a:rPr lang="en-US" smtClean="0">
                <a:cs typeface="Times New Roman" pitchFamily="18" charset="0"/>
              </a:rPr>
              <a:t>Systems: Architecture, Nodes and Pointers</a:t>
            </a:r>
            <a:r>
              <a:rPr lang="en-US" smtClean="0"/>
              <a:t> 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6E4615-4688-4E2D-87BD-0ABC0E9B0C6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381000" y="1447800"/>
            <a:ext cx="8255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endParaRPr kumimoji="1" lang="en-US" sz="2000">
              <a:solidFill>
                <a:srgbClr val="009900"/>
              </a:solidFill>
              <a:latin typeface="Tahoma" pitchFamily="34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15240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800">
                <a:latin typeface="Tahoma" pitchFamily="34" charset="0"/>
              </a:rPr>
              <a:t>Architecture: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800">
                <a:latin typeface="Tahoma" pitchFamily="34" charset="0"/>
              </a:rPr>
              <a:t>The architecture of a hypertext system can be divided into three layers with different functionalities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800">
                <a:solidFill>
                  <a:schemeClr val="accent1"/>
                </a:solidFill>
                <a:latin typeface="Tahoma" pitchFamily="34" charset="0"/>
              </a:rPr>
              <a:t>Presentation Layer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At the upper layer all functions connected to the user interface are embedded.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Nodes and pointers are mapped to the user interface. 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At the user interface, one or several parts of the document are visualized.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This layer determines which data are presented and how they are presented. 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This layer takes over control of all inputs.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1143000"/>
          </a:xfrm>
        </p:spPr>
        <p:txBody>
          <a:bodyPr>
            <a:normAutofit fontScale="90000"/>
          </a:bodyPr>
          <a:lstStyle/>
          <a:p>
            <a:r>
              <a:rPr lang="en-US" smtClean="0">
                <a:cs typeface="Times New Roman" pitchFamily="18" charset="0"/>
              </a:rPr>
              <a:t>Systems: Architecture, Nodes and Pointers</a:t>
            </a:r>
            <a:r>
              <a:rPr lang="en-US" smtClean="0"/>
              <a:t> 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FB8EF3-FB3B-4DEE-AF5A-B8ACC5BE0ED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381000" y="1447800"/>
            <a:ext cx="8255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endParaRPr kumimoji="1" lang="en-US" sz="2000">
              <a:solidFill>
                <a:srgbClr val="009900"/>
              </a:solidFill>
              <a:latin typeface="Tahoma" pitchFamily="34" charset="0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381000" y="1447800"/>
            <a:ext cx="8255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800">
                <a:solidFill>
                  <a:schemeClr val="accent1"/>
                </a:solidFill>
                <a:latin typeface="Tahoma" pitchFamily="34" charset="0"/>
              </a:rPr>
              <a:t>Hypertext Abstract Machine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The hypertext abstract machine (HAM) is placed between the presentation and storage layers. 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It can expect from the underlying layer database functions for storage of multimedia data in a distributed environment.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It does not have to consider input and output of the upper layer. 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HAM knows the structure of the document, it has the knowledge about the pointers and its attributes. 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The data structure is constructed for the management of the document.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This layer has the least system dependency in comparison to the other two layers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This is the most suitable layer for standardization.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1143000"/>
          </a:xfrm>
        </p:spPr>
        <p:txBody>
          <a:bodyPr>
            <a:normAutofit fontScale="90000"/>
          </a:bodyPr>
          <a:lstStyle/>
          <a:p>
            <a:r>
              <a:rPr lang="en-US" smtClean="0">
                <a:cs typeface="Times New Roman" pitchFamily="18" charset="0"/>
              </a:rPr>
              <a:t>Systems: Architecture, Nodes and Pointers</a:t>
            </a:r>
            <a:r>
              <a:rPr lang="en-US" smtClean="0"/>
              <a:t> </a:t>
            </a: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2F2797-9264-498B-8258-FFBDAFF729D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381000" y="1447800"/>
            <a:ext cx="8255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endParaRPr kumimoji="1" lang="en-US" sz="2000">
              <a:solidFill>
                <a:srgbClr val="009900"/>
              </a:solidFill>
              <a:latin typeface="Tahoma" pitchFamily="34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81000" y="1447800"/>
            <a:ext cx="8255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800">
                <a:solidFill>
                  <a:schemeClr val="accent1"/>
                </a:solidFill>
                <a:latin typeface="Tahoma" pitchFamily="34" charset="0"/>
              </a:rPr>
              <a:t>Storage Layer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The storage layer is the lowest layer.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All functions connected with the storage of data belongs to this layer. 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The specific properties of the different discrete and continuous media need to be considered.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Functionalities from traditional database systems are expected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1800">
                <a:solidFill>
                  <a:srgbClr val="003399"/>
                </a:solidFill>
                <a:latin typeface="Tahoma" pitchFamily="34" charset="0"/>
              </a:rPr>
              <a:t>Persistence – data persists through programs and processes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1800">
                <a:solidFill>
                  <a:srgbClr val="003399"/>
                </a:solidFill>
                <a:latin typeface="Tahoma" pitchFamily="34" charset="0"/>
              </a:rPr>
              <a:t>Multiuser operations – Synchronizations, locks etc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1800">
                <a:solidFill>
                  <a:srgbClr val="003399"/>
                </a:solidFill>
                <a:latin typeface="Tahoma" pitchFamily="34" charset="0"/>
              </a:rPr>
              <a:t>Restoration of data after failure – Transactions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000">
                <a:solidFill>
                  <a:srgbClr val="009900"/>
                </a:solidFill>
                <a:latin typeface="Tahoma" pitchFamily="34" charset="0"/>
              </a:rPr>
              <a:t>The nodes and pointers of a hypertext document are processed as data objects without any special semantics.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1143000"/>
          </a:xfrm>
        </p:spPr>
        <p:txBody>
          <a:bodyPr>
            <a:normAutofit fontScale="90000"/>
          </a:bodyPr>
          <a:lstStyle/>
          <a:p>
            <a:r>
              <a:rPr lang="en-US" smtClean="0">
                <a:cs typeface="Times New Roman" pitchFamily="18" charset="0"/>
              </a:rPr>
              <a:t>Systems: Architecture, Nodes and Pointers</a:t>
            </a:r>
            <a:r>
              <a:rPr lang="en-US" smtClean="0"/>
              <a:t> 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38F1AE-CC3F-441C-83A7-E7E46D0A641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381000" y="1447800"/>
            <a:ext cx="8255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endParaRPr kumimoji="1" lang="en-US" sz="2000">
              <a:solidFill>
                <a:srgbClr val="009900"/>
              </a:solidFill>
              <a:latin typeface="Tahoma" pitchFamily="34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81000" y="1447800"/>
            <a:ext cx="8255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800">
                <a:latin typeface="Tahoma" pitchFamily="34" charset="0"/>
              </a:rPr>
              <a:t>Unfortunately, in most current implementation, there is no clear division between the different layers.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800">
                <a:latin typeface="Tahoma" pitchFamily="34" charset="0"/>
              </a:rPr>
              <a:t>The reasons are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800">
                <a:solidFill>
                  <a:schemeClr val="accent1"/>
                </a:solidFill>
                <a:latin typeface="Tahoma" pitchFamily="34" charset="0"/>
              </a:rPr>
              <a:t>Shorter development time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800">
                <a:solidFill>
                  <a:schemeClr val="accent1"/>
                </a:solidFill>
                <a:latin typeface="Tahoma" pitchFamily="34" charset="0"/>
              </a:rPr>
              <a:t>Efficient implementation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800">
                <a:solidFill>
                  <a:schemeClr val="accent1"/>
                </a:solidFill>
                <a:latin typeface="Tahoma" pitchFamily="34" charset="0"/>
              </a:rPr>
              <a:t>Currently an incomplete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 sz="2800">
              <a:solidFill>
                <a:schemeClr val="accent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Documents</a:t>
            </a:r>
            <a:endParaRPr lang="en-US" b="1" smtClean="0">
              <a:cs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Currently continuous and discrete data are processed differently: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Text is processed within an editor program as a type of a programming language (namely the type character)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 motion picture can be manipulated with the same editor program only through library calls.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The goal of abstracting multimedia data is to achieve integration all media.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This reduce the complexity of the program generation and maintenance that process multimedia data.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Basic system concepts for document processing use multimedia abstractions and also serve as concepts for the information architecture in a documents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Thus we use the terms document architecture and information architecture interchangeably.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D2541B-66D4-4299-8733-1E6DA79213FA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cs typeface="Times New Roman" pitchFamily="18" charset="0"/>
              </a:rPr>
              <a:t>Nodes</a:t>
            </a:r>
            <a:r>
              <a:rPr lang="en-US" dirty="0" smtClean="0"/>
              <a:t>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55000" cy="441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node is an information unit (LDU) in a hypertext document.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main classification criterion of different realizations is the maximal stored data amount in one node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maximal stored data amount can be limited and mapped onto the screen size.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metaphor of note card, frame is introduced.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video clip and audio passage could be limited to the duration of 20 sec (</a:t>
            </a:r>
            <a:r>
              <a:rPr lang="en-US" sz="2000" dirty="0" err="1" smtClean="0"/>
              <a:t>eg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An author is forced eventually to distribute logical connected text content to several cards, although not desired.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Applying it to the video clips it could link to a close interconnection among the distributed sequences could get lost easily.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0D22BF-3106-442E-BF5B-D9537D78214B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cs typeface="Times New Roman" pitchFamily="18" charset="0"/>
              </a:rPr>
              <a:t>Nodes</a:t>
            </a:r>
            <a:r>
              <a:rPr lang="en-US" dirty="0" smtClean="0"/>
              <a:t>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55000" cy="4419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Window based systems with an unlimited data amount per node are the alternatives.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Forward and backward scrolling of pages is offered analogous to other windows at the user interface. 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Intermedia</a:t>
            </a:r>
            <a:r>
              <a:rPr lang="en-US" sz="2400" dirty="0" smtClean="0"/>
              <a:t> is such a system.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Here at every node the amount of data, coded as continuous media, is not limited with respect to its duration.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Therefore, individual nodes can include a very different length  although they appear to be equal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For this problem two solution could be put forwards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Either it is switched between the nodes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Scrolling is used in one node with the usual mechanisms known window systems.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0D403A-D1DA-4E1D-8514-8D3DEB993A33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cs typeface="Times New Roman" pitchFamily="18" charset="0"/>
              </a:rPr>
              <a:t>Pointers</a:t>
            </a:r>
            <a:r>
              <a:rPr lang="en-US" dirty="0" smtClean="0"/>
              <a:t>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55000" cy="4572000"/>
          </a:xfrm>
        </p:spPr>
        <p:txBody>
          <a:bodyPr/>
          <a:lstStyle/>
          <a:p>
            <a:r>
              <a:rPr lang="en-US" sz="2400" dirty="0" smtClean="0"/>
              <a:t>Pointers are the edges of a hypertext graph. </a:t>
            </a:r>
          </a:p>
          <a:p>
            <a:r>
              <a:rPr lang="en-US" sz="2400" dirty="0" smtClean="0"/>
              <a:t>Hypertext systems are classified according to different criteria with respect to edges.</a:t>
            </a:r>
          </a:p>
          <a:p>
            <a:r>
              <a:rPr lang="en-US" sz="2400" i="1" dirty="0" smtClean="0"/>
              <a:t>Which information includes a pointer?</a:t>
            </a:r>
          </a:p>
          <a:p>
            <a:pPr lvl="1"/>
            <a:r>
              <a:rPr lang="en-US" sz="2000" b="1" i="1" dirty="0" smtClean="0"/>
              <a:t>Simple pointers </a:t>
            </a:r>
            <a:r>
              <a:rPr lang="en-US" sz="2000" dirty="0" smtClean="0"/>
              <a:t>link two nodes of the graph without containing any further information.</a:t>
            </a:r>
          </a:p>
          <a:p>
            <a:pPr lvl="1"/>
            <a:r>
              <a:rPr lang="en-US" sz="2000" dirty="0" smtClean="0"/>
              <a:t>They are visible only through the relation between the nodes</a:t>
            </a:r>
          </a:p>
          <a:p>
            <a:pPr lvl="1"/>
            <a:r>
              <a:rPr lang="en-US" sz="2000" b="1" i="1" dirty="0" smtClean="0"/>
              <a:t>Typed Pointers</a:t>
            </a:r>
            <a:r>
              <a:rPr lang="en-US" sz="2000" dirty="0" smtClean="0"/>
              <a:t> includes further information</a:t>
            </a:r>
          </a:p>
          <a:p>
            <a:pPr lvl="1"/>
            <a:r>
              <a:rPr lang="en-US" sz="2000" dirty="0" smtClean="0"/>
              <a:t>Each pointer gets label.</a:t>
            </a:r>
          </a:p>
          <a:p>
            <a:pPr lvl="1"/>
            <a:r>
              <a:rPr lang="en-US" sz="2000" dirty="0" smtClean="0"/>
              <a:t>Though this label, commentaries to the particular label are possible. </a:t>
            </a:r>
          </a:p>
          <a:p>
            <a:r>
              <a:rPr lang="en-US" sz="2400" dirty="0" smtClean="0"/>
              <a:t>One can use further semantics.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21E630-4F1D-437F-BDEE-81D743247523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cs typeface="Times New Roman" pitchFamily="18" charset="0"/>
              </a:rPr>
              <a:t>Pointers</a:t>
            </a:r>
            <a:r>
              <a:rPr lang="en-US" dirty="0" smtClean="0"/>
              <a:t>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55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following relations can be expressed though pointers: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To Be: </a:t>
            </a:r>
            <a:r>
              <a:rPr lang="en-US" dirty="0" smtClean="0"/>
              <a:t>Relation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To present </a:t>
            </a:r>
            <a:r>
              <a:rPr lang="en-US" dirty="0" smtClean="0"/>
              <a:t>:Demonstration 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To influence </a:t>
            </a:r>
            <a:r>
              <a:rPr lang="en-US" dirty="0" smtClean="0"/>
              <a:t>: Consequences from a behavior can be described more closely.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To need or to be needed </a:t>
            </a:r>
            <a:r>
              <a:rPr lang="en-US" dirty="0" smtClean="0"/>
              <a:t>: This relation expresses a necessity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To own </a:t>
            </a:r>
            <a:r>
              <a:rPr lang="en-US" dirty="0" smtClean="0"/>
              <a:t>: Ownership is expressed.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To include </a:t>
            </a:r>
            <a:r>
              <a:rPr lang="en-US" dirty="0" smtClean="0"/>
              <a:t>: An inclusion relation is expressed in different meanings.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To be similar </a:t>
            </a:r>
            <a:r>
              <a:rPr lang="en-US" dirty="0" smtClean="0"/>
              <a:t>: Similarities can be explained.</a:t>
            </a:r>
            <a:endParaRPr lang="en-US" i="1" dirty="0" smtClean="0"/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C4130B-1BC1-485E-A632-D4A9549B274F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Pointers</a:t>
            </a:r>
            <a:r>
              <a:rPr lang="en-US" smtClean="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55000" cy="4038600"/>
          </a:xfrm>
        </p:spPr>
        <p:txBody>
          <a:bodyPr/>
          <a:lstStyle/>
          <a:p>
            <a:r>
              <a:rPr lang="en-US" i="1" smtClean="0"/>
              <a:t>Who is responsible for the pointer?</a:t>
            </a:r>
          </a:p>
          <a:p>
            <a:pPr lvl="1"/>
            <a:r>
              <a:rPr lang="en-US" smtClean="0"/>
              <a:t>Implicit Pointers : A relation between nodes can be established automatically by a hypertext system.</a:t>
            </a:r>
          </a:p>
          <a:p>
            <a:pPr lvl="2"/>
            <a:r>
              <a:rPr lang="en-US" smtClean="0"/>
              <a:t>The author determines the algorithm according to which pointers are created.</a:t>
            </a:r>
          </a:p>
          <a:p>
            <a:pPr lvl="2"/>
            <a:r>
              <a:rPr lang="en-US" smtClean="0"/>
              <a:t>The system Intermedia automatically generates all pointers.</a:t>
            </a:r>
          </a:p>
          <a:p>
            <a:pPr lvl="2"/>
            <a:r>
              <a:rPr lang="en-US" smtClean="0"/>
              <a:t>Query references are done automatically using main notions of an entry. </a:t>
            </a:r>
          </a:p>
          <a:p>
            <a:pPr lvl="1"/>
            <a:r>
              <a:rPr lang="en-US" smtClean="0"/>
              <a:t>Explicit Pointers : The author creates all links</a:t>
            </a:r>
          </a:p>
          <a:p>
            <a:pPr lvl="2"/>
            <a:r>
              <a:rPr lang="en-US" smtClean="0"/>
              <a:t>A pointer can be created at different times.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7B1BC6-89EA-4C0E-A9FB-2E70AC0D0F93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Tools </a:t>
            </a:r>
            <a:endParaRPr lang="en-US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550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 hypertext system consists of several necessary tools.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Editors process information represented in different media.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 generation, management, editing and deletion of pointers are supported.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Search tools allow the search of desired information.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Browser allows a shortened but clear representation of the nodes and edges.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 nodes are described media dependently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During navigation through a document, a proper support of the phenomena is needed.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9D7862-3192-42EC-98FE-C4C6E7A4A83A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82804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cs typeface="Times New Roman" pitchFamily="18" charset="0"/>
              </a:rPr>
              <a:t>SGML (Standard Generalized Markup Language) Architecture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55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SGML was supported mostly by American publishers.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Authors prepare the text in a uniform way the title, tables, etc without the description of the actual representation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publishers specifies the resulting layout.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basic idea is that the author uses tags for marking certain text parts.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SGML determines the form of tags but it does not specify their locations and meanings.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User groups agree on the meaning of the tags.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SGML makes a frame available with which the user specifies the syntax description in an object specific system.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85DD26-C4F8-4B76-90B7-5DE735C54461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cs typeface="Times New Roman" pitchFamily="18" charset="0"/>
              </a:rPr>
              <a:t>SGML (Standard Generalized Markup Language) Architecture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55000" cy="4648200"/>
          </a:xfrm>
        </p:spPr>
        <p:txBody>
          <a:bodyPr/>
          <a:lstStyle/>
          <a:p>
            <a:r>
              <a:rPr lang="en-US" sz="2400" smtClean="0"/>
              <a:t>Here classes and objects, hierarchies of classes and objects, inheritance and the link to methods can be used by the specifications.</a:t>
            </a:r>
          </a:p>
          <a:p>
            <a:r>
              <a:rPr lang="en-US" sz="2400" smtClean="0"/>
              <a:t>SGML specifies the syntax but not the semantics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This example shows an application of SGML in a text document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CEA380-92A8-4BBB-8389-8CA8FF3DAE24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752600" y="3276600"/>
            <a:ext cx="5791200" cy="19050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/>
              <a:t>&lt;title&gt;Multimedia – Technology &lt;/titile&gt;</a:t>
            </a:r>
          </a:p>
          <a:p>
            <a:r>
              <a:rPr lang="en-US" sz="1800"/>
              <a:t>&lt;author&gt;Felix Getou &lt;/author&gt;</a:t>
            </a:r>
          </a:p>
          <a:p>
            <a:r>
              <a:rPr lang="en-US" sz="1800"/>
              <a:t>&lt;side&gt; IBM &lt;/side&gt;</a:t>
            </a:r>
          </a:p>
          <a:p>
            <a:r>
              <a:rPr lang="en-US" sz="1800"/>
              <a:t>&lt;summary&gt; This exceptional paper from peter…………………&lt;/summary&gt;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3733800" cy="1600200"/>
          </a:xfrm>
        </p:spPr>
        <p:txBody>
          <a:bodyPr/>
          <a:lstStyle/>
          <a:p>
            <a:r>
              <a:rPr lang="en-US" sz="2400" smtClean="0"/>
              <a:t>Figure : SGML: Document processing — from the information to the presentation.</a:t>
            </a:r>
          </a:p>
        </p:txBody>
      </p:sp>
      <p:pic>
        <p:nvPicPr>
          <p:cNvPr id="4096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2133600"/>
            <a:ext cx="7239000" cy="4114800"/>
          </a:xfrm>
          <a:noFill/>
        </p:spPr>
      </p:pic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72FCB3-F54D-4D98-A458-E2DB775FEE3C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2667000"/>
            <a:ext cx="4051300" cy="1828800"/>
          </a:xfrm>
        </p:spPr>
        <p:txBody>
          <a:bodyPr/>
          <a:lstStyle/>
          <a:p>
            <a:r>
              <a:rPr lang="en-US" sz="2400" smtClean="0"/>
              <a:t>Figure : SGML: Document architecture — emphasis on the representation model.</a:t>
            </a:r>
          </a:p>
        </p:txBody>
      </p:sp>
      <p:pic>
        <p:nvPicPr>
          <p:cNvPr id="4198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752600"/>
            <a:ext cx="5334000" cy="4264025"/>
          </a:xfrm>
          <a:noFill/>
        </p:spPr>
      </p:pic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4831B-0C30-4F04-809F-CAC3B46EB580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Document Architecture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55000" cy="4419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Exchanging documents entails exchanging the document content as well as the document structure.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This requires that both documents have the same document architectures.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The current standardized architectures are :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cs typeface="Times New Roman" pitchFamily="18" charset="0"/>
              </a:rPr>
              <a:t>The Standard Generalized Markup Language (</a:t>
            </a:r>
            <a:r>
              <a:rPr lang="en-US" sz="2000" b="1" dirty="0" smtClean="0">
                <a:cs typeface="Times New Roman" pitchFamily="18" charset="0"/>
              </a:rPr>
              <a:t>SGML</a:t>
            </a:r>
            <a:r>
              <a:rPr lang="en-US" sz="2000" dirty="0" smtClean="0">
                <a:cs typeface="Times New Roman" pitchFamily="18" charset="0"/>
              </a:rPr>
              <a:t>) and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cs typeface="Times New Roman" pitchFamily="18" charset="0"/>
              </a:rPr>
              <a:t>The Open Document Architecture (</a:t>
            </a:r>
            <a:r>
              <a:rPr lang="en-US" sz="2000" b="1" dirty="0" smtClean="0">
                <a:cs typeface="Times New Roman" pitchFamily="18" charset="0"/>
              </a:rPr>
              <a:t>ODA</a:t>
            </a:r>
            <a:r>
              <a:rPr lang="en-US" sz="2000" dirty="0" smtClean="0">
                <a:cs typeface="Times New Roman" pitchFamily="18" charset="0"/>
              </a:rPr>
              <a:t>).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There are also proprietary document architectures such as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cs typeface="Times New Roman" pitchFamily="18" charset="0"/>
              </a:rPr>
              <a:t>DEC’s Document Content Architecture (DCA)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cs typeface="Times New Roman" pitchFamily="18" charset="0"/>
              </a:rPr>
              <a:t>IBM’s Mixed Object Document Content Architecture (MO:DCA)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Information architectures use their data abstractions and concepts.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A document architecture describes the connections among the individual elements represented as models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251C84-98AE-4454-9913-E315A8C8E11D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Documentation Architecture ODA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Open Document Architecture (ODA) initially called office Document architecture as it supports mostly office oriented application.</a:t>
            </a:r>
          </a:p>
          <a:p>
            <a:r>
              <a:rPr lang="en-US" smtClean="0"/>
              <a:t>Main goal is to support the exchange processing an presentation of documents in open system.</a:t>
            </a:r>
          </a:p>
          <a:p>
            <a:r>
              <a:rPr lang="en-US" smtClean="0"/>
              <a:t>Used mainly by computer industry especially in Europe.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890BBA-DDDF-4527-852F-CEF410E32F30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ODA cont…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5867400"/>
            <a:ext cx="7315200" cy="990600"/>
          </a:xfrm>
        </p:spPr>
        <p:txBody>
          <a:bodyPr/>
          <a:lstStyle/>
          <a:p>
            <a:r>
              <a:rPr lang="en-US" sz="2400" smtClean="0"/>
              <a:t>Figure : ODA: Content, layout and logical view.</a:t>
            </a:r>
          </a:p>
        </p:txBody>
      </p:sp>
      <p:pic>
        <p:nvPicPr>
          <p:cNvPr id="4403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524000"/>
            <a:ext cx="7924800" cy="4495800"/>
          </a:xfrm>
          <a:noFill/>
        </p:spPr>
      </p:pic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7EC1FF-58F6-45F1-B0B4-BEB2AB0DA612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Content portions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1524000"/>
            <a:ext cx="8255000" cy="5181600"/>
          </a:xfrm>
        </p:spPr>
        <p:txBody>
          <a:bodyPr/>
          <a:lstStyle/>
          <a:p>
            <a:pPr marL="533400" indent="-533400"/>
            <a:r>
              <a:rPr lang="en-US" smtClean="0"/>
              <a:t>It describes for each medium 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smtClean="0"/>
              <a:t>The specification of the elements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smtClean="0"/>
              <a:t>The possible access function.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smtClean="0"/>
              <a:t>The data coding.</a:t>
            </a:r>
          </a:p>
          <a:p>
            <a:pPr marL="533400" indent="-533400"/>
            <a:r>
              <a:rPr lang="en-US" smtClean="0"/>
              <a:t>LAYOUT STRUCTURE AND LOGICAL STRUCTURE</a:t>
            </a:r>
          </a:p>
          <a:p>
            <a:pPr marL="533400" indent="-533400"/>
            <a:r>
              <a:rPr lang="en-US" smtClean="0"/>
              <a:t>Describes the co-operation of information units.</a:t>
            </a:r>
          </a:p>
          <a:p>
            <a:pPr marL="533400" indent="-533400"/>
            <a:r>
              <a:rPr lang="en-US" smtClean="0"/>
              <a:t>Layout structure specifies mainly the representation of a documents</a:t>
            </a:r>
          </a:p>
          <a:p>
            <a:pPr marL="533400" indent="-533400"/>
            <a:r>
              <a:rPr lang="en-US" smtClean="0"/>
              <a:t>The logical structure includes the partitioning of the content.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980D0C-6D1F-44CD-AC8B-36FCAE793357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Layout Structure and Logical Structure cont…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4191000" cy="5029200"/>
          </a:xfrm>
        </p:spPr>
        <p:txBody>
          <a:bodyPr/>
          <a:lstStyle/>
          <a:p>
            <a:r>
              <a:rPr lang="en-US" sz="2400" smtClean="0"/>
              <a:t>ODA distiinguishes the following layout and logical structures:</a:t>
            </a:r>
          </a:p>
          <a:p>
            <a:pPr lvl="1"/>
            <a:r>
              <a:rPr lang="en-US" sz="2000" smtClean="0"/>
              <a:t>The generic logical and generic layout structure includes a set of default values</a:t>
            </a:r>
          </a:p>
          <a:p>
            <a:pPr lvl="1"/>
            <a:r>
              <a:rPr lang="en-US" sz="2000" smtClean="0"/>
              <a:t>The specific logical and specific layout structure describes a concrete document.</a:t>
            </a:r>
          </a:p>
          <a:p>
            <a:r>
              <a:rPr lang="en-US" sz="2400" smtClean="0"/>
              <a:t>Figure : Relations among content and logical and layout structures</a:t>
            </a:r>
          </a:p>
        </p:txBody>
      </p:sp>
      <p:pic>
        <p:nvPicPr>
          <p:cNvPr id="4608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84700" y="2409446"/>
            <a:ext cx="4051300" cy="2953508"/>
          </a:xfrm>
          <a:noFill/>
        </p:spPr>
      </p:pic>
      <p:sp>
        <p:nvSpPr>
          <p:cNvPr id="460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CA87F-3540-4816-AD5D-1C58D63DA144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Information Architecture of ODA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Figure : ODA information architecture with structure, content, presentation and representation model.</a:t>
            </a:r>
          </a:p>
        </p:txBody>
      </p:sp>
      <p:pic>
        <p:nvPicPr>
          <p:cNvPr id="4710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733800" y="1676400"/>
            <a:ext cx="5257800" cy="4773613"/>
          </a:xfrm>
          <a:noFill/>
        </p:spPr>
      </p:pic>
      <p:sp>
        <p:nvSpPr>
          <p:cNvPr id="471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2E76D-9BEF-4652-8F86-F3E4AFBBA1A6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MHEG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55000" cy="4419600"/>
          </a:xfrm>
        </p:spPr>
        <p:txBody>
          <a:bodyPr/>
          <a:lstStyle/>
          <a:p>
            <a:r>
              <a:rPr lang="en-US" sz="3000" smtClean="0"/>
              <a:t>ISO/IEC JTC1/SC29 (Coding of Audio, Picture, Multimedia and Hypermedia Information) works on the standardization of the exchange format for multimedia systems. </a:t>
            </a:r>
          </a:p>
          <a:p>
            <a:r>
              <a:rPr lang="en-US" sz="3000" smtClean="0"/>
              <a:t>The actual standards are developed at the international level in the three working groups cooperating with research and industry.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1B298-874D-48BC-BCBE-2BED6A4E5BFB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MHEG</a:t>
            </a:r>
            <a:endParaRPr lang="en-US" b="1" smtClean="0">
              <a:cs typeface="Times New Roman" pitchFamily="18" charset="0"/>
            </a:endParaRPr>
          </a:p>
        </p:txBody>
      </p:sp>
      <p:sp>
        <p:nvSpPr>
          <p:cNvPr id="49158" name="AutoShape 5"/>
          <p:cNvSpPr>
            <a:spLocks noGrp="1" noChangeArrowheads="1"/>
          </p:cNvSpPr>
          <p:nvPr>
            <p:ph idx="1"/>
          </p:nvPr>
        </p:nvSpPr>
        <p:spPr>
          <a:xfrm>
            <a:off x="2667000" y="4191000"/>
            <a:ext cx="2895600" cy="1524000"/>
          </a:xfrm>
          <a:prstGeom prst="roundRect">
            <a:avLst>
              <a:gd name="adj" fmla="val 16667"/>
            </a:avLst>
          </a:prstGeom>
          <a:noFill/>
          <a:ln w="41275" cap="flat">
            <a:solidFill>
              <a:schemeClr val="tx1"/>
            </a:solidFill>
            <a:round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sz="2000" smtClean="0">
                <a:latin typeface="Times New Roman" pitchFamily="18" charset="0"/>
              </a:rPr>
              <a:t>WG11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sz="2000" smtClean="0">
                <a:latin typeface="Times New Roman" pitchFamily="18" charset="0"/>
              </a:rPr>
              <a:t>Coding of Moving Pictures and Associated Audio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sz="2000" smtClean="0">
                <a:latin typeface="Times New Roman" pitchFamily="18" charset="0"/>
              </a:rPr>
              <a:t>(MPEG</a:t>
            </a:r>
            <a:r>
              <a:rPr kumimoji="0" lang="en-US" sz="1800" smtClean="0">
                <a:latin typeface="Times New Roman" pitchFamily="18" charset="0"/>
              </a:rPr>
              <a:t>)</a:t>
            </a: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7A31D6-9A64-42F0-A85E-B1C354C033E3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2057400" y="1600200"/>
            <a:ext cx="5029200" cy="1143000"/>
          </a:xfrm>
          <a:prstGeom prst="roundRect">
            <a:avLst>
              <a:gd name="adj" fmla="val 16667"/>
            </a:avLst>
          </a:prstGeom>
          <a:noFill/>
          <a:ln w="412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/>
              <a:t>ISO/IEC JTC1/SC29</a:t>
            </a:r>
          </a:p>
          <a:p>
            <a:pPr algn="ctr"/>
            <a:r>
              <a:rPr lang="en-US" sz="2400"/>
              <a:t>Coding of Audio, Picture, Multimedia and Hypermedia Information 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304800" y="4267200"/>
            <a:ext cx="2057400" cy="1371600"/>
          </a:xfrm>
          <a:prstGeom prst="roundRect">
            <a:avLst>
              <a:gd name="adj" fmla="val 16667"/>
            </a:avLst>
          </a:prstGeom>
          <a:noFill/>
          <a:ln w="412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0"/>
              <a:t>WG1</a:t>
            </a:r>
          </a:p>
          <a:p>
            <a:pPr algn="ctr"/>
            <a:r>
              <a:rPr lang="en-US" sz="2000"/>
              <a:t>Coding of Still Pictures</a:t>
            </a:r>
          </a:p>
          <a:p>
            <a:pPr algn="ctr"/>
            <a:r>
              <a:rPr lang="en-US" sz="2000"/>
              <a:t>(JBIG/JPEG)</a:t>
            </a:r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5943600" y="4191000"/>
            <a:ext cx="2895600" cy="1447800"/>
          </a:xfrm>
          <a:prstGeom prst="roundRect">
            <a:avLst>
              <a:gd name="adj" fmla="val 16667"/>
            </a:avLst>
          </a:prstGeom>
          <a:noFill/>
          <a:ln w="412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</a:pPr>
            <a:r>
              <a:rPr lang="en-US" sz="2000"/>
              <a:t>WG12</a:t>
            </a:r>
          </a:p>
          <a:p>
            <a:pPr marL="342900" indent="-342900" algn="ctr">
              <a:lnSpc>
                <a:spcPct val="90000"/>
              </a:lnSpc>
            </a:pPr>
            <a:r>
              <a:rPr lang="en-US" sz="2000"/>
              <a:t>Coding of Multimedia and Hypermedia Information (MHEG)</a:t>
            </a:r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>
            <a:off x="4267200" y="2743200"/>
            <a:ext cx="0" cy="1447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4267200" y="2743200"/>
            <a:ext cx="2438400" cy="14478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 flipH="1">
            <a:off x="1828800" y="2743200"/>
            <a:ext cx="2438400" cy="1524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0"/>
          <p:cNvSpPr>
            <a:spLocks noChangeShapeType="1"/>
          </p:cNvSpPr>
          <p:nvPr/>
        </p:nvSpPr>
        <p:spPr bwMode="auto">
          <a:xfrm flipH="1">
            <a:off x="609600" y="6019800"/>
            <a:ext cx="18288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1"/>
          <p:cNvSpPr>
            <a:spLocks noChangeShapeType="1"/>
          </p:cNvSpPr>
          <p:nvPr/>
        </p:nvSpPr>
        <p:spPr bwMode="auto">
          <a:xfrm rot="10800000" flipH="1">
            <a:off x="3962400" y="6019800"/>
            <a:ext cx="14478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Rectangle 12"/>
          <p:cNvSpPr>
            <a:spLocks noChangeArrowheads="1"/>
          </p:cNvSpPr>
          <p:nvPr/>
        </p:nvSpPr>
        <p:spPr bwMode="auto">
          <a:xfrm>
            <a:off x="2438400" y="58674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Content</a:t>
            </a:r>
          </a:p>
        </p:txBody>
      </p:sp>
      <p:sp>
        <p:nvSpPr>
          <p:cNvPr id="49166" name="Rectangle 13"/>
          <p:cNvSpPr>
            <a:spLocks noChangeArrowheads="1"/>
          </p:cNvSpPr>
          <p:nvPr/>
        </p:nvSpPr>
        <p:spPr bwMode="auto">
          <a:xfrm>
            <a:off x="6477000" y="58674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MHEG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550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The results of the working groups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cs typeface="Times New Roman" pitchFamily="18" charset="0"/>
              </a:rPr>
              <a:t>The Joint Photographic Expert Group (JPEG)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cs typeface="Times New Roman" pitchFamily="18" charset="0"/>
              </a:rPr>
              <a:t>The Motion Picture Expert Group (MPEG)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These are of special importance in the area of multimedia systems.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The contents in the form of individual information objects are described with the help of the above named standards.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The structure is specified first through timely spatial relations between the information objects.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The standard is the subject of the working group WG12.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This is known as Multimedia and Hypermedia Information Coding Expert Group (MHEG).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E6EC5F-854D-481C-A50C-6312DA07B868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MHEG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407400" cy="44196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The final MPEG standard will be described in three documents.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The first part will discuss the </a:t>
            </a:r>
            <a:r>
              <a:rPr lang="en-US" b="1" dirty="0" smtClean="0">
                <a:cs typeface="Times New Roman" pitchFamily="18" charset="0"/>
              </a:rPr>
              <a:t>concepts and exchange format.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The main concepts are covered in the first document.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The second part </a:t>
            </a:r>
            <a:r>
              <a:rPr lang="en-US" dirty="0" err="1" smtClean="0">
                <a:cs typeface="Times New Roman" pitchFamily="18" charset="0"/>
              </a:rPr>
              <a:t>part</a:t>
            </a:r>
            <a:r>
              <a:rPr lang="en-US" dirty="0" smtClean="0">
                <a:cs typeface="Times New Roman" pitchFamily="18" charset="0"/>
              </a:rPr>
              <a:t> describes an </a:t>
            </a:r>
            <a:r>
              <a:rPr lang="en-US" b="1" dirty="0" smtClean="0">
                <a:cs typeface="Times New Roman" pitchFamily="18" charset="0"/>
              </a:rPr>
              <a:t>alternative of the exchange format.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The third part should present a reference architecture for a </a:t>
            </a:r>
            <a:r>
              <a:rPr lang="en-US" b="1" dirty="0" smtClean="0">
                <a:cs typeface="Times New Roman" pitchFamily="18" charset="0"/>
              </a:rPr>
              <a:t>linkage to the script language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cs typeface="Times New Roman" pitchFamily="18" charset="0"/>
              </a:rPr>
              <a:t>The second and third documents are still in progress.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048D75-D170-43A6-A7FB-2CFEEDA4C0F4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MHEG</a:t>
            </a:r>
            <a:endParaRPr lang="en-US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55000" cy="4419600"/>
          </a:xfrm>
        </p:spPr>
        <p:txBody>
          <a:bodyPr/>
          <a:lstStyle/>
          <a:p>
            <a:r>
              <a:rPr lang="en-US" smtClean="0"/>
              <a:t>Further discussions about MHEG are based manly on the committee draft version, because</a:t>
            </a:r>
          </a:p>
          <a:p>
            <a:pPr lvl="1"/>
            <a:r>
              <a:rPr lang="en-US" smtClean="0"/>
              <a:t>All related experiences have been gained on this basis</a:t>
            </a:r>
          </a:p>
          <a:p>
            <a:pPr lvl="1"/>
            <a:r>
              <a:rPr lang="en-US" smtClean="0"/>
              <a:t>The basic concepts between the final standard and this committee draft remain to be the same</a:t>
            </a:r>
          </a:p>
          <a:p>
            <a:pPr lvl="1"/>
            <a:r>
              <a:rPr lang="en-US" smtClean="0"/>
              <a:t>The finalization of this standard is still in progress.</a:t>
            </a:r>
          </a:p>
          <a:p>
            <a:r>
              <a:rPr lang="en-US" smtClean="0"/>
              <a:t>All these discussion is based on designing, implementing and improving the MHEG standard.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58FE34-FAF4-47BB-9174-2D573BF39F35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cs typeface="Times New Roman" pitchFamily="18" charset="0"/>
              </a:rPr>
              <a:t>Elements in Document Architecture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7173" name="Rectangle 14"/>
          <p:cNvSpPr>
            <a:spLocks noGrp="1" noChangeArrowheads="1"/>
          </p:cNvSpPr>
          <p:nvPr>
            <p:ph idx="1"/>
          </p:nvPr>
        </p:nvSpPr>
        <p:spPr>
          <a:xfrm>
            <a:off x="5334000" y="1676400"/>
            <a:ext cx="3454400" cy="4419600"/>
          </a:xfrm>
          <a:noFill/>
        </p:spPr>
        <p:txBody>
          <a:bodyPr>
            <a:normAutofit fontScale="92500" lnSpcReduction="10000"/>
          </a:bodyPr>
          <a:lstStyle/>
          <a:p>
            <a:pPr lvl="1">
              <a:lnSpc>
                <a:spcPct val="80000"/>
              </a:lnSpc>
            </a:pPr>
            <a:r>
              <a:rPr lang="en-US" sz="2000" smtClean="0">
                <a:cs typeface="Times New Roman" pitchFamily="18" charset="0"/>
              </a:rPr>
              <a:t>The manipulation model describes all the operations allowed for creation, change and deletion of multimedia information.</a:t>
            </a:r>
          </a:p>
          <a:p>
            <a:pPr lvl="1">
              <a:lnSpc>
                <a:spcPct val="80000"/>
              </a:lnSpc>
            </a:pPr>
            <a:r>
              <a:rPr lang="en-US" sz="2000" smtClean="0">
                <a:cs typeface="Times New Roman" pitchFamily="18" charset="0"/>
              </a:rPr>
              <a:t>The representation model defines</a:t>
            </a:r>
          </a:p>
          <a:p>
            <a:pPr lvl="2">
              <a:lnSpc>
                <a:spcPct val="80000"/>
              </a:lnSpc>
            </a:pPr>
            <a:r>
              <a:rPr lang="en-US" sz="1800" smtClean="0">
                <a:cs typeface="Times New Roman" pitchFamily="18" charset="0"/>
              </a:rPr>
              <a:t>Protocols for exchanging information between computers</a:t>
            </a:r>
          </a:p>
          <a:p>
            <a:pPr lvl="2">
              <a:lnSpc>
                <a:spcPct val="80000"/>
              </a:lnSpc>
            </a:pPr>
            <a:r>
              <a:rPr lang="en-US" sz="1800" smtClean="0">
                <a:cs typeface="Times New Roman" pitchFamily="18" charset="0"/>
              </a:rPr>
              <a:t>Formats for storing data</a:t>
            </a:r>
          </a:p>
          <a:p>
            <a:pPr lvl="1">
              <a:lnSpc>
                <a:spcPct val="80000"/>
              </a:lnSpc>
            </a:pPr>
            <a:r>
              <a:rPr lang="en-US" sz="2000" smtClean="0">
                <a:cs typeface="Times New Roman" pitchFamily="18" charset="0"/>
              </a:rPr>
              <a:t>Presentation model describes the format for the presentation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425F3-5EA4-4524-895E-3E5F2C854246}" type="slidenum">
              <a:rPr lang="en-US" smtClean="0"/>
              <a:pPr/>
              <a:t>5</a:t>
            </a:fld>
            <a:endParaRPr lang="en-US" smtClean="0"/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0" y="1447800"/>
            <a:ext cx="6324600" cy="4648200"/>
            <a:chOff x="1008" y="1008"/>
            <a:chExt cx="3984" cy="2928"/>
          </a:xfrm>
        </p:grpSpPr>
        <p:sp>
          <p:nvSpPr>
            <p:cNvPr id="7174" name="Oval 4"/>
            <p:cNvSpPr>
              <a:spLocks noChangeArrowheads="1"/>
            </p:cNvSpPr>
            <p:nvPr/>
          </p:nvSpPr>
          <p:spPr bwMode="auto">
            <a:xfrm>
              <a:off x="1248" y="1008"/>
              <a:ext cx="3120" cy="2928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Oval 5"/>
            <p:cNvSpPr>
              <a:spLocks noChangeArrowheads="1"/>
            </p:cNvSpPr>
            <p:nvPr/>
          </p:nvSpPr>
          <p:spPr bwMode="auto">
            <a:xfrm>
              <a:off x="1728" y="1440"/>
              <a:ext cx="2064" cy="192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Oval 6"/>
            <p:cNvSpPr>
              <a:spLocks noChangeArrowheads="1"/>
            </p:cNvSpPr>
            <p:nvPr/>
          </p:nvSpPr>
          <p:spPr bwMode="auto">
            <a:xfrm>
              <a:off x="2160" y="1824"/>
              <a:ext cx="1200" cy="115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Content</a:t>
              </a:r>
            </a:p>
          </p:txBody>
        </p:sp>
        <p:sp>
          <p:nvSpPr>
            <p:cNvPr id="7177" name="Rectangle 7"/>
            <p:cNvSpPr>
              <a:spLocks noChangeArrowheads="1"/>
            </p:cNvSpPr>
            <p:nvPr/>
          </p:nvSpPr>
          <p:spPr bwMode="auto">
            <a:xfrm>
              <a:off x="2352" y="1536"/>
              <a:ext cx="8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Structure</a:t>
              </a:r>
            </a:p>
          </p:txBody>
        </p:sp>
        <p:sp>
          <p:nvSpPr>
            <p:cNvPr id="7178" name="Rectangle 8"/>
            <p:cNvSpPr>
              <a:spLocks noChangeArrowheads="1"/>
            </p:cNvSpPr>
            <p:nvPr/>
          </p:nvSpPr>
          <p:spPr bwMode="auto">
            <a:xfrm>
              <a:off x="3792" y="1920"/>
              <a:ext cx="120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Manipulation Model</a:t>
              </a:r>
            </a:p>
          </p:txBody>
        </p:sp>
        <p:sp>
          <p:nvSpPr>
            <p:cNvPr id="7179" name="Rectangle 9"/>
            <p:cNvSpPr>
              <a:spLocks noChangeArrowheads="1"/>
            </p:cNvSpPr>
            <p:nvPr/>
          </p:nvSpPr>
          <p:spPr bwMode="auto">
            <a:xfrm>
              <a:off x="2208" y="3360"/>
              <a:ext cx="139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Representation Model</a:t>
              </a:r>
            </a:p>
          </p:txBody>
        </p:sp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1008" y="1440"/>
              <a:ext cx="129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Presentation Model</a:t>
              </a:r>
            </a:p>
          </p:txBody>
        </p:sp>
        <p:sp>
          <p:nvSpPr>
            <p:cNvPr id="7181" name="Line 11"/>
            <p:cNvSpPr>
              <a:spLocks noChangeShapeType="1"/>
            </p:cNvSpPr>
            <p:nvPr/>
          </p:nvSpPr>
          <p:spPr bwMode="auto">
            <a:xfrm>
              <a:off x="2736" y="1008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2"/>
            <p:cNvSpPr>
              <a:spLocks noChangeShapeType="1"/>
            </p:cNvSpPr>
            <p:nvPr/>
          </p:nvSpPr>
          <p:spPr bwMode="auto">
            <a:xfrm>
              <a:off x="3552" y="3024"/>
              <a:ext cx="384" cy="4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13"/>
            <p:cNvSpPr>
              <a:spLocks noChangeShapeType="1"/>
            </p:cNvSpPr>
            <p:nvPr/>
          </p:nvSpPr>
          <p:spPr bwMode="auto">
            <a:xfrm flipH="1">
              <a:off x="1488" y="2832"/>
              <a:ext cx="384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cs typeface="Times New Roman" pitchFamily="18" charset="0"/>
              </a:rPr>
              <a:t>Manipulation of Data</a:t>
            </a:r>
            <a:r>
              <a:rPr lang="en-US" dirty="0" smtClean="0"/>
              <a:t>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55000" cy="441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user becomes most aware of multimedia documents through tools for manipulation of multimedia data, such as editors, desktop publishing programs and other text processing programs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document undergoes the process shown in figure next.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information included in a document belongs to a certain document type. 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Eg</a:t>
            </a:r>
            <a:r>
              <a:rPr lang="en-US" sz="2000" dirty="0" smtClean="0"/>
              <a:t>. Business letter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Internal Memorandum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same document can belong to other types which mainly influence the final representation.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transformation from the actual information to its final representation behaves according to rules specified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960A21-BAE6-4E9E-8B7D-5F99987A49BA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cs typeface="Times New Roman" pitchFamily="18" charset="0"/>
              </a:rPr>
              <a:t>Manipulation of Data</a:t>
            </a:r>
            <a:r>
              <a:rPr lang="en-US" smtClean="0"/>
              <a:t>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5334000" y="1600200"/>
            <a:ext cx="3810000" cy="480060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r>
              <a:rPr lang="en-US" sz="2000" smtClean="0"/>
              <a:t>The user becomes most aware of multimedia documents through tools for manipulation of multimedia data.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Such as editors, desktop publishing programs and other text processing programs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document undergoes the process shown aside.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information included in a document belongs to a certain document type. Eg. Business letter or internal memorandum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1D3F6D-348A-4285-A004-AB6EE4C65B8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4267200" y="4191000"/>
            <a:ext cx="1447800" cy="129540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/>
              <a:t>Target Document Type</a:t>
            </a:r>
          </a:p>
        </p:txBody>
      </p:sp>
      <p:grpSp>
        <p:nvGrpSpPr>
          <p:cNvPr id="9222" name="Group 5"/>
          <p:cNvGrpSpPr>
            <a:grpSpLocks/>
          </p:cNvGrpSpPr>
          <p:nvPr/>
        </p:nvGrpSpPr>
        <p:grpSpPr bwMode="auto">
          <a:xfrm>
            <a:off x="228600" y="1752600"/>
            <a:ext cx="5410200" cy="4648200"/>
            <a:chOff x="144" y="1104"/>
            <a:chExt cx="3408" cy="2928"/>
          </a:xfrm>
        </p:grpSpPr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144" y="2256"/>
              <a:ext cx="720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Rules</a:t>
              </a:r>
            </a:p>
          </p:txBody>
        </p:sp>
        <p:grpSp>
          <p:nvGrpSpPr>
            <p:cNvPr id="9224" name="Group 7"/>
            <p:cNvGrpSpPr>
              <a:grpSpLocks/>
            </p:cNvGrpSpPr>
            <p:nvPr/>
          </p:nvGrpSpPr>
          <p:grpSpPr bwMode="auto">
            <a:xfrm>
              <a:off x="1056" y="1104"/>
              <a:ext cx="1104" cy="624"/>
              <a:chOff x="1056" y="1104"/>
              <a:chExt cx="1008" cy="624"/>
            </a:xfrm>
          </p:grpSpPr>
          <p:sp>
            <p:nvSpPr>
              <p:cNvPr id="9238" name="AutoShape 8"/>
              <p:cNvSpPr>
                <a:spLocks noChangeArrowheads="1"/>
              </p:cNvSpPr>
              <p:nvPr/>
            </p:nvSpPr>
            <p:spPr bwMode="auto">
              <a:xfrm rot="5400000">
                <a:off x="1248" y="912"/>
                <a:ext cx="624" cy="1008"/>
              </a:xfrm>
              <a:prstGeom prst="flowChartPunchedTap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/>
                <a:r>
                  <a:rPr lang="en-US" sz="1600" b="1"/>
                  <a:t>Source                                            Document</a:t>
                </a:r>
              </a:p>
            </p:txBody>
          </p:sp>
          <p:sp>
            <p:nvSpPr>
              <p:cNvPr id="9239" name="Line 9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Line 10"/>
              <p:cNvSpPr>
                <a:spLocks noChangeShapeType="1"/>
              </p:cNvSpPr>
              <p:nvPr/>
            </p:nvSpPr>
            <p:spPr bwMode="auto">
              <a:xfrm>
                <a:off x="1152" y="124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Line 11"/>
              <p:cNvSpPr>
                <a:spLocks noChangeShapeType="1"/>
              </p:cNvSpPr>
              <p:nvPr/>
            </p:nvSpPr>
            <p:spPr bwMode="auto">
              <a:xfrm>
                <a:off x="1440" y="16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" name="Line 12"/>
              <p:cNvSpPr>
                <a:spLocks noChangeShapeType="1"/>
              </p:cNvSpPr>
              <p:nvPr/>
            </p:nvSpPr>
            <p:spPr bwMode="auto">
              <a:xfrm>
                <a:off x="1374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25" name="Group 13"/>
            <p:cNvGrpSpPr>
              <a:grpSpLocks/>
            </p:cNvGrpSpPr>
            <p:nvPr/>
          </p:nvGrpSpPr>
          <p:grpSpPr bwMode="auto">
            <a:xfrm>
              <a:off x="1248" y="3408"/>
              <a:ext cx="1008" cy="624"/>
              <a:chOff x="1056" y="1104"/>
              <a:chExt cx="1008" cy="624"/>
            </a:xfrm>
          </p:grpSpPr>
          <p:sp>
            <p:nvSpPr>
              <p:cNvPr id="9233" name="AutoShape 14"/>
              <p:cNvSpPr>
                <a:spLocks noChangeArrowheads="1"/>
              </p:cNvSpPr>
              <p:nvPr/>
            </p:nvSpPr>
            <p:spPr bwMode="auto">
              <a:xfrm rot="5400000">
                <a:off x="1248" y="912"/>
                <a:ext cx="624" cy="1008"/>
              </a:xfrm>
              <a:prstGeom prst="flowChartPunchedTap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/>
                <a:r>
                  <a:rPr lang="en-US" b="1"/>
                  <a:t>Target                                         Document</a:t>
                </a:r>
              </a:p>
            </p:txBody>
          </p:sp>
          <p:sp>
            <p:nvSpPr>
              <p:cNvPr id="9234" name="Line 15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" name="Line 16"/>
              <p:cNvSpPr>
                <a:spLocks noChangeShapeType="1"/>
              </p:cNvSpPr>
              <p:nvPr/>
            </p:nvSpPr>
            <p:spPr bwMode="auto">
              <a:xfrm>
                <a:off x="1152" y="124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" name="Line 17"/>
              <p:cNvSpPr>
                <a:spLocks noChangeShapeType="1"/>
              </p:cNvSpPr>
              <p:nvPr/>
            </p:nvSpPr>
            <p:spPr bwMode="auto">
              <a:xfrm>
                <a:off x="1440" y="16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7" name="Line 18"/>
              <p:cNvSpPr>
                <a:spLocks noChangeShapeType="1"/>
              </p:cNvSpPr>
              <p:nvPr/>
            </p:nvSpPr>
            <p:spPr bwMode="auto">
              <a:xfrm>
                <a:off x="1374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6" name="AutoShape 19"/>
            <p:cNvSpPr>
              <a:spLocks noChangeArrowheads="1"/>
            </p:cNvSpPr>
            <p:nvPr/>
          </p:nvSpPr>
          <p:spPr bwMode="auto">
            <a:xfrm>
              <a:off x="1296" y="2304"/>
              <a:ext cx="1008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Processing</a:t>
              </a:r>
            </a:p>
          </p:txBody>
        </p:sp>
        <p:sp>
          <p:nvSpPr>
            <p:cNvPr id="9227" name="Rectangle 20"/>
            <p:cNvSpPr>
              <a:spLocks noChangeArrowheads="1"/>
            </p:cNvSpPr>
            <p:nvPr/>
          </p:nvSpPr>
          <p:spPr bwMode="auto">
            <a:xfrm>
              <a:off x="2640" y="1344"/>
              <a:ext cx="912" cy="81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/>
                <a:t>Source Document Type</a:t>
              </a:r>
            </a:p>
          </p:txBody>
        </p:sp>
        <p:sp>
          <p:nvSpPr>
            <p:cNvPr id="9228" name="Line 21"/>
            <p:cNvSpPr>
              <a:spLocks noChangeShapeType="1"/>
            </p:cNvSpPr>
            <p:nvPr/>
          </p:nvSpPr>
          <p:spPr bwMode="auto">
            <a:xfrm>
              <a:off x="864" y="249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22"/>
            <p:cNvSpPr>
              <a:spLocks noChangeShapeType="1"/>
            </p:cNvSpPr>
            <p:nvPr/>
          </p:nvSpPr>
          <p:spPr bwMode="auto">
            <a:xfrm flipV="1">
              <a:off x="1728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23"/>
            <p:cNvSpPr>
              <a:spLocks noChangeShapeType="1"/>
            </p:cNvSpPr>
            <p:nvPr/>
          </p:nvSpPr>
          <p:spPr bwMode="auto">
            <a:xfrm>
              <a:off x="1632" y="172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24"/>
            <p:cNvSpPr>
              <a:spLocks noChangeShapeType="1"/>
            </p:cNvSpPr>
            <p:nvPr/>
          </p:nvSpPr>
          <p:spPr bwMode="auto">
            <a:xfrm flipH="1" flipV="1">
              <a:off x="2256" y="2640"/>
              <a:ext cx="43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25"/>
            <p:cNvSpPr>
              <a:spLocks noChangeShapeType="1"/>
            </p:cNvSpPr>
            <p:nvPr/>
          </p:nvSpPr>
          <p:spPr bwMode="auto">
            <a:xfrm flipH="1">
              <a:off x="2064" y="1584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1143000"/>
          </a:xfrm>
        </p:spPr>
        <p:txBody>
          <a:bodyPr>
            <a:normAutofit fontScale="90000"/>
          </a:bodyPr>
          <a:lstStyle/>
          <a:p>
            <a:r>
              <a:rPr lang="en-US" smtClean="0">
                <a:cs typeface="Times New Roman" pitchFamily="18" charset="0"/>
              </a:rPr>
              <a:t>Manipulation of Multimedia Data</a:t>
            </a:r>
            <a:r>
              <a:rPr lang="en-US" smtClean="0"/>
              <a:t>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lnSpc>
                <a:spcPct val="90000"/>
              </a:lnSpc>
            </a:pPr>
            <a:r>
              <a:rPr lang="en-US" sz="2000" smtClean="0"/>
              <a:t>The same document can belong to other types which mainly influence the final representation.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transformation from the actual information to its final representation behaves according to rules specified to the document architecture.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processing cycles of a traditional document and an interactive multimedia presentation are analogous.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document exists in a processable representation.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result is a final representation of the document.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 typical example of this representation is the typesetting language PostScript</a:t>
            </a:r>
            <a:r>
              <a:rPr lang="en-US" sz="1800" baseline="30000" smtClean="0"/>
              <a:t>TM</a:t>
            </a:r>
            <a:r>
              <a:rPr lang="en-US" sz="2000" smtClean="0"/>
              <a:t>. 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availability of hypertext and multimedia technology have changed the representation of documents although the processing cycle remains same.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E5FCFD-BA77-4331-BFEB-BB6E8B0CE7AD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1143000"/>
          </a:xfrm>
        </p:spPr>
        <p:txBody>
          <a:bodyPr>
            <a:normAutofit fontScale="90000"/>
          </a:bodyPr>
          <a:lstStyle/>
          <a:p>
            <a:r>
              <a:rPr lang="en-US" smtClean="0">
                <a:cs typeface="Times New Roman" pitchFamily="18" charset="0"/>
              </a:rPr>
              <a:t>Manipulation of Multimedia Data</a:t>
            </a:r>
            <a:r>
              <a:rPr lang="en-US" smtClean="0"/>
              <a:t> 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F9AA40-2925-4D8E-8D93-316B7E5E7C5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381000" y="1447800"/>
            <a:ext cx="8255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endParaRPr kumimoji="1" lang="en-US" sz="2000">
              <a:solidFill>
                <a:srgbClr val="009900"/>
              </a:solidFill>
              <a:latin typeface="Tahoma" pitchFamily="34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81000" y="1676400"/>
            <a:ext cx="8255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kumimoji="1" lang="en-US" sz="2000">
                <a:solidFill>
                  <a:schemeClr val="accent1"/>
                </a:solidFill>
                <a:latin typeface="Tahoma" pitchFamily="34" charset="0"/>
              </a:rPr>
              <a:t>The output of interactive hypermedia documents will be mostly computer-supported.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kumimoji="1" lang="en-US" sz="2000">
                <a:solidFill>
                  <a:schemeClr val="accent1"/>
                </a:solidFill>
                <a:latin typeface="Tahoma" pitchFamily="34" charset="0"/>
              </a:rPr>
              <a:t>Therefore, the presentation of a documents will have to be not only final, but also be executable.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kumimoji="1" lang="en-US" sz="2000">
                <a:solidFill>
                  <a:schemeClr val="accent1"/>
                </a:solidFill>
                <a:latin typeface="Tahoma" pitchFamily="34" charset="0"/>
              </a:rPr>
              <a:t>While there are a broad range of processable formats, there are too few final representation formats.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kumimoji="1" lang="en-US" sz="2000">
                <a:solidFill>
                  <a:schemeClr val="accent1"/>
                </a:solidFill>
                <a:latin typeface="Tahoma" pitchFamily="34" charset="0"/>
              </a:rPr>
              <a:t>It has been internationally recognized that such a final representation is very important and, especially in a distributed, heterogeneous system environment.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kumimoji="1" lang="en-US" sz="2000">
                <a:solidFill>
                  <a:schemeClr val="accent1"/>
                </a:solidFill>
                <a:latin typeface="Tahoma" pitchFamily="34" charset="0"/>
              </a:rPr>
              <a:t>This exchange format for interactive multimedia presentation is called MHEG (Multimedia and Hypermedia Information Coding Expert Group)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kumimoji="1" lang="en-US" sz="2000">
                <a:solidFill>
                  <a:schemeClr val="accent1"/>
                </a:solidFill>
                <a:latin typeface="Tahoma" pitchFamily="34" charset="0"/>
              </a:rPr>
              <a:t>Using the main concept of Hypermedia and Hypertext for multimedia documents, SGML, ODA are presented.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4200</TotalTime>
  <Words>3884</Words>
  <Application>Microsoft Office PowerPoint</Application>
  <PresentationFormat>On-screen Show (4:3)</PresentationFormat>
  <Paragraphs>454</Paragraphs>
  <Slides>49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Century Gothic</vt:lpstr>
      <vt:lpstr>Monotype Sorts</vt:lpstr>
      <vt:lpstr>Tahoma</vt:lpstr>
      <vt:lpstr>Times New Roman</vt:lpstr>
      <vt:lpstr>Wingdings 3</vt:lpstr>
      <vt:lpstr>Ion</vt:lpstr>
      <vt:lpstr>Lecture 8 – Documentation, Hypertext and MHEG</vt:lpstr>
      <vt:lpstr>Introduction</vt:lpstr>
      <vt:lpstr>Documents</vt:lpstr>
      <vt:lpstr>Document Architecture</vt:lpstr>
      <vt:lpstr>Elements in Document Architecture</vt:lpstr>
      <vt:lpstr>Manipulation of Data </vt:lpstr>
      <vt:lpstr>Manipulation of Data </vt:lpstr>
      <vt:lpstr>Manipulation of Multimedia Data </vt:lpstr>
      <vt:lpstr>Manipulation of Multimedia Data </vt:lpstr>
      <vt:lpstr>Hypertext, Hypermedia and Multimedia</vt:lpstr>
      <vt:lpstr>Hypertext and Hypermedia</vt:lpstr>
      <vt:lpstr>Properties of Hypertext and Hypermedia</vt:lpstr>
      <vt:lpstr>Non Linear Information Chain cont…</vt:lpstr>
      <vt:lpstr>Anchor</vt:lpstr>
      <vt:lpstr>How can the anchor be represented properly</vt:lpstr>
      <vt:lpstr>Anchor cont…</vt:lpstr>
      <vt:lpstr>Hypertext system</vt:lpstr>
      <vt:lpstr>Hypermedia System</vt:lpstr>
      <vt:lpstr>Hypermedia System</vt:lpstr>
      <vt:lpstr>Hypermedia Systems: History</vt:lpstr>
      <vt:lpstr>Hypermedia Systems- History</vt:lpstr>
      <vt:lpstr>Hypertext System : History</vt:lpstr>
      <vt:lpstr>Hypermedia System - History </vt:lpstr>
      <vt:lpstr>Hypermedia System - History </vt:lpstr>
      <vt:lpstr>Multimedia System - Concept</vt:lpstr>
      <vt:lpstr>Systems: Architecture, Nodes and Pointers </vt:lpstr>
      <vt:lpstr>Systems: Architecture, Nodes and Pointers </vt:lpstr>
      <vt:lpstr>Systems: Architecture, Nodes and Pointers </vt:lpstr>
      <vt:lpstr>Systems: Architecture, Nodes and Pointers </vt:lpstr>
      <vt:lpstr>Nodes </vt:lpstr>
      <vt:lpstr>Nodes </vt:lpstr>
      <vt:lpstr>Pointers </vt:lpstr>
      <vt:lpstr>Pointers </vt:lpstr>
      <vt:lpstr>Pointers </vt:lpstr>
      <vt:lpstr>Tools </vt:lpstr>
      <vt:lpstr>SGML (Standard Generalized Markup Language) Architecture</vt:lpstr>
      <vt:lpstr>SGML (Standard Generalized Markup Language) Architecture</vt:lpstr>
      <vt:lpstr>PowerPoint Presentation</vt:lpstr>
      <vt:lpstr>PowerPoint Presentation</vt:lpstr>
      <vt:lpstr>Documentation Architecture ODA</vt:lpstr>
      <vt:lpstr>ODA cont…</vt:lpstr>
      <vt:lpstr>Content portions</vt:lpstr>
      <vt:lpstr>Layout Structure and Logical Structure cont…</vt:lpstr>
      <vt:lpstr>Information Architecture of ODA</vt:lpstr>
      <vt:lpstr>MHEG</vt:lpstr>
      <vt:lpstr>MHEG</vt:lpstr>
      <vt:lpstr>MHEG</vt:lpstr>
      <vt:lpstr>MHEG</vt:lpstr>
      <vt:lpstr>MHEG</vt:lpstr>
    </vt:vector>
  </TitlesOfParts>
  <Company>University of California, 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143 - Introduction to  Operating Systems</dc:title>
  <dc:creator>Information and Computer Science Dept.</dc:creator>
  <cp:lastModifiedBy>Sanjay Adhikari</cp:lastModifiedBy>
  <cp:revision>228</cp:revision>
  <dcterms:created xsi:type="dcterms:W3CDTF">1999-01-03T21:19:15Z</dcterms:created>
  <dcterms:modified xsi:type="dcterms:W3CDTF">2017-09-09T10:18:30Z</dcterms:modified>
</cp:coreProperties>
</file>