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5" r:id="rId1"/>
  </p:sldMasterIdLst>
  <p:notesMasterIdLst>
    <p:notesMasterId r:id="rId25"/>
  </p:notesMasterIdLst>
  <p:handoutMasterIdLst>
    <p:handoutMasterId r:id="rId26"/>
  </p:handoutMasterIdLst>
  <p:sldIdLst>
    <p:sldId id="257" r:id="rId2"/>
    <p:sldId id="258" r:id="rId3"/>
    <p:sldId id="259" r:id="rId4"/>
    <p:sldId id="260" r:id="rId5"/>
    <p:sldId id="261" r:id="rId6"/>
    <p:sldId id="262" r:id="rId7"/>
    <p:sldId id="263" r:id="rId8"/>
    <p:sldId id="264" r:id="rId9"/>
    <p:sldId id="274" r:id="rId10"/>
    <p:sldId id="275" r:id="rId11"/>
    <p:sldId id="276" r:id="rId12"/>
    <p:sldId id="277" r:id="rId13"/>
    <p:sldId id="278" r:id="rId14"/>
    <p:sldId id="279" r:id="rId15"/>
    <p:sldId id="265" r:id="rId16"/>
    <p:sldId id="266" r:id="rId17"/>
    <p:sldId id="267" r:id="rId18"/>
    <p:sldId id="268" r:id="rId19"/>
    <p:sldId id="269" r:id="rId20"/>
    <p:sldId id="270" r:id="rId21"/>
    <p:sldId id="271" r:id="rId22"/>
    <p:sldId id="272" r:id="rId23"/>
    <p:sldId id="273" r:id="rId24"/>
  </p:sldIdLst>
  <p:sldSz cx="9144000" cy="6858000" type="screen4x3"/>
  <p:notesSz cx="9601200" cy="73152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003399"/>
    <a:srgbClr val="0066FF"/>
    <a:srgbClr val="009900"/>
    <a:srgbClr val="9999FF"/>
    <a:srgbClr val="FF5050"/>
    <a:srgbClr val="FF9966"/>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4558" autoAdjust="0"/>
  </p:normalViewPr>
  <p:slideViewPr>
    <p:cSldViewPr>
      <p:cViewPr varScale="1">
        <p:scale>
          <a:sx n="79" d="100"/>
          <a:sy n="79" d="100"/>
        </p:scale>
        <p:origin x="157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1" d="100"/>
          <a:sy n="41" d="100"/>
        </p:scale>
        <p:origin x="-1524" y="-120"/>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r>
              <a:rPr lang="en-US"/>
              <a:t>Multimedia systems</a:t>
            </a:r>
          </a:p>
        </p:txBody>
      </p:sp>
      <p:sp>
        <p:nvSpPr>
          <p:cNvPr id="90115" name="Rectangle 3"/>
          <p:cNvSpPr>
            <a:spLocks noGrp="1" noChangeArrowheads="1"/>
          </p:cNvSpPr>
          <p:nvPr>
            <p:ph type="dt" sz="quarter" idx="1"/>
          </p:nvPr>
        </p:nvSpPr>
        <p:spPr bwMode="auto">
          <a:xfrm>
            <a:off x="5438775"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90116" name="Rectangle 4"/>
          <p:cNvSpPr>
            <a:spLocks noGrp="1" noChangeArrowheads="1"/>
          </p:cNvSpPr>
          <p:nvPr>
            <p:ph type="ftr" sz="quarter" idx="2"/>
          </p:nvPr>
        </p:nvSpPr>
        <p:spPr bwMode="auto">
          <a:xfrm>
            <a:off x="0" y="6948488"/>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r>
              <a:rPr lang="en-US"/>
              <a:t>Chapter 1 (Compiled by Pravin Shakya)</a:t>
            </a:r>
          </a:p>
        </p:txBody>
      </p:sp>
      <p:sp>
        <p:nvSpPr>
          <p:cNvPr id="90117" name="Rectangle 5"/>
          <p:cNvSpPr>
            <a:spLocks noGrp="1" noChangeArrowheads="1"/>
          </p:cNvSpPr>
          <p:nvPr>
            <p:ph type="sldNum" sz="quarter" idx="3"/>
          </p:nvPr>
        </p:nvSpPr>
        <p:spPr bwMode="auto">
          <a:xfrm>
            <a:off x="5438775" y="6948488"/>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48247BC3-B03B-4E4D-B79D-DFA27483A738}" type="slidenum">
              <a:rPr lang="en-US"/>
              <a:pPr>
                <a:defRPr/>
              </a:pPr>
              <a:t>‹#›</a:t>
            </a:fld>
            <a:endParaRPr lang="en-US"/>
          </a:p>
        </p:txBody>
      </p:sp>
    </p:spTree>
    <p:extLst>
      <p:ext uri="{BB962C8B-B14F-4D97-AF65-F5344CB8AC3E}">
        <p14:creationId xmlns:p14="http://schemas.microsoft.com/office/powerpoint/2010/main" val="170714190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r>
              <a:rPr lang="en-US"/>
              <a:t>Multimedia systems</a:t>
            </a:r>
          </a:p>
        </p:txBody>
      </p:sp>
      <p:sp>
        <p:nvSpPr>
          <p:cNvPr id="28675" name="Rectangle 3"/>
          <p:cNvSpPr>
            <a:spLocks noGrp="1" noChangeArrowheads="1"/>
          </p:cNvSpPr>
          <p:nvPr>
            <p:ph type="dt" idx="1"/>
          </p:nvPr>
        </p:nvSpPr>
        <p:spPr bwMode="auto">
          <a:xfrm>
            <a:off x="5440363" y="0"/>
            <a:ext cx="4160837"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11268"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p:spPr>
      </p:sp>
      <p:sp>
        <p:nvSpPr>
          <p:cNvPr id="28677" name="Rectangle 5"/>
          <p:cNvSpPr>
            <a:spLocks noGrp="1" noChangeArrowheads="1"/>
          </p:cNvSpPr>
          <p:nvPr>
            <p:ph type="body" sz="quarter" idx="3"/>
          </p:nvPr>
        </p:nvSpPr>
        <p:spPr bwMode="auto">
          <a:xfrm>
            <a:off x="1279525" y="3475038"/>
            <a:ext cx="7042150" cy="32908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8" name="Rectangle 6"/>
          <p:cNvSpPr>
            <a:spLocks noGrp="1" noChangeArrowheads="1"/>
          </p:cNvSpPr>
          <p:nvPr>
            <p:ph type="ftr" sz="quarter" idx="4"/>
          </p:nvPr>
        </p:nvSpPr>
        <p:spPr bwMode="auto">
          <a:xfrm>
            <a:off x="0" y="6950075"/>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r>
              <a:rPr lang="en-US"/>
              <a:t>Chapter 1 (Compiled by Pravin Shakya)</a:t>
            </a:r>
          </a:p>
        </p:txBody>
      </p:sp>
      <p:sp>
        <p:nvSpPr>
          <p:cNvPr id="28679" name="Rectangle 7"/>
          <p:cNvSpPr>
            <a:spLocks noGrp="1" noChangeArrowheads="1"/>
          </p:cNvSpPr>
          <p:nvPr>
            <p:ph type="sldNum" sz="quarter" idx="5"/>
          </p:nvPr>
        </p:nvSpPr>
        <p:spPr bwMode="auto">
          <a:xfrm>
            <a:off x="5440363" y="6950075"/>
            <a:ext cx="4160837"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E8AE4139-0BDE-4EF0-86CB-8F6CB388F1FC}" type="slidenum">
              <a:rPr lang="en-US"/>
              <a:pPr>
                <a:defRPr/>
              </a:pPr>
              <a:t>‹#›</a:t>
            </a:fld>
            <a:endParaRPr lang="en-US"/>
          </a:p>
        </p:txBody>
      </p:sp>
    </p:spTree>
    <p:extLst>
      <p:ext uri="{BB962C8B-B14F-4D97-AF65-F5344CB8AC3E}">
        <p14:creationId xmlns:p14="http://schemas.microsoft.com/office/powerpoint/2010/main" val="1192733928"/>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a:noFill/>
        </p:spPr>
        <p:txBody>
          <a:bodyPr/>
          <a:lstStyle/>
          <a:p>
            <a:r>
              <a:rPr lang="en-US" smtClean="0"/>
              <a:t>Multimedia systems</a:t>
            </a:r>
          </a:p>
        </p:txBody>
      </p:sp>
      <p:sp>
        <p:nvSpPr>
          <p:cNvPr id="12291" name="Rectangle 6"/>
          <p:cNvSpPr>
            <a:spLocks noGrp="1" noChangeArrowheads="1"/>
          </p:cNvSpPr>
          <p:nvPr>
            <p:ph type="ftr" sz="quarter" idx="4"/>
          </p:nvPr>
        </p:nvSpPr>
        <p:spPr>
          <a:noFill/>
        </p:spPr>
        <p:txBody>
          <a:bodyPr/>
          <a:lstStyle/>
          <a:p>
            <a:r>
              <a:rPr lang="en-US" smtClean="0"/>
              <a:t>Chapter 1 (Compiled by Pravin Shakya)</a:t>
            </a:r>
          </a:p>
        </p:txBody>
      </p:sp>
      <p:sp>
        <p:nvSpPr>
          <p:cNvPr id="12292" name="Rectangle 7"/>
          <p:cNvSpPr>
            <a:spLocks noGrp="1" noChangeArrowheads="1"/>
          </p:cNvSpPr>
          <p:nvPr>
            <p:ph type="sldNum" sz="quarter" idx="5"/>
          </p:nvPr>
        </p:nvSpPr>
        <p:spPr>
          <a:noFill/>
        </p:spPr>
        <p:txBody>
          <a:bodyPr/>
          <a:lstStyle/>
          <a:p>
            <a:fld id="{C3BB528E-4289-4DC4-B3DD-43F1C82A4F19}" type="slidenum">
              <a:rPr lang="en-US" smtClean="0"/>
              <a:pPr/>
              <a:t>1</a:t>
            </a:fld>
            <a:endParaRPr lang="en-US" smtClean="0"/>
          </a:p>
        </p:txBody>
      </p:sp>
      <p:sp>
        <p:nvSpPr>
          <p:cNvPr id="12293" name="Rectangle 2"/>
          <p:cNvSpPr>
            <a:spLocks noGrp="1" noRot="1" noChangeAspect="1" noChangeArrowheads="1" noTextEdit="1"/>
          </p:cNvSpPr>
          <p:nvPr>
            <p:ph type="sldImg"/>
          </p:nvPr>
        </p:nvSpPr>
        <p:spPr>
          <a:ln/>
        </p:spPr>
      </p:sp>
      <p:sp>
        <p:nvSpPr>
          <p:cNvPr id="1229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Chapter 9 </a:t>
            </a:r>
            <a:endParaRPr lang="en-US"/>
          </a:p>
        </p:txBody>
      </p:sp>
      <p:sp>
        <p:nvSpPr>
          <p:cNvPr id="6" name="Slide Number Placeholder 5"/>
          <p:cNvSpPr>
            <a:spLocks noGrp="1"/>
          </p:cNvSpPr>
          <p:nvPr>
            <p:ph type="sldNum" sz="quarter" idx="12"/>
          </p:nvPr>
        </p:nvSpPr>
        <p:spPr/>
        <p:txBody>
          <a:bodyPr/>
          <a:lstStyle/>
          <a:p>
            <a:pPr>
              <a:defRPr/>
            </a:pPr>
            <a:fld id="{18F62722-3FAE-4292-8D3B-55E5F1EB23FB}" type="slidenum">
              <a:rPr lang="en-US" smtClean="0"/>
              <a:pPr>
                <a:defRPr/>
              </a:pPr>
              <a:t>‹#›</a:t>
            </a:fld>
            <a:endParaRPr lang="en-US"/>
          </a:p>
        </p:txBody>
      </p:sp>
    </p:spTree>
    <p:extLst>
      <p:ext uri="{BB962C8B-B14F-4D97-AF65-F5344CB8AC3E}">
        <p14:creationId xmlns:p14="http://schemas.microsoft.com/office/powerpoint/2010/main" val="3962698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Chapter 9 </a:t>
            </a:r>
            <a:endParaRPr lang="en-US"/>
          </a:p>
        </p:txBody>
      </p:sp>
      <p:sp>
        <p:nvSpPr>
          <p:cNvPr id="7" name="Slide Number Placeholder 6"/>
          <p:cNvSpPr>
            <a:spLocks noGrp="1"/>
          </p:cNvSpPr>
          <p:nvPr>
            <p:ph type="sldNum" sz="quarter" idx="12"/>
          </p:nvPr>
        </p:nvSpPr>
        <p:spPr/>
        <p:txBody>
          <a:bodyPr/>
          <a:lstStyle/>
          <a:p>
            <a:pPr>
              <a:defRPr/>
            </a:pPr>
            <a:fld id="{FE58BC2A-3A8C-4A76-B35F-75735D9B2D9C}" type="slidenum">
              <a:rPr lang="en-US" smtClean="0"/>
              <a:pPr>
                <a:defRPr/>
              </a:pPr>
              <a:t>‹#›</a:t>
            </a:fld>
            <a:endParaRPr lang="en-US"/>
          </a:p>
        </p:txBody>
      </p:sp>
    </p:spTree>
    <p:extLst>
      <p:ext uri="{BB962C8B-B14F-4D97-AF65-F5344CB8AC3E}">
        <p14:creationId xmlns:p14="http://schemas.microsoft.com/office/powerpoint/2010/main" val="268966011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Chapter 9 </a:t>
            </a:r>
            <a:endParaRPr lang="en-US"/>
          </a:p>
        </p:txBody>
      </p:sp>
      <p:sp>
        <p:nvSpPr>
          <p:cNvPr id="6" name="Slide Number Placeholder 5"/>
          <p:cNvSpPr>
            <a:spLocks noGrp="1"/>
          </p:cNvSpPr>
          <p:nvPr>
            <p:ph type="sldNum" sz="quarter" idx="12"/>
          </p:nvPr>
        </p:nvSpPr>
        <p:spPr/>
        <p:txBody>
          <a:bodyPr/>
          <a:lstStyle/>
          <a:p>
            <a:pPr>
              <a:defRPr/>
            </a:pPr>
            <a:fld id="{FE58BC2A-3A8C-4A76-B35F-75735D9B2D9C}" type="slidenum">
              <a:rPr lang="en-US" smtClean="0"/>
              <a:pPr>
                <a:defRPr/>
              </a:pPr>
              <a:t>‹#›</a:t>
            </a:fld>
            <a:endParaRPr lang="en-US"/>
          </a:p>
        </p:txBody>
      </p:sp>
    </p:spTree>
    <p:extLst>
      <p:ext uri="{BB962C8B-B14F-4D97-AF65-F5344CB8AC3E}">
        <p14:creationId xmlns:p14="http://schemas.microsoft.com/office/powerpoint/2010/main" val="323049108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Chapter 9 </a:t>
            </a:r>
            <a:endParaRPr lang="en-US"/>
          </a:p>
        </p:txBody>
      </p:sp>
      <p:sp>
        <p:nvSpPr>
          <p:cNvPr id="6" name="Slide Number Placeholder 5"/>
          <p:cNvSpPr>
            <a:spLocks noGrp="1"/>
          </p:cNvSpPr>
          <p:nvPr>
            <p:ph type="sldNum" sz="quarter" idx="12"/>
          </p:nvPr>
        </p:nvSpPr>
        <p:spPr/>
        <p:txBody>
          <a:bodyPr/>
          <a:lstStyle/>
          <a:p>
            <a:pPr>
              <a:defRPr/>
            </a:pPr>
            <a:fld id="{FE58BC2A-3A8C-4A76-B35F-75735D9B2D9C}" type="slidenum">
              <a:rPr lang="en-US" smtClean="0"/>
              <a:pPr>
                <a:defRPr/>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54396884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Chapter 9 </a:t>
            </a:r>
            <a:endParaRPr lang="en-US"/>
          </a:p>
        </p:txBody>
      </p:sp>
      <p:sp>
        <p:nvSpPr>
          <p:cNvPr id="6" name="Slide Number Placeholder 5"/>
          <p:cNvSpPr>
            <a:spLocks noGrp="1"/>
          </p:cNvSpPr>
          <p:nvPr>
            <p:ph type="sldNum" sz="quarter" idx="12"/>
          </p:nvPr>
        </p:nvSpPr>
        <p:spPr/>
        <p:txBody>
          <a:bodyPr/>
          <a:lstStyle/>
          <a:p>
            <a:pPr>
              <a:defRPr/>
            </a:pPr>
            <a:fld id="{FE58BC2A-3A8C-4A76-B35F-75735D9B2D9C}" type="slidenum">
              <a:rPr lang="en-US" smtClean="0"/>
              <a:pPr>
                <a:defRPr/>
              </a:pPr>
              <a:t>‹#›</a:t>
            </a:fld>
            <a:endParaRPr lang="en-US"/>
          </a:p>
        </p:txBody>
      </p:sp>
    </p:spTree>
    <p:extLst>
      <p:ext uri="{BB962C8B-B14F-4D97-AF65-F5344CB8AC3E}">
        <p14:creationId xmlns:p14="http://schemas.microsoft.com/office/powerpoint/2010/main" val="122860830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endParaRPr lang="en-US"/>
          </a:p>
        </p:txBody>
      </p:sp>
      <p:sp>
        <p:nvSpPr>
          <p:cNvPr id="4" name="Footer Placeholder 4"/>
          <p:cNvSpPr>
            <a:spLocks noGrp="1"/>
          </p:cNvSpPr>
          <p:nvPr>
            <p:ph type="ftr" sz="quarter" idx="11"/>
          </p:nvPr>
        </p:nvSpPr>
        <p:spPr/>
        <p:txBody>
          <a:bodyPr/>
          <a:lstStyle/>
          <a:p>
            <a:pPr>
              <a:defRPr/>
            </a:pPr>
            <a:r>
              <a:rPr lang="en-US" smtClean="0"/>
              <a:t>Chapter 9 </a:t>
            </a:r>
            <a:endParaRPr lang="en-US"/>
          </a:p>
        </p:txBody>
      </p:sp>
      <p:sp>
        <p:nvSpPr>
          <p:cNvPr id="6" name="Slide Number Placeholder 5"/>
          <p:cNvSpPr>
            <a:spLocks noGrp="1"/>
          </p:cNvSpPr>
          <p:nvPr>
            <p:ph type="sldNum" sz="quarter" idx="12"/>
          </p:nvPr>
        </p:nvSpPr>
        <p:spPr/>
        <p:txBody>
          <a:bodyPr/>
          <a:lstStyle/>
          <a:p>
            <a:pPr>
              <a:defRPr/>
            </a:pPr>
            <a:fld id="{FE58BC2A-3A8C-4A76-B35F-75735D9B2D9C}" type="slidenum">
              <a:rPr lang="en-US" smtClean="0"/>
              <a:pPr>
                <a:defRPr/>
              </a:pPr>
              <a:t>‹#›</a:t>
            </a:fld>
            <a:endParaRPr lang="en-US"/>
          </a:p>
        </p:txBody>
      </p:sp>
    </p:spTree>
    <p:extLst>
      <p:ext uri="{BB962C8B-B14F-4D97-AF65-F5344CB8AC3E}">
        <p14:creationId xmlns:p14="http://schemas.microsoft.com/office/powerpoint/2010/main" val="1843671731"/>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endParaRPr lang="en-US"/>
          </a:p>
        </p:txBody>
      </p:sp>
      <p:sp>
        <p:nvSpPr>
          <p:cNvPr id="4" name="Footer Placeholder 4"/>
          <p:cNvSpPr>
            <a:spLocks noGrp="1"/>
          </p:cNvSpPr>
          <p:nvPr>
            <p:ph type="ftr" sz="quarter" idx="11"/>
          </p:nvPr>
        </p:nvSpPr>
        <p:spPr/>
        <p:txBody>
          <a:bodyPr/>
          <a:lstStyle/>
          <a:p>
            <a:pPr>
              <a:defRPr/>
            </a:pPr>
            <a:r>
              <a:rPr lang="en-US" smtClean="0"/>
              <a:t>Chapter 9 </a:t>
            </a:r>
            <a:endParaRPr lang="en-US"/>
          </a:p>
        </p:txBody>
      </p:sp>
      <p:sp>
        <p:nvSpPr>
          <p:cNvPr id="6" name="Slide Number Placeholder 5"/>
          <p:cNvSpPr>
            <a:spLocks noGrp="1"/>
          </p:cNvSpPr>
          <p:nvPr>
            <p:ph type="sldNum" sz="quarter" idx="12"/>
          </p:nvPr>
        </p:nvSpPr>
        <p:spPr/>
        <p:txBody>
          <a:bodyPr/>
          <a:lstStyle/>
          <a:p>
            <a:pPr>
              <a:defRPr/>
            </a:pPr>
            <a:fld id="{FE58BC2A-3A8C-4A76-B35F-75735D9B2D9C}" type="slidenum">
              <a:rPr lang="en-US" smtClean="0"/>
              <a:pPr>
                <a:defRPr/>
              </a:pPr>
              <a:t>‹#›</a:t>
            </a:fld>
            <a:endParaRPr lang="en-US"/>
          </a:p>
        </p:txBody>
      </p:sp>
    </p:spTree>
    <p:extLst>
      <p:ext uri="{BB962C8B-B14F-4D97-AF65-F5344CB8AC3E}">
        <p14:creationId xmlns:p14="http://schemas.microsoft.com/office/powerpoint/2010/main" val="393233186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Chapter 9 </a:t>
            </a:r>
            <a:endParaRPr lang="en-US"/>
          </a:p>
        </p:txBody>
      </p:sp>
      <p:sp>
        <p:nvSpPr>
          <p:cNvPr id="6" name="Slide Number Placeholder 5"/>
          <p:cNvSpPr>
            <a:spLocks noGrp="1"/>
          </p:cNvSpPr>
          <p:nvPr>
            <p:ph type="sldNum" sz="quarter" idx="12"/>
          </p:nvPr>
        </p:nvSpPr>
        <p:spPr/>
        <p:txBody>
          <a:bodyPr/>
          <a:lstStyle/>
          <a:p>
            <a:pPr>
              <a:defRPr/>
            </a:pPr>
            <a:fld id="{2F32F9C6-AB83-489F-831E-AA5C3D257BA4}" type="slidenum">
              <a:rPr lang="en-US" smtClean="0"/>
              <a:pPr>
                <a:defRPr/>
              </a:pPr>
              <a:t>‹#›</a:t>
            </a:fld>
            <a:endParaRPr lang="en-US"/>
          </a:p>
        </p:txBody>
      </p:sp>
    </p:spTree>
    <p:extLst>
      <p:ext uri="{BB962C8B-B14F-4D97-AF65-F5344CB8AC3E}">
        <p14:creationId xmlns:p14="http://schemas.microsoft.com/office/powerpoint/2010/main" val="940354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Chapter 9 </a:t>
            </a:r>
            <a:endParaRPr lang="en-US"/>
          </a:p>
        </p:txBody>
      </p:sp>
      <p:sp>
        <p:nvSpPr>
          <p:cNvPr id="6" name="Slide Number Placeholder 5"/>
          <p:cNvSpPr>
            <a:spLocks noGrp="1"/>
          </p:cNvSpPr>
          <p:nvPr>
            <p:ph type="sldNum" sz="quarter" idx="12"/>
          </p:nvPr>
        </p:nvSpPr>
        <p:spPr/>
        <p:txBody>
          <a:bodyPr/>
          <a:lstStyle/>
          <a:p>
            <a:pPr>
              <a:defRPr/>
            </a:pPr>
            <a:fld id="{D77FB795-8E27-4489-8B8B-C89C15D8226B}" type="slidenum">
              <a:rPr lang="en-US" smtClean="0"/>
              <a:pPr>
                <a:defRPr/>
              </a:pPr>
              <a:t>‹#›</a:t>
            </a:fld>
            <a:endParaRPr lang="en-US"/>
          </a:p>
        </p:txBody>
      </p:sp>
    </p:spTree>
    <p:extLst>
      <p:ext uri="{BB962C8B-B14F-4D97-AF65-F5344CB8AC3E}">
        <p14:creationId xmlns:p14="http://schemas.microsoft.com/office/powerpoint/2010/main" val="2972332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Chapter 9 </a:t>
            </a:r>
            <a:endParaRPr lang="en-US"/>
          </a:p>
        </p:txBody>
      </p:sp>
      <p:sp>
        <p:nvSpPr>
          <p:cNvPr id="6" name="Slide Number Placeholder 5"/>
          <p:cNvSpPr>
            <a:spLocks noGrp="1"/>
          </p:cNvSpPr>
          <p:nvPr>
            <p:ph type="sldNum" sz="quarter" idx="12"/>
          </p:nvPr>
        </p:nvSpPr>
        <p:spPr/>
        <p:txBody>
          <a:bodyPr/>
          <a:lstStyle/>
          <a:p>
            <a:pPr>
              <a:defRPr/>
            </a:pPr>
            <a:fld id="{C5515CB5-3CFD-44A7-8752-9DE517FD78F9}" type="slidenum">
              <a:rPr lang="en-US" smtClean="0"/>
              <a:pPr>
                <a:defRPr/>
              </a:pPr>
              <a:t>‹#›</a:t>
            </a:fld>
            <a:endParaRPr lang="en-US"/>
          </a:p>
        </p:txBody>
      </p:sp>
    </p:spTree>
    <p:extLst>
      <p:ext uri="{BB962C8B-B14F-4D97-AF65-F5344CB8AC3E}">
        <p14:creationId xmlns:p14="http://schemas.microsoft.com/office/powerpoint/2010/main" val="15228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Chapter 9 </a:t>
            </a:r>
            <a:endParaRPr lang="en-US"/>
          </a:p>
        </p:txBody>
      </p:sp>
      <p:sp>
        <p:nvSpPr>
          <p:cNvPr id="6" name="Slide Number Placeholder 5"/>
          <p:cNvSpPr>
            <a:spLocks noGrp="1"/>
          </p:cNvSpPr>
          <p:nvPr>
            <p:ph type="sldNum" sz="quarter" idx="12"/>
          </p:nvPr>
        </p:nvSpPr>
        <p:spPr/>
        <p:txBody>
          <a:bodyPr/>
          <a:lstStyle/>
          <a:p>
            <a:pPr>
              <a:defRPr/>
            </a:pPr>
            <a:fld id="{D96CD823-F55A-4E4B-80CA-BFF3A4DF3C41}" type="slidenum">
              <a:rPr lang="en-US" smtClean="0"/>
              <a:pPr>
                <a:defRPr/>
              </a:pPr>
              <a:t>‹#›</a:t>
            </a:fld>
            <a:endParaRPr lang="en-US"/>
          </a:p>
        </p:txBody>
      </p:sp>
    </p:spTree>
    <p:extLst>
      <p:ext uri="{BB962C8B-B14F-4D97-AF65-F5344CB8AC3E}">
        <p14:creationId xmlns:p14="http://schemas.microsoft.com/office/powerpoint/2010/main" val="4063166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Chapter 9 </a:t>
            </a:r>
            <a:endParaRPr lang="en-US"/>
          </a:p>
        </p:txBody>
      </p:sp>
      <p:sp>
        <p:nvSpPr>
          <p:cNvPr id="7" name="Slide Number Placeholder 6"/>
          <p:cNvSpPr>
            <a:spLocks noGrp="1"/>
          </p:cNvSpPr>
          <p:nvPr>
            <p:ph type="sldNum" sz="quarter" idx="12"/>
          </p:nvPr>
        </p:nvSpPr>
        <p:spPr/>
        <p:txBody>
          <a:bodyPr/>
          <a:lstStyle/>
          <a:p>
            <a:pPr>
              <a:defRPr/>
            </a:pPr>
            <a:fld id="{4394B411-56A0-4CF2-B933-C55005665323}" type="slidenum">
              <a:rPr lang="en-US" smtClean="0"/>
              <a:pPr>
                <a:defRPr/>
              </a:pPr>
              <a:t>‹#›</a:t>
            </a:fld>
            <a:endParaRPr lang="en-US"/>
          </a:p>
        </p:txBody>
      </p:sp>
    </p:spTree>
    <p:extLst>
      <p:ext uri="{BB962C8B-B14F-4D97-AF65-F5344CB8AC3E}">
        <p14:creationId xmlns:p14="http://schemas.microsoft.com/office/powerpoint/2010/main" val="3519214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smtClean="0"/>
              <a:t>Chapter 9 </a:t>
            </a:r>
            <a:endParaRPr lang="en-US"/>
          </a:p>
        </p:txBody>
      </p:sp>
      <p:sp>
        <p:nvSpPr>
          <p:cNvPr id="9" name="Slide Number Placeholder 8"/>
          <p:cNvSpPr>
            <a:spLocks noGrp="1"/>
          </p:cNvSpPr>
          <p:nvPr>
            <p:ph type="sldNum" sz="quarter" idx="12"/>
          </p:nvPr>
        </p:nvSpPr>
        <p:spPr/>
        <p:txBody>
          <a:bodyPr/>
          <a:lstStyle/>
          <a:p>
            <a:pPr>
              <a:defRPr/>
            </a:pPr>
            <a:fld id="{99634E2C-4A81-40C2-B27F-BE135A15D798}" type="slidenum">
              <a:rPr lang="en-US" smtClean="0"/>
              <a:pPr>
                <a:defRPr/>
              </a:pPr>
              <a:t>‹#›</a:t>
            </a:fld>
            <a:endParaRPr lang="en-US"/>
          </a:p>
        </p:txBody>
      </p:sp>
    </p:spTree>
    <p:extLst>
      <p:ext uri="{BB962C8B-B14F-4D97-AF65-F5344CB8AC3E}">
        <p14:creationId xmlns:p14="http://schemas.microsoft.com/office/powerpoint/2010/main" val="385075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pPr>
              <a:defRPr/>
            </a:pPr>
            <a:endParaRPr lang="en-US"/>
          </a:p>
        </p:txBody>
      </p:sp>
      <p:sp>
        <p:nvSpPr>
          <p:cNvPr id="5" name="Footer Placeholder 3"/>
          <p:cNvSpPr>
            <a:spLocks noGrp="1"/>
          </p:cNvSpPr>
          <p:nvPr>
            <p:ph type="ftr" sz="quarter" idx="11"/>
          </p:nvPr>
        </p:nvSpPr>
        <p:spPr/>
        <p:txBody>
          <a:bodyPr/>
          <a:lstStyle/>
          <a:p>
            <a:pPr>
              <a:defRPr/>
            </a:pPr>
            <a:r>
              <a:rPr lang="en-US" smtClean="0"/>
              <a:t>Chapter 9 </a:t>
            </a:r>
            <a:endParaRPr lang="en-US"/>
          </a:p>
        </p:txBody>
      </p:sp>
      <p:sp>
        <p:nvSpPr>
          <p:cNvPr id="6" name="Slide Number Placeholder 4"/>
          <p:cNvSpPr>
            <a:spLocks noGrp="1"/>
          </p:cNvSpPr>
          <p:nvPr>
            <p:ph type="sldNum" sz="quarter" idx="12"/>
          </p:nvPr>
        </p:nvSpPr>
        <p:spPr/>
        <p:txBody>
          <a:bodyPr/>
          <a:lstStyle/>
          <a:p>
            <a:pPr>
              <a:defRPr/>
            </a:pPr>
            <a:fld id="{DC116C0F-70D8-4C61-94DA-7298C7EA1AF5}" type="slidenum">
              <a:rPr lang="en-US" smtClean="0"/>
              <a:pPr>
                <a:defRPr/>
              </a:pPr>
              <a:t>‹#›</a:t>
            </a:fld>
            <a:endParaRPr lang="en-US"/>
          </a:p>
        </p:txBody>
      </p:sp>
    </p:spTree>
    <p:extLst>
      <p:ext uri="{BB962C8B-B14F-4D97-AF65-F5344CB8AC3E}">
        <p14:creationId xmlns:p14="http://schemas.microsoft.com/office/powerpoint/2010/main" val="3708188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endParaRPr lang="en-US"/>
          </a:p>
        </p:txBody>
      </p:sp>
      <p:sp>
        <p:nvSpPr>
          <p:cNvPr id="5" name="Footer Placeholder 2"/>
          <p:cNvSpPr>
            <a:spLocks noGrp="1"/>
          </p:cNvSpPr>
          <p:nvPr>
            <p:ph type="ftr" sz="quarter" idx="11"/>
          </p:nvPr>
        </p:nvSpPr>
        <p:spPr/>
        <p:txBody>
          <a:bodyPr/>
          <a:lstStyle/>
          <a:p>
            <a:pPr>
              <a:defRPr/>
            </a:pPr>
            <a:r>
              <a:rPr lang="en-US" smtClean="0"/>
              <a:t>Chapter 9 </a:t>
            </a:r>
            <a:endParaRPr lang="en-US"/>
          </a:p>
        </p:txBody>
      </p:sp>
      <p:sp>
        <p:nvSpPr>
          <p:cNvPr id="6" name="Slide Number Placeholder 3"/>
          <p:cNvSpPr>
            <a:spLocks noGrp="1"/>
          </p:cNvSpPr>
          <p:nvPr>
            <p:ph type="sldNum" sz="quarter" idx="12"/>
          </p:nvPr>
        </p:nvSpPr>
        <p:spPr/>
        <p:txBody>
          <a:bodyPr/>
          <a:lstStyle/>
          <a:p>
            <a:pPr>
              <a:defRPr/>
            </a:pPr>
            <a:fld id="{8CDB58D1-0C89-47A5-AC07-2793070BAED8}" type="slidenum">
              <a:rPr lang="en-US" smtClean="0"/>
              <a:pPr>
                <a:defRPr/>
              </a:pPr>
              <a:t>‹#›</a:t>
            </a:fld>
            <a:endParaRPr lang="en-US"/>
          </a:p>
        </p:txBody>
      </p:sp>
    </p:spTree>
    <p:extLst>
      <p:ext uri="{BB962C8B-B14F-4D97-AF65-F5344CB8AC3E}">
        <p14:creationId xmlns:p14="http://schemas.microsoft.com/office/powerpoint/2010/main" val="215601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pPr>
              <a:defRPr/>
            </a:pPr>
            <a:endParaRPr lang="en-US"/>
          </a:p>
        </p:txBody>
      </p:sp>
      <p:sp>
        <p:nvSpPr>
          <p:cNvPr id="5" name="Footer Placeholder 5"/>
          <p:cNvSpPr>
            <a:spLocks noGrp="1"/>
          </p:cNvSpPr>
          <p:nvPr>
            <p:ph type="ftr" sz="quarter" idx="11"/>
          </p:nvPr>
        </p:nvSpPr>
        <p:spPr/>
        <p:txBody>
          <a:bodyPr/>
          <a:lstStyle/>
          <a:p>
            <a:pPr>
              <a:defRPr/>
            </a:pPr>
            <a:r>
              <a:rPr lang="en-US" smtClean="0"/>
              <a:t>Chapter 9 </a:t>
            </a:r>
            <a:endParaRPr lang="en-US"/>
          </a:p>
        </p:txBody>
      </p:sp>
      <p:sp>
        <p:nvSpPr>
          <p:cNvPr id="6" name="Slide Number Placeholder 6"/>
          <p:cNvSpPr>
            <a:spLocks noGrp="1"/>
          </p:cNvSpPr>
          <p:nvPr>
            <p:ph type="sldNum" sz="quarter" idx="12"/>
          </p:nvPr>
        </p:nvSpPr>
        <p:spPr/>
        <p:txBody>
          <a:bodyPr/>
          <a:lstStyle/>
          <a:p>
            <a:pPr>
              <a:defRPr/>
            </a:pPr>
            <a:fld id="{6DBFD57D-8A36-4515-8C02-FA9CCD5AC082}" type="slidenum">
              <a:rPr lang="en-US" smtClean="0"/>
              <a:pPr>
                <a:defRPr/>
              </a:pPr>
              <a:t>‹#›</a:t>
            </a:fld>
            <a:endParaRPr lang="en-US"/>
          </a:p>
        </p:txBody>
      </p:sp>
    </p:spTree>
    <p:extLst>
      <p:ext uri="{BB962C8B-B14F-4D97-AF65-F5344CB8AC3E}">
        <p14:creationId xmlns:p14="http://schemas.microsoft.com/office/powerpoint/2010/main" val="500077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Chapter 9 </a:t>
            </a:r>
            <a:endParaRPr lang="en-US"/>
          </a:p>
        </p:txBody>
      </p:sp>
      <p:sp>
        <p:nvSpPr>
          <p:cNvPr id="7" name="Slide Number Placeholder 6"/>
          <p:cNvSpPr>
            <a:spLocks noGrp="1"/>
          </p:cNvSpPr>
          <p:nvPr>
            <p:ph type="sldNum" sz="quarter" idx="12"/>
          </p:nvPr>
        </p:nvSpPr>
        <p:spPr/>
        <p:txBody>
          <a:bodyPr/>
          <a:lstStyle/>
          <a:p>
            <a:pPr>
              <a:defRPr/>
            </a:pPr>
            <a:fld id="{7D55FFB5-A1F1-4FCC-9D36-002562C21243}" type="slidenum">
              <a:rPr lang="en-US" smtClean="0"/>
              <a:pPr>
                <a:defRPr/>
              </a:pPr>
              <a:t>‹#›</a:t>
            </a:fld>
            <a:endParaRPr lang="en-US"/>
          </a:p>
        </p:txBody>
      </p:sp>
    </p:spTree>
    <p:extLst>
      <p:ext uri="{BB962C8B-B14F-4D97-AF65-F5344CB8AC3E}">
        <p14:creationId xmlns:p14="http://schemas.microsoft.com/office/powerpoint/2010/main" val="827924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r>
              <a:rPr lang="en-US" smtClean="0"/>
              <a:t>Chapter 9 </a:t>
            </a:r>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a:defRPr/>
            </a:pPr>
            <a:fld id="{FE58BC2A-3A8C-4A76-B35F-75735D9B2D9C}" type="slidenum">
              <a:rPr lang="en-US" smtClean="0"/>
              <a:pPr>
                <a:defRPr/>
              </a:pPr>
              <a:t>‹#›</a:t>
            </a:fld>
            <a:endParaRPr lang="en-US"/>
          </a:p>
        </p:txBody>
      </p:sp>
    </p:spTree>
    <p:extLst>
      <p:ext uri="{BB962C8B-B14F-4D97-AF65-F5344CB8AC3E}">
        <p14:creationId xmlns:p14="http://schemas.microsoft.com/office/powerpoint/2010/main" val="2712736125"/>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Lst>
  <p:hf hd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normAutofit/>
          </a:bodyPr>
          <a:lstStyle/>
          <a:p>
            <a:r>
              <a:rPr lang="en-US" smtClean="0"/>
              <a:t>Lecture 9 Multimedia </a:t>
            </a:r>
            <a:r>
              <a:rPr lang="en-US" dirty="0" smtClean="0"/>
              <a:t>Communication Systems</a:t>
            </a:r>
          </a:p>
        </p:txBody>
      </p:sp>
      <p:sp>
        <p:nvSpPr>
          <p:cNvPr id="3076" name="Rectangle 3"/>
          <p:cNvSpPr>
            <a:spLocks noGrp="1" noChangeArrowheads="1"/>
          </p:cNvSpPr>
          <p:nvPr>
            <p:ph idx="1"/>
          </p:nvPr>
        </p:nvSpPr>
        <p:spPr/>
        <p:txBody>
          <a:bodyPr/>
          <a:lstStyle/>
          <a:p>
            <a:r>
              <a:rPr lang="en-US" smtClean="0"/>
              <a:t>Application Subsystem</a:t>
            </a:r>
          </a:p>
          <a:p>
            <a:r>
              <a:rPr lang="en-US" smtClean="0"/>
              <a:t>Transport Subsystem</a:t>
            </a:r>
          </a:p>
          <a:p>
            <a:r>
              <a:rPr lang="en-US" smtClean="0"/>
              <a:t>Quality of Service And Resource Management</a:t>
            </a:r>
          </a:p>
          <a:p>
            <a:pPr>
              <a:buFont typeface="Monotype Sorts" pitchFamily="2" charset="2"/>
              <a:buNone/>
            </a:pPr>
            <a:endParaRPr lang="en-US" smtClean="0"/>
          </a:p>
        </p:txBody>
      </p:sp>
      <p:sp>
        <p:nvSpPr>
          <p:cNvPr id="3077" name="Footer Placeholder 4"/>
          <p:cNvSpPr>
            <a:spLocks noGrp="1"/>
          </p:cNvSpPr>
          <p:nvPr>
            <p:ph type="ftr" sz="quarter" idx="11"/>
          </p:nvPr>
        </p:nvSpPr>
        <p:spPr>
          <a:xfrm>
            <a:off x="3124200" y="6229350"/>
            <a:ext cx="3505200" cy="457200"/>
          </a:xfrm>
          <a:noFill/>
        </p:spPr>
        <p:txBody>
          <a:bodyPr/>
          <a:lstStyle/>
          <a:p>
            <a:r>
              <a:rPr lang="en-US" smtClean="0"/>
              <a:t>Chapter 9 </a:t>
            </a:r>
            <a:endParaRPr lang="en-US"/>
          </a:p>
        </p:txBody>
      </p:sp>
      <p:sp>
        <p:nvSpPr>
          <p:cNvPr id="3074" name="Slide Number Placeholder 5"/>
          <p:cNvSpPr>
            <a:spLocks noGrp="1"/>
          </p:cNvSpPr>
          <p:nvPr>
            <p:ph type="sldNum" sz="quarter" idx="12"/>
          </p:nvPr>
        </p:nvSpPr>
        <p:spPr>
          <a:noFill/>
        </p:spPr>
        <p:txBody>
          <a:bodyPr/>
          <a:lstStyle/>
          <a:p>
            <a:fld id="{E6A58DB0-1FBA-4E4C-9036-3C2652966972}" type="slidenum">
              <a:rPr lang="en-US" smtClean="0"/>
              <a:pPr/>
              <a:t>1</a:t>
            </a:fld>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7772400" cy="609600"/>
          </a:xfrm>
        </p:spPr>
        <p:txBody>
          <a:bodyPr>
            <a:normAutofit fontScale="90000"/>
          </a:bodyPr>
          <a:lstStyle/>
          <a:p>
            <a:r>
              <a:rPr lang="en-US" dirty="0" smtClean="0"/>
              <a:t>Session Control Architecture</a:t>
            </a:r>
            <a:endParaRPr lang="en-US" dirty="0"/>
          </a:p>
        </p:txBody>
      </p:sp>
      <p:sp>
        <p:nvSpPr>
          <p:cNvPr id="3" name="Content Placeholder 2"/>
          <p:cNvSpPr>
            <a:spLocks noGrp="1"/>
          </p:cNvSpPr>
          <p:nvPr>
            <p:ph idx="1"/>
          </p:nvPr>
        </p:nvSpPr>
        <p:spPr>
          <a:xfrm>
            <a:off x="228600" y="1143000"/>
            <a:ext cx="8763000" cy="5257800"/>
          </a:xfrm>
        </p:spPr>
        <p:txBody>
          <a:bodyPr>
            <a:normAutofit lnSpcReduction="10000"/>
          </a:bodyPr>
          <a:lstStyle/>
          <a:p>
            <a:r>
              <a:rPr lang="en-US" sz="2200" dirty="0" smtClean="0"/>
              <a:t>Session manager – includes local and remote functionalities</a:t>
            </a:r>
          </a:p>
          <a:p>
            <a:pPr lvl="1" algn="just"/>
            <a:r>
              <a:rPr lang="en-US" sz="1800" dirty="0" smtClean="0"/>
              <a:t>Local functionalities – includes membership control (participant authentication, presentation of coordinated user interface), control management for shared workspace (floor control), media control management (interconnection among media agents – synchronization), configuration management (exchange of interrelated </a:t>
            </a:r>
            <a:r>
              <a:rPr lang="en-US" sz="1800" dirty="0" err="1" smtClean="0"/>
              <a:t>QoS</a:t>
            </a:r>
            <a:r>
              <a:rPr lang="en-US" sz="1800" dirty="0" smtClean="0"/>
              <a:t> parameters or selection of appropriate according to </a:t>
            </a:r>
            <a:r>
              <a:rPr lang="en-US" sz="1800" dirty="0" err="1" smtClean="0"/>
              <a:t>QoS</a:t>
            </a:r>
            <a:r>
              <a:rPr lang="en-US" sz="1800" dirty="0" smtClean="0"/>
              <a:t>, Conference Control Management (establishment, modification and a closing of a conference)</a:t>
            </a:r>
          </a:p>
          <a:p>
            <a:pPr lvl="1" algn="just"/>
            <a:r>
              <a:rPr lang="en-US" sz="1800" dirty="0" smtClean="0"/>
              <a:t>Remote functionalities – communication with other session managers to exchange session state information which may include the floor information, configuration information etc</a:t>
            </a:r>
            <a:r>
              <a:rPr lang="en-US" dirty="0" smtClean="0"/>
              <a:t> </a:t>
            </a:r>
          </a:p>
          <a:p>
            <a:r>
              <a:rPr lang="en-US" sz="2200" dirty="0" smtClean="0"/>
              <a:t>Media Agents – </a:t>
            </a:r>
            <a:r>
              <a:rPr lang="en-US" sz="1800" dirty="0" smtClean="0"/>
              <a:t>responsible for decisions specific to each type of media</a:t>
            </a:r>
          </a:p>
          <a:p>
            <a:pPr lvl="1" algn="just"/>
            <a:r>
              <a:rPr lang="en-US" sz="1800" dirty="0" smtClean="0"/>
              <a:t>Allows a replacement of agents, each agent performs its own control mechanism over the particular medium like mute, </a:t>
            </a:r>
            <a:r>
              <a:rPr lang="en-US" sz="1800" dirty="0" err="1" smtClean="0"/>
              <a:t>unmute</a:t>
            </a:r>
            <a:r>
              <a:rPr lang="en-US" sz="1800" dirty="0" smtClean="0"/>
              <a:t>, change video quality, start sending, stop sending etc. 		</a:t>
            </a:r>
          </a:p>
          <a:p>
            <a:pPr algn="just"/>
            <a:r>
              <a:rPr lang="en-US" sz="2200" dirty="0" smtClean="0"/>
              <a:t>Shared Workspace Agent </a:t>
            </a:r>
            <a:r>
              <a:rPr lang="en-US" sz="1800" dirty="0" smtClean="0"/>
              <a:t>– transmits shared objects (</a:t>
            </a:r>
            <a:r>
              <a:rPr lang="en-US" sz="1800" dirty="0" err="1" smtClean="0"/>
              <a:t>telepointer</a:t>
            </a:r>
            <a:r>
              <a:rPr lang="en-US" sz="1800" dirty="0" smtClean="0"/>
              <a:t> coordinate, graphical </a:t>
            </a:r>
            <a:r>
              <a:rPr lang="en-US" sz="1800" dirty="0" err="1" smtClean="0"/>
              <a:t>ot</a:t>
            </a:r>
            <a:r>
              <a:rPr lang="en-US" sz="1800" dirty="0" smtClean="0"/>
              <a:t> textual object) among the shared applications</a:t>
            </a:r>
          </a:p>
        </p:txBody>
      </p:sp>
      <p:sp>
        <p:nvSpPr>
          <p:cNvPr id="4" name="Footer Placeholder 3"/>
          <p:cNvSpPr>
            <a:spLocks noGrp="1"/>
          </p:cNvSpPr>
          <p:nvPr>
            <p:ph type="ftr" sz="quarter" idx="11"/>
          </p:nvPr>
        </p:nvSpPr>
        <p:spPr>
          <a:xfrm>
            <a:off x="2514600" y="6400800"/>
            <a:ext cx="4572000" cy="457200"/>
          </a:xfrm>
        </p:spPr>
        <p:txBody>
          <a:bodyPr/>
          <a:lstStyle/>
          <a:p>
            <a:pPr>
              <a:defRPr/>
            </a:pPr>
            <a:r>
              <a:rPr lang="en-US" smtClean="0"/>
              <a:t>Chapter 9 </a:t>
            </a:r>
            <a:endParaRPr lang="en-US" dirty="0"/>
          </a:p>
        </p:txBody>
      </p:sp>
      <p:sp>
        <p:nvSpPr>
          <p:cNvPr id="5" name="Slide Number Placeholder 4"/>
          <p:cNvSpPr>
            <a:spLocks noGrp="1"/>
          </p:cNvSpPr>
          <p:nvPr>
            <p:ph type="sldNum" sz="quarter" idx="12"/>
          </p:nvPr>
        </p:nvSpPr>
        <p:spPr/>
        <p:txBody>
          <a:bodyPr/>
          <a:lstStyle/>
          <a:p>
            <a:pPr>
              <a:defRPr/>
            </a:pPr>
            <a:fld id="{C5515CB5-3CFD-44A7-8752-9DE517FD78F9}"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533400"/>
          </a:xfrm>
        </p:spPr>
        <p:txBody>
          <a:bodyPr>
            <a:normAutofit fontScale="90000"/>
          </a:bodyPr>
          <a:lstStyle/>
          <a:p>
            <a:r>
              <a:rPr lang="en-US" dirty="0" smtClean="0"/>
              <a:t>Control</a:t>
            </a:r>
            <a:endParaRPr lang="en-US" dirty="0"/>
          </a:p>
        </p:txBody>
      </p:sp>
      <p:sp>
        <p:nvSpPr>
          <p:cNvPr id="3" name="Content Placeholder 2"/>
          <p:cNvSpPr>
            <a:spLocks noGrp="1"/>
          </p:cNvSpPr>
          <p:nvPr>
            <p:ph idx="1"/>
          </p:nvPr>
        </p:nvSpPr>
        <p:spPr>
          <a:xfrm>
            <a:off x="304800" y="762000"/>
            <a:ext cx="8610600" cy="5791200"/>
          </a:xfrm>
        </p:spPr>
        <p:txBody>
          <a:bodyPr/>
          <a:lstStyle/>
          <a:p>
            <a:r>
              <a:rPr lang="en-US" sz="2400" dirty="0" smtClean="0"/>
              <a:t>Floor Control </a:t>
            </a:r>
            <a:r>
              <a:rPr lang="en-US" dirty="0" smtClean="0"/>
              <a:t>– </a:t>
            </a:r>
            <a:r>
              <a:rPr lang="en-US" sz="1800" dirty="0" smtClean="0"/>
              <a:t>is employed to provide access to the shared workspace</a:t>
            </a:r>
          </a:p>
          <a:p>
            <a:pPr lvl="1"/>
            <a:r>
              <a:rPr lang="en-US" sz="1800" dirty="0" smtClean="0">
                <a:solidFill>
                  <a:schemeClr val="tx1"/>
                </a:solidFill>
                <a:ea typeface="+mn-ea"/>
                <a:cs typeface="+mn-cs"/>
              </a:rPr>
              <a:t>To maintain data consistency</a:t>
            </a:r>
          </a:p>
          <a:p>
            <a:pPr lvl="1"/>
            <a:r>
              <a:rPr lang="en-US" sz="1800" dirty="0" smtClean="0">
                <a:solidFill>
                  <a:schemeClr val="tx1"/>
                </a:solidFill>
                <a:ea typeface="+mn-ea"/>
                <a:cs typeface="+mn-cs"/>
              </a:rPr>
              <a:t>To enforce access control – floor passing mechanism (only one participant has the floor at any time)</a:t>
            </a:r>
          </a:p>
          <a:p>
            <a:pPr lvl="1"/>
            <a:r>
              <a:rPr lang="en-US" sz="1800" dirty="0" smtClean="0">
                <a:solidFill>
                  <a:schemeClr val="tx1"/>
                </a:solidFill>
                <a:ea typeface="+mn-ea"/>
                <a:cs typeface="+mn-cs"/>
              </a:rPr>
              <a:t>Floor handed off to another participant when requested, to obtain floor the participant must explicitly take action to signal a floor change</a:t>
            </a:r>
          </a:p>
          <a:p>
            <a:pPr lvl="1"/>
            <a:endParaRPr lang="en-US" sz="1800" dirty="0" smtClean="0">
              <a:solidFill>
                <a:schemeClr val="tx1"/>
              </a:solidFill>
              <a:ea typeface="+mn-ea"/>
              <a:cs typeface="+mn-cs"/>
            </a:endParaRPr>
          </a:p>
          <a:p>
            <a:r>
              <a:rPr lang="en-US" sz="2400" dirty="0" smtClean="0"/>
              <a:t>Conference Control</a:t>
            </a:r>
          </a:p>
          <a:p>
            <a:r>
              <a:rPr lang="en-US" sz="2400" dirty="0" smtClean="0"/>
              <a:t>Media Control </a:t>
            </a:r>
            <a:r>
              <a:rPr lang="en-US" dirty="0" smtClean="0"/>
              <a:t>– </a:t>
            </a:r>
            <a:r>
              <a:rPr lang="en-US" sz="1800" dirty="0" smtClean="0"/>
              <a:t>includes a functionality synchronization of media streams</a:t>
            </a:r>
            <a:r>
              <a:rPr lang="en-US" dirty="0" smtClean="0"/>
              <a:t> </a:t>
            </a:r>
          </a:p>
          <a:p>
            <a:r>
              <a:rPr lang="en-US" sz="2400" dirty="0" smtClean="0"/>
              <a:t>Configuration Control –</a:t>
            </a:r>
            <a:r>
              <a:rPr lang="en-US" dirty="0" smtClean="0"/>
              <a:t> </a:t>
            </a:r>
            <a:r>
              <a:rPr lang="en-US" sz="1800" dirty="0" smtClean="0"/>
              <a:t>includes a control of </a:t>
            </a:r>
            <a:r>
              <a:rPr lang="en-US" sz="1800" dirty="0" err="1" smtClean="0"/>
              <a:t>mdeia</a:t>
            </a:r>
            <a:r>
              <a:rPr lang="en-US" sz="1800" dirty="0" smtClean="0"/>
              <a:t> quality, </a:t>
            </a:r>
            <a:r>
              <a:rPr lang="en-US" sz="1800" dirty="0" err="1" smtClean="0"/>
              <a:t>QoS</a:t>
            </a:r>
            <a:r>
              <a:rPr lang="en-US" sz="1800" dirty="0" smtClean="0"/>
              <a:t> handling, resource availability and other system components to provide a session according to user requirements</a:t>
            </a:r>
          </a:p>
          <a:p>
            <a:pPr lvl="1"/>
            <a:r>
              <a:rPr lang="en-US" sz="1800" dirty="0" smtClean="0">
                <a:solidFill>
                  <a:schemeClr val="tx1"/>
                </a:solidFill>
                <a:ea typeface="+mn-ea"/>
                <a:cs typeface="+mn-cs"/>
              </a:rPr>
              <a:t>May embed services (negotiation and renegotiation of media quality)</a:t>
            </a:r>
          </a:p>
          <a:p>
            <a:pPr lvl="1"/>
            <a:endParaRPr lang="en-US" sz="1800" dirty="0" smtClean="0">
              <a:solidFill>
                <a:schemeClr val="tx1"/>
              </a:solidFill>
              <a:ea typeface="+mn-ea"/>
              <a:cs typeface="+mn-cs"/>
            </a:endParaRPr>
          </a:p>
          <a:p>
            <a:r>
              <a:rPr lang="en-US" sz="2400" dirty="0" smtClean="0"/>
              <a:t>Membership Control – </a:t>
            </a:r>
            <a:r>
              <a:rPr lang="en-US" sz="1800" dirty="0" smtClean="0"/>
              <a:t>include services: invitation to a session, registration into a session, modification of the membership during the session etc. </a:t>
            </a:r>
          </a:p>
        </p:txBody>
      </p:sp>
      <p:sp>
        <p:nvSpPr>
          <p:cNvPr id="4" name="Footer Placeholder 3"/>
          <p:cNvSpPr>
            <a:spLocks noGrp="1"/>
          </p:cNvSpPr>
          <p:nvPr>
            <p:ph type="ftr" sz="quarter" idx="11"/>
          </p:nvPr>
        </p:nvSpPr>
        <p:spPr>
          <a:xfrm>
            <a:off x="2971800" y="6400800"/>
            <a:ext cx="3352800" cy="457200"/>
          </a:xfrm>
        </p:spPr>
        <p:txBody>
          <a:bodyPr/>
          <a:lstStyle/>
          <a:p>
            <a:pPr>
              <a:defRPr/>
            </a:pPr>
            <a:r>
              <a:rPr lang="en-US" smtClean="0"/>
              <a:t>Chapter 9 </a:t>
            </a:r>
            <a:endParaRPr lang="en-US" dirty="0"/>
          </a:p>
        </p:txBody>
      </p:sp>
      <p:sp>
        <p:nvSpPr>
          <p:cNvPr id="5" name="Slide Number Placeholder 4"/>
          <p:cNvSpPr>
            <a:spLocks noGrp="1"/>
          </p:cNvSpPr>
          <p:nvPr>
            <p:ph type="sldNum" sz="quarter" idx="12"/>
          </p:nvPr>
        </p:nvSpPr>
        <p:spPr/>
        <p:txBody>
          <a:bodyPr/>
          <a:lstStyle/>
          <a:p>
            <a:pPr>
              <a:defRPr/>
            </a:pPr>
            <a:fld id="{C5515CB5-3CFD-44A7-8752-9DE517FD78F9}"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763000" cy="914400"/>
          </a:xfrm>
        </p:spPr>
        <p:txBody>
          <a:bodyPr>
            <a:normAutofit fontScale="90000"/>
          </a:bodyPr>
          <a:lstStyle/>
          <a:p>
            <a:r>
              <a:rPr lang="en-US" dirty="0" smtClean="0"/>
              <a:t>Transport Subsystem – </a:t>
            </a:r>
            <a:r>
              <a:rPr lang="en-US" sz="2000" dirty="0" smtClean="0"/>
              <a:t>brief overview of transport and network protocols and their functionalities</a:t>
            </a:r>
            <a:endParaRPr lang="en-US" sz="2000" dirty="0"/>
          </a:p>
        </p:txBody>
      </p:sp>
      <p:sp>
        <p:nvSpPr>
          <p:cNvPr id="3" name="Content Placeholder 2"/>
          <p:cNvSpPr>
            <a:spLocks noGrp="1"/>
          </p:cNvSpPr>
          <p:nvPr>
            <p:ph idx="1"/>
          </p:nvPr>
        </p:nvSpPr>
        <p:spPr>
          <a:xfrm>
            <a:off x="381000" y="1219200"/>
            <a:ext cx="8534400" cy="5181600"/>
          </a:xfrm>
        </p:spPr>
        <p:txBody>
          <a:bodyPr/>
          <a:lstStyle/>
          <a:p>
            <a:endParaRPr lang="en-US" dirty="0" smtClean="0"/>
          </a:p>
          <a:p>
            <a:r>
              <a:rPr lang="en-US" dirty="0" smtClean="0"/>
              <a:t>Requirements – User and Application</a:t>
            </a:r>
          </a:p>
          <a:p>
            <a:pPr lvl="1"/>
            <a:r>
              <a:rPr lang="en-US" dirty="0" smtClean="0"/>
              <a:t>Data throughput – especially audio and video data</a:t>
            </a:r>
          </a:p>
          <a:p>
            <a:pPr lvl="1"/>
            <a:endParaRPr lang="en-US" dirty="0" smtClean="0"/>
          </a:p>
          <a:p>
            <a:pPr lvl="1"/>
            <a:r>
              <a:rPr lang="en-US" dirty="0" smtClean="0"/>
              <a:t>Fast Data forwarding</a:t>
            </a:r>
          </a:p>
          <a:p>
            <a:pPr lvl="1"/>
            <a:endParaRPr lang="en-US" dirty="0" smtClean="0"/>
          </a:p>
          <a:p>
            <a:pPr lvl="1"/>
            <a:r>
              <a:rPr lang="en-US" dirty="0" smtClean="0"/>
              <a:t>Service Guarantees</a:t>
            </a:r>
          </a:p>
          <a:p>
            <a:pPr lvl="1"/>
            <a:endParaRPr lang="en-US" dirty="0" smtClean="0"/>
          </a:p>
          <a:p>
            <a:pPr lvl="1"/>
            <a:r>
              <a:rPr lang="en-US" dirty="0" smtClean="0"/>
              <a:t>Multicasting</a:t>
            </a:r>
          </a:p>
          <a:p>
            <a:pPr>
              <a:buNone/>
            </a:pPr>
            <a:endParaRPr lang="en-US" dirty="0"/>
          </a:p>
        </p:txBody>
      </p:sp>
      <p:sp>
        <p:nvSpPr>
          <p:cNvPr id="4" name="Footer Placeholder 3"/>
          <p:cNvSpPr>
            <a:spLocks noGrp="1"/>
          </p:cNvSpPr>
          <p:nvPr>
            <p:ph type="ftr" sz="quarter" idx="11"/>
          </p:nvPr>
        </p:nvSpPr>
        <p:spPr>
          <a:xfrm>
            <a:off x="2590800" y="6324600"/>
            <a:ext cx="3657600" cy="323850"/>
          </a:xfrm>
        </p:spPr>
        <p:txBody>
          <a:bodyPr/>
          <a:lstStyle/>
          <a:p>
            <a:pPr>
              <a:defRPr/>
            </a:pPr>
            <a:r>
              <a:rPr lang="en-US" smtClean="0"/>
              <a:t>Chapter 9 </a:t>
            </a:r>
            <a:endParaRPr lang="en-US" dirty="0"/>
          </a:p>
        </p:txBody>
      </p:sp>
      <p:sp>
        <p:nvSpPr>
          <p:cNvPr id="5" name="Slide Number Placeholder 4"/>
          <p:cNvSpPr>
            <a:spLocks noGrp="1"/>
          </p:cNvSpPr>
          <p:nvPr>
            <p:ph type="sldNum" sz="quarter" idx="12"/>
          </p:nvPr>
        </p:nvSpPr>
        <p:spPr/>
        <p:txBody>
          <a:bodyPr/>
          <a:lstStyle/>
          <a:p>
            <a:pPr>
              <a:defRPr/>
            </a:pPr>
            <a:fld id="{C5515CB5-3CFD-44A7-8752-9DE517FD78F9}"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Layer</a:t>
            </a:r>
            <a:endParaRPr lang="en-US" dirty="0"/>
          </a:p>
        </p:txBody>
      </p:sp>
      <p:sp>
        <p:nvSpPr>
          <p:cNvPr id="3" name="Content Placeholder 2"/>
          <p:cNvSpPr>
            <a:spLocks noGrp="1"/>
          </p:cNvSpPr>
          <p:nvPr>
            <p:ph idx="1"/>
          </p:nvPr>
        </p:nvSpPr>
        <p:spPr/>
        <p:txBody>
          <a:bodyPr>
            <a:normAutofit fontScale="92500"/>
          </a:bodyPr>
          <a:lstStyle/>
          <a:p>
            <a:r>
              <a:rPr lang="en-US" dirty="0" smtClean="0"/>
              <a:t>TCP (Transmission Control Protocol)</a:t>
            </a:r>
          </a:p>
          <a:p>
            <a:r>
              <a:rPr lang="en-US" dirty="0" smtClean="0"/>
              <a:t>UDP (User Datagram Protocol)</a:t>
            </a:r>
          </a:p>
          <a:p>
            <a:r>
              <a:rPr lang="en-US" dirty="0" smtClean="0"/>
              <a:t>RTP (Real-time Transport Protocol)</a:t>
            </a:r>
          </a:p>
          <a:p>
            <a:pPr lvl="1"/>
            <a:r>
              <a:rPr lang="en-US" dirty="0" smtClean="0"/>
              <a:t>Suitable for applications transmitting real time data or simulation data over multicast or </a:t>
            </a:r>
            <a:r>
              <a:rPr lang="en-US" dirty="0" err="1" smtClean="0"/>
              <a:t>unicast</a:t>
            </a:r>
            <a:r>
              <a:rPr lang="en-US" dirty="0" smtClean="0"/>
              <a:t> network services</a:t>
            </a:r>
          </a:p>
          <a:p>
            <a:pPr lvl="1"/>
            <a:r>
              <a:rPr lang="en-US" dirty="0" smtClean="0"/>
              <a:t>Primarily designed to satisfy the needs of multiparty multimedia conferences, but not limited to that particular application</a:t>
            </a:r>
          </a:p>
          <a:p>
            <a:pPr lvl="1"/>
            <a:r>
              <a:rPr lang="en-US" dirty="0" smtClean="0"/>
              <a:t>Does not address resource reservation and does not guarantee </a:t>
            </a:r>
            <a:r>
              <a:rPr lang="en-US" dirty="0" err="1" smtClean="0"/>
              <a:t>QoS</a:t>
            </a:r>
            <a:r>
              <a:rPr lang="en-US" dirty="0" smtClean="0"/>
              <a:t> for real-time </a:t>
            </a:r>
            <a:r>
              <a:rPr lang="en-US" dirty="0" err="1" smtClean="0"/>
              <a:t>serivces</a:t>
            </a:r>
            <a:endParaRPr lang="en-US" dirty="0" smtClean="0"/>
          </a:p>
          <a:p>
            <a:r>
              <a:rPr lang="en-US" dirty="0" smtClean="0"/>
              <a:t>XTP (</a:t>
            </a:r>
            <a:r>
              <a:rPr lang="en-US" dirty="0" err="1" smtClean="0"/>
              <a:t>eXpress</a:t>
            </a:r>
            <a:r>
              <a:rPr lang="en-US" dirty="0" smtClean="0"/>
              <a:t> Transport Protocol)</a:t>
            </a:r>
            <a:endParaRPr lang="en-US" dirty="0"/>
          </a:p>
        </p:txBody>
      </p:sp>
      <p:sp>
        <p:nvSpPr>
          <p:cNvPr id="4" name="Footer Placeholder 3"/>
          <p:cNvSpPr>
            <a:spLocks noGrp="1"/>
          </p:cNvSpPr>
          <p:nvPr>
            <p:ph type="ftr" sz="quarter" idx="11"/>
          </p:nvPr>
        </p:nvSpPr>
        <p:spPr/>
        <p:txBody>
          <a:bodyPr/>
          <a:lstStyle/>
          <a:p>
            <a:pPr>
              <a:defRPr/>
            </a:pPr>
            <a:r>
              <a:rPr lang="en-US" smtClean="0"/>
              <a:t>Chapter 9 </a:t>
            </a:r>
            <a:endParaRPr lang="en-US"/>
          </a:p>
        </p:txBody>
      </p:sp>
      <p:sp>
        <p:nvSpPr>
          <p:cNvPr id="5" name="Slide Number Placeholder 4"/>
          <p:cNvSpPr>
            <a:spLocks noGrp="1"/>
          </p:cNvSpPr>
          <p:nvPr>
            <p:ph type="sldNum" sz="quarter" idx="12"/>
          </p:nvPr>
        </p:nvSpPr>
        <p:spPr/>
        <p:txBody>
          <a:bodyPr/>
          <a:lstStyle/>
          <a:p>
            <a:pPr>
              <a:defRPr/>
            </a:pPr>
            <a:fld id="{C5515CB5-3CFD-44A7-8752-9DE517FD78F9}"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Layer</a:t>
            </a:r>
            <a:endParaRPr lang="en-US" dirty="0"/>
          </a:p>
        </p:txBody>
      </p:sp>
      <p:sp>
        <p:nvSpPr>
          <p:cNvPr id="3" name="Content Placeholder 2"/>
          <p:cNvSpPr>
            <a:spLocks noGrp="1"/>
          </p:cNvSpPr>
          <p:nvPr>
            <p:ph idx="1"/>
          </p:nvPr>
        </p:nvSpPr>
        <p:spPr/>
        <p:txBody>
          <a:bodyPr/>
          <a:lstStyle/>
          <a:p>
            <a:r>
              <a:rPr lang="en-US" dirty="0" smtClean="0"/>
              <a:t> IP (Internet Protocol)</a:t>
            </a:r>
          </a:p>
          <a:p>
            <a:r>
              <a:rPr lang="en-US" dirty="0" smtClean="0"/>
              <a:t>IGMP (Internet Group Management Protocol)</a:t>
            </a:r>
          </a:p>
          <a:p>
            <a:r>
              <a:rPr lang="en-US" dirty="0" smtClean="0"/>
              <a:t>RSVP (Resource </a:t>
            </a:r>
            <a:r>
              <a:rPr lang="en-US" dirty="0" err="1" smtClean="0"/>
              <a:t>reSerVation</a:t>
            </a:r>
            <a:r>
              <a:rPr lang="en-US" dirty="0" smtClean="0"/>
              <a:t> Protocol)</a:t>
            </a:r>
            <a:endParaRPr lang="en-US" dirty="0"/>
          </a:p>
        </p:txBody>
      </p:sp>
      <p:sp>
        <p:nvSpPr>
          <p:cNvPr id="4" name="Footer Placeholder 3"/>
          <p:cNvSpPr>
            <a:spLocks noGrp="1"/>
          </p:cNvSpPr>
          <p:nvPr>
            <p:ph type="ftr" sz="quarter" idx="11"/>
          </p:nvPr>
        </p:nvSpPr>
        <p:spPr/>
        <p:txBody>
          <a:bodyPr/>
          <a:lstStyle/>
          <a:p>
            <a:pPr>
              <a:defRPr/>
            </a:pPr>
            <a:r>
              <a:rPr lang="en-US" smtClean="0"/>
              <a:t>Chapter 9 </a:t>
            </a:r>
            <a:endParaRPr lang="en-US"/>
          </a:p>
        </p:txBody>
      </p:sp>
      <p:sp>
        <p:nvSpPr>
          <p:cNvPr id="5" name="Slide Number Placeholder 4"/>
          <p:cNvSpPr>
            <a:spLocks noGrp="1"/>
          </p:cNvSpPr>
          <p:nvPr>
            <p:ph type="sldNum" sz="quarter" idx="12"/>
          </p:nvPr>
        </p:nvSpPr>
        <p:spPr/>
        <p:txBody>
          <a:bodyPr/>
          <a:lstStyle/>
          <a:p>
            <a:pPr>
              <a:defRPr/>
            </a:pPr>
            <a:fld id="{C5515CB5-3CFD-44A7-8752-9DE517FD78F9}"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228600"/>
            <a:ext cx="8686800" cy="533400"/>
          </a:xfrm>
        </p:spPr>
        <p:txBody>
          <a:bodyPr>
            <a:normAutofit fontScale="90000"/>
          </a:bodyPr>
          <a:lstStyle/>
          <a:p>
            <a:pPr eaLnBrk="1" hangingPunct="1"/>
            <a:r>
              <a:rPr lang="en-US" sz="4000" smtClean="0"/>
              <a:t>Quality of Service (Qos)</a:t>
            </a:r>
          </a:p>
        </p:txBody>
      </p:sp>
      <p:sp>
        <p:nvSpPr>
          <p:cNvPr id="2051" name="Rectangle 3"/>
          <p:cNvSpPr>
            <a:spLocks noGrp="1" noChangeArrowheads="1"/>
          </p:cNvSpPr>
          <p:nvPr>
            <p:ph type="subTitle" idx="1"/>
          </p:nvPr>
        </p:nvSpPr>
        <p:spPr>
          <a:xfrm>
            <a:off x="0" y="914400"/>
            <a:ext cx="8915400" cy="5943600"/>
          </a:xfrm>
        </p:spPr>
        <p:txBody>
          <a:bodyPr/>
          <a:lstStyle/>
          <a:p>
            <a:pPr algn="l" eaLnBrk="1" hangingPunct="1">
              <a:buFont typeface="Wingdings" pitchFamily="2" charset="2"/>
              <a:buChar char="Ø"/>
            </a:pPr>
            <a:r>
              <a:rPr lang="en-US" smtClean="0"/>
              <a:t>A concept for specifying how good the offered networking services are</a:t>
            </a:r>
          </a:p>
          <a:p>
            <a:pPr algn="l" eaLnBrk="1" hangingPunct="1">
              <a:buFont typeface="Wingdings" pitchFamily="2" charset="2"/>
              <a:buChar char="Ø"/>
            </a:pPr>
            <a:r>
              <a:rPr lang="en-US" smtClean="0"/>
              <a:t>Can be categorized by a number of specific parameters</a:t>
            </a:r>
          </a:p>
          <a:p>
            <a:pPr algn="l" eaLnBrk="1" hangingPunct="1">
              <a:buFont typeface="Wingdings" pitchFamily="2" charset="2"/>
              <a:buChar char="Ø"/>
            </a:pPr>
            <a:r>
              <a:rPr lang="en-US" smtClean="0"/>
              <a:t>QoS layered model for the MCS (in the next slide)</a:t>
            </a:r>
          </a:p>
        </p:txBody>
      </p:sp>
      <p:sp>
        <p:nvSpPr>
          <p:cNvPr id="5" name="Footer Placeholder 4"/>
          <p:cNvSpPr>
            <a:spLocks noGrp="1"/>
          </p:cNvSpPr>
          <p:nvPr>
            <p:ph type="ftr" sz="quarter" idx="11"/>
          </p:nvPr>
        </p:nvSpPr>
        <p:spPr/>
        <p:txBody>
          <a:bodyPr/>
          <a:lstStyle/>
          <a:p>
            <a:pPr>
              <a:defRPr/>
            </a:pPr>
            <a:r>
              <a:rPr lang="en-US" smtClean="0"/>
              <a:t>Chapter 9 </a:t>
            </a:r>
            <a:endParaRPr lang="en-US"/>
          </a:p>
        </p:txBody>
      </p:sp>
      <p:sp>
        <p:nvSpPr>
          <p:cNvPr id="4" name="Slide Number Placeholder 3"/>
          <p:cNvSpPr>
            <a:spLocks noGrp="1"/>
          </p:cNvSpPr>
          <p:nvPr>
            <p:ph type="sldNum" sz="quarter" idx="12"/>
          </p:nvPr>
        </p:nvSpPr>
        <p:spPr/>
        <p:txBody>
          <a:bodyPr/>
          <a:lstStyle/>
          <a:p>
            <a:pPr>
              <a:defRPr/>
            </a:pPr>
            <a:fld id="{18F62722-3FAE-4292-8D3B-55E5F1EB23FB}"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ChangeArrowheads="1"/>
          </p:cNvSpPr>
          <p:nvPr/>
        </p:nvSpPr>
        <p:spPr bwMode="auto">
          <a:xfrm>
            <a:off x="1981200" y="685800"/>
            <a:ext cx="3962400" cy="457200"/>
          </a:xfrm>
          <a:prstGeom prst="rect">
            <a:avLst/>
          </a:prstGeom>
          <a:noFill/>
          <a:ln w="9525">
            <a:solidFill>
              <a:schemeClr val="tx1"/>
            </a:solidFill>
            <a:miter lim="800000"/>
            <a:headEnd/>
            <a:tailEnd/>
          </a:ln>
        </p:spPr>
        <p:txBody>
          <a:bodyPr wrap="none" anchor="ctr"/>
          <a:lstStyle/>
          <a:p>
            <a:r>
              <a:rPr lang="en-US"/>
              <a:t>User</a:t>
            </a:r>
          </a:p>
        </p:txBody>
      </p:sp>
      <p:sp>
        <p:nvSpPr>
          <p:cNvPr id="3075" name="Rectangle 5"/>
          <p:cNvSpPr>
            <a:spLocks noChangeArrowheads="1"/>
          </p:cNvSpPr>
          <p:nvPr/>
        </p:nvSpPr>
        <p:spPr bwMode="auto">
          <a:xfrm>
            <a:off x="1981200" y="1905000"/>
            <a:ext cx="3962400" cy="381000"/>
          </a:xfrm>
          <a:prstGeom prst="rect">
            <a:avLst/>
          </a:prstGeom>
          <a:noFill/>
          <a:ln w="9525">
            <a:solidFill>
              <a:schemeClr val="tx1"/>
            </a:solidFill>
            <a:miter lim="800000"/>
            <a:headEnd/>
            <a:tailEnd/>
          </a:ln>
        </p:spPr>
        <p:txBody>
          <a:bodyPr wrap="none" anchor="ctr"/>
          <a:lstStyle/>
          <a:p>
            <a:r>
              <a:rPr lang="en-US"/>
              <a:t>Application</a:t>
            </a:r>
          </a:p>
        </p:txBody>
      </p:sp>
      <p:sp>
        <p:nvSpPr>
          <p:cNvPr id="3076" name="Rectangle 7"/>
          <p:cNvSpPr>
            <a:spLocks noChangeArrowheads="1"/>
          </p:cNvSpPr>
          <p:nvPr/>
        </p:nvSpPr>
        <p:spPr bwMode="auto">
          <a:xfrm>
            <a:off x="1981200" y="3352800"/>
            <a:ext cx="4114800" cy="685800"/>
          </a:xfrm>
          <a:prstGeom prst="rect">
            <a:avLst/>
          </a:prstGeom>
          <a:noFill/>
          <a:ln w="9525">
            <a:solidFill>
              <a:schemeClr val="tx1"/>
            </a:solidFill>
            <a:miter lim="800000"/>
            <a:headEnd/>
            <a:tailEnd/>
          </a:ln>
        </p:spPr>
        <p:txBody>
          <a:bodyPr wrap="none" anchor="ctr"/>
          <a:lstStyle/>
          <a:p>
            <a:r>
              <a:rPr lang="en-US"/>
              <a:t>System</a:t>
            </a:r>
          </a:p>
          <a:p>
            <a:r>
              <a:rPr lang="en-US"/>
              <a:t>(Operating and Communication system)</a:t>
            </a:r>
          </a:p>
        </p:txBody>
      </p:sp>
      <p:sp>
        <p:nvSpPr>
          <p:cNvPr id="3077" name="Line 8"/>
          <p:cNvSpPr>
            <a:spLocks noChangeShapeType="1"/>
          </p:cNvSpPr>
          <p:nvPr/>
        </p:nvSpPr>
        <p:spPr bwMode="auto">
          <a:xfrm>
            <a:off x="3962400" y="1143000"/>
            <a:ext cx="0" cy="762000"/>
          </a:xfrm>
          <a:prstGeom prst="line">
            <a:avLst/>
          </a:prstGeom>
          <a:noFill/>
          <a:ln w="9525">
            <a:solidFill>
              <a:schemeClr val="tx1"/>
            </a:solidFill>
            <a:round/>
            <a:headEnd type="triangle" w="med" len="med"/>
            <a:tailEnd type="triangle" w="med" len="med"/>
          </a:ln>
        </p:spPr>
        <p:txBody>
          <a:bodyPr/>
          <a:lstStyle/>
          <a:p>
            <a:endParaRPr lang="en-US"/>
          </a:p>
        </p:txBody>
      </p:sp>
      <p:sp>
        <p:nvSpPr>
          <p:cNvPr id="3078" name="Rectangle 10"/>
          <p:cNvSpPr>
            <a:spLocks noChangeArrowheads="1"/>
          </p:cNvSpPr>
          <p:nvPr/>
        </p:nvSpPr>
        <p:spPr bwMode="auto">
          <a:xfrm>
            <a:off x="1066800" y="5867400"/>
            <a:ext cx="1600200" cy="457200"/>
          </a:xfrm>
          <a:prstGeom prst="rect">
            <a:avLst/>
          </a:prstGeom>
          <a:noFill/>
          <a:ln w="9525">
            <a:solidFill>
              <a:schemeClr val="tx1"/>
            </a:solidFill>
            <a:miter lim="800000"/>
            <a:headEnd/>
            <a:tailEnd/>
          </a:ln>
        </p:spPr>
        <p:txBody>
          <a:bodyPr wrap="none" anchor="ctr"/>
          <a:lstStyle/>
          <a:p>
            <a:r>
              <a:rPr lang="en-US"/>
              <a:t>MM </a:t>
            </a:r>
            <a:r>
              <a:rPr lang="en-US" sz="2000"/>
              <a:t>Devices</a:t>
            </a:r>
          </a:p>
        </p:txBody>
      </p:sp>
      <p:sp>
        <p:nvSpPr>
          <p:cNvPr id="3079" name="Rectangle 11"/>
          <p:cNvSpPr>
            <a:spLocks noChangeArrowheads="1"/>
          </p:cNvSpPr>
          <p:nvPr/>
        </p:nvSpPr>
        <p:spPr bwMode="auto">
          <a:xfrm>
            <a:off x="4724400" y="5715000"/>
            <a:ext cx="1981200" cy="533400"/>
          </a:xfrm>
          <a:prstGeom prst="rect">
            <a:avLst/>
          </a:prstGeom>
          <a:noFill/>
          <a:ln w="9525">
            <a:solidFill>
              <a:schemeClr val="tx1"/>
            </a:solidFill>
            <a:miter lim="800000"/>
            <a:headEnd/>
            <a:tailEnd/>
          </a:ln>
        </p:spPr>
        <p:txBody>
          <a:bodyPr wrap="none" anchor="ctr"/>
          <a:lstStyle/>
          <a:p>
            <a:r>
              <a:rPr lang="en-US" sz="2000"/>
              <a:t>Network</a:t>
            </a:r>
          </a:p>
        </p:txBody>
      </p:sp>
      <p:sp>
        <p:nvSpPr>
          <p:cNvPr id="3080" name="Rectangle 13"/>
          <p:cNvSpPr>
            <a:spLocks noChangeArrowheads="1"/>
          </p:cNvSpPr>
          <p:nvPr/>
        </p:nvSpPr>
        <p:spPr bwMode="auto">
          <a:xfrm>
            <a:off x="762000" y="2438400"/>
            <a:ext cx="2590800" cy="533400"/>
          </a:xfrm>
          <a:prstGeom prst="rect">
            <a:avLst/>
          </a:prstGeom>
          <a:noFill/>
          <a:ln w="9525">
            <a:noFill/>
            <a:miter lim="800000"/>
            <a:headEnd/>
            <a:tailEnd/>
          </a:ln>
        </p:spPr>
        <p:txBody>
          <a:bodyPr wrap="none" anchor="ctr"/>
          <a:lstStyle/>
          <a:p>
            <a:r>
              <a:rPr lang="en-US"/>
              <a:t>(Application QoS)</a:t>
            </a:r>
          </a:p>
        </p:txBody>
      </p:sp>
      <p:sp>
        <p:nvSpPr>
          <p:cNvPr id="3081" name="Rectangle 14"/>
          <p:cNvSpPr>
            <a:spLocks noChangeArrowheads="1"/>
          </p:cNvSpPr>
          <p:nvPr/>
        </p:nvSpPr>
        <p:spPr bwMode="auto">
          <a:xfrm>
            <a:off x="762000" y="1295400"/>
            <a:ext cx="1981200" cy="381000"/>
          </a:xfrm>
          <a:prstGeom prst="rect">
            <a:avLst/>
          </a:prstGeom>
          <a:noFill/>
          <a:ln w="9525">
            <a:noFill/>
            <a:miter lim="800000"/>
            <a:headEnd/>
            <a:tailEnd/>
          </a:ln>
        </p:spPr>
        <p:txBody>
          <a:bodyPr wrap="none" anchor="ctr"/>
          <a:lstStyle/>
          <a:p>
            <a:r>
              <a:rPr lang="en-US"/>
              <a:t>(User QoS)</a:t>
            </a:r>
          </a:p>
        </p:txBody>
      </p:sp>
      <p:sp>
        <p:nvSpPr>
          <p:cNvPr id="3082" name="Rectangle 15"/>
          <p:cNvSpPr>
            <a:spLocks noChangeArrowheads="1"/>
          </p:cNvSpPr>
          <p:nvPr/>
        </p:nvSpPr>
        <p:spPr bwMode="auto">
          <a:xfrm>
            <a:off x="2895600" y="4191000"/>
            <a:ext cx="2286000" cy="381000"/>
          </a:xfrm>
          <a:prstGeom prst="rect">
            <a:avLst/>
          </a:prstGeom>
          <a:noFill/>
          <a:ln w="9525">
            <a:noFill/>
            <a:miter lim="800000"/>
            <a:headEnd/>
            <a:tailEnd/>
          </a:ln>
        </p:spPr>
        <p:txBody>
          <a:bodyPr wrap="none" anchor="ctr"/>
          <a:lstStyle/>
          <a:p>
            <a:r>
              <a:rPr lang="en-US"/>
              <a:t>(System QOS)</a:t>
            </a:r>
          </a:p>
        </p:txBody>
      </p:sp>
      <p:sp>
        <p:nvSpPr>
          <p:cNvPr id="3083" name="Rectangle 16"/>
          <p:cNvSpPr>
            <a:spLocks noChangeArrowheads="1"/>
          </p:cNvSpPr>
          <p:nvPr/>
        </p:nvSpPr>
        <p:spPr bwMode="auto">
          <a:xfrm>
            <a:off x="1219200" y="5181600"/>
            <a:ext cx="1371600" cy="457200"/>
          </a:xfrm>
          <a:prstGeom prst="rect">
            <a:avLst/>
          </a:prstGeom>
          <a:noFill/>
          <a:ln w="9525">
            <a:noFill/>
            <a:miter lim="800000"/>
            <a:headEnd/>
            <a:tailEnd/>
          </a:ln>
        </p:spPr>
        <p:txBody>
          <a:bodyPr wrap="none" anchor="ctr"/>
          <a:lstStyle/>
          <a:p>
            <a:r>
              <a:rPr lang="en-US"/>
              <a:t>(Device QoS)</a:t>
            </a:r>
          </a:p>
        </p:txBody>
      </p:sp>
      <p:sp>
        <p:nvSpPr>
          <p:cNvPr id="3084" name="Rectangle 17"/>
          <p:cNvSpPr>
            <a:spLocks noChangeArrowheads="1"/>
          </p:cNvSpPr>
          <p:nvPr/>
        </p:nvSpPr>
        <p:spPr bwMode="auto">
          <a:xfrm>
            <a:off x="4648200" y="5029200"/>
            <a:ext cx="1981200" cy="381000"/>
          </a:xfrm>
          <a:prstGeom prst="rect">
            <a:avLst/>
          </a:prstGeom>
          <a:noFill/>
          <a:ln w="9525">
            <a:noFill/>
            <a:miter lim="800000"/>
            <a:headEnd/>
            <a:tailEnd/>
          </a:ln>
        </p:spPr>
        <p:txBody>
          <a:bodyPr wrap="none" anchor="ctr"/>
          <a:lstStyle/>
          <a:p>
            <a:r>
              <a:rPr lang="en-US"/>
              <a:t>(Network QoS)</a:t>
            </a:r>
          </a:p>
        </p:txBody>
      </p:sp>
      <p:sp>
        <p:nvSpPr>
          <p:cNvPr id="3085" name="Line 18"/>
          <p:cNvSpPr>
            <a:spLocks noChangeShapeType="1"/>
          </p:cNvSpPr>
          <p:nvPr/>
        </p:nvSpPr>
        <p:spPr bwMode="auto">
          <a:xfrm>
            <a:off x="3962400" y="2286000"/>
            <a:ext cx="0" cy="106680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3086" name="Line 19"/>
          <p:cNvSpPr>
            <a:spLocks noChangeShapeType="1"/>
          </p:cNvSpPr>
          <p:nvPr/>
        </p:nvSpPr>
        <p:spPr bwMode="auto">
          <a:xfrm flipH="1">
            <a:off x="2590800" y="4495800"/>
            <a:ext cx="1143000" cy="137160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3087" name="Line 20"/>
          <p:cNvSpPr>
            <a:spLocks noChangeShapeType="1"/>
          </p:cNvSpPr>
          <p:nvPr/>
        </p:nvSpPr>
        <p:spPr bwMode="auto">
          <a:xfrm>
            <a:off x="4114800" y="4572000"/>
            <a:ext cx="914400" cy="1143000"/>
          </a:xfrm>
          <a:prstGeom prst="line">
            <a:avLst/>
          </a:prstGeom>
          <a:noFill/>
          <a:ln w="9525">
            <a:solidFill>
              <a:schemeClr val="tx1"/>
            </a:solidFill>
            <a:round/>
            <a:headEnd/>
            <a:tailEnd type="triangle" w="med" len="med"/>
          </a:ln>
        </p:spPr>
        <p:txBody>
          <a:bodyPr wrap="none" anchor="ctr"/>
          <a:lstStyle/>
          <a:p>
            <a:endParaRPr lang="en-US"/>
          </a:p>
        </p:txBody>
      </p:sp>
      <p:sp>
        <p:nvSpPr>
          <p:cNvPr id="17" name="Footer Placeholder 16"/>
          <p:cNvSpPr>
            <a:spLocks noGrp="1"/>
          </p:cNvSpPr>
          <p:nvPr>
            <p:ph type="ftr" sz="quarter" idx="11"/>
          </p:nvPr>
        </p:nvSpPr>
        <p:spPr/>
        <p:txBody>
          <a:bodyPr/>
          <a:lstStyle/>
          <a:p>
            <a:pPr>
              <a:defRPr/>
            </a:pPr>
            <a:r>
              <a:rPr lang="en-US" smtClean="0"/>
              <a:t>Chapter 9 </a:t>
            </a:r>
            <a:endParaRPr lang="en-US"/>
          </a:p>
        </p:txBody>
      </p:sp>
      <p:sp>
        <p:nvSpPr>
          <p:cNvPr id="16" name="Slide Number Placeholder 15"/>
          <p:cNvSpPr>
            <a:spLocks noGrp="1"/>
          </p:cNvSpPr>
          <p:nvPr>
            <p:ph type="sldNum" sz="quarter" idx="12"/>
          </p:nvPr>
        </p:nvSpPr>
        <p:spPr/>
        <p:txBody>
          <a:bodyPr/>
          <a:lstStyle/>
          <a:p>
            <a:pPr>
              <a:defRPr/>
            </a:pPr>
            <a:fld id="{8CDB58D1-0C89-47A5-AC07-2793070BAED8}"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Chapter 9 </a:t>
            </a:r>
            <a:endParaRPr lang="en-US"/>
          </a:p>
        </p:txBody>
      </p:sp>
      <p:sp>
        <p:nvSpPr>
          <p:cNvPr id="4" name="Slide Number Placeholder 3"/>
          <p:cNvSpPr>
            <a:spLocks noGrp="1"/>
          </p:cNvSpPr>
          <p:nvPr>
            <p:ph type="sldNum" sz="quarter" idx="12"/>
          </p:nvPr>
        </p:nvSpPr>
        <p:spPr/>
        <p:txBody>
          <a:bodyPr/>
          <a:lstStyle/>
          <a:p>
            <a:pPr>
              <a:defRPr/>
            </a:pPr>
            <a:fld id="{8CDB58D1-0C89-47A5-AC07-2793070BAED8}" type="slidenum">
              <a:rPr lang="en-US" smtClean="0"/>
              <a:pPr>
                <a:defRPr/>
              </a:pPr>
              <a:t>17</a:t>
            </a:fld>
            <a:endParaRPr lang="en-US"/>
          </a:p>
        </p:txBody>
      </p:sp>
      <p:sp>
        <p:nvSpPr>
          <p:cNvPr id="4098" name="Rectangle 2"/>
          <p:cNvSpPr>
            <a:spLocks noGrp="1" noChangeArrowheads="1"/>
          </p:cNvSpPr>
          <p:nvPr>
            <p:ph type="title" idx="4294967295"/>
          </p:nvPr>
        </p:nvSpPr>
        <p:spPr>
          <a:xfrm>
            <a:off x="0" y="274638"/>
            <a:ext cx="8229600" cy="868362"/>
          </a:xfrm>
        </p:spPr>
        <p:txBody>
          <a:bodyPr/>
          <a:lstStyle/>
          <a:p>
            <a:pPr eaLnBrk="1" hangingPunct="1"/>
            <a:r>
              <a:rPr lang="en-US" smtClean="0"/>
              <a:t>QoS parameters</a:t>
            </a:r>
          </a:p>
        </p:txBody>
      </p:sp>
      <p:sp>
        <p:nvSpPr>
          <p:cNvPr id="4099" name="Rectangle 3"/>
          <p:cNvSpPr>
            <a:spLocks noGrp="1" noChangeArrowheads="1"/>
          </p:cNvSpPr>
          <p:nvPr>
            <p:ph type="body" idx="4294967295"/>
          </p:nvPr>
        </p:nvSpPr>
        <p:spPr>
          <a:xfrm>
            <a:off x="0" y="1600200"/>
            <a:ext cx="8229600" cy="5257800"/>
          </a:xfrm>
        </p:spPr>
        <p:txBody>
          <a:bodyPr/>
          <a:lstStyle/>
          <a:p>
            <a:pPr eaLnBrk="1" hangingPunct="1">
              <a:buFont typeface="Wingdings" pitchFamily="2" charset="2"/>
              <a:buChar char="Ø"/>
            </a:pPr>
            <a:r>
              <a:rPr lang="en-US" sz="2800" dirty="0" smtClean="0"/>
              <a:t>The set of chosen parameters for the particular service determines what will be measured as </a:t>
            </a:r>
            <a:r>
              <a:rPr lang="en-US" sz="2800" dirty="0" err="1" smtClean="0"/>
              <a:t>QoS</a:t>
            </a:r>
            <a:endParaRPr lang="en-US" sz="2800" dirty="0" smtClean="0"/>
          </a:p>
          <a:p>
            <a:pPr eaLnBrk="1" hangingPunct="1">
              <a:buFont typeface="Wingdings" pitchFamily="2" charset="2"/>
              <a:buChar char="Ø"/>
            </a:pPr>
            <a:endParaRPr lang="en-US" sz="2800" dirty="0" smtClean="0"/>
          </a:p>
          <a:p>
            <a:pPr eaLnBrk="1" hangingPunct="1">
              <a:buFont typeface="Wingdings" pitchFamily="2" charset="2"/>
              <a:buChar char="Ø"/>
            </a:pPr>
            <a:r>
              <a:rPr lang="en-US" sz="2800" dirty="0" smtClean="0"/>
              <a:t>Most of the current </a:t>
            </a:r>
            <a:r>
              <a:rPr lang="en-US" sz="2800" dirty="0" err="1" smtClean="0"/>
              <a:t>QoS</a:t>
            </a:r>
            <a:r>
              <a:rPr lang="en-US" sz="2800" dirty="0" smtClean="0"/>
              <a:t> parameters differ from the parameters described in ISO because the variety of applications, media sent and the quality of the networks and end systems</a:t>
            </a:r>
          </a:p>
          <a:p>
            <a:pPr eaLnBrk="1" hangingPunct="1">
              <a:buFont typeface="Wingdings" pitchFamily="2" charset="2"/>
              <a:buChar char="Ø"/>
            </a:pPr>
            <a:endParaRPr lang="en-US" sz="2800" dirty="0" smtClean="0"/>
          </a:p>
          <a:p>
            <a:pPr eaLnBrk="1" hangingPunct="1">
              <a:buFont typeface="Wingdings" pitchFamily="2" charset="2"/>
              <a:buChar char="Ø"/>
            </a:pPr>
            <a:r>
              <a:rPr lang="en-US" sz="2800" dirty="0" smtClean="0"/>
              <a:t>Hence many different parameters are possible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274638"/>
            <a:ext cx="9144000" cy="715962"/>
          </a:xfrm>
        </p:spPr>
        <p:txBody>
          <a:bodyPr/>
          <a:lstStyle/>
          <a:p>
            <a:pPr eaLnBrk="1" hangingPunct="1"/>
            <a:r>
              <a:rPr lang="en-US" sz="4000" smtClean="0"/>
              <a:t>QoS parameters (Contd.)</a:t>
            </a:r>
          </a:p>
        </p:txBody>
      </p:sp>
      <p:sp>
        <p:nvSpPr>
          <p:cNvPr id="5123" name="Rectangle 3"/>
          <p:cNvSpPr>
            <a:spLocks noGrp="1" noChangeArrowheads="1"/>
          </p:cNvSpPr>
          <p:nvPr>
            <p:ph idx="1"/>
          </p:nvPr>
        </p:nvSpPr>
        <p:spPr>
          <a:xfrm>
            <a:off x="0" y="1066800"/>
            <a:ext cx="9144000" cy="5791200"/>
          </a:xfrm>
        </p:spPr>
        <p:txBody>
          <a:bodyPr/>
          <a:lstStyle/>
          <a:p>
            <a:pPr marL="609600" indent="-609600" eaLnBrk="1" hangingPunct="1">
              <a:buFont typeface="Wingdings" pitchFamily="2" charset="2"/>
              <a:buChar char="Ø"/>
            </a:pPr>
            <a:r>
              <a:rPr lang="en-US" dirty="0" smtClean="0"/>
              <a:t>Possible set of </a:t>
            </a:r>
            <a:r>
              <a:rPr lang="en-US" dirty="0" err="1" smtClean="0"/>
              <a:t>QoS</a:t>
            </a:r>
            <a:r>
              <a:rPr lang="en-US" dirty="0" smtClean="0"/>
              <a:t> parameters for each layer</a:t>
            </a:r>
          </a:p>
          <a:p>
            <a:pPr marL="990600" lvl="1" indent="-533400" eaLnBrk="1" hangingPunct="1">
              <a:buFont typeface="Wingdings" pitchFamily="2" charset="2"/>
              <a:buAutoNum type="arabicPeriod"/>
            </a:pPr>
            <a:r>
              <a:rPr lang="en-US" dirty="0" smtClean="0"/>
              <a:t>Application </a:t>
            </a:r>
            <a:r>
              <a:rPr lang="en-US" dirty="0" err="1" smtClean="0"/>
              <a:t>QoS</a:t>
            </a:r>
            <a:r>
              <a:rPr lang="en-US" dirty="0" smtClean="0"/>
              <a:t> Parameters – describe requirements for the application services possibly specified in terms of </a:t>
            </a:r>
          </a:p>
          <a:p>
            <a:pPr marL="990600" lvl="1" indent="-533400" eaLnBrk="1" hangingPunct="1">
              <a:buFont typeface="Wingdings" pitchFamily="2" charset="2"/>
              <a:buNone/>
            </a:pPr>
            <a:endParaRPr lang="en-US" dirty="0" smtClean="0"/>
          </a:p>
          <a:p>
            <a:pPr marL="1371600" lvl="2" indent="-457200" eaLnBrk="1" hangingPunct="1">
              <a:buFont typeface="Wingdings" pitchFamily="2" charset="2"/>
              <a:buAutoNum type="alphaLcPeriod"/>
            </a:pPr>
            <a:r>
              <a:rPr lang="en-US" dirty="0" smtClean="0"/>
              <a:t>Media quality – which includes the media characteristics and their transmission characteristics, such as end to end delay</a:t>
            </a:r>
          </a:p>
          <a:p>
            <a:pPr marL="1371600" lvl="2" indent="-457200" eaLnBrk="1" hangingPunct="1">
              <a:buFont typeface="Wingdings" pitchFamily="2" charset="2"/>
              <a:buAutoNum type="alphaLcPeriod"/>
            </a:pPr>
            <a:r>
              <a:rPr lang="en-US" dirty="0" smtClean="0"/>
              <a:t>Media relations – which specify the relations among media, such as media conversion or inter/intra stream synchronization</a:t>
            </a:r>
          </a:p>
          <a:p>
            <a:pPr marL="609600" indent="-609600" eaLnBrk="1" hangingPunct="1"/>
            <a:endParaRPr lang="en-US" dirty="0" smtClean="0"/>
          </a:p>
        </p:txBody>
      </p:sp>
      <p:sp>
        <p:nvSpPr>
          <p:cNvPr id="5" name="Footer Placeholder 4"/>
          <p:cNvSpPr>
            <a:spLocks noGrp="1"/>
          </p:cNvSpPr>
          <p:nvPr>
            <p:ph type="ftr" sz="quarter" idx="11"/>
          </p:nvPr>
        </p:nvSpPr>
        <p:spPr/>
        <p:txBody>
          <a:bodyPr/>
          <a:lstStyle/>
          <a:p>
            <a:pPr>
              <a:defRPr/>
            </a:pPr>
            <a:r>
              <a:rPr lang="en-US" smtClean="0"/>
              <a:t>Chapter 9 </a:t>
            </a:r>
            <a:endParaRPr lang="en-US"/>
          </a:p>
        </p:txBody>
      </p:sp>
      <p:sp>
        <p:nvSpPr>
          <p:cNvPr id="4" name="Slide Number Placeholder 3"/>
          <p:cNvSpPr>
            <a:spLocks noGrp="1"/>
          </p:cNvSpPr>
          <p:nvPr>
            <p:ph type="sldNum" sz="quarter" idx="12"/>
          </p:nvPr>
        </p:nvSpPr>
        <p:spPr/>
        <p:txBody>
          <a:bodyPr/>
          <a:lstStyle/>
          <a:p>
            <a:pPr>
              <a:defRPr/>
            </a:pPr>
            <a:fld id="{C5515CB5-3CFD-44A7-8752-9DE517FD78F9}"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686800" cy="639762"/>
          </a:xfrm>
        </p:spPr>
        <p:txBody>
          <a:bodyPr>
            <a:normAutofit fontScale="90000"/>
          </a:bodyPr>
          <a:lstStyle/>
          <a:p>
            <a:pPr eaLnBrk="1" hangingPunct="1"/>
            <a:r>
              <a:rPr lang="en-US" sz="4000" smtClean="0"/>
              <a:t>QoS parameters (Contd.)</a:t>
            </a:r>
          </a:p>
        </p:txBody>
      </p:sp>
      <p:sp>
        <p:nvSpPr>
          <p:cNvPr id="6147" name="Rectangle 3"/>
          <p:cNvSpPr>
            <a:spLocks noGrp="1" noChangeArrowheads="1"/>
          </p:cNvSpPr>
          <p:nvPr>
            <p:ph idx="1"/>
          </p:nvPr>
        </p:nvSpPr>
        <p:spPr>
          <a:xfrm>
            <a:off x="0" y="990600"/>
            <a:ext cx="9144000" cy="5867400"/>
          </a:xfrm>
        </p:spPr>
        <p:txBody>
          <a:bodyPr/>
          <a:lstStyle/>
          <a:p>
            <a:pPr marL="990600" lvl="1" indent="-533400" eaLnBrk="1" hangingPunct="1">
              <a:buFont typeface="Wingdings" pitchFamily="2" charset="2"/>
              <a:buAutoNum type="arabicPeriod" startAt="2"/>
            </a:pPr>
            <a:r>
              <a:rPr lang="en-US" sz="2400" dirty="0" smtClean="0"/>
              <a:t>System </a:t>
            </a:r>
            <a:r>
              <a:rPr lang="en-US" sz="2400" dirty="0" err="1" smtClean="0"/>
              <a:t>QoS</a:t>
            </a:r>
            <a:r>
              <a:rPr lang="en-US" sz="2400" dirty="0" smtClean="0"/>
              <a:t> parameters- describe requirements on the communication services and OS services resulting from the application </a:t>
            </a:r>
            <a:r>
              <a:rPr lang="en-US" sz="2400" dirty="0" err="1" smtClean="0"/>
              <a:t>QoS</a:t>
            </a:r>
            <a:r>
              <a:rPr lang="en-US" sz="2400" dirty="0" smtClean="0"/>
              <a:t>, specified in terms of quantitative and qualitative criteria</a:t>
            </a:r>
          </a:p>
          <a:p>
            <a:pPr marL="990600" lvl="1" indent="-533400" eaLnBrk="1" hangingPunct="1">
              <a:buFont typeface="Wingdings" pitchFamily="2" charset="2"/>
              <a:buNone/>
            </a:pPr>
            <a:endParaRPr lang="en-US" sz="2400" dirty="0" smtClean="0"/>
          </a:p>
          <a:p>
            <a:pPr marL="990600" lvl="1" indent="-533400" eaLnBrk="1" hangingPunct="1">
              <a:buFont typeface="Wingdings" pitchFamily="2" charset="2"/>
              <a:buAutoNum type="alphaLcPeriod"/>
            </a:pPr>
            <a:r>
              <a:rPr lang="en-US" sz="2400" dirty="0" smtClean="0"/>
              <a:t>Quantitative criteria – those which can be evaluated in terms of certain measures, such as </a:t>
            </a:r>
            <a:r>
              <a:rPr lang="en-US" sz="2400" b="1" dirty="0" smtClean="0"/>
              <a:t>bps (bits per second), no. of errors, task processing time, PDU size </a:t>
            </a:r>
            <a:r>
              <a:rPr lang="en-US" sz="2400" dirty="0" smtClean="0"/>
              <a:t>etc.</a:t>
            </a:r>
          </a:p>
          <a:p>
            <a:pPr marL="990600" lvl="1" indent="-533400" eaLnBrk="1" hangingPunct="1">
              <a:buFont typeface="Wingdings" pitchFamily="2" charset="2"/>
              <a:buAutoNum type="alphaLcPeriod"/>
            </a:pPr>
            <a:r>
              <a:rPr lang="en-US" sz="2400" dirty="0" smtClean="0"/>
              <a:t>Qualitative criteria – specify the expected services needed for provision of </a:t>
            </a:r>
            <a:r>
              <a:rPr lang="en-US" sz="2400" dirty="0" err="1" smtClean="0"/>
              <a:t>QoS</a:t>
            </a:r>
            <a:r>
              <a:rPr lang="en-US" sz="2400" dirty="0" smtClean="0"/>
              <a:t>, such as </a:t>
            </a:r>
            <a:r>
              <a:rPr lang="en-US" sz="2400" b="1" dirty="0" err="1" smtClean="0"/>
              <a:t>interstream</a:t>
            </a:r>
            <a:r>
              <a:rPr lang="en-US" sz="2400" b="1" dirty="0" smtClean="0"/>
              <a:t> synchronization, ordered delivery of data, error recovery mechanism, scheduling mechanism </a:t>
            </a:r>
            <a:r>
              <a:rPr lang="en-US" sz="2400" dirty="0" smtClean="0"/>
              <a:t>etc.</a:t>
            </a:r>
          </a:p>
          <a:p>
            <a:pPr marL="990600" lvl="1" indent="-533400" eaLnBrk="1" hangingPunct="1"/>
            <a:r>
              <a:rPr lang="en-US" sz="2400" dirty="0" smtClean="0"/>
              <a:t>Can be used by the coordination control to invoke proper services for particular applications </a:t>
            </a:r>
          </a:p>
          <a:p>
            <a:pPr marL="609600" indent="-609600" eaLnBrk="1" hangingPunct="1"/>
            <a:endParaRPr lang="en-US" sz="2800" dirty="0" smtClean="0"/>
          </a:p>
        </p:txBody>
      </p:sp>
      <p:sp>
        <p:nvSpPr>
          <p:cNvPr id="5" name="Footer Placeholder 4"/>
          <p:cNvSpPr>
            <a:spLocks noGrp="1"/>
          </p:cNvSpPr>
          <p:nvPr>
            <p:ph type="ftr" sz="quarter" idx="11"/>
          </p:nvPr>
        </p:nvSpPr>
        <p:spPr/>
        <p:txBody>
          <a:bodyPr/>
          <a:lstStyle/>
          <a:p>
            <a:pPr>
              <a:defRPr/>
            </a:pPr>
            <a:r>
              <a:rPr lang="en-US" smtClean="0"/>
              <a:t>Chapter 9 </a:t>
            </a:r>
            <a:endParaRPr lang="en-US"/>
          </a:p>
        </p:txBody>
      </p:sp>
      <p:sp>
        <p:nvSpPr>
          <p:cNvPr id="4" name="Slide Number Placeholder 3"/>
          <p:cNvSpPr>
            <a:spLocks noGrp="1"/>
          </p:cNvSpPr>
          <p:nvPr>
            <p:ph type="sldNum" sz="quarter" idx="12"/>
          </p:nvPr>
        </p:nvSpPr>
        <p:spPr/>
        <p:txBody>
          <a:bodyPr/>
          <a:lstStyle/>
          <a:p>
            <a:pPr>
              <a:defRPr/>
            </a:pPr>
            <a:fld id="{C5515CB5-3CFD-44A7-8752-9DE517FD78F9}"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Application Subsystem</a:t>
            </a:r>
          </a:p>
        </p:txBody>
      </p:sp>
      <p:sp>
        <p:nvSpPr>
          <p:cNvPr id="4099" name="Content Placeholder 2"/>
          <p:cNvSpPr>
            <a:spLocks noGrp="1"/>
          </p:cNvSpPr>
          <p:nvPr>
            <p:ph idx="1"/>
          </p:nvPr>
        </p:nvSpPr>
        <p:spPr/>
        <p:txBody>
          <a:bodyPr/>
          <a:lstStyle/>
          <a:p>
            <a:r>
              <a:rPr lang="en-US" smtClean="0"/>
              <a:t>Collaborative Computing</a:t>
            </a:r>
          </a:p>
          <a:p>
            <a:pPr lvl="1"/>
            <a:r>
              <a:rPr lang="en-US" smtClean="0"/>
              <a:t>CSCW (Computer Supported Cooperative Work)</a:t>
            </a:r>
          </a:p>
          <a:p>
            <a:pPr lvl="1"/>
            <a:r>
              <a:rPr lang="en-US" smtClean="0"/>
              <a:t>E.g. Electronic mail, bulletin boards, social networking, chat engine, conference systems, screen sharing tools </a:t>
            </a:r>
          </a:p>
        </p:txBody>
      </p:sp>
      <p:sp>
        <p:nvSpPr>
          <p:cNvPr id="4100" name="Footer Placeholder 3"/>
          <p:cNvSpPr>
            <a:spLocks noGrp="1"/>
          </p:cNvSpPr>
          <p:nvPr>
            <p:ph type="ftr" sz="quarter" idx="11"/>
          </p:nvPr>
        </p:nvSpPr>
        <p:spPr>
          <a:noFill/>
        </p:spPr>
        <p:txBody>
          <a:bodyPr/>
          <a:lstStyle/>
          <a:p>
            <a:r>
              <a:rPr lang="en-US" smtClean="0"/>
              <a:t>Chapter 9 </a:t>
            </a:r>
            <a:endParaRPr lang="en-US"/>
          </a:p>
        </p:txBody>
      </p:sp>
      <p:sp>
        <p:nvSpPr>
          <p:cNvPr id="4101" name="Slide Number Placeholder 4"/>
          <p:cNvSpPr>
            <a:spLocks noGrp="1"/>
          </p:cNvSpPr>
          <p:nvPr>
            <p:ph type="sldNum" sz="quarter" idx="12"/>
          </p:nvPr>
        </p:nvSpPr>
        <p:spPr>
          <a:noFill/>
        </p:spPr>
        <p:txBody>
          <a:bodyPr/>
          <a:lstStyle/>
          <a:p>
            <a:fld id="{BBB11CBA-02D2-4EDA-AA5B-A56D6B993BB8}"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792162"/>
          </a:xfrm>
        </p:spPr>
        <p:txBody>
          <a:bodyPr>
            <a:normAutofit fontScale="90000"/>
          </a:bodyPr>
          <a:lstStyle/>
          <a:p>
            <a:pPr eaLnBrk="1" hangingPunct="1"/>
            <a:r>
              <a:rPr lang="en-US" smtClean="0"/>
              <a:t>QoS parameters (Contd.)</a:t>
            </a:r>
          </a:p>
        </p:txBody>
      </p:sp>
      <p:sp>
        <p:nvSpPr>
          <p:cNvPr id="7171" name="Rectangle 3"/>
          <p:cNvSpPr>
            <a:spLocks noGrp="1" noChangeArrowheads="1"/>
          </p:cNvSpPr>
          <p:nvPr>
            <p:ph idx="1"/>
          </p:nvPr>
        </p:nvSpPr>
        <p:spPr>
          <a:xfrm>
            <a:off x="0" y="1143000"/>
            <a:ext cx="9144000" cy="5715000"/>
          </a:xfrm>
        </p:spPr>
        <p:txBody>
          <a:bodyPr/>
          <a:lstStyle/>
          <a:p>
            <a:pPr marL="609600" indent="-609600" eaLnBrk="1" hangingPunct="1">
              <a:buFontTx/>
              <a:buAutoNum type="arabicPeriod" startAt="3"/>
            </a:pPr>
            <a:r>
              <a:rPr lang="en-US" sz="2800" smtClean="0"/>
              <a:t>Network QoS parameters – describe requirements on network services, specified in terms of </a:t>
            </a:r>
          </a:p>
          <a:p>
            <a:pPr marL="609600" indent="-609600" eaLnBrk="1" hangingPunct="1">
              <a:buFontTx/>
              <a:buNone/>
            </a:pPr>
            <a:endParaRPr lang="en-US" sz="1600" smtClean="0"/>
          </a:p>
          <a:p>
            <a:pPr marL="990600" lvl="1" indent="-533400" eaLnBrk="1" hangingPunct="1">
              <a:buFontTx/>
              <a:buAutoNum type="alphaLcPeriod"/>
            </a:pPr>
            <a:r>
              <a:rPr lang="en-US" sz="2400" smtClean="0"/>
              <a:t>Network load – describing the ongoing network traffic and characterized through average/minimal inter arrival time on the network connection, packet/cell size, and service time in the mode for the connection’s packet cell.</a:t>
            </a:r>
          </a:p>
          <a:p>
            <a:pPr marL="990600" lvl="1" indent="-533400" eaLnBrk="1" hangingPunct="1">
              <a:buFontTx/>
              <a:buAutoNum type="alphaLcPeriod"/>
            </a:pPr>
            <a:endParaRPr lang="en-US" sz="1200" smtClean="0"/>
          </a:p>
          <a:p>
            <a:pPr marL="990600" lvl="1" indent="-533400" eaLnBrk="1" hangingPunct="1">
              <a:buFontTx/>
              <a:buAutoNum type="alphaLcPeriod"/>
            </a:pPr>
            <a:r>
              <a:rPr lang="en-US" sz="2400" smtClean="0"/>
              <a:t>Network performance – describing the requirements which the network services must guarantee</a:t>
            </a:r>
          </a:p>
          <a:p>
            <a:pPr marL="1371600" lvl="2" indent="-457200" eaLnBrk="1" hangingPunct="1">
              <a:buFontTx/>
              <a:buNone/>
            </a:pPr>
            <a:r>
              <a:rPr lang="en-US" sz="2000" smtClean="0"/>
              <a:t>	performance might be expressed through a source to destination delay bound for the connection’s packet and packet loss rate </a:t>
            </a:r>
          </a:p>
          <a:p>
            <a:pPr marL="1371600" lvl="2" indent="-457200" eaLnBrk="1" hangingPunct="1">
              <a:buFontTx/>
              <a:buNone/>
            </a:pPr>
            <a:r>
              <a:rPr lang="en-US" sz="2000" smtClean="0"/>
              <a:t>	</a:t>
            </a:r>
          </a:p>
          <a:p>
            <a:pPr marL="1371600" lvl="2" indent="-457200" eaLnBrk="1" hangingPunct="1">
              <a:buFontTx/>
              <a:buNone/>
            </a:pPr>
            <a:r>
              <a:rPr lang="en-US" sz="2000" smtClean="0"/>
              <a:t>	other parameters bandwidth, delay-jitter (max. difference between end to end delays experienced by any two packets)</a:t>
            </a:r>
          </a:p>
        </p:txBody>
      </p:sp>
      <p:sp>
        <p:nvSpPr>
          <p:cNvPr id="5" name="Footer Placeholder 4"/>
          <p:cNvSpPr>
            <a:spLocks noGrp="1"/>
          </p:cNvSpPr>
          <p:nvPr>
            <p:ph type="ftr" sz="quarter" idx="11"/>
          </p:nvPr>
        </p:nvSpPr>
        <p:spPr/>
        <p:txBody>
          <a:bodyPr/>
          <a:lstStyle/>
          <a:p>
            <a:pPr>
              <a:defRPr/>
            </a:pPr>
            <a:r>
              <a:rPr lang="en-US" smtClean="0"/>
              <a:t>Chapter 9 </a:t>
            </a:r>
            <a:endParaRPr lang="en-US"/>
          </a:p>
        </p:txBody>
      </p:sp>
      <p:sp>
        <p:nvSpPr>
          <p:cNvPr id="4" name="Slide Number Placeholder 3"/>
          <p:cNvSpPr>
            <a:spLocks noGrp="1"/>
          </p:cNvSpPr>
          <p:nvPr>
            <p:ph type="sldNum" sz="quarter" idx="12"/>
          </p:nvPr>
        </p:nvSpPr>
        <p:spPr/>
        <p:txBody>
          <a:bodyPr/>
          <a:lstStyle/>
          <a:p>
            <a:pPr>
              <a:defRPr/>
            </a:pPr>
            <a:fld id="{C5515CB5-3CFD-44A7-8752-9DE517FD78F9}"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QoS parameters (Contd.)</a:t>
            </a:r>
          </a:p>
        </p:txBody>
      </p:sp>
      <p:sp>
        <p:nvSpPr>
          <p:cNvPr id="8195" name="Rectangle 3"/>
          <p:cNvSpPr>
            <a:spLocks noGrp="1" noChangeArrowheads="1"/>
          </p:cNvSpPr>
          <p:nvPr>
            <p:ph idx="1"/>
          </p:nvPr>
        </p:nvSpPr>
        <p:spPr/>
        <p:txBody>
          <a:bodyPr/>
          <a:lstStyle/>
          <a:p>
            <a:pPr marL="609600" indent="-609600" eaLnBrk="1" hangingPunct="1">
              <a:buFontTx/>
              <a:buAutoNum type="arabicPeriod" startAt="4"/>
            </a:pPr>
            <a:r>
              <a:rPr lang="en-US" smtClean="0"/>
              <a:t>Device QoS parameters – specify timimg and thtoughput demands for media data units</a:t>
            </a:r>
          </a:p>
          <a:p>
            <a:pPr marL="609600" indent="-609600" eaLnBrk="1" hangingPunct="1">
              <a:buFontTx/>
              <a:buNone/>
            </a:pPr>
            <a:endParaRPr lang="en-US" smtClean="0"/>
          </a:p>
        </p:txBody>
      </p:sp>
      <p:sp>
        <p:nvSpPr>
          <p:cNvPr id="5" name="Footer Placeholder 4"/>
          <p:cNvSpPr>
            <a:spLocks noGrp="1"/>
          </p:cNvSpPr>
          <p:nvPr>
            <p:ph type="ftr" sz="quarter" idx="11"/>
          </p:nvPr>
        </p:nvSpPr>
        <p:spPr/>
        <p:txBody>
          <a:bodyPr/>
          <a:lstStyle/>
          <a:p>
            <a:pPr>
              <a:defRPr/>
            </a:pPr>
            <a:r>
              <a:rPr lang="en-US" smtClean="0"/>
              <a:t>Chapter 9 </a:t>
            </a:r>
            <a:endParaRPr lang="en-US"/>
          </a:p>
        </p:txBody>
      </p:sp>
      <p:sp>
        <p:nvSpPr>
          <p:cNvPr id="4" name="Slide Number Placeholder 3"/>
          <p:cNvSpPr>
            <a:spLocks noGrp="1"/>
          </p:cNvSpPr>
          <p:nvPr>
            <p:ph type="sldNum" sz="quarter" idx="12"/>
          </p:nvPr>
        </p:nvSpPr>
        <p:spPr/>
        <p:txBody>
          <a:bodyPr/>
          <a:lstStyle/>
          <a:p>
            <a:pPr>
              <a:defRPr/>
            </a:pPr>
            <a:fld id="{C5515CB5-3CFD-44A7-8752-9DE517FD78F9}"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9144000" cy="762000"/>
          </a:xfrm>
        </p:spPr>
        <p:txBody>
          <a:bodyPr/>
          <a:lstStyle/>
          <a:p>
            <a:pPr eaLnBrk="1" hangingPunct="1"/>
            <a:r>
              <a:rPr lang="en-US" sz="2800" dirty="0" err="1" smtClean="0"/>
              <a:t>QoS</a:t>
            </a:r>
            <a:r>
              <a:rPr lang="en-US" sz="2800" dirty="0" smtClean="0"/>
              <a:t> parameter values and types of service</a:t>
            </a:r>
          </a:p>
        </p:txBody>
      </p:sp>
      <p:sp>
        <p:nvSpPr>
          <p:cNvPr id="9219" name="Rectangle 3"/>
          <p:cNvSpPr>
            <a:spLocks noGrp="1" noChangeArrowheads="1"/>
          </p:cNvSpPr>
          <p:nvPr>
            <p:ph idx="1"/>
          </p:nvPr>
        </p:nvSpPr>
        <p:spPr>
          <a:xfrm>
            <a:off x="0" y="990600"/>
            <a:ext cx="9144000" cy="5867400"/>
          </a:xfrm>
        </p:spPr>
        <p:txBody>
          <a:bodyPr/>
          <a:lstStyle/>
          <a:p>
            <a:pPr marL="609600" indent="-609600" eaLnBrk="1" hangingPunct="1">
              <a:buFontTx/>
              <a:buAutoNum type="arabicPeriod"/>
            </a:pPr>
            <a:r>
              <a:rPr lang="en-US" sz="2800" smtClean="0"/>
              <a:t>Guaranteed services – provide QoS guarantees, as specified through the QoS parameter values either in deterministic statistical representation</a:t>
            </a:r>
          </a:p>
          <a:p>
            <a:pPr marL="609600" indent="-609600" eaLnBrk="1" hangingPunct="1">
              <a:buFontTx/>
              <a:buNone/>
            </a:pPr>
            <a:endParaRPr lang="en-US" sz="2800" smtClean="0"/>
          </a:p>
          <a:p>
            <a:pPr marL="990600" lvl="1" indent="-533400" eaLnBrk="1" hangingPunct="1"/>
            <a:r>
              <a:rPr lang="en-US" sz="2400" smtClean="0"/>
              <a:t>Deterministic bounds can be given through a single value( e.g. average value, contractual value, threshold value, target value), a pair of values (e.g. min and average value, lowest quality and target quality) or an interval of values (lower bound is the min value and upper bound is the max. value)</a:t>
            </a:r>
          </a:p>
          <a:p>
            <a:pPr marL="990600" lvl="1" indent="-533400" eaLnBrk="1" hangingPunct="1">
              <a:buFontTx/>
              <a:buNone/>
            </a:pPr>
            <a:endParaRPr lang="en-US" sz="2400" smtClean="0"/>
          </a:p>
          <a:p>
            <a:pPr marL="990600" lvl="1" indent="-533400" eaLnBrk="1" hangingPunct="1"/>
            <a:r>
              <a:rPr lang="en-US" sz="2400" smtClean="0"/>
              <a:t>statistical bounds on error rate etc</a:t>
            </a:r>
          </a:p>
        </p:txBody>
      </p:sp>
      <p:sp>
        <p:nvSpPr>
          <p:cNvPr id="5" name="Footer Placeholder 4"/>
          <p:cNvSpPr>
            <a:spLocks noGrp="1"/>
          </p:cNvSpPr>
          <p:nvPr>
            <p:ph type="ftr" sz="quarter" idx="11"/>
          </p:nvPr>
        </p:nvSpPr>
        <p:spPr/>
        <p:txBody>
          <a:bodyPr/>
          <a:lstStyle/>
          <a:p>
            <a:pPr>
              <a:defRPr/>
            </a:pPr>
            <a:r>
              <a:rPr lang="en-US" smtClean="0"/>
              <a:t>Chapter 9 </a:t>
            </a:r>
            <a:endParaRPr lang="en-US"/>
          </a:p>
        </p:txBody>
      </p:sp>
      <p:sp>
        <p:nvSpPr>
          <p:cNvPr id="4" name="Slide Number Placeholder 3"/>
          <p:cNvSpPr>
            <a:spLocks noGrp="1"/>
          </p:cNvSpPr>
          <p:nvPr>
            <p:ph type="sldNum" sz="quarter" idx="12"/>
          </p:nvPr>
        </p:nvSpPr>
        <p:spPr/>
        <p:txBody>
          <a:bodyPr/>
          <a:lstStyle/>
          <a:p>
            <a:pPr>
              <a:defRPr/>
            </a:pPr>
            <a:fld id="{C5515CB5-3CFD-44A7-8752-9DE517FD78F9}"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704088"/>
            <a:ext cx="8229600" cy="667512"/>
          </a:xfrm>
        </p:spPr>
        <p:txBody>
          <a:bodyPr/>
          <a:lstStyle/>
          <a:p>
            <a:pPr eaLnBrk="1" hangingPunct="1"/>
            <a:r>
              <a:rPr lang="en-US" sz="2800" dirty="0" err="1" smtClean="0"/>
              <a:t>QoS</a:t>
            </a:r>
            <a:r>
              <a:rPr lang="en-US" sz="2800" dirty="0" smtClean="0"/>
              <a:t> parameter values and types of service (Contd.)</a:t>
            </a:r>
          </a:p>
        </p:txBody>
      </p:sp>
      <p:sp>
        <p:nvSpPr>
          <p:cNvPr id="10243" name="Rectangle 3"/>
          <p:cNvSpPr>
            <a:spLocks noGrp="1" noChangeArrowheads="1"/>
          </p:cNvSpPr>
          <p:nvPr>
            <p:ph idx="1"/>
          </p:nvPr>
        </p:nvSpPr>
        <p:spPr>
          <a:xfrm>
            <a:off x="457200" y="1600200"/>
            <a:ext cx="8382000" cy="4953000"/>
          </a:xfrm>
        </p:spPr>
        <p:txBody>
          <a:bodyPr/>
          <a:lstStyle/>
          <a:p>
            <a:pPr marL="609600" indent="-609600" eaLnBrk="1" hangingPunct="1">
              <a:buFontTx/>
              <a:buAutoNum type="arabicPeriod" startAt="2"/>
            </a:pPr>
            <a:r>
              <a:rPr lang="en-US" sz="2800" dirty="0" smtClean="0"/>
              <a:t>Predictable services (historical services) – based on past network behavior</a:t>
            </a:r>
          </a:p>
          <a:p>
            <a:pPr marL="990600" lvl="1" indent="-533400" eaLnBrk="1" hangingPunct="1"/>
            <a:r>
              <a:rPr lang="en-US" sz="2400" dirty="0" smtClean="0"/>
              <a:t>Hence the </a:t>
            </a:r>
            <a:r>
              <a:rPr lang="en-US" sz="2400" dirty="0" err="1" smtClean="0"/>
              <a:t>QoS</a:t>
            </a:r>
            <a:r>
              <a:rPr lang="en-US" sz="2400" dirty="0" smtClean="0"/>
              <a:t> parameters are estimates of past behavior which the service tries to match</a:t>
            </a:r>
          </a:p>
          <a:p>
            <a:pPr marL="609600" indent="-609600" eaLnBrk="1" hangingPunct="1">
              <a:buFontTx/>
              <a:buAutoNum type="arabicPeriod" startAt="2"/>
            </a:pPr>
            <a:r>
              <a:rPr lang="en-US" sz="2800" dirty="0" smtClean="0"/>
              <a:t>Best effort services – services based on either no guarantees or no partial guarantees</a:t>
            </a:r>
          </a:p>
          <a:p>
            <a:pPr marL="990600" lvl="1" indent="-533400" eaLnBrk="1" hangingPunct="1"/>
            <a:r>
              <a:rPr lang="en-US" sz="2400" dirty="0" smtClean="0"/>
              <a:t>There is either no specification of </a:t>
            </a:r>
            <a:r>
              <a:rPr lang="en-US" sz="2400" dirty="0" err="1" smtClean="0"/>
              <a:t>QoS</a:t>
            </a:r>
            <a:r>
              <a:rPr lang="en-US" sz="2400" dirty="0" smtClean="0"/>
              <a:t> parameters required, or some bound in deterministic or statistical forms are given</a:t>
            </a:r>
          </a:p>
          <a:p>
            <a:pPr marL="990600" lvl="1" indent="-533400" eaLnBrk="1" hangingPunct="1"/>
            <a:r>
              <a:rPr lang="en-US" sz="2400" dirty="0" smtClean="0"/>
              <a:t>Most of the current network protocols have best effort services</a:t>
            </a:r>
          </a:p>
          <a:p>
            <a:pPr marL="609600" indent="-609600" eaLnBrk="1" hangingPunct="1">
              <a:buFontTx/>
              <a:buAutoNum type="arabicPeriod" startAt="2"/>
            </a:pPr>
            <a:endParaRPr lang="en-US" sz="2800" dirty="0" smtClean="0"/>
          </a:p>
        </p:txBody>
      </p:sp>
      <p:sp>
        <p:nvSpPr>
          <p:cNvPr id="5" name="Footer Placeholder 4"/>
          <p:cNvSpPr>
            <a:spLocks noGrp="1"/>
          </p:cNvSpPr>
          <p:nvPr>
            <p:ph type="ftr" sz="quarter" idx="11"/>
          </p:nvPr>
        </p:nvSpPr>
        <p:spPr/>
        <p:txBody>
          <a:bodyPr/>
          <a:lstStyle/>
          <a:p>
            <a:pPr>
              <a:defRPr/>
            </a:pPr>
            <a:r>
              <a:rPr lang="en-US" smtClean="0"/>
              <a:t>Chapter 9 </a:t>
            </a:r>
            <a:endParaRPr lang="en-US"/>
          </a:p>
        </p:txBody>
      </p:sp>
      <p:sp>
        <p:nvSpPr>
          <p:cNvPr id="4" name="Slide Number Placeholder 3"/>
          <p:cNvSpPr>
            <a:spLocks noGrp="1"/>
          </p:cNvSpPr>
          <p:nvPr>
            <p:ph type="sldNum" sz="quarter" idx="12"/>
          </p:nvPr>
        </p:nvSpPr>
        <p:spPr/>
        <p:txBody>
          <a:bodyPr/>
          <a:lstStyle/>
          <a:p>
            <a:pPr>
              <a:defRPr/>
            </a:pPr>
            <a:fld id="{C5515CB5-3CFD-44A7-8752-9DE517FD78F9}" type="slidenum">
              <a:rPr lang="en-US" smtClean="0"/>
              <a:pPr>
                <a:defRPr/>
              </a:pPr>
              <a:t>23</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81000" y="0"/>
            <a:ext cx="7772400" cy="762000"/>
          </a:xfrm>
        </p:spPr>
        <p:txBody>
          <a:bodyPr>
            <a:normAutofit/>
          </a:bodyPr>
          <a:lstStyle/>
          <a:p>
            <a:r>
              <a:rPr lang="en-US" smtClean="0"/>
              <a:t>Collaborative Dimensions</a:t>
            </a:r>
          </a:p>
        </p:txBody>
      </p:sp>
      <p:sp>
        <p:nvSpPr>
          <p:cNvPr id="3" name="Content Placeholder 2"/>
          <p:cNvSpPr>
            <a:spLocks noGrp="1"/>
          </p:cNvSpPr>
          <p:nvPr>
            <p:ph idx="1"/>
          </p:nvPr>
        </p:nvSpPr>
        <p:spPr>
          <a:xfrm>
            <a:off x="304800" y="762000"/>
            <a:ext cx="8839200" cy="5791200"/>
          </a:xfrm>
        </p:spPr>
        <p:txBody>
          <a:bodyPr>
            <a:normAutofit fontScale="92500" lnSpcReduction="10000"/>
          </a:bodyPr>
          <a:lstStyle/>
          <a:p>
            <a:pPr>
              <a:defRPr/>
            </a:pPr>
            <a:r>
              <a:rPr lang="en-US" sz="2400" dirty="0" smtClean="0"/>
              <a:t>Can be categorized according to: time, user scale, control</a:t>
            </a:r>
          </a:p>
          <a:p>
            <a:pPr lvl="1">
              <a:defRPr/>
            </a:pPr>
            <a:r>
              <a:rPr lang="en-US" sz="2000" dirty="0" smtClean="0"/>
              <a:t>Time : asynchronous (processing activities that do not happen at the same time </a:t>
            </a:r>
            <a:r>
              <a:rPr lang="en-US" sz="2000" dirty="0" err="1" smtClean="0"/>
              <a:t>e.g</a:t>
            </a:r>
            <a:r>
              <a:rPr lang="en-US" sz="2000" dirty="0" smtClean="0"/>
              <a:t> email) and synchronous (cooperative work that happens at the same time (</a:t>
            </a:r>
            <a:r>
              <a:rPr lang="en-US" sz="2000" dirty="0" err="1" smtClean="0"/>
              <a:t>e.g</a:t>
            </a:r>
            <a:r>
              <a:rPr lang="en-US" sz="2000" dirty="0" smtClean="0"/>
              <a:t> conferencing)</a:t>
            </a:r>
          </a:p>
          <a:p>
            <a:pPr lvl="1">
              <a:defRPr/>
            </a:pPr>
            <a:r>
              <a:rPr lang="en-US" sz="2000" dirty="0" smtClean="0"/>
              <a:t>User scale: specifies whether a single user collaborates with another user or a group of more than two users collaborate together.</a:t>
            </a:r>
          </a:p>
          <a:p>
            <a:pPr lvl="2">
              <a:defRPr/>
            </a:pPr>
            <a:r>
              <a:rPr lang="en-US" sz="1800" dirty="0" smtClean="0"/>
              <a:t>Groups can be further classified as</a:t>
            </a:r>
          </a:p>
          <a:p>
            <a:pPr marL="1428750" lvl="2" indent="-514350">
              <a:buFont typeface="Monotype Sorts" pitchFamily="2" charset="2"/>
              <a:buAutoNum type="romanLcPeriod"/>
              <a:defRPr/>
            </a:pPr>
            <a:r>
              <a:rPr lang="en-US" sz="1600" dirty="0" smtClean="0"/>
              <a:t>Static (pre-determined participating members and membership does not change during the activity) or dynamic (group members can join or leave the activity at any time)</a:t>
            </a:r>
          </a:p>
          <a:p>
            <a:pPr marL="1428750" lvl="2" indent="-514350">
              <a:buFont typeface="Monotype Sorts" pitchFamily="2" charset="2"/>
              <a:buAutoNum type="romanLcPeriod"/>
              <a:defRPr/>
            </a:pPr>
            <a:r>
              <a:rPr lang="en-US" sz="1600" dirty="0" smtClean="0"/>
              <a:t>Group members may have different roles in CSCW like a conference initiator, conference chairman, token holder, an observer, member of a group etc</a:t>
            </a:r>
          </a:p>
          <a:p>
            <a:pPr marL="1428750" lvl="2" indent="-514350">
              <a:buFont typeface="Monotype Sorts" pitchFamily="2" charset="2"/>
              <a:buAutoNum type="romanLcPeriod"/>
              <a:defRPr/>
            </a:pPr>
            <a:r>
              <a:rPr lang="en-US" sz="1600" dirty="0" smtClean="0"/>
              <a:t>Group members may have homogeneous or heterogeneous characteristics</a:t>
            </a:r>
          </a:p>
          <a:p>
            <a:pPr lvl="1">
              <a:defRPr/>
            </a:pPr>
            <a:r>
              <a:rPr lang="en-US" sz="2000" dirty="0" smtClean="0"/>
              <a:t>Control: Centralized (there is a chairman who controls the collaborative work and every group member reports to him or Decentralized (every group member has control over his/her own tasks and distributed control protocols are in place to provide consistent collaboration </a:t>
            </a:r>
          </a:p>
          <a:p>
            <a:pPr lvl="1">
              <a:defRPr/>
            </a:pPr>
            <a:endParaRPr lang="en-US" sz="2000" dirty="0" smtClean="0"/>
          </a:p>
        </p:txBody>
      </p:sp>
      <p:sp>
        <p:nvSpPr>
          <p:cNvPr id="5124" name="Footer Placeholder 3"/>
          <p:cNvSpPr>
            <a:spLocks noGrp="1"/>
          </p:cNvSpPr>
          <p:nvPr>
            <p:ph type="ftr" sz="quarter" idx="11"/>
          </p:nvPr>
        </p:nvSpPr>
        <p:spPr>
          <a:xfrm>
            <a:off x="3124200" y="6400800"/>
            <a:ext cx="3505200" cy="457200"/>
          </a:xfrm>
          <a:noFill/>
        </p:spPr>
        <p:txBody>
          <a:bodyPr/>
          <a:lstStyle/>
          <a:p>
            <a:r>
              <a:rPr lang="en-US" smtClean="0"/>
              <a:t>Chapter 9 </a:t>
            </a:r>
            <a:endParaRPr lang="en-US"/>
          </a:p>
        </p:txBody>
      </p:sp>
      <p:sp>
        <p:nvSpPr>
          <p:cNvPr id="5125" name="Slide Number Placeholder 4"/>
          <p:cNvSpPr>
            <a:spLocks noGrp="1"/>
          </p:cNvSpPr>
          <p:nvPr>
            <p:ph type="sldNum" sz="quarter" idx="12"/>
          </p:nvPr>
        </p:nvSpPr>
        <p:spPr>
          <a:noFill/>
        </p:spPr>
        <p:txBody>
          <a:bodyPr/>
          <a:lstStyle/>
          <a:p>
            <a:fld id="{15FA9065-01DE-4FDB-9E76-DB8A392988B1}" type="slidenum">
              <a:rPr lang="en-US" smtClean="0"/>
              <a:pPr/>
              <a:t>3</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endParaRPr lang="en-US" smtClean="0"/>
          </a:p>
        </p:txBody>
      </p:sp>
      <p:sp>
        <p:nvSpPr>
          <p:cNvPr id="6147" name="Content Placeholder 2"/>
          <p:cNvSpPr>
            <a:spLocks noGrp="1"/>
          </p:cNvSpPr>
          <p:nvPr>
            <p:ph idx="1"/>
          </p:nvPr>
        </p:nvSpPr>
        <p:spPr/>
        <p:txBody>
          <a:bodyPr/>
          <a:lstStyle/>
          <a:p>
            <a:r>
              <a:rPr lang="en-US" smtClean="0"/>
              <a:t>figure</a:t>
            </a:r>
          </a:p>
        </p:txBody>
      </p:sp>
      <p:sp>
        <p:nvSpPr>
          <p:cNvPr id="6148" name="Footer Placeholder 3"/>
          <p:cNvSpPr>
            <a:spLocks noGrp="1"/>
          </p:cNvSpPr>
          <p:nvPr>
            <p:ph type="ftr" sz="quarter" idx="11"/>
          </p:nvPr>
        </p:nvSpPr>
        <p:spPr>
          <a:noFill/>
        </p:spPr>
        <p:txBody>
          <a:bodyPr/>
          <a:lstStyle/>
          <a:p>
            <a:r>
              <a:rPr lang="en-US" dirty="0"/>
              <a:t>Chapter 9 </a:t>
            </a:r>
          </a:p>
        </p:txBody>
      </p:sp>
      <p:sp>
        <p:nvSpPr>
          <p:cNvPr id="6149" name="Slide Number Placeholder 4"/>
          <p:cNvSpPr>
            <a:spLocks noGrp="1"/>
          </p:cNvSpPr>
          <p:nvPr>
            <p:ph type="sldNum" sz="quarter" idx="12"/>
          </p:nvPr>
        </p:nvSpPr>
        <p:spPr>
          <a:noFill/>
        </p:spPr>
        <p:txBody>
          <a:bodyPr/>
          <a:lstStyle/>
          <a:p>
            <a:fld id="{0EE43E8A-B0DD-40F5-A743-D76400AD318C}" type="slidenum">
              <a:rPr lang="en-US" smtClean="0"/>
              <a:pPr/>
              <a:t>4</a:t>
            </a:fld>
            <a:endParaRPr lang="en-US" smtClean="0"/>
          </a:p>
        </p:txBody>
      </p:sp>
      <p:pic>
        <p:nvPicPr>
          <p:cNvPr id="6" name="Picture 5" descr="Image2824.jpg"/>
          <p:cNvPicPr>
            <a:picLocks noChangeAspect="1"/>
          </p:cNvPicPr>
          <p:nvPr/>
        </p:nvPicPr>
        <p:blipFill>
          <a:blip r:embed="rId2" cstate="print"/>
          <a:stretch>
            <a:fillRect/>
          </a:stretch>
        </p:blipFill>
        <p:spPr>
          <a:xfrm>
            <a:off x="621792" y="466344"/>
            <a:ext cx="7900416" cy="592531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06400" y="228600"/>
            <a:ext cx="8204200" cy="533400"/>
          </a:xfrm>
        </p:spPr>
        <p:txBody>
          <a:bodyPr/>
          <a:lstStyle/>
          <a:p>
            <a:r>
              <a:rPr lang="en-US" sz="2800" b="1" dirty="0" smtClean="0"/>
              <a:t>Group communication (GC) Architecture</a:t>
            </a:r>
          </a:p>
        </p:txBody>
      </p:sp>
      <p:sp>
        <p:nvSpPr>
          <p:cNvPr id="7171" name="Content Placeholder 2"/>
          <p:cNvSpPr>
            <a:spLocks noGrp="1"/>
          </p:cNvSpPr>
          <p:nvPr>
            <p:ph idx="1"/>
          </p:nvPr>
        </p:nvSpPr>
        <p:spPr>
          <a:xfrm>
            <a:off x="228600" y="838200"/>
            <a:ext cx="8686800" cy="5715000"/>
          </a:xfrm>
        </p:spPr>
        <p:txBody>
          <a:bodyPr/>
          <a:lstStyle/>
          <a:p>
            <a:r>
              <a:rPr lang="en-US" dirty="0" smtClean="0"/>
              <a:t>GC involves the communication of multiple users in a synchronous or an asynchronous mode with centralized or distributed control</a:t>
            </a:r>
          </a:p>
          <a:p>
            <a:r>
              <a:rPr lang="en-US" dirty="0" smtClean="0"/>
              <a:t>GC architecture consists of a support model, system model and interface model</a:t>
            </a:r>
          </a:p>
          <a:p>
            <a:r>
              <a:rPr lang="en-US" dirty="0" smtClean="0"/>
              <a:t>GC support model includes group communication agents that communicate via a multicast communication network</a:t>
            </a:r>
          </a:p>
          <a:p>
            <a:r>
              <a:rPr lang="en-US" dirty="0" smtClean="0"/>
              <a:t>Group communication agents use Group Rendezvous, Shared Applications, and Conferencing for their collaboration</a:t>
            </a:r>
          </a:p>
        </p:txBody>
      </p:sp>
      <p:sp>
        <p:nvSpPr>
          <p:cNvPr id="7172" name="Footer Placeholder 3"/>
          <p:cNvSpPr>
            <a:spLocks noGrp="1"/>
          </p:cNvSpPr>
          <p:nvPr>
            <p:ph type="ftr" sz="quarter" idx="11"/>
          </p:nvPr>
        </p:nvSpPr>
        <p:spPr>
          <a:xfrm>
            <a:off x="2819400" y="6400800"/>
            <a:ext cx="4191000" cy="457200"/>
          </a:xfrm>
          <a:noFill/>
        </p:spPr>
        <p:txBody>
          <a:bodyPr/>
          <a:lstStyle/>
          <a:p>
            <a:r>
              <a:rPr lang="en-US" smtClean="0"/>
              <a:t>Chapter 9 </a:t>
            </a:r>
            <a:endParaRPr lang="en-US"/>
          </a:p>
        </p:txBody>
      </p:sp>
      <p:sp>
        <p:nvSpPr>
          <p:cNvPr id="7173" name="Slide Number Placeholder 4"/>
          <p:cNvSpPr>
            <a:spLocks noGrp="1"/>
          </p:cNvSpPr>
          <p:nvPr>
            <p:ph type="sldNum" sz="quarter" idx="12"/>
          </p:nvPr>
        </p:nvSpPr>
        <p:spPr>
          <a:noFill/>
        </p:spPr>
        <p:txBody>
          <a:bodyPr/>
          <a:lstStyle/>
          <a:p>
            <a:fld id="{79234F00-85BA-43AC-A85D-6443B26AEF35}" type="slidenum">
              <a:rPr lang="en-US" smtClean="0"/>
              <a:pPr/>
              <a:t>5</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endParaRPr lang="en-US" smtClean="0"/>
          </a:p>
        </p:txBody>
      </p:sp>
      <p:pic>
        <p:nvPicPr>
          <p:cNvPr id="6" name="Content Placeholder 5" descr="Image2841.jpg"/>
          <p:cNvPicPr>
            <a:picLocks noGrp="1" noChangeAspect="1"/>
          </p:cNvPicPr>
          <p:nvPr>
            <p:ph idx="1"/>
          </p:nvPr>
        </p:nvPicPr>
        <p:blipFill>
          <a:blip r:embed="rId2" cstate="print"/>
          <a:stretch>
            <a:fillRect/>
          </a:stretch>
        </p:blipFill>
        <p:spPr>
          <a:xfrm>
            <a:off x="685800" y="762000"/>
            <a:ext cx="7620000" cy="5715000"/>
          </a:xfrm>
        </p:spPr>
      </p:pic>
      <p:sp>
        <p:nvSpPr>
          <p:cNvPr id="8196" name="Footer Placeholder 3"/>
          <p:cNvSpPr>
            <a:spLocks noGrp="1"/>
          </p:cNvSpPr>
          <p:nvPr>
            <p:ph type="ftr" sz="quarter" idx="11"/>
          </p:nvPr>
        </p:nvSpPr>
        <p:spPr>
          <a:xfrm>
            <a:off x="2514600" y="6400800"/>
            <a:ext cx="3505200" cy="457200"/>
          </a:xfrm>
          <a:noFill/>
        </p:spPr>
        <p:txBody>
          <a:bodyPr/>
          <a:lstStyle/>
          <a:p>
            <a:r>
              <a:rPr lang="en-US" smtClean="0"/>
              <a:t>Chapter 9 </a:t>
            </a:r>
            <a:endParaRPr lang="en-US" dirty="0"/>
          </a:p>
        </p:txBody>
      </p:sp>
      <p:sp>
        <p:nvSpPr>
          <p:cNvPr id="8197" name="Slide Number Placeholder 4"/>
          <p:cNvSpPr>
            <a:spLocks noGrp="1"/>
          </p:cNvSpPr>
          <p:nvPr>
            <p:ph type="sldNum" sz="quarter" idx="12"/>
          </p:nvPr>
        </p:nvSpPr>
        <p:spPr>
          <a:noFill/>
        </p:spPr>
        <p:txBody>
          <a:bodyPr/>
          <a:lstStyle/>
          <a:p>
            <a:fld id="{11B75D03-C344-4A55-8EE5-B456A6CE3152}" type="slidenum">
              <a:rPr lang="en-US" smtClean="0"/>
              <a:pPr/>
              <a:t>6</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endParaRPr lang="en-US" smtClean="0"/>
          </a:p>
        </p:txBody>
      </p:sp>
      <p:sp>
        <p:nvSpPr>
          <p:cNvPr id="9219" name="Content Placeholder 2"/>
          <p:cNvSpPr>
            <a:spLocks noGrp="1"/>
          </p:cNvSpPr>
          <p:nvPr>
            <p:ph idx="1"/>
          </p:nvPr>
        </p:nvSpPr>
        <p:spPr>
          <a:xfrm>
            <a:off x="381000" y="1600200"/>
            <a:ext cx="8458200" cy="5029200"/>
          </a:xfrm>
        </p:spPr>
        <p:txBody>
          <a:bodyPr/>
          <a:lstStyle/>
          <a:p>
            <a:r>
              <a:rPr lang="en-US" sz="2000" smtClean="0"/>
              <a:t>Group Rendezvous – denotes a method which allows one to organize meetings, and to get information about group, ongoing meetings and other static and dynamic information</a:t>
            </a:r>
          </a:p>
          <a:p>
            <a:endParaRPr lang="en-US" sz="2000" smtClean="0"/>
          </a:p>
          <a:p>
            <a:r>
              <a:rPr lang="en-US" sz="2000" smtClean="0"/>
              <a:t>Shared Applications – denotes techniques which allows one to replicate information to multiple users simultaneously. The remote users may point to interesting aspects (via telepointing) of the information and modify it so that all users can immediately see the update information (e.g joint editing)</a:t>
            </a:r>
          </a:p>
          <a:p>
            <a:endParaRPr lang="en-US" sz="2000" smtClean="0"/>
          </a:p>
          <a:p>
            <a:r>
              <a:rPr lang="en-US" sz="2000" smtClean="0"/>
              <a:t>Conferencing – simple form of collaborative computing, provides the management of multiple users for communicating with each other using multiple media</a:t>
            </a:r>
          </a:p>
        </p:txBody>
      </p:sp>
      <p:sp>
        <p:nvSpPr>
          <p:cNvPr id="9220" name="Footer Placeholder 3"/>
          <p:cNvSpPr>
            <a:spLocks noGrp="1"/>
          </p:cNvSpPr>
          <p:nvPr>
            <p:ph type="ftr" sz="quarter" idx="11"/>
          </p:nvPr>
        </p:nvSpPr>
        <p:spPr>
          <a:noFill/>
        </p:spPr>
        <p:txBody>
          <a:bodyPr/>
          <a:lstStyle/>
          <a:p>
            <a:r>
              <a:rPr lang="en-US" smtClean="0"/>
              <a:t>Chapter 9 </a:t>
            </a:r>
            <a:endParaRPr lang="en-US"/>
          </a:p>
        </p:txBody>
      </p:sp>
      <p:sp>
        <p:nvSpPr>
          <p:cNvPr id="9221" name="Slide Number Placeholder 4"/>
          <p:cNvSpPr>
            <a:spLocks noGrp="1"/>
          </p:cNvSpPr>
          <p:nvPr>
            <p:ph type="sldNum" sz="quarter" idx="12"/>
          </p:nvPr>
        </p:nvSpPr>
        <p:spPr>
          <a:noFill/>
        </p:spPr>
        <p:txBody>
          <a:bodyPr/>
          <a:lstStyle/>
          <a:p>
            <a:fld id="{4D37B733-FD22-4569-84C6-92F2F8E0C49C}" type="slidenum">
              <a:rPr lang="en-US" smtClean="0"/>
              <a:pPr/>
              <a:t>7</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Session Management</a:t>
            </a:r>
          </a:p>
        </p:txBody>
      </p:sp>
      <p:sp>
        <p:nvSpPr>
          <p:cNvPr id="10243" name="Content Placeholder 2"/>
          <p:cNvSpPr>
            <a:spLocks noGrp="1"/>
          </p:cNvSpPr>
          <p:nvPr>
            <p:ph idx="1"/>
          </p:nvPr>
        </p:nvSpPr>
        <p:spPr/>
        <p:txBody>
          <a:bodyPr/>
          <a:lstStyle/>
          <a:p>
            <a:r>
              <a:rPr lang="en-US" dirty="0" smtClean="0"/>
              <a:t>An important (core) part of the multimedia communication architecture which separates the control, needed during the transport, from the actual transport</a:t>
            </a:r>
          </a:p>
          <a:p>
            <a:r>
              <a:rPr lang="en-US" dirty="0" smtClean="0"/>
              <a:t>Architecture – built around an entity – session manager</a:t>
            </a:r>
          </a:p>
          <a:p>
            <a:endParaRPr lang="en-US" dirty="0" smtClean="0"/>
          </a:p>
          <a:p>
            <a:endParaRPr lang="en-US" dirty="0" smtClean="0"/>
          </a:p>
        </p:txBody>
      </p:sp>
      <p:sp>
        <p:nvSpPr>
          <p:cNvPr id="10244" name="Footer Placeholder 3"/>
          <p:cNvSpPr>
            <a:spLocks noGrp="1"/>
          </p:cNvSpPr>
          <p:nvPr>
            <p:ph type="ftr" sz="quarter" idx="11"/>
          </p:nvPr>
        </p:nvSpPr>
        <p:spPr>
          <a:noFill/>
        </p:spPr>
        <p:txBody>
          <a:bodyPr/>
          <a:lstStyle/>
          <a:p>
            <a:r>
              <a:rPr lang="en-US" smtClean="0"/>
              <a:t>Chapter 9 </a:t>
            </a:r>
            <a:endParaRPr lang="en-US"/>
          </a:p>
        </p:txBody>
      </p:sp>
      <p:sp>
        <p:nvSpPr>
          <p:cNvPr id="10245" name="Slide Number Placeholder 4"/>
          <p:cNvSpPr>
            <a:spLocks noGrp="1"/>
          </p:cNvSpPr>
          <p:nvPr>
            <p:ph type="sldNum" sz="quarter" idx="12"/>
          </p:nvPr>
        </p:nvSpPr>
        <p:spPr>
          <a:noFill/>
        </p:spPr>
        <p:txBody>
          <a:bodyPr/>
          <a:lstStyle/>
          <a:p>
            <a:fld id="{B976D207-461E-4575-8F88-CAF9470053ED}" type="slidenum">
              <a:rPr lang="en-US" smtClean="0"/>
              <a:pPr/>
              <a:t>8</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09000" cy="685800"/>
          </a:xfrm>
        </p:spPr>
        <p:txBody>
          <a:bodyPr>
            <a:normAutofit fontScale="90000"/>
          </a:bodyPr>
          <a:lstStyle/>
          <a:p>
            <a:r>
              <a:rPr lang="en-US" dirty="0" smtClean="0"/>
              <a:t>Session Control Architecture</a:t>
            </a:r>
            <a:endParaRPr lang="en-US" dirty="0"/>
          </a:p>
        </p:txBody>
      </p:sp>
      <p:pic>
        <p:nvPicPr>
          <p:cNvPr id="6" name="Content Placeholder 5" descr="Image2837.jpg"/>
          <p:cNvPicPr>
            <a:picLocks noGrp="1" noChangeAspect="1"/>
          </p:cNvPicPr>
          <p:nvPr>
            <p:ph idx="1"/>
          </p:nvPr>
        </p:nvPicPr>
        <p:blipFill>
          <a:blip r:embed="rId2" cstate="print"/>
          <a:stretch>
            <a:fillRect/>
          </a:stretch>
        </p:blipFill>
        <p:spPr>
          <a:xfrm>
            <a:off x="1385888" y="2052638"/>
            <a:ext cx="5594349" cy="4195762"/>
          </a:xfrm>
        </p:spPr>
      </p:pic>
      <p:sp>
        <p:nvSpPr>
          <p:cNvPr id="4" name="Footer Placeholder 3"/>
          <p:cNvSpPr>
            <a:spLocks noGrp="1"/>
          </p:cNvSpPr>
          <p:nvPr>
            <p:ph type="ftr" sz="quarter" idx="11"/>
          </p:nvPr>
        </p:nvSpPr>
        <p:spPr/>
        <p:txBody>
          <a:bodyPr/>
          <a:lstStyle/>
          <a:p>
            <a:pPr>
              <a:defRPr/>
            </a:pPr>
            <a:r>
              <a:rPr lang="en-US" smtClean="0"/>
              <a:t>Chapter 9 </a:t>
            </a:r>
            <a:endParaRPr lang="en-US"/>
          </a:p>
        </p:txBody>
      </p:sp>
      <p:sp>
        <p:nvSpPr>
          <p:cNvPr id="5" name="Slide Number Placeholder 4"/>
          <p:cNvSpPr>
            <a:spLocks noGrp="1"/>
          </p:cNvSpPr>
          <p:nvPr>
            <p:ph type="sldNum" sz="quarter" idx="12"/>
          </p:nvPr>
        </p:nvSpPr>
        <p:spPr/>
        <p:txBody>
          <a:bodyPr/>
          <a:lstStyle/>
          <a:p>
            <a:pPr>
              <a:defRPr/>
            </a:pPr>
            <a:fld id="{C5515CB5-3CFD-44A7-8752-9DE517FD78F9}" type="slidenum">
              <a:rPr lang="en-US" smtClean="0"/>
              <a:pPr>
                <a:defRPr/>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4128</TotalTime>
  <Words>1479</Words>
  <Application>Microsoft Office PowerPoint</Application>
  <PresentationFormat>On-screen Show (4:3)</PresentationFormat>
  <Paragraphs>178</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Century Gothic</vt:lpstr>
      <vt:lpstr>Monotype Sorts</vt:lpstr>
      <vt:lpstr>Times New Roman</vt:lpstr>
      <vt:lpstr>Wingdings</vt:lpstr>
      <vt:lpstr>Wingdings 3</vt:lpstr>
      <vt:lpstr>Ion</vt:lpstr>
      <vt:lpstr>Lecture 9 Multimedia Communication Systems</vt:lpstr>
      <vt:lpstr>Application Subsystem</vt:lpstr>
      <vt:lpstr>Collaborative Dimensions</vt:lpstr>
      <vt:lpstr>PowerPoint Presentation</vt:lpstr>
      <vt:lpstr>Group communication (GC) Architecture</vt:lpstr>
      <vt:lpstr>PowerPoint Presentation</vt:lpstr>
      <vt:lpstr>PowerPoint Presentation</vt:lpstr>
      <vt:lpstr>Session Management</vt:lpstr>
      <vt:lpstr>Session Control Architecture</vt:lpstr>
      <vt:lpstr>Session Control Architecture</vt:lpstr>
      <vt:lpstr>Control</vt:lpstr>
      <vt:lpstr>Transport Subsystem – brief overview of transport and network protocols and their functionalities</vt:lpstr>
      <vt:lpstr>Transport Layer</vt:lpstr>
      <vt:lpstr>Network Layer</vt:lpstr>
      <vt:lpstr>Quality of Service (Qos)</vt:lpstr>
      <vt:lpstr>PowerPoint Presentation</vt:lpstr>
      <vt:lpstr>QoS parameters</vt:lpstr>
      <vt:lpstr>QoS parameters (Contd.)</vt:lpstr>
      <vt:lpstr>QoS parameters (Contd.)</vt:lpstr>
      <vt:lpstr>QoS parameters (Contd.)</vt:lpstr>
      <vt:lpstr>QoS parameters (Contd.)</vt:lpstr>
      <vt:lpstr>QoS parameter values and types of service</vt:lpstr>
      <vt:lpstr>QoS parameter values and types of service (Contd.)</vt:lpstr>
    </vt:vector>
  </TitlesOfParts>
  <Company>University of California, Irvine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143 - Introduction to  Operating Systems</dc:title>
  <dc:creator>Information and Computer Science Dept.</dc:creator>
  <cp:lastModifiedBy>Sanjay Adhikari</cp:lastModifiedBy>
  <cp:revision>108</cp:revision>
  <dcterms:created xsi:type="dcterms:W3CDTF">1999-01-03T21:19:15Z</dcterms:created>
  <dcterms:modified xsi:type="dcterms:W3CDTF">2017-09-09T10:18:38Z</dcterms:modified>
</cp:coreProperties>
</file>