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2" r:id="rId4"/>
    <p:sldId id="257" r:id="rId5"/>
    <p:sldId id="258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81F33-650B-4082-8581-1A3AB44E13C6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49432-9924-4C76-85BF-C900358E8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70E3FF-CB41-434F-87C4-4A77D64931D7}" type="slidenum">
              <a:rPr lang="en-GB" smtClean="0"/>
              <a:pPr/>
              <a:t>2</a:t>
            </a:fld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24FD541-3C6B-4F64-8D3C-399B45AD2EBF}" type="slidenum">
              <a:rPr lang="en-GB" smtClean="0"/>
              <a:pPr/>
              <a:t>13</a:t>
            </a:fld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A078545-BF2C-4021-86D2-9B60873C06B1}" type="slidenum">
              <a:rPr lang="en-GB" smtClean="0"/>
              <a:pPr/>
              <a:t>14</a:t>
            </a:fld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8CCB15-D460-4E37-A6CB-38DAF169C5B2}" type="slidenum">
              <a:rPr lang="en-GB" smtClean="0"/>
              <a:pPr/>
              <a:t>15</a:t>
            </a:fld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05211C-B89A-4FB2-97F5-7C80F588B4DD}" type="slidenum">
              <a:rPr lang="en-GB" smtClean="0"/>
              <a:pPr/>
              <a:t>16</a:t>
            </a:fld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E8C5412-3A3D-46DD-B283-F2C075898D9F}" type="slidenum">
              <a:rPr lang="en-GB" smtClean="0"/>
              <a:pPr/>
              <a:t>3</a:t>
            </a:fld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6030AE0-84F4-4474-8C14-3577D3AFAF5C}" type="slidenum">
              <a:rPr lang="en-GB" smtClean="0"/>
              <a:pPr/>
              <a:t>6</a:t>
            </a:fld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8E93B33-601F-494E-84D4-2CE970B12BBC}" type="slidenum">
              <a:rPr lang="en-GB" smtClean="0"/>
              <a:pPr/>
              <a:t>7</a:t>
            </a:fld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860D8FE-44C8-41A6-934C-FEFF4A31A31F}" type="slidenum">
              <a:rPr lang="en-GB" smtClean="0"/>
              <a:pPr/>
              <a:t>8</a:t>
            </a:fld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7ACABAF-4B25-4B64-A1A6-47B7B466EE4D}" type="slidenum">
              <a:rPr lang="en-GB" smtClean="0"/>
              <a:pPr/>
              <a:t>9</a:t>
            </a:fld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1320F73-47AA-4C13-BB3D-C38B440BA3E8}" type="slidenum">
              <a:rPr lang="en-GB" smtClean="0"/>
              <a:pPr/>
              <a:t>10</a:t>
            </a:fld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253662F-76D4-48DB-9FB8-1A22767E2EBA}" type="slidenum">
              <a:rPr lang="en-GB" smtClean="0"/>
              <a:pPr/>
              <a:t>11</a:t>
            </a:fld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42BB75-DC1D-4EBB-8BE4-008060A7CF59}" type="slidenum">
              <a:rPr lang="en-GB" smtClean="0"/>
              <a:pPr/>
              <a:t>12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16A4-E8EC-44A0-9657-DF4ED24B0AEE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D06C-9D55-4947-8C68-97414763F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16A4-E8EC-44A0-9657-DF4ED24B0AEE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D06C-9D55-4947-8C68-97414763F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16A4-E8EC-44A0-9657-DF4ED24B0AEE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D06C-9D55-4947-8C68-97414763F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16A4-E8EC-44A0-9657-DF4ED24B0AEE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D06C-9D55-4947-8C68-97414763F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16A4-E8EC-44A0-9657-DF4ED24B0AEE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D06C-9D55-4947-8C68-97414763F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16A4-E8EC-44A0-9657-DF4ED24B0AEE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D06C-9D55-4947-8C68-97414763F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16A4-E8EC-44A0-9657-DF4ED24B0AEE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D06C-9D55-4947-8C68-97414763F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16A4-E8EC-44A0-9657-DF4ED24B0AEE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D06C-9D55-4947-8C68-97414763F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16A4-E8EC-44A0-9657-DF4ED24B0AEE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D06C-9D55-4947-8C68-97414763F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16A4-E8EC-44A0-9657-DF4ED24B0AEE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D06C-9D55-4947-8C68-97414763F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16A4-E8EC-44A0-9657-DF4ED24B0AEE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D06C-9D55-4947-8C68-97414763F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016A4-E8EC-44A0-9657-DF4ED24B0AEE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CD06C-9D55-4947-8C68-97414763F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nified_Modeling_Languag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Interaction_diagra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Behavioural Patterns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GB" dirty="0" smtClean="0"/>
              <a:t>Design patterns that identify common communication patterns between objects and realize these patterns. </a:t>
            </a:r>
          </a:p>
          <a:p>
            <a:pPr algn="just" eaLnBrk="1" hangingPunct="1"/>
            <a:r>
              <a:rPr lang="en-GB" dirty="0" smtClean="0"/>
              <a:t>These patterns increase flexibility in carrying out this communication.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Structure of a 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Design pattern documentation is highly structured.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The patterns are documented from a template that identifies the information needed to understand the software problem and the solution in terms of the relationships between the classes and objects necessary to implement the solution.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There is no uniform agreement within the design pattern community on how to describe a pattern template. 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Pattern Documentation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200" b="1" smtClean="0"/>
              <a:t>Pattern Name and Classification:</a:t>
            </a:r>
            <a:r>
              <a:rPr lang="en-GB" sz="2200" smtClean="0"/>
              <a:t> A descriptive and unique name that helps in identifying and referring to the pattern.</a:t>
            </a:r>
          </a:p>
          <a:p>
            <a:pPr eaLnBrk="1" hangingPunct="1">
              <a:lnSpc>
                <a:spcPct val="80000"/>
              </a:lnSpc>
            </a:pPr>
            <a:r>
              <a:rPr lang="en-GB" sz="2200" b="1" smtClean="0"/>
              <a:t>Intent:</a:t>
            </a:r>
            <a:r>
              <a:rPr lang="en-GB" sz="2200" smtClean="0"/>
              <a:t> A description of the goal behind the pattern and the reason for using it.</a:t>
            </a:r>
          </a:p>
          <a:p>
            <a:pPr eaLnBrk="1" hangingPunct="1">
              <a:lnSpc>
                <a:spcPct val="80000"/>
              </a:lnSpc>
            </a:pPr>
            <a:r>
              <a:rPr lang="en-GB" sz="2200" b="1" smtClean="0"/>
              <a:t>Also Known As:</a:t>
            </a:r>
            <a:r>
              <a:rPr lang="en-GB" sz="2200" smtClean="0"/>
              <a:t> Other names for the pattern.</a:t>
            </a:r>
          </a:p>
          <a:p>
            <a:pPr eaLnBrk="1" hangingPunct="1">
              <a:lnSpc>
                <a:spcPct val="80000"/>
              </a:lnSpc>
            </a:pPr>
            <a:r>
              <a:rPr lang="en-GB" sz="2200" b="1" smtClean="0"/>
              <a:t>Motivation (Forces):</a:t>
            </a:r>
            <a:r>
              <a:rPr lang="en-GB" sz="2200" smtClean="0"/>
              <a:t> A scenario consisting of a problem and a context in which this pattern can be used.</a:t>
            </a:r>
          </a:p>
          <a:p>
            <a:pPr eaLnBrk="1" hangingPunct="1">
              <a:lnSpc>
                <a:spcPct val="80000"/>
              </a:lnSpc>
            </a:pPr>
            <a:r>
              <a:rPr lang="en-GB" sz="2200" b="1" smtClean="0"/>
              <a:t>Applicability:</a:t>
            </a:r>
            <a:r>
              <a:rPr lang="en-GB" sz="2200" smtClean="0"/>
              <a:t> Situations in which this pattern is usable; the context for the pattern.</a:t>
            </a:r>
          </a:p>
          <a:p>
            <a:pPr eaLnBrk="1" hangingPunct="1">
              <a:lnSpc>
                <a:spcPct val="80000"/>
              </a:lnSpc>
            </a:pPr>
            <a:r>
              <a:rPr lang="en-GB" sz="2200" b="1" smtClean="0"/>
              <a:t>Structure:</a:t>
            </a:r>
            <a:r>
              <a:rPr lang="en-GB" sz="2200" smtClean="0"/>
              <a:t> A graphical representation of the pattern. </a:t>
            </a:r>
            <a:r>
              <a:rPr lang="en-GB" sz="2200" smtClean="0">
                <a:hlinkClick r:id="rId3" tooltip="Unified Modeling Language"/>
              </a:rPr>
              <a:t>Class diagrams</a:t>
            </a:r>
            <a:r>
              <a:rPr lang="en-GB" sz="2200" smtClean="0"/>
              <a:t> and </a:t>
            </a:r>
            <a:r>
              <a:rPr lang="en-GB" sz="2200" smtClean="0">
                <a:hlinkClick r:id="rId4" tooltip="Interaction diagram"/>
              </a:rPr>
              <a:t>Interaction diagrams</a:t>
            </a:r>
            <a:r>
              <a:rPr lang="en-GB" sz="2200" smtClean="0"/>
              <a:t> may be used for this purpose.</a:t>
            </a:r>
          </a:p>
          <a:p>
            <a:pPr eaLnBrk="1" hangingPunct="1">
              <a:lnSpc>
                <a:spcPct val="80000"/>
              </a:lnSpc>
            </a:pPr>
            <a:r>
              <a:rPr lang="en-GB" sz="2200" b="1" smtClean="0"/>
              <a:t>Participants:</a:t>
            </a:r>
            <a:r>
              <a:rPr lang="en-GB" sz="2200" smtClean="0"/>
              <a:t> A listing of the classes and objects used in the pattern and their roles in the design.</a:t>
            </a:r>
          </a:p>
          <a:p>
            <a:pPr eaLnBrk="1" hangingPunct="1">
              <a:lnSpc>
                <a:spcPct val="80000"/>
              </a:lnSpc>
            </a:pPr>
            <a:endParaRPr lang="en-GB" sz="220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Pattern Documentation - cont.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500" b="1" smtClean="0"/>
              <a:t>Collaboration:</a:t>
            </a:r>
            <a:r>
              <a:rPr lang="en-GB" sz="2500" smtClean="0"/>
              <a:t> A description of how classes and objects used in the pattern interact with each other.</a:t>
            </a:r>
          </a:p>
          <a:p>
            <a:pPr eaLnBrk="1" hangingPunct="1">
              <a:lnSpc>
                <a:spcPct val="80000"/>
              </a:lnSpc>
            </a:pPr>
            <a:r>
              <a:rPr lang="en-GB" sz="2500" b="1" smtClean="0"/>
              <a:t>Consequences:</a:t>
            </a:r>
            <a:r>
              <a:rPr lang="en-GB" sz="2500" smtClean="0"/>
              <a:t> A description of the results, side effects, and trade offs caused by using the pattern.</a:t>
            </a:r>
          </a:p>
          <a:p>
            <a:pPr eaLnBrk="1" hangingPunct="1">
              <a:lnSpc>
                <a:spcPct val="80000"/>
              </a:lnSpc>
            </a:pPr>
            <a:r>
              <a:rPr lang="en-GB" sz="2500" b="1" smtClean="0"/>
              <a:t>Implementation:</a:t>
            </a:r>
            <a:r>
              <a:rPr lang="en-GB" sz="2500" smtClean="0"/>
              <a:t> A description of an implementation of the pattern; the solution part of the pattern.</a:t>
            </a:r>
          </a:p>
          <a:p>
            <a:pPr eaLnBrk="1" hangingPunct="1">
              <a:lnSpc>
                <a:spcPct val="80000"/>
              </a:lnSpc>
            </a:pPr>
            <a:r>
              <a:rPr lang="en-GB" sz="2500" b="1" smtClean="0"/>
              <a:t>Sample Code:</a:t>
            </a:r>
            <a:r>
              <a:rPr lang="en-GB" sz="2500" smtClean="0"/>
              <a:t> An illustration of how the pattern can be used in a programming language</a:t>
            </a:r>
          </a:p>
          <a:p>
            <a:pPr eaLnBrk="1" hangingPunct="1">
              <a:lnSpc>
                <a:spcPct val="80000"/>
              </a:lnSpc>
            </a:pPr>
            <a:r>
              <a:rPr lang="en-GB" sz="2500" b="1" smtClean="0"/>
              <a:t>Known Uses:</a:t>
            </a:r>
            <a:r>
              <a:rPr lang="en-GB" sz="2500" smtClean="0"/>
              <a:t> Examples of real usages of the pattern.</a:t>
            </a:r>
          </a:p>
          <a:p>
            <a:pPr eaLnBrk="1" hangingPunct="1">
              <a:lnSpc>
                <a:spcPct val="80000"/>
              </a:lnSpc>
            </a:pPr>
            <a:r>
              <a:rPr lang="en-GB" sz="2500" b="1" smtClean="0"/>
              <a:t>Related Patterns:</a:t>
            </a:r>
            <a:r>
              <a:rPr lang="en-GB" sz="2500" smtClean="0"/>
              <a:t> Other patterns that have some relationship with the pattern; discussion of the differences between the pattern and similar patterns.</a:t>
            </a:r>
          </a:p>
          <a:p>
            <a:pPr eaLnBrk="1" hangingPunct="1">
              <a:lnSpc>
                <a:spcPct val="80000"/>
              </a:lnSpc>
            </a:pPr>
            <a:endParaRPr lang="en-GB" sz="250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Creational Patterns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3000" smtClean="0"/>
              <a:t>Abstract Factory -  Creates an instance of several families of classes   </a:t>
            </a:r>
          </a:p>
          <a:p>
            <a:pPr eaLnBrk="1" hangingPunct="1">
              <a:lnSpc>
                <a:spcPct val="80000"/>
              </a:lnSpc>
            </a:pPr>
            <a:r>
              <a:rPr lang="en-GB" sz="3000" smtClean="0"/>
              <a:t>Builder  - Separates object construction from its representation   </a:t>
            </a:r>
          </a:p>
          <a:p>
            <a:pPr eaLnBrk="1" hangingPunct="1">
              <a:lnSpc>
                <a:spcPct val="80000"/>
              </a:lnSpc>
            </a:pPr>
            <a:r>
              <a:rPr lang="en-GB" sz="3000" smtClean="0"/>
              <a:t>Factory Method  - Creates an instance of several derived classes   </a:t>
            </a:r>
          </a:p>
          <a:p>
            <a:pPr eaLnBrk="1" hangingPunct="1">
              <a:lnSpc>
                <a:spcPct val="80000"/>
              </a:lnSpc>
            </a:pPr>
            <a:r>
              <a:rPr lang="en-GB" sz="3000" smtClean="0"/>
              <a:t>Prototype  - A fully initialized instance to be copied or cloned   </a:t>
            </a:r>
          </a:p>
          <a:p>
            <a:pPr eaLnBrk="1" hangingPunct="1">
              <a:lnSpc>
                <a:spcPct val="80000"/>
              </a:lnSpc>
            </a:pPr>
            <a:r>
              <a:rPr lang="en-GB" sz="3000" smtClean="0"/>
              <a:t>Singleton  - A class of which only a single instance can exist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Structural Patterns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500" smtClean="0"/>
              <a:t>Adapter  - Match interfaces of different classes   </a:t>
            </a:r>
          </a:p>
          <a:p>
            <a:pPr eaLnBrk="1" hangingPunct="1">
              <a:lnSpc>
                <a:spcPct val="80000"/>
              </a:lnSpc>
            </a:pPr>
            <a:r>
              <a:rPr lang="en-GB" sz="2500" smtClean="0"/>
              <a:t>Bridge  - Separates an object’s interface from its implementation   </a:t>
            </a:r>
          </a:p>
          <a:p>
            <a:pPr eaLnBrk="1" hangingPunct="1">
              <a:lnSpc>
                <a:spcPct val="80000"/>
              </a:lnSpc>
            </a:pPr>
            <a:r>
              <a:rPr lang="en-GB" sz="2500" smtClean="0"/>
              <a:t>Composite  - A tree structure of simple and composite objects   </a:t>
            </a:r>
          </a:p>
          <a:p>
            <a:pPr eaLnBrk="1" hangingPunct="1">
              <a:lnSpc>
                <a:spcPct val="80000"/>
              </a:lnSpc>
            </a:pPr>
            <a:r>
              <a:rPr lang="en-GB" sz="2500" smtClean="0"/>
              <a:t>Decorator  - Add responsibilities to objects dynamically   </a:t>
            </a:r>
          </a:p>
          <a:p>
            <a:pPr eaLnBrk="1" hangingPunct="1">
              <a:lnSpc>
                <a:spcPct val="80000"/>
              </a:lnSpc>
            </a:pPr>
            <a:r>
              <a:rPr lang="en-GB" sz="2500" smtClean="0"/>
              <a:t>Facade  - A single class that represents an entire subsystem   </a:t>
            </a:r>
          </a:p>
          <a:p>
            <a:pPr eaLnBrk="1" hangingPunct="1">
              <a:lnSpc>
                <a:spcPct val="80000"/>
              </a:lnSpc>
            </a:pPr>
            <a:r>
              <a:rPr lang="en-GB" sz="2500" smtClean="0"/>
              <a:t>Flyweight -  A fine-grained instance used for efficient sharing   </a:t>
            </a:r>
          </a:p>
          <a:p>
            <a:pPr eaLnBrk="1" hangingPunct="1">
              <a:lnSpc>
                <a:spcPct val="80000"/>
              </a:lnSpc>
            </a:pPr>
            <a:r>
              <a:rPr lang="en-GB" sz="2500" smtClean="0"/>
              <a:t>Proxy -  An object representing another object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Behavioral Patterns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000" smtClean="0"/>
              <a:t>Chain of Resp. - A way of passing a request between a chain of objects   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smtClean="0"/>
              <a:t>Command  - Encapsulate a command request as an object   Interpreter   A way to include language elements in a program   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smtClean="0"/>
              <a:t>Iterator  - Sequentially access the elements of a collection   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smtClean="0"/>
              <a:t>Mediator  - Defines simplified communication between classes   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smtClean="0"/>
              <a:t>Memento  - Capture and restore an object's internal state   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smtClean="0"/>
              <a:t>Observer  - A way of notifying change to a number of classes   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smtClean="0"/>
              <a:t>State  - Alter an object's behavior when its state changes   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smtClean="0"/>
              <a:t>Strategy -  Encapsulates an algorithm inside a class   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smtClean="0"/>
              <a:t>Template Method  - Defer the exact steps of an algorithm to a subclass   </a:t>
            </a:r>
          </a:p>
          <a:p>
            <a:pPr eaLnBrk="1" hangingPunct="1">
              <a:lnSpc>
                <a:spcPct val="80000"/>
              </a:lnSpc>
            </a:pPr>
            <a:r>
              <a:rPr lang="en-GB" sz="2000" smtClean="0"/>
              <a:t>Visitor  - Defines a new operation to a class without change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Patterns in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"Designing object-oriented software is hard and designing reusable object-oriented software is even harder." - Erich Gamma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Experienced designers reuse solutions that have worked in the past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Well-structured object-oriented systems have recurring patterns of classes and objects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Knowledge of the patterns that have worked in the past allows a designer to be more productive and the resulting designs to be more flexible and reusable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Design Patterns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sz="2700" dirty="0" smtClean="0"/>
              <a:t>Design patterns describe the relations and interactions of different class or objects or types.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700" dirty="0" smtClean="0"/>
              <a:t>They do not specify the final class or types that will be used in any software code, but give an abstract view of the solution.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700" dirty="0" smtClean="0"/>
              <a:t>Patterns show us how to build systems with good object oriented design qualities by reusing successful designs and architectures.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700" dirty="0" smtClean="0"/>
              <a:t>Expressing proven techniques speed up the development process and make the design patterns, more accessible to developers of new system.</a:t>
            </a:r>
            <a:endParaRPr lang="en-GB" sz="27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In software engineering, a design pattern is a general reusable solution to a commonly occurring problem </a:t>
            </a:r>
            <a:r>
              <a:rPr lang="en-US" dirty="0" smtClean="0"/>
              <a:t>in software </a:t>
            </a:r>
            <a:r>
              <a:rPr lang="en-US" dirty="0"/>
              <a:t>design.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design pattern is not a finished design that can be transformed directly into code.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a description </a:t>
            </a:r>
            <a:r>
              <a:rPr lang="en-US" dirty="0"/>
              <a:t>or template for how to solve a problem that can be used in many different situations. </a:t>
            </a:r>
            <a:endParaRPr lang="en-US" dirty="0" smtClean="0"/>
          </a:p>
          <a:p>
            <a:pPr algn="just"/>
            <a:r>
              <a:rPr lang="en-US" dirty="0" smtClean="0"/>
              <a:t>Object-oriented design </a:t>
            </a:r>
            <a:r>
              <a:rPr lang="en-US" dirty="0"/>
              <a:t>patterns typically show relationships and interactions between classes or objects, without specifying the </a:t>
            </a:r>
            <a:r>
              <a:rPr lang="en-US" dirty="0" smtClean="0"/>
              <a:t>final application </a:t>
            </a:r>
            <a:r>
              <a:rPr lang="en-US" dirty="0"/>
              <a:t>classes or objects that are involved.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 algn="just">
              <a:buNone/>
            </a:pPr>
            <a:r>
              <a:rPr lang="en-US" dirty="0" smtClean="0">
                <a:cs typeface="Times" pitchFamily="1" charset="0"/>
              </a:rPr>
              <a:t>A good pattern should</a:t>
            </a:r>
          </a:p>
          <a:p>
            <a:pPr lvl="2" algn="just"/>
            <a:r>
              <a:rPr lang="en-US" sz="2800" dirty="0" smtClean="0">
                <a:cs typeface="Times" pitchFamily="1" charset="0"/>
              </a:rPr>
              <a:t>Be as general as possible</a:t>
            </a:r>
          </a:p>
          <a:p>
            <a:pPr lvl="2" algn="just"/>
            <a:r>
              <a:rPr lang="en-US" sz="2800" dirty="0" smtClean="0">
                <a:cs typeface="Times" pitchFamily="1" charset="0"/>
              </a:rPr>
              <a:t>Contain a solution that has been proven to effectively solve the problem in the indicated context. </a:t>
            </a:r>
          </a:p>
          <a:p>
            <a:pPr algn="just"/>
            <a:r>
              <a:rPr lang="en-US" sz="2800" dirty="0" smtClean="0"/>
              <a:t>They give the developer a selection of tried and tested solutions to work with.</a:t>
            </a:r>
          </a:p>
          <a:p>
            <a:pPr algn="just"/>
            <a:r>
              <a:rPr lang="en-US" sz="2800" dirty="0" smtClean="0"/>
              <a:t>They are language neutral and so can be applied to any languages that supports object orientation.</a:t>
            </a:r>
          </a:p>
          <a:p>
            <a:pPr algn="just"/>
            <a:r>
              <a:rPr lang="en-US" sz="2800" dirty="0" smtClean="0"/>
              <a:t>They have a proven track record as they are already widely used and thus reduce the technical risk to the project.</a:t>
            </a:r>
          </a:p>
          <a:p>
            <a:pPr algn="just"/>
            <a:r>
              <a:rPr lang="en-US" sz="2800" dirty="0" smtClean="0"/>
              <a:t>They are highly flexible and can be used in practically any type of application or domain.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The Originator of Patterns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eaLnBrk="1" hangingPunct="1"/>
            <a:r>
              <a:rPr lang="en-GB" dirty="0" smtClean="0"/>
              <a:t>"Each pattern describes a problem which occurs over and over again in our environment, and then describes the core of the solution to that problem, in such a way that you can use this solution a million times over, without ever doing it the same way twice." -- Christopher Alexander 1977</a:t>
            </a:r>
          </a:p>
          <a:p>
            <a:pPr algn="just"/>
            <a:r>
              <a:rPr lang="en-GB" dirty="0" smtClean="0"/>
              <a:t>“Each pattern is a three-part rule, which expresses a relation between a certain context, a problem and a solution.”</a:t>
            </a:r>
          </a:p>
          <a:p>
            <a:pPr algn="just" eaLnBrk="1" hangingPunct="1"/>
            <a:endParaRPr lang="en-GB" dirty="0" smtClean="0"/>
          </a:p>
          <a:p>
            <a:pPr algn="just" eaLnBrk="1" hangingPunct="1"/>
            <a:endParaRPr lang="en-GB" dirty="0"/>
          </a:p>
          <a:p>
            <a:pPr algn="just" eaLnBrk="1" hangingPunct="1"/>
            <a:endParaRPr lang="en-GB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Classification of Design Patterns</a:t>
            </a:r>
            <a:endParaRPr lang="en-GB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Design patterns were originally classified into three types</a:t>
            </a:r>
          </a:p>
          <a:p>
            <a:pPr lvl="1" eaLnBrk="1" hangingPunct="1"/>
            <a:r>
              <a:rPr lang="en-GB" dirty="0" smtClean="0"/>
              <a:t>Creational patterns</a:t>
            </a:r>
          </a:p>
          <a:p>
            <a:pPr lvl="1" eaLnBrk="1" hangingPunct="1"/>
            <a:r>
              <a:rPr lang="en-GB" dirty="0" smtClean="0"/>
              <a:t>Structural patterns</a:t>
            </a:r>
          </a:p>
          <a:p>
            <a:pPr lvl="1" eaLnBrk="1" hangingPunct="1"/>
            <a:r>
              <a:rPr lang="en-GB" dirty="0" smtClean="0"/>
              <a:t>Behavioural patterns.</a:t>
            </a:r>
          </a:p>
          <a:p>
            <a:pPr eaLnBrk="1" hangingPunct="1">
              <a:buNone/>
            </a:pPr>
            <a:endParaRPr lang="en-GB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Creational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Creational design patterns are design patterns that deal with object creation mechanisms, trying to create objects in a manner suitable to the situation. 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The basic form of object creation could result in design problems or added complexity to the design. 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Creational design patterns solve this problem by somehow controlling this object creation.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Structural Patterns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GB" dirty="0"/>
              <a:t>S</a:t>
            </a:r>
            <a:r>
              <a:rPr lang="en-GB" dirty="0" smtClean="0"/>
              <a:t>tructural design patterns are design patterns that ease the design by identifying a simple way to realise relationships between entities.</a:t>
            </a:r>
          </a:p>
          <a:p>
            <a:pPr algn="just" eaLnBrk="1" hangingPunct="1"/>
            <a:r>
              <a:rPr lang="en-GB" dirty="0" smtClean="0"/>
              <a:t>These describe how objects and classes combine themselves to form a large structure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906</Words>
  <Application>Microsoft Office PowerPoint</Application>
  <PresentationFormat>On-screen Show (4:3)</PresentationFormat>
  <Paragraphs>100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Design Pattern</vt:lpstr>
      <vt:lpstr>Patterns in Software</vt:lpstr>
      <vt:lpstr>Design Patterns</vt:lpstr>
      <vt:lpstr>Design Pattern</vt:lpstr>
      <vt:lpstr>Design Pattern</vt:lpstr>
      <vt:lpstr>The Originator of Patterns</vt:lpstr>
      <vt:lpstr>Classification of Design Patterns</vt:lpstr>
      <vt:lpstr>Creational Patterns</vt:lpstr>
      <vt:lpstr>Structural Patterns</vt:lpstr>
      <vt:lpstr>Behavioural Patterns</vt:lpstr>
      <vt:lpstr>Structure of a Design Pattern</vt:lpstr>
      <vt:lpstr>Pattern Documentation</vt:lpstr>
      <vt:lpstr>Pattern Documentation - cont.</vt:lpstr>
      <vt:lpstr>Creational Patterns</vt:lpstr>
      <vt:lpstr>Structural Patterns</vt:lpstr>
      <vt:lpstr>Behavioral Patterns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subash manandhar</dc:creator>
  <cp:lastModifiedBy>subash manandhar</cp:lastModifiedBy>
  <cp:revision>11</cp:revision>
  <dcterms:created xsi:type="dcterms:W3CDTF">2017-08-08T12:08:49Z</dcterms:created>
  <dcterms:modified xsi:type="dcterms:W3CDTF">2017-08-10T23:52:46Z</dcterms:modified>
</cp:coreProperties>
</file>