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6" r:id="rId5"/>
    <p:sldId id="259" r:id="rId6"/>
    <p:sldId id="260" r:id="rId7"/>
    <p:sldId id="261" r:id="rId8"/>
    <p:sldId id="262" r:id="rId9"/>
    <p:sldId id="263" r:id="rId10"/>
    <p:sldId id="264" r:id="rId11"/>
    <p:sldId id="267"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B366D3-5DCB-4A60-BF9A-CA3E05FDD1D8}" type="datetimeFigureOut">
              <a:rPr lang="en-US" smtClean="0"/>
              <a:t>8/22/2016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E9EE99-B9E9-4EE7-89C9-C71D17354F2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1CE689-4FD6-4E49-93BF-621D0A56744F}" type="datetime1">
              <a:rPr lang="en-US" smtClean="0"/>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5203B-8C68-48FA-A4B7-FEE9D3DA8B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0F174-E096-4B84-A482-422E9AA942B9}" type="datetime1">
              <a:rPr lang="en-US" smtClean="0"/>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5203B-8C68-48FA-A4B7-FEE9D3DA8B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A1E802-F7E8-460B-825F-2165837384EB}" type="datetime1">
              <a:rPr lang="en-US" smtClean="0"/>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5203B-8C68-48FA-A4B7-FEE9D3DA8B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BF30E7-B083-4753-ABEA-403F24D9A49A}" type="datetime1">
              <a:rPr lang="en-US" smtClean="0"/>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5203B-8C68-48FA-A4B7-FEE9D3DA8B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427003-82B7-4857-BC28-FEC53FA1EF20}" type="datetime1">
              <a:rPr lang="en-US" smtClean="0"/>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5203B-8C68-48FA-A4B7-FEE9D3DA8B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7D6037-A14D-4C0A-91FB-7C5035DF195E}" type="datetime1">
              <a:rPr lang="en-US" smtClean="0"/>
              <a:t>8/22/2016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5203B-8C68-48FA-A4B7-FEE9D3DA8B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E24FE4-AA61-4109-BD84-4E6E337DA015}" type="datetime1">
              <a:rPr lang="en-US" smtClean="0"/>
              <a:t>8/22/2016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65203B-8C68-48FA-A4B7-FEE9D3DA8B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5E6671-7882-4A87-96B8-CD720E4FEF7A}" type="datetime1">
              <a:rPr lang="en-US" smtClean="0"/>
              <a:t>8/22/2016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65203B-8C68-48FA-A4B7-FEE9D3DA8B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C0F1A-A99C-4157-BB93-05AFF6ADBFEB}" type="datetime1">
              <a:rPr lang="en-US" smtClean="0"/>
              <a:t>8/22/2016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65203B-8C68-48FA-A4B7-FEE9D3DA8B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83FE9F-16CC-45FC-9D04-8F2BACC98CAE}" type="datetime1">
              <a:rPr lang="en-US" smtClean="0"/>
              <a:t>8/22/2016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5203B-8C68-48FA-A4B7-FEE9D3DA8B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865FB4-1E6D-455B-9152-07CAAF351CAB}" type="datetime1">
              <a:rPr lang="en-US" smtClean="0"/>
              <a:t>8/22/2016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5203B-8C68-48FA-A4B7-FEE9D3DA8B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6D58DD-F94F-4187-9710-9FC1E9B2861C}" type="datetime1">
              <a:rPr lang="en-US" smtClean="0"/>
              <a:t>8/22/2016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65203B-8C68-48FA-A4B7-FEE9D3DA8B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Iterative and Incremental Development</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5B191CC4-9AFA-48EF-92E9-686617A4EA0E}" type="datetime1">
              <a:rPr lang="en-US" smtClean="0"/>
              <a:t>8/22/2016</a:t>
            </a:fld>
            <a:endParaRPr lang="en-US"/>
          </a:p>
        </p:txBody>
      </p:sp>
      <p:sp>
        <p:nvSpPr>
          <p:cNvPr id="5" name="Slide Number Placeholder 4"/>
          <p:cNvSpPr>
            <a:spLocks noGrp="1"/>
          </p:cNvSpPr>
          <p:nvPr>
            <p:ph type="sldNum" sz="quarter" idx="12"/>
          </p:nvPr>
        </p:nvSpPr>
        <p:spPr/>
        <p:txBody>
          <a:bodyPr/>
          <a:lstStyle/>
          <a:p>
            <a:fld id="{6765203B-8C68-48FA-A4B7-FEE9D3DA8B71}"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Phase</a:t>
            </a:r>
            <a:endParaRPr lang="en-US" dirty="0"/>
          </a:p>
        </p:txBody>
      </p:sp>
      <p:sp>
        <p:nvSpPr>
          <p:cNvPr id="3" name="Content Placeholder 2"/>
          <p:cNvSpPr>
            <a:spLocks noGrp="1"/>
          </p:cNvSpPr>
          <p:nvPr>
            <p:ph idx="1"/>
          </p:nvPr>
        </p:nvSpPr>
        <p:spPr/>
        <p:txBody>
          <a:bodyPr/>
          <a:lstStyle/>
          <a:p>
            <a:pPr marL="571500" indent="-571500">
              <a:lnSpc>
                <a:spcPct val="80000"/>
              </a:lnSpc>
              <a:buClr>
                <a:schemeClr val="accent2"/>
              </a:buClr>
              <a:buFont typeface="Wingdings" pitchFamily="2" charset="2"/>
              <a:buChar char="o"/>
            </a:pPr>
            <a:r>
              <a:rPr lang="en-US" sz="2100" dirty="0" smtClean="0"/>
              <a:t>The transition phase is entered when baseline is mature enough to be deployed in the end-user domain</a:t>
            </a:r>
          </a:p>
          <a:p>
            <a:pPr marL="571500" indent="-571500">
              <a:lnSpc>
                <a:spcPct val="80000"/>
              </a:lnSpc>
              <a:buClr>
                <a:schemeClr val="accent2"/>
              </a:buClr>
              <a:buFont typeface="Wingdings" pitchFamily="2" charset="2"/>
              <a:buChar char="o"/>
            </a:pPr>
            <a:r>
              <a:rPr lang="en-US" sz="2100" dirty="0" smtClean="0"/>
              <a:t>This phase could include beta testing, conversion of operational databases, and training of users and maintainers</a:t>
            </a:r>
          </a:p>
          <a:p>
            <a:pPr marL="571500" indent="-571500">
              <a:lnSpc>
                <a:spcPct val="80000"/>
              </a:lnSpc>
              <a:buClr>
                <a:schemeClr val="accent2"/>
              </a:buClr>
              <a:buNone/>
            </a:pPr>
            <a:endParaRPr lang="en-US" sz="2100" dirty="0" smtClean="0"/>
          </a:p>
          <a:p>
            <a:pPr marL="571500" indent="-571500">
              <a:lnSpc>
                <a:spcPct val="80000"/>
              </a:lnSpc>
              <a:buClr>
                <a:schemeClr val="accent2"/>
              </a:buClr>
              <a:buFont typeface="Wingdings" pitchFamily="2" charset="2"/>
              <a:buChar char="o"/>
            </a:pPr>
            <a:r>
              <a:rPr lang="en-US" sz="2100" dirty="0" smtClean="0"/>
              <a:t>Essential activities :</a:t>
            </a:r>
          </a:p>
          <a:p>
            <a:pPr marL="966788" lvl="1" indent="-495300">
              <a:lnSpc>
                <a:spcPct val="80000"/>
              </a:lnSpc>
              <a:buClr>
                <a:schemeClr val="accent2"/>
              </a:buClr>
              <a:buFont typeface="Wingdings" pitchFamily="2" charset="2"/>
              <a:buChar char="Ø"/>
            </a:pPr>
            <a:r>
              <a:rPr lang="en-US" sz="2000" i="1" dirty="0" smtClean="0"/>
              <a:t>Synchronization and integration of concurrent construction into consistent deployment baselines</a:t>
            </a:r>
          </a:p>
          <a:p>
            <a:pPr marL="966788" lvl="1" indent="-495300">
              <a:lnSpc>
                <a:spcPct val="80000"/>
              </a:lnSpc>
              <a:buClr>
                <a:schemeClr val="accent2"/>
              </a:buClr>
              <a:buFont typeface="Wingdings" pitchFamily="2" charset="2"/>
              <a:buChar char="Ø"/>
            </a:pPr>
            <a:r>
              <a:rPr lang="en-US" sz="2000" i="1" dirty="0" smtClean="0"/>
              <a:t>Deployment-specific engineering </a:t>
            </a:r>
            <a:r>
              <a:rPr lang="en-US" sz="2000" dirty="0" smtClean="0"/>
              <a:t>(commercial packaging and production, field personnel training)</a:t>
            </a:r>
          </a:p>
          <a:p>
            <a:pPr marL="966788" lvl="1" indent="-495300">
              <a:lnSpc>
                <a:spcPct val="80000"/>
              </a:lnSpc>
              <a:buClr>
                <a:schemeClr val="accent2"/>
              </a:buClr>
              <a:buFont typeface="Wingdings" pitchFamily="2" charset="2"/>
              <a:buChar char="Ø"/>
            </a:pPr>
            <a:r>
              <a:rPr lang="en-US" sz="2000" i="1" dirty="0" smtClean="0"/>
              <a:t>Assessment of deployment baselines against the complete vision and acceptance criteria in the requirements set</a:t>
            </a:r>
            <a:endParaRPr lang="en-US" sz="2000" dirty="0" smtClean="0"/>
          </a:p>
          <a:p>
            <a:endParaRPr lang="en-US" dirty="0"/>
          </a:p>
        </p:txBody>
      </p:sp>
      <p:sp>
        <p:nvSpPr>
          <p:cNvPr id="4" name="Date Placeholder 3"/>
          <p:cNvSpPr>
            <a:spLocks noGrp="1"/>
          </p:cNvSpPr>
          <p:nvPr>
            <p:ph type="dt" sz="half" idx="10"/>
          </p:nvPr>
        </p:nvSpPr>
        <p:spPr/>
        <p:txBody>
          <a:bodyPr/>
          <a:lstStyle/>
          <a:p>
            <a:fld id="{383F18D2-92EE-4F55-A0E5-F10D88626AF2}" type="datetime1">
              <a:rPr lang="en-US" smtClean="0"/>
              <a:t>8/22/2016</a:t>
            </a:fld>
            <a:endParaRPr lang="en-US"/>
          </a:p>
        </p:txBody>
      </p:sp>
      <p:sp>
        <p:nvSpPr>
          <p:cNvPr id="5" name="Slide Number Placeholder 4"/>
          <p:cNvSpPr>
            <a:spLocks noGrp="1"/>
          </p:cNvSpPr>
          <p:nvPr>
            <p:ph type="sldNum" sz="quarter" idx="12"/>
          </p:nvPr>
        </p:nvSpPr>
        <p:spPr/>
        <p:txBody>
          <a:bodyPr/>
          <a:lstStyle/>
          <a:p>
            <a:fld id="{6765203B-8C68-48FA-A4B7-FEE9D3DA8B71}"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a:t>
            </a:r>
            <a:endParaRPr lang="en-US" dirty="0"/>
          </a:p>
        </p:txBody>
      </p:sp>
      <p:pic>
        <p:nvPicPr>
          <p:cNvPr id="4" name="Content Placeholder 3" descr="software-development-life-cycle-22-728.jpg"/>
          <p:cNvPicPr>
            <a:picLocks noGrp="1" noChangeAspect="1"/>
          </p:cNvPicPr>
          <p:nvPr>
            <p:ph idx="1"/>
          </p:nvPr>
        </p:nvPicPr>
        <p:blipFill>
          <a:blip r:embed="rId2" cstate="print"/>
          <a:stretch>
            <a:fillRect/>
          </a:stretch>
        </p:blipFill>
        <p:spPr>
          <a:xfrm>
            <a:off x="228601" y="1600200"/>
            <a:ext cx="8458200" cy="4525963"/>
          </a:xfrm>
        </p:spPr>
      </p:pic>
      <p:sp>
        <p:nvSpPr>
          <p:cNvPr id="5" name="Date Placeholder 4"/>
          <p:cNvSpPr>
            <a:spLocks noGrp="1"/>
          </p:cNvSpPr>
          <p:nvPr>
            <p:ph type="dt" sz="half" idx="10"/>
          </p:nvPr>
        </p:nvSpPr>
        <p:spPr/>
        <p:txBody>
          <a:bodyPr/>
          <a:lstStyle/>
          <a:p>
            <a:fld id="{4C7B899B-E8C7-4EAB-A58F-AC9B07762A2C}" type="datetime1">
              <a:rPr lang="en-US" smtClean="0"/>
              <a:t>8/22/2016</a:t>
            </a:fld>
            <a:endParaRPr lang="en-US"/>
          </a:p>
        </p:txBody>
      </p:sp>
      <p:sp>
        <p:nvSpPr>
          <p:cNvPr id="6" name="Slide Number Placeholder 5"/>
          <p:cNvSpPr>
            <a:spLocks noGrp="1"/>
          </p:cNvSpPr>
          <p:nvPr>
            <p:ph type="sldNum" sz="quarter" idx="12"/>
          </p:nvPr>
        </p:nvSpPr>
        <p:spPr/>
        <p:txBody>
          <a:bodyPr/>
          <a:lstStyle/>
          <a:p>
            <a:fld id="{6765203B-8C68-48FA-A4B7-FEE9D3DA8B71}"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smtClean="0"/>
              <a:t>Evaluation Criteria :</a:t>
            </a:r>
          </a:p>
          <a:p>
            <a:pPr lvl="1" algn="just"/>
            <a:r>
              <a:rPr lang="en-US" sz="2600" dirty="0" smtClean="0"/>
              <a:t>Is the user satisfied?</a:t>
            </a:r>
          </a:p>
          <a:p>
            <a:pPr lvl="1" algn="just"/>
            <a:r>
              <a:rPr lang="en-US" sz="2600" dirty="0" smtClean="0"/>
              <a:t>Are actual resource expenditures versus planned expenditures acceptable?</a:t>
            </a:r>
          </a:p>
          <a:p>
            <a:pPr lvl="1" algn="just"/>
            <a:endParaRPr lang="en-US" dirty="0" smtClean="0"/>
          </a:p>
          <a:p>
            <a:pPr algn="just">
              <a:buClr>
                <a:schemeClr val="accent2"/>
              </a:buClr>
              <a:buFont typeface="Wingdings" pitchFamily="2" charset="2"/>
              <a:buChar char="q"/>
            </a:pPr>
            <a:r>
              <a:rPr lang="en-US" sz="3100" dirty="0" smtClean="0"/>
              <a:t> Each of the four phases consists of one or more iterations </a:t>
            </a:r>
          </a:p>
          <a:p>
            <a:pPr algn="just">
              <a:buClr>
                <a:schemeClr val="accent2"/>
              </a:buClr>
              <a:buFont typeface="Wingdings" pitchFamily="2" charset="2"/>
              <a:buNone/>
            </a:pPr>
            <a:r>
              <a:rPr lang="en-US" sz="3100" dirty="0" smtClean="0"/>
              <a:t>    in which some technical capability is produced in demonstrable</a:t>
            </a:r>
          </a:p>
          <a:p>
            <a:pPr algn="just">
              <a:buClr>
                <a:schemeClr val="accent2"/>
              </a:buClr>
              <a:buFont typeface="Wingdings" pitchFamily="2" charset="2"/>
              <a:buNone/>
            </a:pPr>
            <a:r>
              <a:rPr lang="en-US" sz="3100" dirty="0" smtClean="0"/>
              <a:t>    form and assessed against a set of the criteria</a:t>
            </a:r>
          </a:p>
          <a:p>
            <a:pPr algn="just">
              <a:buClr>
                <a:schemeClr val="accent2"/>
              </a:buClr>
              <a:buFont typeface="Wingdings" pitchFamily="2" charset="2"/>
              <a:buChar char="q"/>
            </a:pPr>
            <a:r>
              <a:rPr lang="en-US" sz="3100" dirty="0" smtClean="0"/>
              <a:t> The transition from one phase to the next maps more </a:t>
            </a:r>
          </a:p>
          <a:p>
            <a:pPr algn="just">
              <a:buClr>
                <a:schemeClr val="accent2"/>
              </a:buClr>
              <a:buFont typeface="Wingdings" pitchFamily="2" charset="2"/>
              <a:buNone/>
            </a:pPr>
            <a:r>
              <a:rPr lang="en-US" sz="3100" dirty="0" smtClean="0"/>
              <a:t>    to a significant business decision than to the completion of </a:t>
            </a:r>
          </a:p>
          <a:p>
            <a:pPr algn="just">
              <a:buClr>
                <a:schemeClr val="accent2"/>
              </a:buClr>
              <a:buFont typeface="Wingdings" pitchFamily="2" charset="2"/>
              <a:buNone/>
            </a:pPr>
            <a:r>
              <a:rPr lang="en-US" sz="3100" dirty="0" smtClean="0"/>
              <a:t>    specific software activity.</a:t>
            </a:r>
          </a:p>
          <a:p>
            <a:pPr algn="just"/>
            <a:endParaRPr lang="en-US" dirty="0"/>
          </a:p>
          <a:p>
            <a:pPr algn="just"/>
            <a:endParaRPr lang="en-US" dirty="0" smtClean="0"/>
          </a:p>
          <a:p>
            <a:pPr algn="just"/>
            <a:endParaRPr lang="en-US" dirty="0"/>
          </a:p>
          <a:p>
            <a:pPr algn="just"/>
            <a:endParaRPr lang="en-US" dirty="0" smtClean="0"/>
          </a:p>
          <a:p>
            <a:pPr algn="just"/>
            <a:endParaRPr lang="en-US" dirty="0"/>
          </a:p>
        </p:txBody>
      </p:sp>
      <p:sp>
        <p:nvSpPr>
          <p:cNvPr id="4" name="Date Placeholder 3"/>
          <p:cNvSpPr>
            <a:spLocks noGrp="1"/>
          </p:cNvSpPr>
          <p:nvPr>
            <p:ph type="dt" sz="half" idx="10"/>
          </p:nvPr>
        </p:nvSpPr>
        <p:spPr/>
        <p:txBody>
          <a:bodyPr/>
          <a:lstStyle/>
          <a:p>
            <a:fld id="{628FB481-5326-443F-A19C-FB88A39669D0}" type="datetime1">
              <a:rPr lang="en-US" smtClean="0"/>
              <a:t>8/22/2016</a:t>
            </a:fld>
            <a:endParaRPr lang="en-US"/>
          </a:p>
        </p:txBody>
      </p:sp>
      <p:sp>
        <p:nvSpPr>
          <p:cNvPr id="5" name="Slide Number Placeholder 4"/>
          <p:cNvSpPr>
            <a:spLocks noGrp="1"/>
          </p:cNvSpPr>
          <p:nvPr>
            <p:ph type="sldNum" sz="quarter" idx="12"/>
          </p:nvPr>
        </p:nvSpPr>
        <p:spPr/>
        <p:txBody>
          <a:bodyPr/>
          <a:lstStyle/>
          <a:p>
            <a:fld id="{6765203B-8C68-48FA-A4B7-FEE9D3DA8B71}" type="slidenum">
              <a:rPr lang="en-US" smtClean="0"/>
              <a:pPr/>
              <a:t>12</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a:t>
            </a:r>
            <a:r>
              <a:rPr lang="en-US" dirty="0"/>
              <a:t>n</a:t>
            </a:r>
          </a:p>
        </p:txBody>
      </p:sp>
      <p:sp>
        <p:nvSpPr>
          <p:cNvPr id="3" name="Content Placeholder 2"/>
          <p:cNvSpPr>
            <a:spLocks noGrp="1"/>
          </p:cNvSpPr>
          <p:nvPr>
            <p:ph idx="1"/>
          </p:nvPr>
        </p:nvSpPr>
        <p:spPr/>
        <p:txBody>
          <a:bodyPr>
            <a:normAutofit fontScale="77500" lnSpcReduction="20000"/>
          </a:bodyPr>
          <a:lstStyle/>
          <a:p>
            <a:pPr algn="just"/>
            <a:r>
              <a:rPr lang="en-US" dirty="0" smtClean="0"/>
              <a:t>Iterative and incremental software development is a method of software development that is modeled around a gradual increase in feature additions and a cyclical release and upgrade pattern.</a:t>
            </a:r>
          </a:p>
          <a:p>
            <a:pPr algn="just"/>
            <a:r>
              <a:rPr lang="en-US" dirty="0" smtClean="0"/>
              <a:t>Iterative and incremental software development begins with planning and continues through iterative development cycles involving continuous user feedback and the incremental addition of features concluding with the deployment of completed software at the end of each cycle. </a:t>
            </a:r>
          </a:p>
          <a:p>
            <a:pPr algn="just"/>
            <a:r>
              <a:rPr lang="en-US" dirty="0" smtClean="0"/>
              <a:t>It is one of the methodologies of Agile software development, rational unified process and extreme programming.</a:t>
            </a:r>
            <a:endParaRPr lang="en-US" dirty="0"/>
          </a:p>
        </p:txBody>
      </p:sp>
      <p:sp>
        <p:nvSpPr>
          <p:cNvPr id="4" name="Date Placeholder 3"/>
          <p:cNvSpPr>
            <a:spLocks noGrp="1"/>
          </p:cNvSpPr>
          <p:nvPr>
            <p:ph type="dt" sz="half" idx="10"/>
          </p:nvPr>
        </p:nvSpPr>
        <p:spPr/>
        <p:txBody>
          <a:bodyPr/>
          <a:lstStyle/>
          <a:p>
            <a:fld id="{8FD0BBEE-158E-451A-AA20-CEF75BDBB3BE}" type="datetime1">
              <a:rPr lang="en-US" smtClean="0"/>
              <a:t>8/22/2016</a:t>
            </a:fld>
            <a:endParaRPr lang="en-US"/>
          </a:p>
        </p:txBody>
      </p:sp>
      <p:sp>
        <p:nvSpPr>
          <p:cNvPr id="5" name="Slide Number Placeholder 4"/>
          <p:cNvSpPr>
            <a:spLocks noGrp="1"/>
          </p:cNvSpPr>
          <p:nvPr>
            <p:ph type="sldNum" sz="quarter" idx="12"/>
          </p:nvPr>
        </p:nvSpPr>
        <p:spPr/>
        <p:txBody>
          <a:bodyPr/>
          <a:lstStyle/>
          <a:p>
            <a:fld id="{6765203B-8C68-48FA-A4B7-FEE9D3DA8B71}"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smtClean="0"/>
              <a:t>Iterative and incremental development is a discipline for developing systems based on producing deliverables.</a:t>
            </a:r>
          </a:p>
          <a:p>
            <a:pPr algn="just"/>
            <a:r>
              <a:rPr lang="en-US" dirty="0" smtClean="0"/>
              <a:t>In incremental development, different parts of the system are developed at various times or rates and are integrated based on their completion.</a:t>
            </a:r>
          </a:p>
          <a:p>
            <a:pPr algn="just"/>
            <a:r>
              <a:rPr lang="en-US" dirty="0" smtClean="0"/>
              <a:t>In iterative development, teams plan to revisit parts of the system in order to revise and improve them. User feedback is consulted to modify the targets for successive deliverables. </a:t>
            </a:r>
          </a:p>
          <a:p>
            <a:pPr algn="just"/>
            <a:r>
              <a:rPr lang="en-US" dirty="0" smtClean="0"/>
              <a:t>Iterative and incremental software development came about in response to flaws in the waterfall model, a sequential design process in which progress flows steadily downwards.</a:t>
            </a:r>
          </a:p>
          <a:p>
            <a:pPr algn="just"/>
            <a:r>
              <a:rPr lang="en-US" dirty="0" smtClean="0"/>
              <a:t>It differs from the waterfall model because it is cyclical rather than unidirectional, offering a greater ability to incorporate changes into the application during the development cycle. </a:t>
            </a:r>
            <a:br>
              <a:rPr lang="en-US" dirty="0" smtClean="0"/>
            </a:br>
            <a:r>
              <a:rPr lang="en-US" dirty="0" smtClean="0"/>
              <a:t/>
            </a:r>
            <a:br>
              <a:rPr lang="en-US" dirty="0" smtClean="0"/>
            </a:br>
            <a:r>
              <a:rPr lang="en-US" dirty="0" smtClean="0"/>
              <a:t/>
            </a:r>
            <a:br>
              <a:rPr lang="en-US" dirty="0" smtClean="0"/>
            </a:br>
            <a:endParaRPr lang="en-US" dirty="0" smtClean="0"/>
          </a:p>
          <a:p>
            <a:pPr algn="just"/>
            <a:endParaRPr lang="en-US" dirty="0"/>
          </a:p>
        </p:txBody>
      </p:sp>
      <p:sp>
        <p:nvSpPr>
          <p:cNvPr id="4" name="Date Placeholder 3"/>
          <p:cNvSpPr>
            <a:spLocks noGrp="1"/>
          </p:cNvSpPr>
          <p:nvPr>
            <p:ph type="dt" sz="half" idx="10"/>
          </p:nvPr>
        </p:nvSpPr>
        <p:spPr/>
        <p:txBody>
          <a:bodyPr/>
          <a:lstStyle/>
          <a:p>
            <a:fld id="{42AD5ADF-2B14-4C0E-AF58-4F114905E09A}" type="datetime1">
              <a:rPr lang="en-US" smtClean="0"/>
              <a:t>8/22/2016</a:t>
            </a:fld>
            <a:endParaRPr lang="en-US"/>
          </a:p>
        </p:txBody>
      </p:sp>
      <p:sp>
        <p:nvSpPr>
          <p:cNvPr id="5" name="Slide Number Placeholder 4"/>
          <p:cNvSpPr>
            <a:spLocks noGrp="1"/>
          </p:cNvSpPr>
          <p:nvPr>
            <p:ph type="sldNum" sz="quarter" idx="12"/>
          </p:nvPr>
        </p:nvSpPr>
        <p:spPr/>
        <p:txBody>
          <a:bodyPr/>
          <a:lstStyle/>
          <a:p>
            <a:fld id="{6765203B-8C68-48FA-A4B7-FEE9D3DA8B71}"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4" name="Content Placeholder 3" descr="the-world-of-agilelean-product-development-and-delivery-with-scrum-made-easy-27-728.jpg"/>
          <p:cNvPicPr>
            <a:picLocks noGrp="1" noChangeAspect="1"/>
          </p:cNvPicPr>
          <p:nvPr>
            <p:ph idx="1"/>
          </p:nvPr>
        </p:nvPicPr>
        <p:blipFill>
          <a:blip r:embed="rId2" cstate="print"/>
          <a:stretch>
            <a:fillRect/>
          </a:stretch>
        </p:blipFill>
        <p:spPr>
          <a:xfrm>
            <a:off x="685800" y="1600200"/>
            <a:ext cx="8077199" cy="4953000"/>
          </a:xfrm>
        </p:spPr>
      </p:pic>
      <p:sp>
        <p:nvSpPr>
          <p:cNvPr id="5" name="Date Placeholder 4"/>
          <p:cNvSpPr>
            <a:spLocks noGrp="1"/>
          </p:cNvSpPr>
          <p:nvPr>
            <p:ph type="dt" sz="half" idx="10"/>
          </p:nvPr>
        </p:nvSpPr>
        <p:spPr/>
        <p:txBody>
          <a:bodyPr/>
          <a:lstStyle/>
          <a:p>
            <a:fld id="{4F538B1D-C78A-49D1-BBBE-44E11B1F4305}" type="datetime1">
              <a:rPr lang="en-US" smtClean="0"/>
              <a:t>8/22/2016</a:t>
            </a:fld>
            <a:endParaRPr lang="en-US"/>
          </a:p>
        </p:txBody>
      </p:sp>
      <p:sp>
        <p:nvSpPr>
          <p:cNvPr id="6" name="Slide Number Placeholder 5"/>
          <p:cNvSpPr>
            <a:spLocks noGrp="1"/>
          </p:cNvSpPr>
          <p:nvPr>
            <p:ph type="sldNum" sz="quarter" idx="12"/>
          </p:nvPr>
        </p:nvSpPr>
        <p:spPr/>
        <p:txBody>
          <a:bodyPr/>
          <a:lstStyle/>
          <a:p>
            <a:fld id="{6765203B-8C68-48FA-A4B7-FEE9D3DA8B71}"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Inception Phase: </a:t>
            </a:r>
          </a:p>
          <a:p>
            <a:pPr lvl="1"/>
            <a:r>
              <a:rPr lang="en-US" dirty="0" smtClean="0"/>
              <a:t>Deals with the scope of the project, requirements and risks at higher levels </a:t>
            </a:r>
          </a:p>
          <a:p>
            <a:r>
              <a:rPr lang="en-US" dirty="0" smtClean="0"/>
              <a:t>Elaboration Phase: </a:t>
            </a:r>
          </a:p>
          <a:p>
            <a:pPr lvl="1"/>
            <a:r>
              <a:rPr lang="en-US" dirty="0" smtClean="0"/>
              <a:t>Delivers working architecture that moderates risks identified in the inception phase and satisfies nonfunctional requirements</a:t>
            </a:r>
          </a:p>
          <a:p>
            <a:r>
              <a:rPr lang="en-US" dirty="0" smtClean="0"/>
              <a:t>Construction Phase: </a:t>
            </a:r>
          </a:p>
          <a:p>
            <a:pPr lvl="1"/>
            <a:r>
              <a:rPr lang="en-US" dirty="0" smtClean="0"/>
              <a:t>Fills in architecture components incrementally with production-ready code, which is produced through the analysis, implementation, design and testing of functional requirements</a:t>
            </a:r>
          </a:p>
          <a:p>
            <a:r>
              <a:rPr lang="en-US" dirty="0" smtClean="0"/>
              <a:t>Transition Phase: </a:t>
            </a:r>
          </a:p>
          <a:p>
            <a:pPr lvl="1"/>
            <a:r>
              <a:rPr lang="en-US" dirty="0" smtClean="0"/>
              <a:t>Delivers the system to the production operating environment</a:t>
            </a:r>
          </a:p>
          <a:p>
            <a:endParaRPr lang="en-US" dirty="0"/>
          </a:p>
        </p:txBody>
      </p:sp>
      <p:sp>
        <p:nvSpPr>
          <p:cNvPr id="4" name="Date Placeholder 3"/>
          <p:cNvSpPr>
            <a:spLocks noGrp="1"/>
          </p:cNvSpPr>
          <p:nvPr>
            <p:ph type="dt" sz="half" idx="10"/>
          </p:nvPr>
        </p:nvSpPr>
        <p:spPr/>
        <p:txBody>
          <a:bodyPr/>
          <a:lstStyle/>
          <a:p>
            <a:fld id="{590585BA-C7D7-4066-8210-63713F1DBDF6}" type="datetime1">
              <a:rPr lang="en-US" smtClean="0"/>
              <a:t>8/22/2016</a:t>
            </a:fld>
            <a:endParaRPr lang="en-US"/>
          </a:p>
        </p:txBody>
      </p:sp>
      <p:sp>
        <p:nvSpPr>
          <p:cNvPr id="5" name="Slide Number Placeholder 4"/>
          <p:cNvSpPr>
            <a:spLocks noGrp="1"/>
          </p:cNvSpPr>
          <p:nvPr>
            <p:ph type="sldNum" sz="quarter" idx="12"/>
          </p:nvPr>
        </p:nvSpPr>
        <p:spPr/>
        <p:txBody>
          <a:bodyPr/>
          <a:lstStyle/>
          <a:p>
            <a:fld id="{6765203B-8C68-48FA-A4B7-FEE9D3DA8B71}"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Phase</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lgn="just">
              <a:buFontTx/>
              <a:buAutoNum type="arabicPeriod"/>
            </a:pPr>
            <a:r>
              <a:rPr lang="en-US" sz="1600" b="1" i="1" dirty="0" smtClean="0"/>
              <a:t>The engineering stage</a:t>
            </a:r>
            <a:r>
              <a:rPr lang="en-US" sz="1600" b="1" dirty="0" smtClean="0"/>
              <a:t> – </a:t>
            </a:r>
          </a:p>
          <a:p>
            <a:pPr lvl="1" algn="just">
              <a:buNone/>
            </a:pPr>
            <a:r>
              <a:rPr lang="en-US" sz="1600" dirty="0" smtClean="0"/>
              <a:t>	driven by smaller teams doing design and synthesis activities.</a:t>
            </a:r>
          </a:p>
          <a:p>
            <a:pPr marL="0" indent="0" algn="just">
              <a:buNone/>
            </a:pPr>
            <a:r>
              <a:rPr lang="en-US" sz="1600" b="1" i="1" dirty="0" smtClean="0"/>
              <a:t>2.    The production stage </a:t>
            </a:r>
            <a:r>
              <a:rPr lang="en-US" sz="1600" b="1" dirty="0" smtClean="0"/>
              <a:t>– </a:t>
            </a:r>
          </a:p>
          <a:p>
            <a:pPr marL="0" indent="0" algn="just">
              <a:buNone/>
            </a:pPr>
            <a:r>
              <a:rPr lang="en-US" sz="1600" dirty="0" smtClean="0"/>
              <a:t>	driven by larger teams doing construction, test, and deployment activities</a:t>
            </a:r>
          </a:p>
          <a:p>
            <a:pPr marL="0" indent="0" algn="just">
              <a:buNone/>
            </a:pPr>
            <a:r>
              <a:rPr lang="en-US" sz="1600" b="1" i="1" dirty="0" smtClean="0"/>
              <a:t>  </a:t>
            </a:r>
            <a:endParaRPr lang="en-US" sz="1600" dirty="0"/>
          </a:p>
        </p:txBody>
      </p:sp>
      <p:pic>
        <p:nvPicPr>
          <p:cNvPr id="4" name="Picture 4" descr="Untitled-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00400"/>
            <a:ext cx="6667500" cy="27432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Line 5"/>
          <p:cNvSpPr>
            <a:spLocks noChangeShapeType="1"/>
          </p:cNvSpPr>
          <p:nvPr/>
        </p:nvSpPr>
        <p:spPr bwMode="auto">
          <a:xfrm>
            <a:off x="914400" y="3124200"/>
            <a:ext cx="0" cy="2819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 name="Line 6"/>
          <p:cNvSpPr>
            <a:spLocks noChangeShapeType="1"/>
          </p:cNvSpPr>
          <p:nvPr/>
        </p:nvSpPr>
        <p:spPr bwMode="auto">
          <a:xfrm>
            <a:off x="914400" y="5943600"/>
            <a:ext cx="7239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 name="Line 7"/>
          <p:cNvSpPr>
            <a:spLocks noChangeShapeType="1"/>
          </p:cNvSpPr>
          <p:nvPr/>
        </p:nvSpPr>
        <p:spPr bwMode="auto">
          <a:xfrm>
            <a:off x="914400" y="3505200"/>
            <a:ext cx="7162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 name="Line 8"/>
          <p:cNvSpPr>
            <a:spLocks noChangeShapeType="1"/>
          </p:cNvSpPr>
          <p:nvPr/>
        </p:nvSpPr>
        <p:spPr bwMode="auto">
          <a:xfrm>
            <a:off x="8077200" y="3505200"/>
            <a:ext cx="0" cy="2514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Line 9"/>
          <p:cNvSpPr>
            <a:spLocks noChangeShapeType="1"/>
          </p:cNvSpPr>
          <p:nvPr/>
        </p:nvSpPr>
        <p:spPr bwMode="auto">
          <a:xfrm flipV="1">
            <a:off x="914400" y="2743200"/>
            <a:ext cx="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 name="Line 10"/>
          <p:cNvSpPr>
            <a:spLocks noChangeShapeType="1"/>
          </p:cNvSpPr>
          <p:nvPr/>
        </p:nvSpPr>
        <p:spPr bwMode="auto">
          <a:xfrm>
            <a:off x="914400" y="3200400"/>
            <a:ext cx="7162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 name="Line 11"/>
          <p:cNvSpPr>
            <a:spLocks noChangeShapeType="1"/>
          </p:cNvSpPr>
          <p:nvPr/>
        </p:nvSpPr>
        <p:spPr bwMode="auto">
          <a:xfrm>
            <a:off x="8077200" y="2743200"/>
            <a:ext cx="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 name="Line 12"/>
          <p:cNvSpPr>
            <a:spLocks noChangeShapeType="1"/>
          </p:cNvSpPr>
          <p:nvPr/>
        </p:nvSpPr>
        <p:spPr bwMode="auto">
          <a:xfrm>
            <a:off x="914400" y="2743200"/>
            <a:ext cx="7162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 name="Text Box 13"/>
          <p:cNvSpPr txBox="1">
            <a:spLocks noChangeArrowheads="1"/>
          </p:cNvSpPr>
          <p:nvPr/>
        </p:nvSpPr>
        <p:spPr bwMode="auto">
          <a:xfrm>
            <a:off x="1598613" y="2774950"/>
            <a:ext cx="2535237"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b="1" dirty="0"/>
              <a:t>Engineering Stage</a:t>
            </a:r>
          </a:p>
        </p:txBody>
      </p:sp>
      <p:sp>
        <p:nvSpPr>
          <p:cNvPr id="14" name="Text Box 14"/>
          <p:cNvSpPr txBox="1">
            <a:spLocks noChangeArrowheads="1"/>
          </p:cNvSpPr>
          <p:nvPr/>
        </p:nvSpPr>
        <p:spPr bwMode="auto">
          <a:xfrm>
            <a:off x="5181600" y="2774950"/>
            <a:ext cx="23955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b="1" dirty="0"/>
              <a:t>Production Stage</a:t>
            </a:r>
          </a:p>
        </p:txBody>
      </p:sp>
      <p:sp>
        <p:nvSpPr>
          <p:cNvPr id="15" name="Text Box 15"/>
          <p:cNvSpPr txBox="1">
            <a:spLocks noChangeArrowheads="1"/>
          </p:cNvSpPr>
          <p:nvPr/>
        </p:nvSpPr>
        <p:spPr bwMode="auto">
          <a:xfrm>
            <a:off x="1279525" y="3206750"/>
            <a:ext cx="114458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400" b="1" dirty="0"/>
              <a:t>Inception</a:t>
            </a:r>
          </a:p>
        </p:txBody>
      </p:sp>
      <p:sp>
        <p:nvSpPr>
          <p:cNvPr id="16" name="Text Box 16"/>
          <p:cNvSpPr txBox="1">
            <a:spLocks noChangeArrowheads="1"/>
          </p:cNvSpPr>
          <p:nvPr/>
        </p:nvSpPr>
        <p:spPr bwMode="auto">
          <a:xfrm>
            <a:off x="2971800" y="3206750"/>
            <a:ext cx="13303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400" b="1"/>
              <a:t>Elaboration</a:t>
            </a:r>
          </a:p>
        </p:txBody>
      </p:sp>
      <p:sp>
        <p:nvSpPr>
          <p:cNvPr id="17" name="Text Box 17"/>
          <p:cNvSpPr txBox="1">
            <a:spLocks noChangeArrowheads="1"/>
          </p:cNvSpPr>
          <p:nvPr/>
        </p:nvSpPr>
        <p:spPr bwMode="auto">
          <a:xfrm>
            <a:off x="4637088" y="3200400"/>
            <a:ext cx="145891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400" b="1"/>
              <a:t>Construction</a:t>
            </a:r>
          </a:p>
        </p:txBody>
      </p:sp>
      <p:sp>
        <p:nvSpPr>
          <p:cNvPr id="18" name="Text Box 18"/>
          <p:cNvSpPr txBox="1">
            <a:spLocks noChangeArrowheads="1"/>
          </p:cNvSpPr>
          <p:nvPr/>
        </p:nvSpPr>
        <p:spPr bwMode="auto">
          <a:xfrm>
            <a:off x="6553200" y="3206750"/>
            <a:ext cx="119538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400" b="1"/>
              <a:t>Transition</a:t>
            </a:r>
          </a:p>
        </p:txBody>
      </p:sp>
      <p:sp>
        <p:nvSpPr>
          <p:cNvPr id="19" name="Line 19"/>
          <p:cNvSpPr>
            <a:spLocks noChangeShapeType="1"/>
          </p:cNvSpPr>
          <p:nvPr/>
        </p:nvSpPr>
        <p:spPr bwMode="auto">
          <a:xfrm>
            <a:off x="914400" y="5562600"/>
            <a:ext cx="7162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0" name="Text Box 20"/>
          <p:cNvSpPr txBox="1">
            <a:spLocks noChangeArrowheads="1"/>
          </p:cNvSpPr>
          <p:nvPr/>
        </p:nvSpPr>
        <p:spPr bwMode="auto">
          <a:xfrm>
            <a:off x="1492250" y="5568950"/>
            <a:ext cx="6413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400" b="1"/>
              <a:t>Idea</a:t>
            </a:r>
          </a:p>
        </p:txBody>
      </p:sp>
      <p:sp>
        <p:nvSpPr>
          <p:cNvPr id="21" name="Text Box 21"/>
          <p:cNvSpPr txBox="1">
            <a:spLocks noChangeArrowheads="1"/>
          </p:cNvSpPr>
          <p:nvPr/>
        </p:nvSpPr>
        <p:spPr bwMode="auto">
          <a:xfrm>
            <a:off x="2895600" y="5562600"/>
            <a:ext cx="142081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400" b="1"/>
              <a:t>Architecture</a:t>
            </a:r>
          </a:p>
        </p:txBody>
      </p:sp>
      <p:sp>
        <p:nvSpPr>
          <p:cNvPr id="22" name="Text Box 22"/>
          <p:cNvSpPr txBox="1">
            <a:spLocks noChangeArrowheads="1"/>
          </p:cNvSpPr>
          <p:nvPr/>
        </p:nvSpPr>
        <p:spPr bwMode="auto">
          <a:xfrm>
            <a:off x="4572000" y="5562600"/>
            <a:ext cx="15779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400" b="1"/>
              <a:t>Beta Releases</a:t>
            </a:r>
          </a:p>
        </p:txBody>
      </p:sp>
      <p:sp>
        <p:nvSpPr>
          <p:cNvPr id="23" name="Text Box 23"/>
          <p:cNvSpPr txBox="1">
            <a:spLocks noChangeArrowheads="1"/>
          </p:cNvSpPr>
          <p:nvPr/>
        </p:nvSpPr>
        <p:spPr bwMode="auto">
          <a:xfrm>
            <a:off x="6553200" y="5568950"/>
            <a:ext cx="10668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400" b="1"/>
              <a:t>Products</a:t>
            </a:r>
          </a:p>
        </p:txBody>
      </p:sp>
      <p:sp>
        <p:nvSpPr>
          <p:cNvPr id="24" name="Date Placeholder 23"/>
          <p:cNvSpPr>
            <a:spLocks noGrp="1"/>
          </p:cNvSpPr>
          <p:nvPr>
            <p:ph type="dt" sz="half" idx="10"/>
          </p:nvPr>
        </p:nvSpPr>
        <p:spPr/>
        <p:txBody>
          <a:bodyPr/>
          <a:lstStyle/>
          <a:p>
            <a:fld id="{0FFAE415-A414-42BF-9E1F-2A14CC4D0767}" type="datetime1">
              <a:rPr lang="en-US" smtClean="0"/>
              <a:t>8/22/2016</a:t>
            </a:fld>
            <a:endParaRPr lang="en-US"/>
          </a:p>
        </p:txBody>
      </p:sp>
      <p:sp>
        <p:nvSpPr>
          <p:cNvPr id="25" name="Slide Number Placeholder 24"/>
          <p:cNvSpPr>
            <a:spLocks noGrp="1"/>
          </p:cNvSpPr>
          <p:nvPr>
            <p:ph type="sldNum" sz="quarter" idx="12"/>
          </p:nvPr>
        </p:nvSpPr>
        <p:spPr/>
        <p:txBody>
          <a:bodyPr/>
          <a:lstStyle/>
          <a:p>
            <a:fld id="{6765203B-8C68-48FA-A4B7-FEE9D3DA8B71}"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grpId="0" nodeType="withEffect">
                                  <p:stCondLst>
                                    <p:cond delay="0"/>
                                  </p:stCondLst>
                                  <p:iterate type="lt">
                                    <p:tmPct val="4000"/>
                                  </p:iterate>
                                  <p:childTnLst>
                                    <p:set>
                                      <p:cBhvr override="childStyle">
                                        <p:cTn id="6" dur="1000" fill="hold"/>
                                        <p:tgtEl>
                                          <p:spTgt spid="13"/>
                                        </p:tgtEl>
                                        <p:attrNameLst>
                                          <p:attrName>style.color</p:attrName>
                                        </p:attrNameLst>
                                      </p:cBhvr>
                                      <p:to>
                                        <p:clrVal>
                                          <a:schemeClr val="accent2"/>
                                        </p:clrVal>
                                      </p:to>
                                    </p:set>
                                    <p:set>
                                      <p:cBhvr>
                                        <p:cTn id="7" dur="1000" fill="hold"/>
                                        <p:tgtEl>
                                          <p:spTgt spid="13"/>
                                        </p:tgtEl>
                                        <p:attrNameLst>
                                          <p:attrName>fillcolor</p:attrName>
                                        </p:attrNameLst>
                                      </p:cBhvr>
                                      <p:to>
                                        <p:clrVal>
                                          <a:schemeClr val="accent2"/>
                                        </p:clrVal>
                                      </p:to>
                                    </p:set>
                                    <p:set>
                                      <p:cBhvr>
                                        <p:cTn id="8" dur="1000" fill="hold"/>
                                        <p:tgtEl>
                                          <p:spTgt spid="13"/>
                                        </p:tgtEl>
                                        <p:attrNameLst>
                                          <p:attrName>fill.type</p:attrName>
                                        </p:attrNameLst>
                                      </p:cBhvr>
                                      <p:to>
                                        <p:strVal val="solid"/>
                                      </p:to>
                                    </p:set>
                                  </p:childTnLst>
                                </p:cTn>
                              </p:par>
                            </p:childTnLst>
                          </p:cTn>
                        </p:par>
                        <p:par>
                          <p:cTn id="9" fill="hold">
                            <p:stCondLst>
                              <p:cond delay="1600"/>
                            </p:stCondLst>
                            <p:childTnLst>
                              <p:par>
                                <p:cTn id="10" presetID="16" presetClass="emph" presetSubtype="0" fill="hold" grpId="0" nodeType="afterEffect">
                                  <p:stCondLst>
                                    <p:cond delay="500"/>
                                  </p:stCondLst>
                                  <p:iterate type="lt">
                                    <p:tmPct val="4000"/>
                                  </p:iterate>
                                  <p:childTnLst>
                                    <p:set>
                                      <p:cBhvr override="childStyle">
                                        <p:cTn id="11" dur="1000" fill="hold"/>
                                        <p:tgtEl>
                                          <p:spTgt spid="14"/>
                                        </p:tgtEl>
                                        <p:attrNameLst>
                                          <p:attrName>style.color</p:attrName>
                                        </p:attrNameLst>
                                      </p:cBhvr>
                                      <p:to>
                                        <p:clrVal>
                                          <a:schemeClr val="accent2"/>
                                        </p:clrVal>
                                      </p:to>
                                    </p:set>
                                    <p:set>
                                      <p:cBhvr>
                                        <p:cTn id="12" dur="1000" fill="hold"/>
                                        <p:tgtEl>
                                          <p:spTgt spid="14"/>
                                        </p:tgtEl>
                                        <p:attrNameLst>
                                          <p:attrName>fillcolor</p:attrName>
                                        </p:attrNameLst>
                                      </p:cBhvr>
                                      <p:to>
                                        <p:clrVal>
                                          <a:schemeClr val="accent2"/>
                                        </p:clrVal>
                                      </p:to>
                                    </p:set>
                                    <p:set>
                                      <p:cBhvr>
                                        <p:cTn id="13" dur="1000" fill="hold"/>
                                        <p:tgtEl>
                                          <p:spTgt spid="1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Inception Phase</a:t>
            </a:r>
            <a:endParaRPr lang="en-US" dirty="0"/>
          </a:p>
        </p:txBody>
      </p:sp>
      <p:sp>
        <p:nvSpPr>
          <p:cNvPr id="3" name="Content Placeholder 2"/>
          <p:cNvSpPr>
            <a:spLocks noGrp="1"/>
          </p:cNvSpPr>
          <p:nvPr>
            <p:ph idx="1"/>
          </p:nvPr>
        </p:nvSpPr>
        <p:spPr/>
        <p:txBody>
          <a:bodyPr/>
          <a:lstStyle/>
          <a:p>
            <a:pPr marL="469900" indent="-469900">
              <a:lnSpc>
                <a:spcPct val="80000"/>
              </a:lnSpc>
              <a:buClr>
                <a:schemeClr val="accent2"/>
              </a:buClr>
              <a:buFont typeface="Wingdings" pitchFamily="2" charset="2"/>
              <a:buChar char="o"/>
            </a:pPr>
            <a:r>
              <a:rPr lang="en-US" sz="2100" dirty="0" smtClean="0"/>
              <a:t>Overriding goal – to achieve concurrence among stakeholders on the life-cycle objectives</a:t>
            </a:r>
          </a:p>
          <a:p>
            <a:pPr marL="469900" indent="-469900">
              <a:lnSpc>
                <a:spcPct val="80000"/>
              </a:lnSpc>
              <a:buClr>
                <a:schemeClr val="accent2"/>
              </a:buClr>
              <a:buFont typeface="Wingdings" pitchFamily="2" charset="2"/>
              <a:buChar char="o"/>
            </a:pPr>
            <a:endParaRPr lang="en-US" sz="2100" dirty="0" smtClean="0"/>
          </a:p>
          <a:p>
            <a:pPr marL="469900" indent="-469900">
              <a:lnSpc>
                <a:spcPct val="80000"/>
              </a:lnSpc>
              <a:buClr>
                <a:schemeClr val="accent2"/>
              </a:buClr>
              <a:buFont typeface="Wingdings" pitchFamily="2" charset="2"/>
              <a:buChar char="o"/>
            </a:pPr>
            <a:r>
              <a:rPr lang="en-US" sz="2100" dirty="0" smtClean="0"/>
              <a:t>Essential activities :</a:t>
            </a:r>
          </a:p>
          <a:p>
            <a:pPr marL="908050" lvl="1" indent="-436563">
              <a:lnSpc>
                <a:spcPct val="80000"/>
              </a:lnSpc>
              <a:buClr>
                <a:schemeClr val="accent2"/>
              </a:buClr>
              <a:buFont typeface="Wingdings" pitchFamily="2" charset="2"/>
              <a:buChar char="Ø"/>
            </a:pPr>
            <a:r>
              <a:rPr lang="en-US" sz="2000" i="1" dirty="0" smtClean="0"/>
              <a:t>Formulating the scope of the project</a:t>
            </a:r>
            <a:r>
              <a:rPr lang="en-US" sz="2000" dirty="0" smtClean="0"/>
              <a:t> (capturing the requirements and operational concept in an information repository)</a:t>
            </a:r>
          </a:p>
          <a:p>
            <a:pPr marL="908050" lvl="1" indent="-436563">
              <a:lnSpc>
                <a:spcPct val="80000"/>
              </a:lnSpc>
              <a:buClr>
                <a:schemeClr val="accent2"/>
              </a:buClr>
              <a:buFont typeface="Wingdings" pitchFamily="2" charset="2"/>
              <a:buChar char="Ø"/>
            </a:pPr>
            <a:r>
              <a:rPr lang="en-US" sz="2000" i="1" dirty="0" smtClean="0"/>
              <a:t>Synthesizing the architecture</a:t>
            </a:r>
            <a:r>
              <a:rPr lang="en-US" sz="2000" dirty="0" smtClean="0"/>
              <a:t> (design trade-offs, problem space ambiguities, and available solution-space assets are evaluated)</a:t>
            </a:r>
          </a:p>
          <a:p>
            <a:pPr marL="908050" lvl="1" indent="-436563">
              <a:lnSpc>
                <a:spcPct val="80000"/>
              </a:lnSpc>
              <a:buClr>
                <a:schemeClr val="accent2"/>
              </a:buClr>
              <a:buFont typeface="Wingdings" pitchFamily="2" charset="2"/>
              <a:buChar char="Ø"/>
            </a:pPr>
            <a:r>
              <a:rPr lang="en-US" sz="2000" i="1" dirty="0" smtClean="0"/>
              <a:t>Planning and preparing a business case</a:t>
            </a:r>
            <a:r>
              <a:rPr lang="en-US" sz="2000" dirty="0" smtClean="0"/>
              <a:t> (alternatives for risk management, iteration planes, and cost/schedule/profitability trade-offs are evaluated)</a:t>
            </a:r>
          </a:p>
          <a:p>
            <a:endParaRPr lang="en-US" dirty="0"/>
          </a:p>
        </p:txBody>
      </p:sp>
      <p:sp>
        <p:nvSpPr>
          <p:cNvPr id="4" name="Date Placeholder 3"/>
          <p:cNvSpPr>
            <a:spLocks noGrp="1"/>
          </p:cNvSpPr>
          <p:nvPr>
            <p:ph type="dt" sz="half" idx="10"/>
          </p:nvPr>
        </p:nvSpPr>
        <p:spPr/>
        <p:txBody>
          <a:bodyPr/>
          <a:lstStyle/>
          <a:p>
            <a:fld id="{39520DB9-3ABB-42B3-995C-E49C74554C01}" type="datetime1">
              <a:rPr lang="en-US" smtClean="0"/>
              <a:t>8/22/2016</a:t>
            </a:fld>
            <a:endParaRPr lang="en-US"/>
          </a:p>
        </p:txBody>
      </p:sp>
      <p:sp>
        <p:nvSpPr>
          <p:cNvPr id="5" name="Slide Number Placeholder 4"/>
          <p:cNvSpPr>
            <a:spLocks noGrp="1"/>
          </p:cNvSpPr>
          <p:nvPr>
            <p:ph type="sldNum" sz="quarter" idx="12"/>
          </p:nvPr>
        </p:nvSpPr>
        <p:spPr/>
        <p:txBody>
          <a:bodyPr/>
          <a:lstStyle/>
          <a:p>
            <a:fld id="{6765203B-8C68-48FA-A4B7-FEE9D3DA8B71}"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Elaboration Phase</a:t>
            </a:r>
            <a:endParaRPr lang="en-US" dirty="0"/>
          </a:p>
        </p:txBody>
      </p:sp>
      <p:sp>
        <p:nvSpPr>
          <p:cNvPr id="3" name="Content Placeholder 2"/>
          <p:cNvSpPr>
            <a:spLocks noGrp="1"/>
          </p:cNvSpPr>
          <p:nvPr>
            <p:ph idx="1"/>
          </p:nvPr>
        </p:nvSpPr>
        <p:spPr/>
        <p:txBody>
          <a:bodyPr/>
          <a:lstStyle/>
          <a:p>
            <a:pPr marL="469900" indent="-469900">
              <a:lnSpc>
                <a:spcPct val="80000"/>
              </a:lnSpc>
              <a:buClr>
                <a:schemeClr val="accent2"/>
              </a:buClr>
              <a:buFont typeface="Wingdings" pitchFamily="2" charset="2"/>
              <a:buChar char="o"/>
            </a:pPr>
            <a:r>
              <a:rPr lang="en-US" sz="2100" dirty="0" smtClean="0"/>
              <a:t>During the elaboration phase, an executable architecture prototype is built</a:t>
            </a:r>
          </a:p>
          <a:p>
            <a:pPr marL="469900" indent="-469900">
              <a:lnSpc>
                <a:spcPct val="80000"/>
              </a:lnSpc>
              <a:buClr>
                <a:schemeClr val="accent2"/>
              </a:buClr>
              <a:buFont typeface="Wingdings" pitchFamily="2" charset="2"/>
              <a:buChar char="o"/>
            </a:pPr>
            <a:endParaRPr lang="en-US" sz="2100" dirty="0" smtClean="0"/>
          </a:p>
          <a:p>
            <a:pPr marL="469900" indent="-469900">
              <a:lnSpc>
                <a:spcPct val="80000"/>
              </a:lnSpc>
              <a:buClr>
                <a:schemeClr val="accent2"/>
              </a:buClr>
              <a:buFont typeface="Wingdings" pitchFamily="2" charset="2"/>
              <a:buChar char="o"/>
            </a:pPr>
            <a:r>
              <a:rPr lang="en-US" sz="2100" dirty="0" smtClean="0"/>
              <a:t>Essential activities :</a:t>
            </a:r>
          </a:p>
          <a:p>
            <a:pPr marL="908050" lvl="1" indent="-436563">
              <a:lnSpc>
                <a:spcPct val="80000"/>
              </a:lnSpc>
              <a:buClr>
                <a:schemeClr val="accent2"/>
              </a:buClr>
              <a:buFont typeface="Wingdings" pitchFamily="2" charset="2"/>
              <a:buChar char="Ø"/>
            </a:pPr>
            <a:r>
              <a:rPr lang="en-US" sz="2000" i="1" dirty="0" smtClean="0"/>
              <a:t>Elaborating the vision</a:t>
            </a:r>
            <a:r>
              <a:rPr lang="en-US" sz="2000" dirty="0" smtClean="0"/>
              <a:t> (establishing a high-fidelity understanding of the critical use cases that drive architectural or planning decisions)</a:t>
            </a:r>
          </a:p>
          <a:p>
            <a:pPr marL="908050" lvl="1" indent="-436563">
              <a:lnSpc>
                <a:spcPct val="80000"/>
              </a:lnSpc>
              <a:buClr>
                <a:schemeClr val="accent2"/>
              </a:buClr>
              <a:buFont typeface="Wingdings" pitchFamily="2" charset="2"/>
              <a:buChar char="Ø"/>
            </a:pPr>
            <a:r>
              <a:rPr lang="en-US" sz="2000" i="1" dirty="0" smtClean="0"/>
              <a:t>Elaborating the process and infrastructure</a:t>
            </a:r>
            <a:r>
              <a:rPr lang="en-US" sz="2000" dirty="0" smtClean="0"/>
              <a:t> (establishing the construction process, the tools and process automation support)</a:t>
            </a:r>
          </a:p>
          <a:p>
            <a:pPr marL="908050" lvl="1" indent="-436563">
              <a:lnSpc>
                <a:spcPct val="80000"/>
              </a:lnSpc>
              <a:buClr>
                <a:schemeClr val="accent2"/>
              </a:buClr>
              <a:buFont typeface="Wingdings" pitchFamily="2" charset="2"/>
              <a:buChar char="Ø"/>
            </a:pPr>
            <a:r>
              <a:rPr lang="en-US" sz="2000" i="1" dirty="0" smtClean="0"/>
              <a:t>Elaborating the architecture and selecting components</a:t>
            </a:r>
            <a:r>
              <a:rPr lang="en-US" sz="2000" dirty="0" smtClean="0"/>
              <a:t> (lessons learned from these activities may result in redesign of the architecture)</a:t>
            </a:r>
            <a:endParaRPr lang="en-US" sz="2000" dirty="0"/>
          </a:p>
        </p:txBody>
      </p:sp>
      <p:sp>
        <p:nvSpPr>
          <p:cNvPr id="4" name="Date Placeholder 3"/>
          <p:cNvSpPr>
            <a:spLocks noGrp="1"/>
          </p:cNvSpPr>
          <p:nvPr>
            <p:ph type="dt" sz="half" idx="10"/>
          </p:nvPr>
        </p:nvSpPr>
        <p:spPr/>
        <p:txBody>
          <a:bodyPr/>
          <a:lstStyle/>
          <a:p>
            <a:fld id="{D2B6F3F1-A496-4942-9D3C-AA73C76A99E4}" type="datetime1">
              <a:rPr lang="en-US" smtClean="0"/>
              <a:t>8/22/2016</a:t>
            </a:fld>
            <a:endParaRPr lang="en-US"/>
          </a:p>
        </p:txBody>
      </p:sp>
      <p:sp>
        <p:nvSpPr>
          <p:cNvPr id="5" name="Slide Number Placeholder 4"/>
          <p:cNvSpPr>
            <a:spLocks noGrp="1"/>
          </p:cNvSpPr>
          <p:nvPr>
            <p:ph type="sldNum" sz="quarter" idx="12"/>
          </p:nvPr>
        </p:nvSpPr>
        <p:spPr/>
        <p:txBody>
          <a:bodyPr/>
          <a:lstStyle/>
          <a:p>
            <a:fld id="{6765203B-8C68-48FA-A4B7-FEE9D3DA8B71}"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Phase</a:t>
            </a:r>
            <a:endParaRPr lang="en-US" dirty="0"/>
          </a:p>
        </p:txBody>
      </p:sp>
      <p:sp>
        <p:nvSpPr>
          <p:cNvPr id="3" name="Content Placeholder 2"/>
          <p:cNvSpPr>
            <a:spLocks noGrp="1"/>
          </p:cNvSpPr>
          <p:nvPr>
            <p:ph idx="1"/>
          </p:nvPr>
        </p:nvSpPr>
        <p:spPr/>
        <p:txBody>
          <a:bodyPr/>
          <a:lstStyle/>
          <a:p>
            <a:pPr marL="469900" indent="-469900" algn="just">
              <a:lnSpc>
                <a:spcPct val="80000"/>
              </a:lnSpc>
              <a:buClr>
                <a:schemeClr val="accent2"/>
              </a:buClr>
              <a:buFont typeface="Wingdings" pitchFamily="2" charset="2"/>
              <a:buChar char="o"/>
            </a:pPr>
            <a:r>
              <a:rPr lang="en-US" sz="2100" dirty="0" smtClean="0"/>
              <a:t>During the construction phase :</a:t>
            </a:r>
          </a:p>
          <a:p>
            <a:pPr marL="469900" indent="-469900" algn="just">
              <a:lnSpc>
                <a:spcPct val="80000"/>
              </a:lnSpc>
              <a:buClr>
                <a:schemeClr val="accent2"/>
              </a:buClr>
              <a:buNone/>
            </a:pPr>
            <a:r>
              <a:rPr lang="en-US" sz="2100" dirty="0" smtClean="0"/>
              <a:t>     All remaining components and application features are integrated into the application</a:t>
            </a:r>
          </a:p>
          <a:p>
            <a:pPr marL="469900" indent="-469900" algn="just">
              <a:lnSpc>
                <a:spcPct val="80000"/>
              </a:lnSpc>
              <a:buClr>
                <a:schemeClr val="accent2"/>
              </a:buClr>
              <a:buNone/>
            </a:pPr>
            <a:r>
              <a:rPr lang="en-US" sz="2100" dirty="0" smtClean="0"/>
              <a:t>     All features are thoroughly tested</a:t>
            </a:r>
          </a:p>
          <a:p>
            <a:pPr marL="469900" indent="-469900">
              <a:lnSpc>
                <a:spcPct val="80000"/>
              </a:lnSpc>
              <a:buClr>
                <a:schemeClr val="accent2"/>
              </a:buClr>
              <a:buFont typeface="Wingdings" pitchFamily="2" charset="2"/>
              <a:buChar char="o"/>
            </a:pPr>
            <a:endParaRPr lang="en-US" sz="2100" dirty="0" smtClean="0"/>
          </a:p>
          <a:p>
            <a:pPr marL="469900" indent="-469900">
              <a:lnSpc>
                <a:spcPct val="80000"/>
              </a:lnSpc>
              <a:buClr>
                <a:schemeClr val="accent2"/>
              </a:buClr>
              <a:buFont typeface="Wingdings" pitchFamily="2" charset="2"/>
              <a:buChar char="o"/>
            </a:pPr>
            <a:r>
              <a:rPr lang="en-US" sz="2100" dirty="0" smtClean="0"/>
              <a:t>Essential activities :</a:t>
            </a:r>
          </a:p>
          <a:p>
            <a:pPr marL="908050" lvl="1" indent="-436563">
              <a:lnSpc>
                <a:spcPct val="80000"/>
              </a:lnSpc>
              <a:buClr>
                <a:schemeClr val="accent2"/>
              </a:buClr>
              <a:buFont typeface="Wingdings" pitchFamily="2" charset="2"/>
              <a:buChar char="Ø"/>
            </a:pPr>
            <a:r>
              <a:rPr lang="en-US" sz="2000" i="1" dirty="0" smtClean="0"/>
              <a:t>Resource management, control, and process optimization</a:t>
            </a:r>
            <a:r>
              <a:rPr lang="en-US" sz="2000" dirty="0" smtClean="0"/>
              <a:t> </a:t>
            </a:r>
          </a:p>
          <a:p>
            <a:pPr marL="908050" lvl="1" indent="-436563">
              <a:lnSpc>
                <a:spcPct val="80000"/>
              </a:lnSpc>
              <a:buClr>
                <a:schemeClr val="accent2"/>
              </a:buClr>
              <a:buFont typeface="Wingdings" pitchFamily="2" charset="2"/>
              <a:buChar char="Ø"/>
            </a:pPr>
            <a:r>
              <a:rPr lang="en-US" sz="2000" i="1" dirty="0" smtClean="0"/>
              <a:t>Complete component development and testing against evaluation criteria</a:t>
            </a:r>
            <a:r>
              <a:rPr lang="en-US" sz="2000" dirty="0" smtClean="0"/>
              <a:t> </a:t>
            </a:r>
          </a:p>
          <a:p>
            <a:pPr marL="908050" lvl="1" indent="-436563">
              <a:lnSpc>
                <a:spcPct val="80000"/>
              </a:lnSpc>
              <a:buClr>
                <a:schemeClr val="accent2"/>
              </a:buClr>
              <a:buFont typeface="Wingdings" pitchFamily="2" charset="2"/>
              <a:buChar char="Ø"/>
            </a:pPr>
            <a:r>
              <a:rPr lang="en-US" sz="2000" i="1" dirty="0" smtClean="0"/>
              <a:t>Assessment of the product releases against acceptance criteria of the vision</a:t>
            </a:r>
            <a:endParaRPr lang="en-US" sz="2000" dirty="0" smtClean="0"/>
          </a:p>
          <a:p>
            <a:endParaRPr lang="en-US" dirty="0"/>
          </a:p>
        </p:txBody>
      </p:sp>
      <p:sp>
        <p:nvSpPr>
          <p:cNvPr id="4" name="Date Placeholder 3"/>
          <p:cNvSpPr>
            <a:spLocks noGrp="1"/>
          </p:cNvSpPr>
          <p:nvPr>
            <p:ph type="dt" sz="half" idx="10"/>
          </p:nvPr>
        </p:nvSpPr>
        <p:spPr/>
        <p:txBody>
          <a:bodyPr/>
          <a:lstStyle/>
          <a:p>
            <a:fld id="{068532A1-C870-4B6A-B122-A4AADC6B1E81}" type="datetime1">
              <a:rPr lang="en-US" smtClean="0"/>
              <a:t>8/22/2016</a:t>
            </a:fld>
            <a:endParaRPr lang="en-US"/>
          </a:p>
        </p:txBody>
      </p:sp>
      <p:sp>
        <p:nvSpPr>
          <p:cNvPr id="5" name="Slide Number Placeholder 4"/>
          <p:cNvSpPr>
            <a:spLocks noGrp="1"/>
          </p:cNvSpPr>
          <p:nvPr>
            <p:ph type="sldNum" sz="quarter" idx="12"/>
          </p:nvPr>
        </p:nvSpPr>
        <p:spPr/>
        <p:txBody>
          <a:bodyPr/>
          <a:lstStyle/>
          <a:p>
            <a:fld id="{6765203B-8C68-48FA-A4B7-FEE9D3DA8B71}"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694</Words>
  <Application>Microsoft Office PowerPoint</Application>
  <PresentationFormat>On-screen Show (4:3)</PresentationFormat>
  <Paragraphs>106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Iterative and Incremental Development</vt:lpstr>
      <vt:lpstr>Introduction</vt:lpstr>
      <vt:lpstr>Introduction</vt:lpstr>
      <vt:lpstr>Introduction</vt:lpstr>
      <vt:lpstr>Phases</vt:lpstr>
      <vt:lpstr>Life Cycle Phase</vt:lpstr>
      <vt:lpstr>Inception Phase</vt:lpstr>
      <vt:lpstr>Elaboration Phase</vt:lpstr>
      <vt:lpstr>Construction Phase</vt:lpstr>
      <vt:lpstr>Transition Phase</vt:lpstr>
      <vt:lpstr>Phases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Iterative and Incremental Development</dc:title>
  <dc:creator>subash manandhar</dc:creator>
  <cp:lastModifiedBy>subash manandhar</cp:lastModifiedBy>
  <cp:revision>14</cp:revision>
  <dcterms:created xsi:type="dcterms:W3CDTF">2015-12-16T02:53:34Z</dcterms:created>
  <dcterms:modified xsi:type="dcterms:W3CDTF">2016-08-21T20:41:56Z</dcterms:modified>
</cp:coreProperties>
</file>