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4" r:id="rId15"/>
    <p:sldId id="275" r:id="rId16"/>
    <p:sldId id="276" r:id="rId17"/>
    <p:sldId id="267" r:id="rId18"/>
    <p:sldId id="268" r:id="rId19"/>
    <p:sldId id="269" r:id="rId20"/>
    <p:sldId id="270" r:id="rId21"/>
    <p:sldId id="271"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A23F36-A9BF-41BC-9C3A-E0106650C7D8}" type="datetimeFigureOut">
              <a:rPr lang="en-US" smtClean="0"/>
              <a:pPr/>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F39A-2895-41A5-91FA-69FFA02629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23F36-A9BF-41BC-9C3A-E0106650C7D8}" type="datetimeFigureOut">
              <a:rPr lang="en-US" smtClean="0"/>
              <a:pPr/>
              <a:t>11/30/2015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EF39A-2895-41A5-91FA-69FFA02629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Software Development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Big Bang Model:</a:t>
            </a:r>
          </a:p>
          <a:p>
            <a:pPr lvl="1" algn="just"/>
            <a:r>
              <a:rPr lang="en-US" sz="1800" dirty="0" smtClean="0"/>
              <a:t>This model is conceptualized around the big bang of universe. </a:t>
            </a:r>
          </a:p>
          <a:p>
            <a:pPr lvl="1" algn="just"/>
            <a:r>
              <a:rPr lang="en-US" sz="1800" dirty="0" smtClean="0"/>
              <a:t>As scientists say that after big bang lots of galaxies, planets and stars evolved just as an event. </a:t>
            </a:r>
          </a:p>
          <a:p>
            <a:pPr lvl="1" algn="just"/>
            <a:r>
              <a:rPr lang="en-US" sz="1800" dirty="0" smtClean="0"/>
              <a:t>Similarly, if we put together lots of programming and funds, you may achieve the best software product.</a:t>
            </a:r>
          </a:p>
          <a:p>
            <a:pPr lvl="1" algn="just"/>
            <a:r>
              <a:rPr lang="en-US" sz="1800" dirty="0" smtClean="0"/>
              <a:t>very small amount of planning is required, input requirements are arbitrary.</a:t>
            </a:r>
          </a:p>
          <a:p>
            <a:pPr lvl="1" algn="just"/>
            <a:r>
              <a:rPr lang="en-US" sz="1800" dirty="0" smtClean="0"/>
              <a:t>model is not suitable for large software projects but good one for learning and experimenting.</a:t>
            </a:r>
          </a:p>
          <a:p>
            <a:pPr lvl="1" algn="just"/>
            <a:endParaRPr lang="en-US" dirty="0" smtClean="0"/>
          </a:p>
          <a:p>
            <a:pPr>
              <a:buNone/>
            </a:pPr>
            <a:endParaRPr lang="en-US" dirty="0" smtClean="0"/>
          </a:p>
          <a:p>
            <a:pPr lvl="1" algn="just"/>
            <a:endParaRPr lang="en-US" dirty="0" smtClean="0"/>
          </a:p>
          <a:p>
            <a:pPr lvl="1" algn="just"/>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descr="sdlc_bigbang.png"/>
          <p:cNvPicPr>
            <a:picLocks noChangeAspect="1"/>
          </p:cNvPicPr>
          <p:nvPr/>
        </p:nvPicPr>
        <p:blipFill>
          <a:blip r:embed="rId2" cstate="print"/>
          <a:stretch>
            <a:fillRect/>
          </a:stretch>
        </p:blipFill>
        <p:spPr>
          <a:xfrm>
            <a:off x="3505200" y="4591050"/>
            <a:ext cx="4476750" cy="2190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914400"/>
            <a:ext cx="8229600" cy="5791200"/>
          </a:xfrm>
        </p:spPr>
        <p:txBody>
          <a:bodyPr>
            <a:normAutofit/>
          </a:bodyPr>
          <a:lstStyle/>
          <a:p>
            <a:r>
              <a:rPr lang="en-US" dirty="0" smtClean="0"/>
              <a:t>Agile Software Development:</a:t>
            </a:r>
          </a:p>
          <a:p>
            <a:pPr lvl="1"/>
            <a:r>
              <a:rPr lang="en-US" sz="1600" dirty="0" smtClean="0"/>
              <a:t>often more specifically Scrum, is a different approach to software development.</a:t>
            </a:r>
          </a:p>
          <a:p>
            <a:pPr lvl="1"/>
            <a:r>
              <a:rPr lang="en-US" sz="1600" dirty="0" smtClean="0"/>
              <a:t> It is more iterative and flexible when compared to the Waterfall Model.</a:t>
            </a:r>
          </a:p>
          <a:p>
            <a:pPr lvl="1"/>
            <a:r>
              <a:rPr lang="en-US" sz="1600" dirty="0" smtClean="0"/>
              <a:t>Developments are done in time limited sprints, which often last 2 or 3 weeks.</a:t>
            </a:r>
          </a:p>
          <a:p>
            <a:pPr lvl="1"/>
            <a:r>
              <a:rPr lang="en-US" sz="1600" dirty="0" smtClean="0"/>
              <a:t>The goal of each sprint is to deliver something production-worthy.</a:t>
            </a:r>
          </a:p>
          <a:p>
            <a:pPr lvl="1"/>
            <a:r>
              <a:rPr lang="en-US" sz="1600" dirty="0" smtClean="0"/>
              <a:t>Rather than testing occurring after development, testing is concurrent to development.  </a:t>
            </a:r>
          </a:p>
          <a:p>
            <a:pPr lvl="1"/>
            <a:r>
              <a:rPr lang="en-US" sz="1600" dirty="0" smtClean="0"/>
              <a:t>Objectives are prioritized.</a:t>
            </a:r>
          </a:p>
          <a:p>
            <a:pPr lvl="1"/>
            <a:r>
              <a:rPr lang="en-US" sz="1600" dirty="0" smtClean="0"/>
              <a:t> A sprint runs for a set period of time and delivers what it delivers, typically the most important outstanding piece.</a:t>
            </a:r>
          </a:p>
          <a:p>
            <a:pPr lvl="1"/>
            <a:r>
              <a:rPr lang="en-US" sz="1600" dirty="0" smtClean="0"/>
              <a:t>Then there is a retrospective and then the next sprint begins.</a:t>
            </a:r>
          </a:p>
          <a:p>
            <a:pPr lvl="1"/>
            <a:r>
              <a:rPr lang="en-US" sz="1600" dirty="0" smtClean="0"/>
              <a:t> It can happen that the product of one sprint is the work load for a following sprint.</a:t>
            </a:r>
          </a:p>
          <a:p>
            <a:pPr>
              <a:buNone/>
            </a:pPr>
            <a:r>
              <a:rPr lang="en-US" dirty="0" smtClean="0"/>
              <a:t>  </a:t>
            </a:r>
          </a:p>
          <a:p>
            <a:pPr lvl="1"/>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lvl="1"/>
            <a:endParaRPr lang="en-US" dirty="0"/>
          </a:p>
        </p:txBody>
      </p:sp>
      <p:pic>
        <p:nvPicPr>
          <p:cNvPr id="4" name="Picture 3" descr="AgileD.png"/>
          <p:cNvPicPr>
            <a:picLocks noChangeAspect="1"/>
          </p:cNvPicPr>
          <p:nvPr/>
        </p:nvPicPr>
        <p:blipFill>
          <a:blip r:embed="rId2" cstate="print"/>
          <a:stretch>
            <a:fillRect/>
          </a:stretch>
        </p:blipFill>
        <p:spPr>
          <a:xfrm>
            <a:off x="2895600" y="4343400"/>
            <a:ext cx="3352800" cy="23348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 Oriented Analysis and Design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is a popular technical approach for analyzing, designing an application, system, or business by applying the object-oriented </a:t>
            </a:r>
            <a:r>
              <a:rPr lang="en-US" dirty="0" smtClean="0"/>
              <a:t>paradigm and </a:t>
            </a:r>
            <a:r>
              <a:rPr lang="en-US" dirty="0" smtClean="0"/>
              <a:t>visual modeling throughout the development life </a:t>
            </a:r>
            <a:r>
              <a:rPr lang="en-US" dirty="0" smtClean="0"/>
              <a:t>cycles to </a:t>
            </a:r>
            <a:r>
              <a:rPr lang="en-US" dirty="0" smtClean="0"/>
              <a:t>foster better stakeholder communication and product quality</a:t>
            </a:r>
            <a:r>
              <a:rPr lang="en-US" dirty="0" smtClean="0"/>
              <a:t>.</a:t>
            </a:r>
          </a:p>
          <a:p>
            <a:pPr algn="just"/>
            <a:r>
              <a:rPr lang="en-US" dirty="0" smtClean="0"/>
              <a:t>According to the popular guide </a:t>
            </a:r>
            <a:r>
              <a:rPr lang="en-US" dirty="0" smtClean="0">
                <a:solidFill>
                  <a:srgbClr val="FF0000"/>
                </a:solidFill>
              </a:rPr>
              <a:t>Unified Process</a:t>
            </a:r>
            <a:r>
              <a:rPr lang="en-US" dirty="0" smtClean="0"/>
              <a:t>, OOAD in modern software engineering is best conducted in an iterative and incremental way. </a:t>
            </a:r>
            <a:endParaRPr lang="en-US" dirty="0" smtClean="0"/>
          </a:p>
          <a:p>
            <a:pPr algn="just"/>
            <a:r>
              <a:rPr lang="en-US" dirty="0" smtClean="0"/>
              <a:t>Iteration </a:t>
            </a:r>
            <a:r>
              <a:rPr lang="en-US" dirty="0" smtClean="0"/>
              <a:t>by iteration, the outputs of OOAD activities, analysis models for OOA and design models for OOD respectively, will be refined and evolve continuously driven by key factors like risks and business value.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OOAD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solidFill>
                  <a:srgbClr val="FF0000"/>
                </a:solidFill>
              </a:rPr>
              <a:t>“Owning a hammer doesn't make one an architect" </a:t>
            </a:r>
          </a:p>
          <a:p>
            <a:pPr algn="just"/>
            <a:r>
              <a:rPr lang="en-US" dirty="0" smtClean="0"/>
              <a:t>Knowing an object-oriented language (such as Java) is a necessary but insufficient first step to create object systems.</a:t>
            </a:r>
          </a:p>
          <a:p>
            <a:pPr algn="just"/>
            <a:r>
              <a:rPr lang="en-US" dirty="0" smtClean="0"/>
              <a:t> Knowing how to "think in objects" is also critical</a:t>
            </a:r>
            <a:r>
              <a:rPr lang="en-US" dirty="0" smtClean="0"/>
              <a:t>.</a:t>
            </a:r>
          </a:p>
          <a:p>
            <a:pPr algn="just"/>
            <a:r>
              <a:rPr lang="en-US" dirty="0" smtClean="0"/>
              <a:t>UML is just a standard diagramming notation.  It is just a tool, not a skill that is valuable in itself. </a:t>
            </a:r>
          </a:p>
          <a:p>
            <a:pPr algn="just"/>
            <a:r>
              <a:rPr lang="en-US" dirty="0" smtClean="0"/>
              <a:t> Knowing UML helps you communicate with others in creating software, but the real work in this course is learning Object-Oriented Analysis and Design, not how to draw diagrams.</a:t>
            </a:r>
          </a:p>
          <a:p>
            <a:pPr algn="just"/>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OOAD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most important skill in Object-Oriented Analysis and Design is assigning responsibilities to objects.  That determines how objects interact and what classes should perform what operations</a:t>
            </a:r>
            <a:r>
              <a:rPr lang="en-US" dirty="0" smtClean="0"/>
              <a:t>.</a:t>
            </a:r>
          </a:p>
          <a:p>
            <a:pPr algn="just">
              <a:lnSpc>
                <a:spcPct val="90000"/>
              </a:lnSpc>
            </a:pPr>
            <a:r>
              <a:rPr lang="en-US" dirty="0" smtClean="0"/>
              <a:t>All Software Analysis and Design is preceded by the analysis of requirements.</a:t>
            </a:r>
          </a:p>
          <a:p>
            <a:pPr algn="just">
              <a:lnSpc>
                <a:spcPct val="90000"/>
              </a:lnSpc>
            </a:pPr>
            <a:r>
              <a:rPr lang="en-US" dirty="0" smtClean="0"/>
              <a:t>One of the basic principles of good design is to defer decisions as long as possible. The more you know before you make a design decision, the more likely it will be that the decision is a good one.</a:t>
            </a:r>
          </a:p>
          <a:p>
            <a:pPr algn="just">
              <a:lnSpc>
                <a:spcPct val="90000"/>
              </a:lnSpc>
            </a:pPr>
            <a:r>
              <a:rPr lang="en-US" dirty="0" smtClean="0"/>
              <a:t>TFCL: </a:t>
            </a:r>
            <a:r>
              <a:rPr lang="en-US" b="1" i="1" dirty="0" smtClean="0">
                <a:solidFill>
                  <a:srgbClr val="FF0000"/>
                </a:solidFill>
              </a:rPr>
              <a:t>Think First, Code Later!</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OOAD</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algn="just"/>
            <a:r>
              <a:rPr lang="en-US" sz="3400" dirty="0" smtClean="0"/>
              <a:t>Writing Use Cases is not a specifically Object Oriented practice. </a:t>
            </a:r>
          </a:p>
          <a:p>
            <a:pPr algn="just"/>
            <a:r>
              <a:rPr lang="en-US" sz="3400" dirty="0" smtClean="0"/>
              <a:t> But it is a best practice for elaborating and understanding requirements. </a:t>
            </a:r>
            <a:endParaRPr lang="en-US" sz="3400" dirty="0" smtClean="0"/>
          </a:p>
          <a:p>
            <a:pPr algn="just"/>
            <a:r>
              <a:rPr lang="en-US" sz="3400" dirty="0" smtClean="0"/>
              <a:t>A standardized approach to analysis and design helps to ensure that all necessary tasks are understood and completed in software development.</a:t>
            </a:r>
          </a:p>
          <a:p>
            <a:pPr algn="just"/>
            <a:r>
              <a:rPr lang="en-US" sz="3400" dirty="0" smtClean="0"/>
              <a:t>We will </a:t>
            </a:r>
            <a:r>
              <a:rPr lang="en-US" sz="3400" dirty="0" smtClean="0"/>
              <a:t>focus on the Unified Process developed at Rational Software by </a:t>
            </a:r>
            <a:r>
              <a:rPr lang="en-US" sz="3400" dirty="0" err="1" smtClean="0"/>
              <a:t>Ivar</a:t>
            </a:r>
            <a:r>
              <a:rPr lang="en-US" sz="3400" dirty="0" smtClean="0"/>
              <a:t> Jacobsen, Grady </a:t>
            </a:r>
            <a:r>
              <a:rPr lang="en-US" sz="3400" dirty="0" err="1" smtClean="0"/>
              <a:t>Boch</a:t>
            </a:r>
            <a:r>
              <a:rPr lang="en-US" sz="3400" dirty="0" smtClean="0"/>
              <a:t>, Jim </a:t>
            </a:r>
            <a:r>
              <a:rPr lang="en-US" sz="3400" dirty="0" err="1" smtClean="0"/>
              <a:t>Rumbaugh</a:t>
            </a:r>
            <a:r>
              <a:rPr lang="en-US" sz="3400" dirty="0" smtClean="0"/>
              <a:t>, and others</a:t>
            </a:r>
            <a:r>
              <a:rPr lang="en-US" sz="3400" dirty="0" smtClean="0"/>
              <a:t>.</a:t>
            </a:r>
          </a:p>
          <a:p>
            <a:pPr algn="just"/>
            <a:r>
              <a:rPr lang="en-US" sz="3400" dirty="0" smtClean="0"/>
              <a:t>Requirements Analysis, Object-Oriented Analysis and Object-Oriented Design are not a complete toolkit for a software developer.  </a:t>
            </a:r>
          </a:p>
          <a:p>
            <a:pPr algn="just"/>
            <a:r>
              <a:rPr lang="en-US" sz="3400" dirty="0" smtClean="0"/>
              <a:t>There are many other skills necessary in Software development, including programming.  </a:t>
            </a:r>
          </a:p>
          <a:p>
            <a:pPr algn="just"/>
            <a:endParaRPr lang="en-US" dirty="0" smtClean="0"/>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OOAD</a:t>
            </a:r>
            <a:endParaRPr lang="en-US" dirty="0"/>
          </a:p>
        </p:txBody>
      </p:sp>
      <p:sp>
        <p:nvSpPr>
          <p:cNvPr id="3" name="Content Placeholder 2"/>
          <p:cNvSpPr>
            <a:spLocks noGrp="1"/>
          </p:cNvSpPr>
          <p:nvPr>
            <p:ph idx="1"/>
          </p:nvPr>
        </p:nvSpPr>
        <p:spPr/>
        <p:txBody>
          <a:bodyPr>
            <a:normAutofit lnSpcReduction="10000"/>
          </a:bodyPr>
          <a:lstStyle/>
          <a:p>
            <a:r>
              <a:rPr lang="en-US" dirty="0" smtClean="0"/>
              <a:t>Analysis</a:t>
            </a:r>
          </a:p>
          <a:p>
            <a:pPr lvl="1"/>
            <a:r>
              <a:rPr lang="en-US" sz="1800" dirty="0" smtClean="0"/>
              <a:t>Analysis emphasizes an investigation of the problem and requirements, rather than a solution </a:t>
            </a:r>
          </a:p>
          <a:p>
            <a:pPr lvl="1"/>
            <a:r>
              <a:rPr lang="en-US" sz="1800" dirty="0" smtClean="0"/>
              <a:t>Analysis is a board term, best qualified as requirement analysis( an investigation of the requirements) or OOA( an investigation of domain objects</a:t>
            </a:r>
            <a:r>
              <a:rPr lang="en-US" sz="1800" dirty="0" smtClean="0"/>
              <a:t>)</a:t>
            </a:r>
            <a:endParaRPr lang="en-US" sz="1800" dirty="0" smtClean="0"/>
          </a:p>
          <a:p>
            <a:pPr lvl="1"/>
            <a:r>
              <a:rPr lang="en-US" sz="1800" dirty="0" smtClean="0"/>
              <a:t>For e.g. if a new online trading system is desired, how will it be used? What are its functions? Comes in Analysis</a:t>
            </a:r>
            <a:r>
              <a:rPr lang="en-US" sz="1800" dirty="0" smtClean="0"/>
              <a:t>.</a:t>
            </a:r>
          </a:p>
          <a:p>
            <a:r>
              <a:rPr lang="en-US" dirty="0" smtClean="0"/>
              <a:t>Design</a:t>
            </a:r>
          </a:p>
          <a:p>
            <a:pPr lvl="1" algn="just"/>
            <a:r>
              <a:rPr lang="en-US" sz="1800" dirty="0" smtClean="0"/>
              <a:t>Design emphasizes a conceptual solution(in software and hardware) that fulfills the requirements, rather than its implementation</a:t>
            </a:r>
            <a:r>
              <a:rPr lang="en-US" sz="1800" dirty="0" smtClean="0"/>
              <a:t>.</a:t>
            </a:r>
            <a:endParaRPr lang="en-US" sz="1800" dirty="0" smtClean="0"/>
          </a:p>
          <a:p>
            <a:pPr lvl="1" algn="just"/>
            <a:r>
              <a:rPr lang="en-US" sz="1800" dirty="0" smtClean="0"/>
              <a:t>For e.g. a description of a database schema and software objects</a:t>
            </a:r>
            <a:r>
              <a:rPr lang="en-US" sz="1800" dirty="0" smtClean="0"/>
              <a:t>.</a:t>
            </a:r>
            <a:endParaRPr lang="en-US" sz="1800" dirty="0" smtClean="0"/>
          </a:p>
          <a:p>
            <a:pPr lvl="1" algn="just"/>
            <a:r>
              <a:rPr lang="en-US" sz="1800" dirty="0" smtClean="0"/>
              <a:t>Design can be implemented, and implementation(code) expresses true and complete realized design</a:t>
            </a:r>
            <a:r>
              <a:rPr lang="en-US" sz="1800" dirty="0" smtClean="0"/>
              <a:t>.</a:t>
            </a:r>
            <a:endParaRPr lang="en-US" sz="1800" dirty="0" smtClean="0"/>
          </a:p>
          <a:p>
            <a:pPr lvl="1" algn="just"/>
            <a:r>
              <a:rPr lang="en-US" sz="1800" dirty="0" smtClean="0"/>
              <a:t>In nutshell , do the right thing( Analysis), and do the thing right ( design).</a:t>
            </a:r>
          </a:p>
          <a:p>
            <a:pPr lvl="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Object Oriented Analysis and Design</a:t>
            </a:r>
            <a:endParaRPr lang="en-US" dirty="0"/>
          </a:p>
        </p:txBody>
      </p:sp>
      <p:sp>
        <p:nvSpPr>
          <p:cNvPr id="3" name="Content Placeholder 2"/>
          <p:cNvSpPr>
            <a:spLocks noGrp="1"/>
          </p:cNvSpPr>
          <p:nvPr>
            <p:ph idx="1"/>
          </p:nvPr>
        </p:nvSpPr>
        <p:spPr>
          <a:xfrm>
            <a:off x="457200" y="1219200"/>
            <a:ext cx="8229600" cy="5105400"/>
          </a:xfrm>
        </p:spPr>
        <p:txBody>
          <a:bodyPr>
            <a:normAutofit fontScale="55000" lnSpcReduction="20000"/>
          </a:bodyPr>
          <a:lstStyle/>
          <a:p>
            <a:r>
              <a:rPr lang="en-US" sz="4400" dirty="0" smtClean="0"/>
              <a:t>Object Oriented Paradigm:</a:t>
            </a:r>
          </a:p>
          <a:p>
            <a:pPr lvl="1" algn="just"/>
            <a:r>
              <a:rPr lang="en-US" sz="3500" dirty="0" smtClean="0"/>
              <a:t>The object-oriented paradigm took its shape from the initial concept of a new programming approach, while the interest in design and analysis methods came much later.</a:t>
            </a:r>
          </a:p>
          <a:p>
            <a:pPr lvl="1" algn="just"/>
            <a:r>
              <a:rPr lang="en-US" sz="3500" dirty="0" smtClean="0"/>
              <a:t>The first object–oriented language was </a:t>
            </a:r>
            <a:r>
              <a:rPr lang="en-US" sz="3500" dirty="0" err="1" smtClean="0"/>
              <a:t>Simula</a:t>
            </a:r>
            <a:r>
              <a:rPr lang="en-US" sz="3500" dirty="0" smtClean="0"/>
              <a:t> (Simulation of real systems) that was developed in 1960 by researchers at the Norwegian Computing Center.</a:t>
            </a:r>
          </a:p>
          <a:p>
            <a:pPr lvl="1" algn="just"/>
            <a:r>
              <a:rPr lang="en-US" sz="3500" dirty="0" smtClean="0"/>
              <a:t>In 1970, Alan Kay and his research group at Xerox PARK created a personal computer named </a:t>
            </a:r>
            <a:r>
              <a:rPr lang="en-US" sz="3500" dirty="0" err="1" smtClean="0"/>
              <a:t>Dynabook</a:t>
            </a:r>
            <a:r>
              <a:rPr lang="en-US" sz="3500" dirty="0" smtClean="0"/>
              <a:t> and the first pure object-oriented programming language (OOPL) - Smalltalk, for programming the </a:t>
            </a:r>
            <a:r>
              <a:rPr lang="en-US" sz="3500" dirty="0" err="1" smtClean="0"/>
              <a:t>Dynabook</a:t>
            </a:r>
            <a:r>
              <a:rPr lang="en-US" sz="3500" dirty="0" smtClean="0"/>
              <a:t>.</a:t>
            </a:r>
          </a:p>
          <a:p>
            <a:pPr lvl="1" algn="just"/>
            <a:r>
              <a:rPr lang="en-US" sz="3500" dirty="0" smtClean="0"/>
              <a:t>In the 1980s, Grady </a:t>
            </a:r>
            <a:r>
              <a:rPr lang="en-US" sz="3500" dirty="0" err="1" smtClean="0"/>
              <a:t>Booch</a:t>
            </a:r>
            <a:r>
              <a:rPr lang="en-US" sz="3500" dirty="0" smtClean="0"/>
              <a:t> published a paper titled Object Oriented Design that mainly presented a design for the programming language, </a:t>
            </a:r>
            <a:r>
              <a:rPr lang="en-US" sz="3500" dirty="0" err="1" smtClean="0"/>
              <a:t>Ada</a:t>
            </a:r>
            <a:r>
              <a:rPr lang="en-US" sz="3500" dirty="0" smtClean="0"/>
              <a:t>. In the ensuing editions, he extended his ideas to a complete object–oriented design method.</a:t>
            </a:r>
          </a:p>
          <a:p>
            <a:pPr lvl="1" algn="just"/>
            <a:r>
              <a:rPr lang="en-US" sz="3500" dirty="0" smtClean="0"/>
              <a:t>In the 1990s, </a:t>
            </a:r>
            <a:r>
              <a:rPr lang="en-US" sz="3500" dirty="0" err="1" smtClean="0"/>
              <a:t>Coad</a:t>
            </a:r>
            <a:r>
              <a:rPr lang="en-US" sz="3500" dirty="0" smtClean="0"/>
              <a:t> incorporated behavioral ideas to object-oriented methods</a:t>
            </a:r>
            <a:r>
              <a:rPr lang="en-US" dirty="0" smtClean="0"/>
              <a:t>.</a:t>
            </a:r>
            <a:endParaRPr lang="en-US" dirty="0"/>
          </a:p>
          <a:p>
            <a:r>
              <a:rPr lang="en-US" sz="3500" dirty="0" smtClean="0"/>
              <a:t>Others are Object </a:t>
            </a:r>
            <a:r>
              <a:rPr lang="en-US" sz="3500" dirty="0" err="1" smtClean="0"/>
              <a:t>Modelling</a:t>
            </a:r>
            <a:r>
              <a:rPr lang="en-US" sz="3500" dirty="0" smtClean="0"/>
              <a:t> Techniques (OMT) by James </a:t>
            </a:r>
            <a:r>
              <a:rPr lang="en-US" sz="3500" dirty="0" err="1" smtClean="0"/>
              <a:t>Rumbaugh</a:t>
            </a:r>
            <a:r>
              <a:rPr lang="en-US" sz="3500" dirty="0" smtClean="0"/>
              <a:t> and Object-Oriented Software Engineering (OOSE) by </a:t>
            </a:r>
            <a:r>
              <a:rPr lang="en-US" sz="3500" dirty="0" err="1" smtClean="0"/>
              <a:t>Ivar</a:t>
            </a:r>
            <a:r>
              <a:rPr lang="en-US" sz="3500" dirty="0" smtClean="0"/>
              <a:t> Jacobson.</a:t>
            </a:r>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OOAD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Object Oriented Analysis:</a:t>
            </a:r>
          </a:p>
          <a:p>
            <a:pPr lvl="1" algn="just"/>
            <a:r>
              <a:rPr lang="en-US" dirty="0" smtClean="0"/>
              <a:t>OOA is the procedure of identifying software engineering requirements and developing software specifications in terms of a software system’s object model, which comprises of interacting objects.</a:t>
            </a:r>
          </a:p>
          <a:p>
            <a:pPr lvl="1" algn="just"/>
            <a:r>
              <a:rPr lang="en-US" dirty="0" smtClean="0"/>
              <a:t>The main difference between object-oriented analysis and other forms of analysis is that in object-oriented approach, requirements are organized around objects, which integrate both data and functions. </a:t>
            </a:r>
          </a:p>
          <a:p>
            <a:pPr lvl="1" algn="just"/>
            <a:r>
              <a:rPr lang="en-US" dirty="0" smtClean="0"/>
              <a:t>They are modeled after real-world objects that the system interacts with. </a:t>
            </a:r>
          </a:p>
          <a:p>
            <a:pPr lvl="1" algn="just"/>
            <a:r>
              <a:rPr lang="en-US" dirty="0" smtClean="0"/>
              <a:t>In traditional analysis methodologies, the two aspects - functions and data - are considered separately.</a:t>
            </a:r>
          </a:p>
          <a:p>
            <a:pPr lvl="1" algn="just"/>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OOAD</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r>
              <a:rPr lang="en-US" i="1" dirty="0" smtClean="0"/>
              <a:t>“Object-oriented analysis is a method of analysis that examines requirements from the perspective of the classes and objects found in the vocabulary of the problem domain”</a:t>
            </a:r>
            <a:r>
              <a:rPr lang="en-US" dirty="0" smtClean="0"/>
              <a:t>. Grady </a:t>
            </a:r>
            <a:r>
              <a:rPr lang="en-US" dirty="0" err="1" smtClean="0"/>
              <a:t>Booch</a:t>
            </a:r>
            <a:r>
              <a:rPr lang="en-US" dirty="0" smtClean="0"/>
              <a:t>.</a:t>
            </a:r>
          </a:p>
          <a:p>
            <a:pPr algn="just"/>
            <a:r>
              <a:rPr lang="en-US" dirty="0" smtClean="0"/>
              <a:t>The primary tasks in object-oriented analysis (OOA) are:</a:t>
            </a:r>
          </a:p>
          <a:p>
            <a:pPr lvl="1" algn="just"/>
            <a:r>
              <a:rPr lang="en-US" dirty="0" smtClean="0"/>
              <a:t>Identifying objects</a:t>
            </a:r>
          </a:p>
          <a:p>
            <a:pPr lvl="1" algn="just"/>
            <a:r>
              <a:rPr lang="en-US" dirty="0" smtClean="0"/>
              <a:t>Organizing the objects by creating object model diagram</a:t>
            </a:r>
          </a:p>
          <a:p>
            <a:pPr lvl="1" algn="just"/>
            <a:r>
              <a:rPr lang="en-US" dirty="0" smtClean="0"/>
              <a:t>Defining the internals of the objects, or object attributes</a:t>
            </a:r>
          </a:p>
          <a:p>
            <a:pPr lvl="1" algn="just"/>
            <a:r>
              <a:rPr lang="en-US" dirty="0" smtClean="0"/>
              <a:t>Defining the behavior of the objects, i.e., object actions</a:t>
            </a:r>
          </a:p>
          <a:p>
            <a:pPr lvl="1" algn="just"/>
            <a:r>
              <a:rPr lang="en-US" dirty="0" smtClean="0"/>
              <a:t>Describing how the objects interact</a:t>
            </a:r>
          </a:p>
          <a:p>
            <a:pPr algn="just"/>
            <a:r>
              <a:rPr lang="en-US" dirty="0" smtClean="0"/>
              <a:t>The common models used in OOA are use cases and object models.</a:t>
            </a:r>
            <a:endParaRPr lang="en-US" dirty="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Software:</a:t>
            </a:r>
          </a:p>
          <a:p>
            <a:pPr lvl="1"/>
            <a:r>
              <a:rPr lang="en-US" dirty="0" smtClean="0"/>
              <a:t>is a generic term for organized collections of computer data and instructions.</a:t>
            </a:r>
          </a:p>
          <a:p>
            <a:pPr lvl="1"/>
            <a:r>
              <a:rPr lang="en-US" dirty="0" smtClean="0"/>
              <a:t>Two types:</a:t>
            </a:r>
          </a:p>
          <a:p>
            <a:pPr lvl="2"/>
            <a:r>
              <a:rPr lang="en-US" dirty="0" smtClean="0"/>
              <a:t>System Software:</a:t>
            </a:r>
          </a:p>
          <a:p>
            <a:pPr lvl="3"/>
            <a:r>
              <a:rPr lang="en-US" dirty="0" smtClean="0"/>
              <a:t> is responsible for controlling, integrating, and managing the individual hardware components of a computer system.</a:t>
            </a:r>
          </a:p>
          <a:p>
            <a:pPr lvl="3"/>
            <a:r>
              <a:rPr lang="en-US" dirty="0" smtClean="0"/>
              <a:t>E.g. operating system</a:t>
            </a:r>
          </a:p>
          <a:p>
            <a:pPr lvl="2"/>
            <a:r>
              <a:rPr lang="en-US" dirty="0" smtClean="0"/>
              <a:t>Application Software:</a:t>
            </a:r>
          </a:p>
          <a:p>
            <a:pPr lvl="3"/>
            <a:r>
              <a:rPr lang="en-US" dirty="0" smtClean="0"/>
              <a:t>is used to accomplish specific tasks other than just running the computer system.</a:t>
            </a:r>
          </a:p>
          <a:p>
            <a:pPr lvl="3"/>
            <a:r>
              <a:rPr lang="en-US" dirty="0" smtClean="0"/>
              <a:t>E.g. Microsoft Office</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OOAD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Object Oriented Design:</a:t>
            </a:r>
          </a:p>
          <a:p>
            <a:pPr lvl="1" algn="just"/>
            <a:r>
              <a:rPr lang="en-US" dirty="0" smtClean="0"/>
              <a:t>involves implementation of the conceptual model produced during object-oriented analysis. </a:t>
            </a:r>
          </a:p>
          <a:p>
            <a:pPr lvl="1" algn="just"/>
            <a:r>
              <a:rPr lang="en-US" dirty="0" smtClean="0"/>
              <a:t>In OOD, concepts in the analysis model, which are technology−independent, are mapped onto implementing classes, constraints are identified and interfaces are designed, resulting in a model for the solution domain, i.e., a detailed description of how the system is to be built on concrete technologies.</a:t>
            </a:r>
          </a:p>
          <a:p>
            <a:pPr lvl="1"/>
            <a:r>
              <a:rPr lang="en-US" dirty="0" smtClean="0"/>
              <a:t>The implementation details generally include:</a:t>
            </a:r>
          </a:p>
          <a:p>
            <a:pPr lvl="2"/>
            <a:r>
              <a:rPr lang="en-US" dirty="0" smtClean="0"/>
              <a:t>Restructuring the class data (if necessary),</a:t>
            </a:r>
          </a:p>
          <a:p>
            <a:pPr lvl="2"/>
            <a:r>
              <a:rPr lang="en-US" dirty="0" smtClean="0"/>
              <a:t>Implementation of methods, i.e., internal data structures and algorithms,</a:t>
            </a:r>
          </a:p>
          <a:p>
            <a:pPr lvl="2"/>
            <a:r>
              <a:rPr lang="en-US" dirty="0" smtClean="0"/>
              <a:t>Implementation of control, and</a:t>
            </a:r>
          </a:p>
          <a:p>
            <a:pPr lvl="2"/>
            <a:r>
              <a:rPr lang="en-US" dirty="0" smtClean="0"/>
              <a:t>Implementation of associations.</a:t>
            </a:r>
          </a:p>
          <a:p>
            <a:pPr lvl="1" algn="just"/>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OOAD</a:t>
            </a:r>
            <a:endParaRPr lang="en-US" dirty="0"/>
          </a:p>
        </p:txBody>
      </p:sp>
      <p:sp>
        <p:nvSpPr>
          <p:cNvPr id="3" name="Content Placeholder 2"/>
          <p:cNvSpPr>
            <a:spLocks noGrp="1"/>
          </p:cNvSpPr>
          <p:nvPr>
            <p:ph idx="1"/>
          </p:nvPr>
        </p:nvSpPr>
        <p:spPr/>
        <p:txBody>
          <a:bodyPr/>
          <a:lstStyle/>
          <a:p>
            <a:pPr algn="just"/>
            <a:r>
              <a:rPr lang="en-US" i="1" dirty="0" smtClean="0"/>
              <a:t>“a method of design encompassing the process of object-oriented decomposition and a notation for depicting both logical and physical as well as static and dynamic models of the system under design”</a:t>
            </a:r>
            <a:r>
              <a:rPr lang="en-US" dirty="0" smtClean="0"/>
              <a:t>. – Grady </a:t>
            </a:r>
            <a:r>
              <a:rPr lang="en-US" dirty="0" err="1" smtClean="0"/>
              <a:t>Booch</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dirty="0" smtClean="0"/>
              <a:t>Software Engineering:</a:t>
            </a:r>
          </a:p>
          <a:p>
            <a:pPr lvl="1" algn="just"/>
            <a:r>
              <a:rPr lang="en-US" dirty="0" smtClean="0"/>
              <a:t>is an engineering branch associated with development of software product using well-defined scientific principles, methods and procedures. </a:t>
            </a:r>
          </a:p>
          <a:p>
            <a:pPr lvl="1" algn="just"/>
            <a:r>
              <a:rPr lang="en-US" dirty="0" smtClean="0"/>
              <a:t>The outcome of software engineering is an efficient and reliable software product.</a:t>
            </a:r>
          </a:p>
          <a:p>
            <a:pPr lvl="1" algn="just"/>
            <a:r>
              <a:rPr lang="en-US" dirty="0"/>
              <a:t> </a:t>
            </a:r>
            <a:r>
              <a:rPr lang="en-US" dirty="0" smtClean="0"/>
              <a:t>is the process of solving customer’s problem by the systematic development and evolution of large, high quality software systems within cost, time and other constraints.</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Introduction…..</a:t>
            </a:r>
            <a:endParaRPr lang="en-US" dirty="0"/>
          </a:p>
        </p:txBody>
      </p:sp>
      <p:sp>
        <p:nvSpPr>
          <p:cNvPr id="3" name="Content Placeholder 2"/>
          <p:cNvSpPr>
            <a:spLocks noGrp="1"/>
          </p:cNvSpPr>
          <p:nvPr>
            <p:ph idx="1"/>
          </p:nvPr>
        </p:nvSpPr>
        <p:spPr>
          <a:xfrm>
            <a:off x="457200" y="1066800"/>
            <a:ext cx="8229600" cy="5410200"/>
          </a:xfrm>
        </p:spPr>
        <p:txBody>
          <a:bodyPr/>
          <a:lstStyle/>
          <a:p>
            <a:r>
              <a:rPr lang="en-US" dirty="0" smtClean="0"/>
              <a:t>Software Development Life Cycle (SDLC):</a:t>
            </a:r>
          </a:p>
          <a:p>
            <a:pPr lvl="1" algn="just"/>
            <a:r>
              <a:rPr lang="en-US" sz="1800" dirty="0" smtClean="0"/>
              <a:t>is a well-defined, structured sequence of stages in software engineering to develop the intended software product. </a:t>
            </a:r>
          </a:p>
          <a:p>
            <a:pPr lvl="1" algn="just"/>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descr="sdlc.png"/>
          <p:cNvPicPr>
            <a:picLocks noChangeAspect="1"/>
          </p:cNvPicPr>
          <p:nvPr/>
        </p:nvPicPr>
        <p:blipFill>
          <a:blip r:embed="rId2" cstate="print"/>
          <a:stretch>
            <a:fillRect/>
          </a:stretch>
        </p:blipFill>
        <p:spPr>
          <a:xfrm>
            <a:off x="1295400" y="2362200"/>
            <a:ext cx="3962400" cy="4114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Introduction……</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dirty="0" smtClean="0"/>
              <a:t>Software Development Paradigm:</a:t>
            </a:r>
          </a:p>
          <a:p>
            <a:pPr lvl="1" algn="just"/>
            <a:r>
              <a:rPr lang="en-US" dirty="0" smtClean="0"/>
              <a:t>helps developer to select a strategy to develop the software.</a:t>
            </a:r>
          </a:p>
          <a:p>
            <a:pPr lvl="1" algn="just"/>
            <a:r>
              <a:rPr lang="en-US" dirty="0" smtClean="0"/>
              <a:t> A software development paradigm has its own set of tools, methods and procedures, which are expressed clearly and defines software development life cycle. </a:t>
            </a:r>
          </a:p>
          <a:p>
            <a:pPr lvl="1" algn="just"/>
            <a:r>
              <a:rPr lang="en-US" dirty="0" smtClean="0"/>
              <a:t>A few of software development paradigms or process models are defined as follows:</a:t>
            </a:r>
          </a:p>
          <a:p>
            <a:pPr lvl="2" algn="just"/>
            <a:r>
              <a:rPr lang="en-US" dirty="0" smtClean="0"/>
              <a:t>Waterfall Model</a:t>
            </a:r>
          </a:p>
          <a:p>
            <a:pPr lvl="2" algn="just"/>
            <a:r>
              <a:rPr lang="en-US" dirty="0" smtClean="0"/>
              <a:t>Iterative Model</a:t>
            </a:r>
          </a:p>
          <a:p>
            <a:pPr lvl="2" algn="just"/>
            <a:r>
              <a:rPr lang="en-US" dirty="0" smtClean="0"/>
              <a:t>Spiral Model</a:t>
            </a:r>
          </a:p>
          <a:p>
            <a:pPr lvl="2" algn="just"/>
            <a:r>
              <a:rPr lang="en-US" dirty="0" smtClean="0"/>
              <a:t>V Model</a:t>
            </a:r>
          </a:p>
          <a:p>
            <a:pPr lvl="2" algn="just"/>
            <a:r>
              <a:rPr lang="en-US" dirty="0" smtClean="0"/>
              <a:t>Big Bang Model</a:t>
            </a:r>
          </a:p>
          <a:p>
            <a:pPr lvl="2" algn="just"/>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t>Waterfall Model:</a:t>
            </a:r>
          </a:p>
          <a:p>
            <a:pPr lvl="1" algn="just"/>
            <a:r>
              <a:rPr lang="en-US" sz="1800" dirty="0" smtClean="0"/>
              <a:t>is the simplest model of software development paradigm.</a:t>
            </a:r>
          </a:p>
          <a:p>
            <a:pPr lvl="1" algn="just"/>
            <a:r>
              <a:rPr lang="en-US" sz="1800" dirty="0" smtClean="0"/>
              <a:t>It says the all the phases of SDLC will function one after another in linear manner.</a:t>
            </a:r>
          </a:p>
          <a:p>
            <a:pPr lvl="1" algn="just"/>
            <a:r>
              <a:rPr lang="en-US" sz="1800" dirty="0" smtClean="0"/>
              <a:t>This model is best suited when developers already have designed and developed similar software in the past and are aware of all its domains. </a:t>
            </a:r>
            <a:endParaRPr lang="en-US" sz="1800"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descr="sdlc_waterfall.png"/>
          <p:cNvPicPr>
            <a:picLocks noChangeAspect="1"/>
          </p:cNvPicPr>
          <p:nvPr/>
        </p:nvPicPr>
        <p:blipFill>
          <a:blip r:embed="rId2" cstate="print"/>
          <a:stretch>
            <a:fillRect/>
          </a:stretch>
        </p:blipFill>
        <p:spPr>
          <a:xfrm>
            <a:off x="2133600" y="3810000"/>
            <a:ext cx="4572000" cy="2667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smtClean="0"/>
              <a:t>Iterative Model:</a:t>
            </a:r>
          </a:p>
          <a:p>
            <a:pPr lvl="1" algn="just"/>
            <a:r>
              <a:rPr lang="en-US" sz="1800" dirty="0" smtClean="0"/>
              <a:t>This model leads the software development process in iterations.</a:t>
            </a:r>
          </a:p>
          <a:p>
            <a:pPr lvl="1" algn="just"/>
            <a:r>
              <a:rPr lang="en-US" sz="1800" dirty="0" smtClean="0"/>
              <a:t>It projects the process of development in cyclic manner repeating every step after every cycle of SDLC process.</a:t>
            </a:r>
          </a:p>
          <a:p>
            <a:pPr lvl="1" algn="just"/>
            <a:r>
              <a:rPr lang="en-US" sz="1800" dirty="0" smtClean="0"/>
              <a:t>Because a cycle includes small portion of whole software process, it is easier to manage the development process but it consumes more resources.</a:t>
            </a:r>
          </a:p>
          <a:p>
            <a:pPr lvl="1" algn="just"/>
            <a:endParaRPr lang="en-US" sz="1800"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descr="sdlc_iterative.png"/>
          <p:cNvPicPr>
            <a:picLocks noChangeAspect="1"/>
          </p:cNvPicPr>
          <p:nvPr/>
        </p:nvPicPr>
        <p:blipFill>
          <a:blip r:embed="rId2" cstate="print"/>
          <a:stretch>
            <a:fillRect/>
          </a:stretch>
        </p:blipFill>
        <p:spPr>
          <a:xfrm>
            <a:off x="2209800" y="3733800"/>
            <a:ext cx="4572000" cy="27622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Introduction…..</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Spiral Model:</a:t>
            </a:r>
          </a:p>
          <a:p>
            <a:pPr lvl="1" algn="just"/>
            <a:r>
              <a:rPr lang="en-US" sz="1400" dirty="0" smtClean="0"/>
              <a:t>is a combination of both, iterative model and one of the SDLC model. </a:t>
            </a:r>
          </a:p>
          <a:p>
            <a:pPr lvl="1" algn="just"/>
            <a:r>
              <a:rPr lang="en-US" sz="1400" dirty="0" smtClean="0"/>
              <a:t>This model considers risk, which often goes un-noticed by most other models.</a:t>
            </a:r>
          </a:p>
          <a:p>
            <a:pPr lvl="1" algn="just"/>
            <a:r>
              <a:rPr lang="en-US" sz="1400" dirty="0" smtClean="0"/>
              <a:t>The model starts with determining objectives and constraints of the software at the start of one iteration.</a:t>
            </a:r>
          </a:p>
          <a:p>
            <a:pPr lvl="1" algn="just"/>
            <a:r>
              <a:rPr lang="en-US" sz="1400" dirty="0" smtClean="0"/>
              <a:t> Next phase is of prototyping the software. This includes risk analysis.</a:t>
            </a:r>
          </a:p>
          <a:p>
            <a:pPr lvl="1" algn="just"/>
            <a:r>
              <a:rPr lang="en-US" sz="1400" dirty="0" smtClean="0"/>
              <a:t> Then one standard SDLC model is used to build the software. </a:t>
            </a:r>
          </a:p>
          <a:p>
            <a:pPr lvl="1" algn="just"/>
            <a:r>
              <a:rPr lang="en-US" sz="1400" dirty="0" smtClean="0"/>
              <a:t>In the fourth phase of the plan of next iteration is prepared.</a:t>
            </a:r>
            <a:endParaRPr lang="en-US" sz="1400"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descr="sdlc_spiral.png"/>
          <p:cNvPicPr>
            <a:picLocks noChangeAspect="1"/>
          </p:cNvPicPr>
          <p:nvPr/>
        </p:nvPicPr>
        <p:blipFill>
          <a:blip r:embed="rId2" cstate="print"/>
          <a:stretch>
            <a:fillRect/>
          </a:stretch>
        </p:blipFill>
        <p:spPr>
          <a:xfrm>
            <a:off x="1905000" y="3352800"/>
            <a:ext cx="5181600" cy="3200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143000"/>
            <a:ext cx="8229600" cy="5486400"/>
          </a:xfrm>
        </p:spPr>
        <p:txBody>
          <a:bodyPr>
            <a:normAutofit/>
          </a:bodyPr>
          <a:lstStyle/>
          <a:p>
            <a:r>
              <a:rPr lang="en-US" dirty="0" smtClean="0"/>
              <a:t>V-Model:</a:t>
            </a:r>
          </a:p>
          <a:p>
            <a:pPr lvl="1" algn="just"/>
            <a:r>
              <a:rPr lang="en-US" sz="1400" dirty="0" smtClean="0"/>
              <a:t>The major drawback of waterfall model is we move to the next stage only when the previous one is finished and there was no chance to go back if something is found wrong in later stages.</a:t>
            </a:r>
          </a:p>
          <a:p>
            <a:pPr lvl="1" algn="just"/>
            <a:r>
              <a:rPr lang="en-US" sz="1400" dirty="0" smtClean="0"/>
              <a:t> V-Model provides means of testing of software at each stage in reverse manner.</a:t>
            </a:r>
          </a:p>
          <a:p>
            <a:pPr lvl="1" algn="just"/>
            <a:r>
              <a:rPr lang="en-US" sz="1400" dirty="0" smtClean="0"/>
              <a:t>At every stage, test plans and test cases are created to verify and validate the product according to the requirement of that stage.</a:t>
            </a:r>
          </a:p>
          <a:p>
            <a:pPr lvl="1" algn="just"/>
            <a:r>
              <a:rPr lang="en-US" sz="1400" dirty="0" smtClean="0"/>
              <a:t>This makes both verification and validation go in parallel.</a:t>
            </a:r>
          </a:p>
          <a:p>
            <a:pPr lvl="1" algn="just"/>
            <a:r>
              <a:rPr lang="en-US" sz="1400" dirty="0" smtClean="0"/>
              <a:t>This model is also known as verification and validation model.</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descr="sdlc_vmodel.png"/>
          <p:cNvPicPr>
            <a:picLocks noChangeAspect="1"/>
          </p:cNvPicPr>
          <p:nvPr/>
        </p:nvPicPr>
        <p:blipFill>
          <a:blip r:embed="rId2" cstate="print"/>
          <a:stretch>
            <a:fillRect/>
          </a:stretch>
        </p:blipFill>
        <p:spPr>
          <a:xfrm>
            <a:off x="2143125" y="3371850"/>
            <a:ext cx="4857750" cy="33337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1687</Words>
  <Application>Microsoft Office PowerPoint</Application>
  <PresentationFormat>On-screen Show (4:3)</PresentationFormat>
  <Paragraphs>208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Object Oriented Software Development</vt:lpstr>
      <vt:lpstr>Chapter 1: Introduction</vt:lpstr>
      <vt:lpstr>Introduction….</vt:lpstr>
      <vt:lpstr>Introduction…..</vt:lpstr>
      <vt:lpstr>Introduction……</vt:lpstr>
      <vt:lpstr>Introduction……</vt:lpstr>
      <vt:lpstr>Introduction……</vt:lpstr>
      <vt:lpstr>Introduction…..</vt:lpstr>
      <vt:lpstr>Introduction……</vt:lpstr>
      <vt:lpstr>Introduction…..</vt:lpstr>
      <vt:lpstr>Introduction…..</vt:lpstr>
      <vt:lpstr>Object Oriented Analysis and Design</vt:lpstr>
      <vt:lpstr>OOAD</vt:lpstr>
      <vt:lpstr>OOAD</vt:lpstr>
      <vt:lpstr>OOAD</vt:lpstr>
      <vt:lpstr>OOAD</vt:lpstr>
      <vt:lpstr>Object Oriented Analysis and Design</vt:lpstr>
      <vt:lpstr>OOAD</vt:lpstr>
      <vt:lpstr>OOAD</vt:lpstr>
      <vt:lpstr>OOAD</vt:lpstr>
      <vt:lpstr>OOAD</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Development</dc:title>
  <dc:creator>subash manandhar</dc:creator>
  <cp:lastModifiedBy>subash manandhar</cp:lastModifiedBy>
  <cp:revision>41</cp:revision>
  <dcterms:created xsi:type="dcterms:W3CDTF">2015-11-25T03:02:46Z</dcterms:created>
  <dcterms:modified xsi:type="dcterms:W3CDTF">2015-11-30T04:12:37Z</dcterms:modified>
</cp:coreProperties>
</file>