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37EA1-6052-4B41-A79A-D673B2371CC7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57669-28FC-4CAF-B083-AB671E3AAB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Review of UML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Behavioral:</a:t>
            </a:r>
          </a:p>
          <a:p>
            <a:pPr lvl="1"/>
            <a:r>
              <a:rPr lang="en-US" dirty="0" smtClean="0"/>
              <a:t>consists of the dynamic parts of UML models.</a:t>
            </a:r>
          </a:p>
          <a:p>
            <a:pPr lvl="1"/>
            <a:r>
              <a:rPr lang="en-US" dirty="0" smtClean="0"/>
              <a:t>Interaction:</a:t>
            </a:r>
          </a:p>
          <a:p>
            <a:pPr lvl="2"/>
            <a:r>
              <a:rPr lang="en-US" dirty="0" smtClean="0"/>
              <a:t>defined as a behavior that consists of a group of messages exchanged among elements to accomplish a specific task.</a:t>
            </a:r>
          </a:p>
          <a:p>
            <a:pPr lvl="1"/>
            <a:r>
              <a:rPr lang="en-US" dirty="0" smtClean="0"/>
              <a:t>State Machine:</a:t>
            </a:r>
          </a:p>
          <a:p>
            <a:pPr lvl="2"/>
            <a:r>
              <a:rPr lang="en-US" dirty="0" smtClean="0"/>
              <a:t>defines the sequence of states an object goes through in response to events.</a:t>
            </a:r>
          </a:p>
          <a:p>
            <a:pPr lvl="2"/>
            <a:r>
              <a:rPr lang="en-US" dirty="0" smtClean="0"/>
              <a:t>is useful when the state of an object in its life cycle is important.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Group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can be defined as a mechanism to group elements of a UML model together. </a:t>
            </a:r>
          </a:p>
          <a:p>
            <a:pPr lvl="1"/>
            <a:r>
              <a:rPr lang="en-US" dirty="0" smtClean="0"/>
              <a:t>Package:</a:t>
            </a:r>
          </a:p>
          <a:p>
            <a:pPr lvl="2"/>
            <a:r>
              <a:rPr lang="en-US" dirty="0" smtClean="0"/>
              <a:t>is the only one grouping thing available for gathering structural and behavioral things.</a:t>
            </a:r>
            <a:endParaRPr lang="en-US" dirty="0"/>
          </a:p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Annotational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 smtClean="0"/>
              <a:t>can be defined as a mechanism to capture remarks, descriptions, and comments of UML model elements.</a:t>
            </a:r>
          </a:p>
          <a:p>
            <a:pPr lvl="1"/>
            <a:r>
              <a:rPr lang="en-US" dirty="0" smtClean="0"/>
              <a:t>Note:</a:t>
            </a:r>
          </a:p>
          <a:p>
            <a:pPr lvl="2"/>
            <a:r>
              <a:rPr lang="en-US" dirty="0" smtClean="0"/>
              <a:t>is used to render comments, constraints etc of an UML element.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Relationships:</a:t>
            </a:r>
          </a:p>
          <a:p>
            <a:pPr lvl="1"/>
            <a:r>
              <a:rPr lang="en-US" dirty="0" smtClean="0"/>
              <a:t>another most important building block of UML.</a:t>
            </a:r>
          </a:p>
          <a:p>
            <a:pPr lvl="1"/>
            <a:r>
              <a:rPr lang="en-US" dirty="0" smtClean="0"/>
              <a:t> It shows how elements are associated with each other and this association describes the functionality of an application.</a:t>
            </a:r>
          </a:p>
          <a:p>
            <a:pPr lvl="1"/>
            <a:r>
              <a:rPr lang="en-US" dirty="0" smtClean="0"/>
              <a:t>Different kinds of relationship are:</a:t>
            </a:r>
          </a:p>
          <a:p>
            <a:pPr lvl="2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Dependency</a:t>
            </a:r>
          </a:p>
          <a:p>
            <a:pPr lvl="3"/>
            <a:r>
              <a:rPr lang="en-US" dirty="0" smtClean="0"/>
              <a:t>is a relationship between two things in which change in one element also affects the other 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Association:</a:t>
            </a:r>
          </a:p>
          <a:p>
            <a:pPr lvl="1"/>
            <a:r>
              <a:rPr lang="en-US" dirty="0" smtClean="0"/>
              <a:t>is basically a set of links that connects elements of an UML model. </a:t>
            </a:r>
          </a:p>
          <a:p>
            <a:pPr lvl="1"/>
            <a:r>
              <a:rPr lang="en-US" dirty="0" smtClean="0"/>
              <a:t>It also describes how many objects are taking part in that relationship.</a:t>
            </a:r>
            <a:endParaRPr lang="en-US" dirty="0"/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Generalization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can be defined as a relationship which connects a specialized element with a generalized element. </a:t>
            </a:r>
          </a:p>
          <a:p>
            <a:pPr lvl="1"/>
            <a:r>
              <a:rPr lang="en-US" dirty="0" smtClean="0"/>
              <a:t>It basically describes inheritance relationship in the world of objects.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Realization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can be defined as a relationship in which two elements are connected.</a:t>
            </a:r>
          </a:p>
          <a:p>
            <a:pPr lvl="1"/>
            <a:r>
              <a:rPr lang="en-US" dirty="0" smtClean="0"/>
              <a:t> One element describes some responsibility which is not implemented and the other one implements them.</a:t>
            </a:r>
          </a:p>
          <a:p>
            <a:pPr lvl="1"/>
            <a:r>
              <a:rPr lang="en-US" dirty="0" smtClean="0"/>
              <a:t> This relationship exists in case of interfaces.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UML Diagram:</a:t>
            </a:r>
          </a:p>
          <a:p>
            <a:pPr lvl="1" algn="just"/>
            <a:r>
              <a:rPr lang="en-US" dirty="0" smtClean="0"/>
              <a:t>All the elements, relationships are used to make a complete UML diagram and the diagram represents a system.</a:t>
            </a:r>
          </a:p>
          <a:p>
            <a:pPr lvl="1" algn="just"/>
            <a:r>
              <a:rPr lang="en-US" dirty="0" smtClean="0"/>
              <a:t>The visual effect of the UML diagram is the most important part of the entire process. All the other elements are used to make it a complete one.</a:t>
            </a:r>
          </a:p>
          <a:p>
            <a:pPr lvl="1"/>
            <a:r>
              <a:rPr lang="en-US" dirty="0" smtClean="0"/>
              <a:t>Different UML diagrams are</a:t>
            </a:r>
          </a:p>
          <a:p>
            <a:pPr lvl="2"/>
            <a:r>
              <a:rPr lang="en-US" dirty="0" smtClean="0"/>
              <a:t>Class diagram</a:t>
            </a:r>
          </a:p>
          <a:p>
            <a:pPr lvl="2"/>
            <a:r>
              <a:rPr lang="en-US" dirty="0" smtClean="0"/>
              <a:t>Object diagram</a:t>
            </a:r>
          </a:p>
          <a:p>
            <a:pPr lvl="2"/>
            <a:r>
              <a:rPr lang="en-US" dirty="0" smtClean="0"/>
              <a:t>Use case diagram</a:t>
            </a:r>
          </a:p>
          <a:p>
            <a:pPr lvl="2"/>
            <a:r>
              <a:rPr lang="en-US" dirty="0" smtClean="0"/>
              <a:t>Sequence diagram</a:t>
            </a:r>
          </a:p>
          <a:p>
            <a:pPr lvl="2"/>
            <a:r>
              <a:rPr lang="en-US" dirty="0" smtClean="0"/>
              <a:t>Collaboration diagram</a:t>
            </a:r>
          </a:p>
          <a:p>
            <a:pPr lvl="2"/>
            <a:r>
              <a:rPr lang="en-US" dirty="0" smtClean="0"/>
              <a:t>Activity diagram</a:t>
            </a:r>
          </a:p>
          <a:p>
            <a:pPr lvl="2"/>
            <a:r>
              <a:rPr lang="en-US" dirty="0" smtClean="0"/>
              <a:t>State chart diagram</a:t>
            </a:r>
          </a:p>
          <a:p>
            <a:pPr lvl="2"/>
            <a:r>
              <a:rPr lang="en-US" dirty="0" smtClean="0"/>
              <a:t>Deployment diagram</a:t>
            </a:r>
          </a:p>
          <a:p>
            <a:pPr lvl="2"/>
            <a:r>
              <a:rPr lang="en-US" dirty="0" smtClean="0"/>
              <a:t>Component diagram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UML plays an important role in defining different perspectives of a system. </a:t>
            </a:r>
          </a:p>
          <a:p>
            <a:r>
              <a:rPr lang="en-US" sz="1800" dirty="0" smtClean="0"/>
              <a:t>These perspectives are:</a:t>
            </a:r>
          </a:p>
          <a:p>
            <a:pPr lvl="1"/>
            <a:r>
              <a:rPr lang="en-US" sz="1800" dirty="0" smtClean="0"/>
              <a:t>Design</a:t>
            </a:r>
          </a:p>
          <a:p>
            <a:pPr lvl="1"/>
            <a:r>
              <a:rPr lang="en-US" sz="1800" dirty="0" smtClean="0"/>
              <a:t>Implementation</a:t>
            </a:r>
          </a:p>
          <a:p>
            <a:pPr lvl="1"/>
            <a:r>
              <a:rPr lang="en-US" sz="1800" dirty="0" smtClean="0"/>
              <a:t>Process</a:t>
            </a:r>
          </a:p>
          <a:p>
            <a:pPr lvl="1"/>
            <a:r>
              <a:rPr lang="en-US" sz="1800" dirty="0" smtClean="0"/>
              <a:t>Deployment</a:t>
            </a:r>
          </a:p>
          <a:p>
            <a:r>
              <a:rPr lang="en-US" sz="1800" dirty="0" smtClean="0"/>
              <a:t>And the centre is the </a:t>
            </a:r>
            <a:r>
              <a:rPr lang="en-US" sz="1800" b="1" dirty="0" smtClean="0">
                <a:solidFill>
                  <a:srgbClr val="FF0000"/>
                </a:solidFill>
              </a:rPr>
              <a:t>Use Case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view which connects all these four. </a:t>
            </a:r>
          </a:p>
          <a:p>
            <a:r>
              <a:rPr lang="en-US" sz="1800" dirty="0" smtClean="0"/>
              <a:t>A </a:t>
            </a:r>
            <a:r>
              <a:rPr lang="en-US" sz="1800" b="1" dirty="0" smtClean="0">
                <a:solidFill>
                  <a:srgbClr val="FF0000"/>
                </a:solidFill>
              </a:rPr>
              <a:t>Use case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represents the functionality of the system. So the other perspectives are connected with use case.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Design</a:t>
            </a:r>
            <a:r>
              <a:rPr lang="en-US" sz="1800" dirty="0" smtClean="0"/>
              <a:t> of a system consists of classes, interfaces and collaboration. </a:t>
            </a:r>
          </a:p>
          <a:p>
            <a:pPr lvl="1"/>
            <a:r>
              <a:rPr lang="en-US" sz="1800" dirty="0" smtClean="0"/>
              <a:t>UML provides class diagram, object diagram to support this.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Implementation</a:t>
            </a:r>
            <a:r>
              <a:rPr lang="en-US" sz="1800" dirty="0" smtClean="0"/>
              <a:t> defines the components assembled together to make a complete physical system.</a:t>
            </a:r>
          </a:p>
          <a:p>
            <a:pPr lvl="1"/>
            <a:r>
              <a:rPr lang="en-US" sz="1800" dirty="0" smtClean="0"/>
              <a:t> UML component diagram is used to support implementation perspective.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Process</a:t>
            </a:r>
            <a:r>
              <a:rPr lang="en-US" sz="1800" dirty="0" smtClean="0"/>
              <a:t> defines the flow of the system. </a:t>
            </a:r>
          </a:p>
          <a:p>
            <a:pPr lvl="1"/>
            <a:r>
              <a:rPr lang="en-US" sz="1800" dirty="0" smtClean="0"/>
              <a:t>So the same elements as used in </a:t>
            </a:r>
            <a:r>
              <a:rPr lang="en-US" sz="1800" i="1" dirty="0" smtClean="0"/>
              <a:t>Design</a:t>
            </a:r>
            <a:r>
              <a:rPr lang="en-US" sz="1800" dirty="0" smtClean="0"/>
              <a:t> are also used to support this perspective.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Deployment</a:t>
            </a:r>
            <a:r>
              <a:rPr lang="en-US" sz="1800" dirty="0" smtClean="0"/>
              <a:t> represents the physical nodes of the system that forms the hardware. </a:t>
            </a:r>
          </a:p>
          <a:p>
            <a:pPr lvl="1"/>
            <a:r>
              <a:rPr lang="en-US" sz="1800" dirty="0" smtClean="0"/>
              <a:t>UML deployment diagram is used to support this perspective.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Modeling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Structural Modeling</a:t>
            </a:r>
          </a:p>
          <a:p>
            <a:pPr lvl="1" algn="just"/>
            <a:r>
              <a:rPr lang="en-US" dirty="0" smtClean="0"/>
              <a:t>captures the static features of a system</a:t>
            </a:r>
          </a:p>
          <a:p>
            <a:pPr lvl="1" algn="just"/>
            <a:r>
              <a:rPr lang="en-US" dirty="0" smtClean="0"/>
              <a:t>represents the framework for the system and this framework is the place where all other components exist.</a:t>
            </a:r>
          </a:p>
          <a:p>
            <a:pPr lvl="1" algn="just"/>
            <a:r>
              <a:rPr lang="en-US" dirty="0" smtClean="0"/>
              <a:t>never describes the dynamic behavior of the system.</a:t>
            </a:r>
          </a:p>
          <a:p>
            <a:pPr lvl="1" algn="just"/>
            <a:r>
              <a:rPr lang="en-US" dirty="0" smtClean="0"/>
              <a:t>Consists of</a:t>
            </a:r>
          </a:p>
          <a:p>
            <a:pPr lvl="2"/>
            <a:r>
              <a:rPr lang="en-US" dirty="0" smtClean="0"/>
              <a:t>Classes diagrams</a:t>
            </a:r>
          </a:p>
          <a:p>
            <a:pPr lvl="2"/>
            <a:r>
              <a:rPr lang="en-US" dirty="0" smtClean="0"/>
              <a:t>Objects diagrams</a:t>
            </a:r>
          </a:p>
          <a:p>
            <a:pPr lvl="2"/>
            <a:r>
              <a:rPr lang="en-US" dirty="0" smtClean="0"/>
              <a:t>Deployment diagrams</a:t>
            </a:r>
          </a:p>
          <a:p>
            <a:pPr lvl="2"/>
            <a:r>
              <a:rPr lang="en-US" dirty="0" smtClean="0"/>
              <a:t>Package diagrams</a:t>
            </a:r>
          </a:p>
          <a:p>
            <a:pPr lvl="2"/>
            <a:r>
              <a:rPr lang="en-US" dirty="0" smtClean="0"/>
              <a:t>Composite structure diagram</a:t>
            </a:r>
          </a:p>
          <a:p>
            <a:pPr lvl="2"/>
            <a:r>
              <a:rPr lang="en-US" dirty="0" smtClean="0"/>
              <a:t>Component diagram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Modeling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Behavioral Modeling</a:t>
            </a:r>
          </a:p>
          <a:p>
            <a:pPr lvl="1"/>
            <a:r>
              <a:rPr lang="en-US" dirty="0" smtClean="0"/>
              <a:t>describes the interaction in the system.</a:t>
            </a:r>
          </a:p>
          <a:p>
            <a:pPr lvl="1"/>
            <a:r>
              <a:rPr lang="en-US" dirty="0" smtClean="0"/>
              <a:t> It represents the interaction among the structural diagrams.</a:t>
            </a:r>
          </a:p>
          <a:p>
            <a:pPr lvl="1"/>
            <a:r>
              <a:rPr lang="en-US" dirty="0" smtClean="0"/>
              <a:t> Behavioral modeling shows the dynamic nature of the system.</a:t>
            </a:r>
          </a:p>
          <a:p>
            <a:pPr lvl="1"/>
            <a:r>
              <a:rPr lang="en-US" dirty="0" smtClean="0"/>
              <a:t>Consists of</a:t>
            </a:r>
          </a:p>
          <a:p>
            <a:pPr lvl="2"/>
            <a:r>
              <a:rPr lang="en-US" dirty="0" smtClean="0"/>
              <a:t>Activity diagrams</a:t>
            </a:r>
          </a:p>
          <a:p>
            <a:pPr lvl="2"/>
            <a:r>
              <a:rPr lang="en-US" dirty="0" smtClean="0"/>
              <a:t>Interaction diagrams</a:t>
            </a:r>
          </a:p>
          <a:p>
            <a:pPr lvl="2"/>
            <a:r>
              <a:rPr lang="en-US" dirty="0" smtClean="0"/>
              <a:t>Use case diagrams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Modeling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Architectural Modeling</a:t>
            </a:r>
          </a:p>
          <a:p>
            <a:pPr lvl="1"/>
            <a:r>
              <a:rPr lang="en-US" dirty="0" smtClean="0"/>
              <a:t>represents the overall framework of the system.</a:t>
            </a:r>
          </a:p>
          <a:p>
            <a:pPr lvl="1"/>
            <a:r>
              <a:rPr lang="en-US" dirty="0" smtClean="0"/>
              <a:t> It contains both structural and behavioral elements of the system.</a:t>
            </a:r>
          </a:p>
          <a:p>
            <a:pPr lvl="1"/>
            <a:r>
              <a:rPr lang="en-US" dirty="0" smtClean="0"/>
              <a:t> Architectural model can be defined as the blue print of the entire system. </a:t>
            </a:r>
          </a:p>
          <a:p>
            <a:pPr lvl="1"/>
            <a:r>
              <a:rPr lang="en-US" dirty="0" smtClean="0"/>
              <a:t>Package diagram comes under architectural modeling.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UML_diagrams_overview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457200"/>
            <a:ext cx="8915400" cy="5715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UML stands for </a:t>
            </a:r>
            <a:r>
              <a:rPr lang="en-US" b="1" u="sng" dirty="0" smtClean="0"/>
              <a:t>U</a:t>
            </a:r>
            <a:r>
              <a:rPr lang="en-US" dirty="0" smtClean="0"/>
              <a:t>nified </a:t>
            </a:r>
            <a:r>
              <a:rPr lang="en-US" b="1" u="sng" dirty="0" smtClean="0"/>
              <a:t>M</a:t>
            </a:r>
            <a:r>
              <a:rPr lang="en-US" dirty="0" smtClean="0"/>
              <a:t>odeling </a:t>
            </a:r>
            <a:r>
              <a:rPr lang="en-US" b="1" u="sng" dirty="0" smtClean="0"/>
              <a:t>L</a:t>
            </a:r>
            <a:r>
              <a:rPr lang="en-US" dirty="0" smtClean="0"/>
              <a:t>anguage.</a:t>
            </a:r>
          </a:p>
          <a:p>
            <a:pPr algn="just"/>
            <a:r>
              <a:rPr lang="en-US" dirty="0" smtClean="0"/>
              <a:t>UML is different from the other common programming languages like C++, Java, COBOL etc.</a:t>
            </a:r>
          </a:p>
          <a:p>
            <a:pPr algn="just"/>
            <a:r>
              <a:rPr lang="en-US" dirty="0" smtClean="0"/>
              <a:t>UML is a pictorial language used to make software blue prints. </a:t>
            </a:r>
          </a:p>
          <a:p>
            <a:pPr algn="just"/>
            <a:r>
              <a:rPr lang="en-US" dirty="0" smtClean="0"/>
              <a:t>UML is a standard language for specifying, visualizing, constructing, and documenting the artifacts of software systems.</a:t>
            </a:r>
          </a:p>
          <a:p>
            <a:pPr algn="just"/>
            <a:r>
              <a:rPr lang="en-US" dirty="0" smtClean="0"/>
              <a:t>UML was created by Object Management Group and UML 1.0 specification draft was proposed to the OMG in January 1997.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is a static diagram. </a:t>
            </a:r>
          </a:p>
          <a:p>
            <a:pPr algn="just"/>
            <a:r>
              <a:rPr lang="en-US" dirty="0" smtClean="0"/>
              <a:t>represents the static view of an application. </a:t>
            </a:r>
          </a:p>
          <a:p>
            <a:pPr algn="just"/>
            <a:r>
              <a:rPr lang="en-US" dirty="0" smtClean="0"/>
              <a:t>Class diagram is not only used for visualizing, describing and documenting different aspects of a system but also for constructing executable code of the software application.</a:t>
            </a:r>
          </a:p>
          <a:p>
            <a:pPr algn="just"/>
            <a:r>
              <a:rPr lang="en-US" dirty="0" smtClean="0"/>
              <a:t>The class diagram describes the attributes and operations of a class and also the constraints imposed on the system. </a:t>
            </a:r>
          </a:p>
          <a:p>
            <a:pPr algn="just"/>
            <a:r>
              <a:rPr lang="en-US" dirty="0" smtClean="0"/>
              <a:t>The class diagrams are widely used in the modeling of object oriented systems because they are the only UML diagrams which can be mapped directly with object oriented languages. </a:t>
            </a:r>
          </a:p>
          <a:p>
            <a:pPr algn="just"/>
            <a:r>
              <a:rPr lang="en-US" dirty="0" smtClean="0"/>
              <a:t>The class diagram shows a collection of classes, interfaces, associations, collaborations and constraints. It is also known as a </a:t>
            </a:r>
            <a:r>
              <a:rPr lang="en-US" i="1" dirty="0" smtClean="0"/>
              <a:t>structural diagram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Analysis and design of the static view of an application.</a:t>
            </a:r>
          </a:p>
          <a:p>
            <a:pPr lvl="1"/>
            <a:r>
              <a:rPr lang="en-US" dirty="0" smtClean="0"/>
              <a:t>Describe responsibilities of a system.</a:t>
            </a:r>
          </a:p>
          <a:p>
            <a:pPr lvl="1"/>
            <a:r>
              <a:rPr lang="en-US" dirty="0" smtClean="0"/>
              <a:t>Base for component and deployment diagrams.</a:t>
            </a:r>
          </a:p>
          <a:p>
            <a:pPr lvl="1"/>
            <a:r>
              <a:rPr lang="en-US" dirty="0" smtClean="0"/>
              <a:t>Forward and reverse engineering.</a:t>
            </a:r>
          </a:p>
          <a:p>
            <a:pPr lvl="1"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 to draw?</a:t>
            </a:r>
          </a:p>
          <a:p>
            <a:pPr lvl="1" algn="just"/>
            <a:r>
              <a:rPr lang="en-US" dirty="0" smtClean="0"/>
              <a:t>The name of the class diagram should be meaningful to describe the aspect of the system.</a:t>
            </a:r>
          </a:p>
          <a:p>
            <a:pPr lvl="1" algn="just"/>
            <a:r>
              <a:rPr lang="en-US" dirty="0" smtClean="0"/>
              <a:t>Each element and their relationships should be identified in advance.</a:t>
            </a:r>
          </a:p>
          <a:p>
            <a:pPr lvl="1" algn="just"/>
            <a:r>
              <a:rPr lang="en-US" dirty="0" smtClean="0"/>
              <a:t>Responsibility (attributes and methods) of each class should be clearly identified.</a:t>
            </a:r>
          </a:p>
          <a:p>
            <a:pPr lvl="1" algn="just"/>
            <a:r>
              <a:rPr lang="en-US" dirty="0" smtClean="0"/>
              <a:t>For each class minimum number of properties should be specified. Because unnecessary properties will make the diagram complicated.</a:t>
            </a:r>
          </a:p>
          <a:p>
            <a:pPr lvl="1" algn="just"/>
            <a:r>
              <a:rPr lang="en-US" dirty="0" smtClean="0"/>
              <a:t>Use notes when ever required to describe some aspect of the diagram. Because at the end of the drawing it should be understandable to the developer/coder.</a:t>
            </a:r>
          </a:p>
          <a:p>
            <a:pPr lvl="1" algn="just"/>
            <a:r>
              <a:rPr lang="en-US" dirty="0" smtClean="0"/>
              <a:t>Finally, before making the final version, the diagram should be drawn on plain paper and rework as many times as possible to make it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uml_class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70104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represent an instance of a class diagram.</a:t>
            </a:r>
          </a:p>
          <a:p>
            <a:pPr algn="just"/>
            <a:r>
              <a:rPr lang="en-US" dirty="0" smtClean="0"/>
              <a:t>are used to render a set of objects and their relationships as an instance.</a:t>
            </a:r>
          </a:p>
          <a:p>
            <a:pPr algn="just"/>
            <a:r>
              <a:rPr lang="en-US" dirty="0" smtClean="0"/>
              <a:t>The difference between class and object diagram is that a class diagram represents an abstract model consisting of classes and their relationships. But an object diagram represents an instance at a particular moment which is concrete in nature.</a:t>
            </a:r>
          </a:p>
          <a:p>
            <a:pPr algn="just"/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Forward and reverse engineering.</a:t>
            </a:r>
          </a:p>
          <a:p>
            <a:pPr lvl="1"/>
            <a:r>
              <a:rPr lang="en-US" dirty="0" smtClean="0"/>
              <a:t>Object relationships of a system</a:t>
            </a:r>
          </a:p>
          <a:p>
            <a:pPr lvl="1"/>
            <a:r>
              <a:rPr lang="en-US" dirty="0" smtClean="0"/>
              <a:t>Static view of an interaction.</a:t>
            </a:r>
          </a:p>
          <a:p>
            <a:pPr lvl="1"/>
            <a:r>
              <a:rPr lang="en-US" dirty="0" smtClean="0"/>
              <a:t>Understand object behavior and their relationship from practical perspective</a:t>
            </a:r>
          </a:p>
          <a:p>
            <a:pPr lvl="1"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Diagram</a:t>
            </a:r>
            <a:endParaRPr lang="en-US" dirty="0"/>
          </a:p>
        </p:txBody>
      </p:sp>
      <p:pic>
        <p:nvPicPr>
          <p:cNvPr id="4" name="Content Placeholder 3" descr="uml_object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7391399" cy="44958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is dynamic in nature there should be some internal or external factors for making the interaction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internal and external agents are known as actors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So </a:t>
            </a:r>
            <a:r>
              <a:rPr lang="en-US" dirty="0" smtClean="0"/>
              <a:t>use case diagrams are consists of actors, use cases and their relationships.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diagram is used to model the </a:t>
            </a:r>
            <a:r>
              <a:rPr lang="en-US" dirty="0" smtClean="0"/>
              <a:t>System/subsystem </a:t>
            </a:r>
            <a:r>
              <a:rPr lang="en-US" dirty="0" smtClean="0"/>
              <a:t>of an application.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single use case diagram captures a particular functionality of a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Used to gather requirements of a system.</a:t>
            </a:r>
          </a:p>
          <a:p>
            <a:pPr lvl="1"/>
            <a:r>
              <a:rPr lang="en-US" dirty="0" smtClean="0"/>
              <a:t>Used to get an outside view of a system.</a:t>
            </a:r>
          </a:p>
          <a:p>
            <a:pPr lvl="1"/>
            <a:r>
              <a:rPr lang="en-US" dirty="0" smtClean="0"/>
              <a:t>Identify external and internal factors influencing the system.</a:t>
            </a:r>
          </a:p>
          <a:p>
            <a:pPr lvl="1"/>
            <a:r>
              <a:rPr lang="en-US" dirty="0" smtClean="0"/>
              <a:t>Show the interacting among the requirements are actors.</a:t>
            </a:r>
          </a:p>
          <a:p>
            <a:pPr lvl="1" algn="just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How to draw???</a:t>
            </a:r>
          </a:p>
          <a:p>
            <a:pPr lvl="1" algn="just"/>
            <a:r>
              <a:rPr lang="en-US" dirty="0" smtClean="0"/>
              <a:t>Functionalities to be represented as an use case</a:t>
            </a:r>
          </a:p>
          <a:p>
            <a:pPr lvl="1" algn="just"/>
            <a:r>
              <a:rPr lang="en-US" dirty="0" smtClean="0"/>
              <a:t>Actors</a:t>
            </a:r>
          </a:p>
          <a:p>
            <a:pPr lvl="1" algn="just"/>
            <a:r>
              <a:rPr lang="en-US" dirty="0" smtClean="0"/>
              <a:t>Relationships among the use cases and actors.</a:t>
            </a:r>
          </a:p>
          <a:p>
            <a:pPr lvl="1" algn="just"/>
            <a:r>
              <a:rPr lang="en-US" dirty="0" smtClean="0"/>
              <a:t>Then:</a:t>
            </a:r>
          </a:p>
          <a:p>
            <a:pPr lvl="2" algn="just"/>
            <a:r>
              <a:rPr lang="en-US" dirty="0" smtClean="0"/>
              <a:t>The name of a use case is very important. So the name should be chosen in such a way so that it can identify the functionalities performed.</a:t>
            </a:r>
          </a:p>
          <a:p>
            <a:pPr lvl="2" algn="just"/>
            <a:r>
              <a:rPr lang="en-US" dirty="0" smtClean="0"/>
              <a:t>Give a suitable name for actors.</a:t>
            </a:r>
          </a:p>
          <a:p>
            <a:pPr lvl="2" algn="just"/>
            <a:r>
              <a:rPr lang="en-US" dirty="0" smtClean="0"/>
              <a:t>Show relationships and dependencies clearly in the diagram.</a:t>
            </a:r>
          </a:p>
          <a:p>
            <a:pPr lvl="2" algn="just"/>
            <a:r>
              <a:rPr lang="en-US" dirty="0" smtClean="0"/>
              <a:t>Do not try to include all types of relationships. Because the main purpose of the diagram is to identify requirements.</a:t>
            </a:r>
          </a:p>
          <a:p>
            <a:pPr lvl="2" algn="just"/>
            <a:r>
              <a:rPr lang="en-US" dirty="0" smtClean="0"/>
              <a:t>Use note when ever required to clarify some important points.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 descr="uml_use_case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82296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is used to describe some type of interactions among the different elements in the model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Represents dynamic behavior.</a:t>
            </a:r>
          </a:p>
          <a:p>
            <a:pPr algn="just"/>
            <a:r>
              <a:rPr lang="en-US" dirty="0" smtClean="0"/>
              <a:t>interactive behavior </a:t>
            </a:r>
            <a:r>
              <a:rPr lang="en-US" dirty="0" smtClean="0"/>
              <a:t>is represented in UML by two diagrams known as </a:t>
            </a:r>
            <a:r>
              <a:rPr lang="en-US" i="1" dirty="0" smtClean="0"/>
              <a:t>Sequence diagram</a:t>
            </a:r>
            <a:r>
              <a:rPr lang="en-US" dirty="0" smtClean="0"/>
              <a:t> and </a:t>
            </a:r>
            <a:r>
              <a:rPr lang="en-US" i="1" dirty="0" smtClean="0"/>
              <a:t>Collaboration diagram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basic purposes of both the diagrams are similar.</a:t>
            </a:r>
          </a:p>
          <a:p>
            <a:pPr algn="just"/>
            <a:r>
              <a:rPr lang="en-US" dirty="0" smtClean="0"/>
              <a:t>Sequence diagram emphasizes on time sequence of messages and collaboration diagram emphasizes on the structural organization of the objects that send and receive messages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capture dynamic </a:t>
            </a:r>
            <a:r>
              <a:rPr lang="en-US" dirty="0" smtClean="0"/>
              <a:t>behavior </a:t>
            </a:r>
            <a:r>
              <a:rPr lang="en-US" dirty="0" smtClean="0"/>
              <a:t>of a system.</a:t>
            </a:r>
          </a:p>
          <a:p>
            <a:pPr lvl="1"/>
            <a:r>
              <a:rPr lang="en-US" dirty="0" smtClean="0"/>
              <a:t>To describe the message flow in the system.</a:t>
            </a:r>
          </a:p>
          <a:p>
            <a:pPr lvl="1"/>
            <a:r>
              <a:rPr lang="en-US" dirty="0" smtClean="0"/>
              <a:t>To describe structural organization of the objects.</a:t>
            </a:r>
          </a:p>
          <a:p>
            <a:pPr lvl="1"/>
            <a:r>
              <a:rPr lang="en-US" dirty="0" smtClean="0"/>
              <a:t>To describe interaction among objects.</a:t>
            </a:r>
          </a:p>
          <a:p>
            <a:pPr lvl="1"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draw??</a:t>
            </a:r>
          </a:p>
          <a:p>
            <a:pPr lvl="1"/>
            <a:r>
              <a:rPr lang="en-US" dirty="0" smtClean="0"/>
              <a:t>Identify</a:t>
            </a:r>
          </a:p>
          <a:p>
            <a:pPr lvl="2"/>
            <a:r>
              <a:rPr lang="en-US" dirty="0" smtClean="0"/>
              <a:t>Objects taking part in the interaction.</a:t>
            </a:r>
          </a:p>
          <a:p>
            <a:pPr lvl="2"/>
            <a:r>
              <a:rPr lang="en-US" dirty="0" smtClean="0"/>
              <a:t>Message flows among the objects.</a:t>
            </a:r>
          </a:p>
          <a:p>
            <a:pPr lvl="2"/>
            <a:r>
              <a:rPr lang="en-US" dirty="0" smtClean="0"/>
              <a:t>The sequence in which the messages are flowing.</a:t>
            </a:r>
          </a:p>
          <a:p>
            <a:pPr lvl="2"/>
            <a:r>
              <a:rPr lang="en-US" dirty="0" smtClean="0"/>
              <a:t>Object organization.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OMG specification states: </a:t>
            </a:r>
          </a:p>
          <a:p>
            <a:pPr lvl="1" algn="just"/>
            <a:r>
              <a:rPr lang="en-US" i="1" dirty="0" smtClean="0"/>
              <a:t>"The Unified Modeling Language (UML) is a graphical language for visualizing, specifying, constructing, and documenting the artifacts of a software-intensive system. The UML offers a standard way to write a system's blueprints, including conceptual things such as business processes and system functions as well as concrete things such as programming language statements, database schemas, and reusable software</a:t>
            </a:r>
            <a:br>
              <a:rPr lang="en-US" i="1" dirty="0" smtClean="0"/>
            </a:br>
            <a:r>
              <a:rPr lang="en-US" i="1" dirty="0" smtClean="0"/>
              <a:t>components."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uml_sequence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524000"/>
            <a:ext cx="7848600" cy="4800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Collaboration Diagram</a:t>
            </a:r>
            <a:endParaRPr lang="en-US" dirty="0"/>
          </a:p>
        </p:txBody>
      </p:sp>
      <p:pic>
        <p:nvPicPr>
          <p:cNvPr id="4" name="Content Placeholder 3" descr="uml_collaboration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447800"/>
            <a:ext cx="7924800" cy="48768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Chart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describes different states of a component in a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states are specific to a component/object of a system.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State-chart </a:t>
            </a:r>
            <a:r>
              <a:rPr lang="en-US" dirty="0" smtClean="0"/>
              <a:t>diagram describes a state machine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Purpose:</a:t>
            </a:r>
          </a:p>
          <a:p>
            <a:pPr lvl="1"/>
            <a:r>
              <a:rPr lang="en-US" dirty="0" smtClean="0"/>
              <a:t>To model dynamic aspect of a system.</a:t>
            </a:r>
          </a:p>
          <a:p>
            <a:pPr lvl="1"/>
            <a:r>
              <a:rPr lang="en-US" dirty="0" smtClean="0"/>
              <a:t>To model life time of a reactive system.</a:t>
            </a:r>
          </a:p>
          <a:p>
            <a:pPr lvl="1"/>
            <a:r>
              <a:rPr lang="en-US" dirty="0" smtClean="0"/>
              <a:t>To describe different states of an object during its life time.</a:t>
            </a:r>
          </a:p>
          <a:p>
            <a:pPr lvl="1"/>
            <a:r>
              <a:rPr lang="en-US" dirty="0" smtClean="0"/>
              <a:t>Define a state machine to model states of an object.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Chart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How to draw??</a:t>
            </a:r>
          </a:p>
          <a:p>
            <a:pPr lvl="1"/>
            <a:r>
              <a:rPr lang="en-US" sz="1800" dirty="0" smtClean="0"/>
              <a:t>Identify important objects to be analyzed.</a:t>
            </a:r>
          </a:p>
          <a:p>
            <a:pPr lvl="1"/>
            <a:r>
              <a:rPr lang="en-US" sz="1800" dirty="0" smtClean="0"/>
              <a:t>Identify the states.</a:t>
            </a:r>
          </a:p>
          <a:p>
            <a:pPr lvl="1"/>
            <a:r>
              <a:rPr lang="en-US" sz="1800" dirty="0" smtClean="0"/>
              <a:t>Identify the events.</a:t>
            </a:r>
          </a:p>
          <a:p>
            <a:pPr lvl="1"/>
            <a:endParaRPr lang="en-US" dirty="0"/>
          </a:p>
        </p:txBody>
      </p:sp>
      <p:pic>
        <p:nvPicPr>
          <p:cNvPr id="4" name="Picture 3" descr="uml_statechart_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971800"/>
            <a:ext cx="76200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is basically a flow chart to represent the flow form one activity to another activity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Purpose:</a:t>
            </a:r>
          </a:p>
          <a:p>
            <a:pPr lvl="1" algn="just"/>
            <a:r>
              <a:rPr lang="en-US" dirty="0" smtClean="0"/>
              <a:t>Draw the activity flow of a system.</a:t>
            </a:r>
          </a:p>
          <a:p>
            <a:pPr lvl="1" algn="just"/>
            <a:r>
              <a:rPr lang="en-US" dirty="0" smtClean="0"/>
              <a:t>Describe the sequence from one activity to another.</a:t>
            </a:r>
          </a:p>
          <a:p>
            <a:pPr lvl="1" algn="just"/>
            <a:r>
              <a:rPr lang="en-US" dirty="0" smtClean="0"/>
              <a:t>Describe the parallel, branched and concurrent flow of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draw??</a:t>
            </a:r>
          </a:p>
          <a:p>
            <a:pPr lvl="1"/>
            <a:r>
              <a:rPr lang="en-US" dirty="0" smtClean="0"/>
              <a:t>Identify</a:t>
            </a:r>
          </a:p>
          <a:p>
            <a:pPr lvl="2"/>
            <a:r>
              <a:rPr lang="en-US" dirty="0" smtClean="0"/>
              <a:t>Activities</a:t>
            </a:r>
          </a:p>
          <a:p>
            <a:pPr lvl="2"/>
            <a:r>
              <a:rPr lang="en-US" dirty="0" smtClean="0"/>
              <a:t>Association</a:t>
            </a:r>
          </a:p>
          <a:p>
            <a:pPr lvl="2"/>
            <a:r>
              <a:rPr lang="en-US" dirty="0" smtClean="0"/>
              <a:t>Conditions</a:t>
            </a:r>
          </a:p>
          <a:p>
            <a:pPr lvl="2"/>
            <a:r>
              <a:rPr lang="en-US" dirty="0" smtClean="0"/>
              <a:t>Constraints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 descr="uml_activity_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7848600" cy="48006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A picture is worth a thousand words</a:t>
            </a:r>
          </a:p>
          <a:p>
            <a:r>
              <a:rPr lang="en-US" dirty="0" smtClean="0"/>
              <a:t>to define some general purpose modeling language which all modelers can use and also it needs to be made simple to understand and use.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To understand conceptual model of UML first we need to clarify </a:t>
            </a:r>
            <a:r>
              <a:rPr lang="en-US" i="1" dirty="0" smtClean="0"/>
              <a:t>What is a conceptual model?</a:t>
            </a:r>
            <a:r>
              <a:rPr lang="en-US" dirty="0" smtClean="0"/>
              <a:t> and </a:t>
            </a:r>
            <a:r>
              <a:rPr lang="en-US" i="1" dirty="0" smtClean="0"/>
              <a:t>Why a conceptual model is at all required?</a:t>
            </a:r>
            <a:endParaRPr lang="en-US" dirty="0" smtClean="0"/>
          </a:p>
          <a:p>
            <a:r>
              <a:rPr lang="en-US" dirty="0" smtClean="0"/>
              <a:t>A conceptual model can be defined as a model which is made of concepts and their relationships.</a:t>
            </a:r>
          </a:p>
          <a:p>
            <a:r>
              <a:rPr lang="en-US" dirty="0" smtClean="0"/>
              <a:t>A conceptual model is the first step before drawing a UML diagram. It helps to understand the entities in the real world and how they interact with each other.</a:t>
            </a:r>
          </a:p>
          <a:p>
            <a:r>
              <a:rPr lang="en-US" dirty="0" smtClean="0"/>
              <a:t>As UML describes the real time systems,  it is very important to make a conceptual model and then proceed gradually. </a:t>
            </a:r>
          </a:p>
          <a:p>
            <a:r>
              <a:rPr lang="en-US" dirty="0" smtClean="0"/>
              <a:t>Conceptual model of UML can be mastered by learning the following three major elements:</a:t>
            </a:r>
          </a:p>
          <a:p>
            <a:pPr lvl="1"/>
            <a:r>
              <a:rPr lang="en-US" dirty="0" smtClean="0"/>
              <a:t>UML building blocks</a:t>
            </a:r>
          </a:p>
          <a:p>
            <a:pPr lvl="1"/>
            <a:r>
              <a:rPr lang="en-US" dirty="0" smtClean="0"/>
              <a:t>Rules to connect the building blocks</a:t>
            </a:r>
          </a:p>
          <a:p>
            <a:pPr lvl="1"/>
            <a:r>
              <a:rPr lang="en-US" dirty="0" smtClean="0"/>
              <a:t>Common mechanisms of UML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of UML with 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The relation between OO design and UML is very important to understand. </a:t>
            </a:r>
          </a:p>
          <a:p>
            <a:pPr algn="just"/>
            <a:r>
              <a:rPr lang="en-US" dirty="0" smtClean="0"/>
              <a:t>The OO design is transformed into UML diagrams according to the requirement. </a:t>
            </a:r>
          </a:p>
          <a:p>
            <a:pPr algn="just"/>
            <a:r>
              <a:rPr lang="en-US" dirty="0" smtClean="0"/>
              <a:t>Before understanding the UML in details the OO concepts should be learned properly.</a:t>
            </a:r>
          </a:p>
          <a:p>
            <a:pPr algn="just"/>
            <a:r>
              <a:rPr lang="en-US" dirty="0" smtClean="0"/>
              <a:t>Once the OO analysis and design is done the next step is very easy. </a:t>
            </a:r>
          </a:p>
          <a:p>
            <a:pPr algn="just"/>
            <a:r>
              <a:rPr lang="en-US" dirty="0" smtClean="0"/>
              <a:t>The input from the OO analysis and design is the input to the UML diagrams.</a:t>
            </a:r>
          </a:p>
          <a:p>
            <a:pPr algn="just"/>
            <a:r>
              <a:rPr lang="en-US" dirty="0" smtClean="0"/>
              <a:t>class diagram, object diagram, collaboration diagram, interaction diagrams all would basically be designed based on the objects.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Diagrams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Things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are the most important building blocks of UML. Things can be:</a:t>
            </a:r>
          </a:p>
          <a:p>
            <a:pPr lvl="2"/>
            <a:r>
              <a:rPr lang="en-US" dirty="0" smtClean="0"/>
              <a:t>Structural</a:t>
            </a:r>
          </a:p>
          <a:p>
            <a:pPr lvl="2"/>
            <a:r>
              <a:rPr lang="en-US" dirty="0" smtClean="0"/>
              <a:t>Behavioral</a:t>
            </a:r>
          </a:p>
          <a:p>
            <a:pPr lvl="2"/>
            <a:r>
              <a:rPr lang="en-US" dirty="0" smtClean="0"/>
              <a:t>Grouping</a:t>
            </a:r>
          </a:p>
          <a:p>
            <a:pPr lvl="2"/>
            <a:r>
              <a:rPr lang="en-US" dirty="0" err="1" smtClean="0"/>
              <a:t>Annotational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Structural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 the static part of the model. </a:t>
            </a:r>
          </a:p>
          <a:p>
            <a:pPr lvl="1"/>
            <a:r>
              <a:rPr lang="en-US" dirty="0" smtClean="0"/>
              <a:t>They represent physical and conceptual elements.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 of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Structural:</a:t>
            </a:r>
          </a:p>
          <a:p>
            <a:pPr lvl="1"/>
            <a:r>
              <a:rPr lang="en-US" dirty="0" smtClean="0"/>
              <a:t>Class:</a:t>
            </a:r>
          </a:p>
          <a:p>
            <a:pPr lvl="2"/>
            <a:r>
              <a:rPr lang="en-US" dirty="0" smtClean="0"/>
              <a:t>represents set of objects having similar responsibilities.</a:t>
            </a:r>
          </a:p>
          <a:p>
            <a:pPr lvl="1"/>
            <a:r>
              <a:rPr lang="en-US" dirty="0" smtClean="0"/>
              <a:t>Interface:</a:t>
            </a:r>
          </a:p>
          <a:p>
            <a:pPr lvl="2"/>
            <a:r>
              <a:rPr lang="en-US" dirty="0" smtClean="0"/>
              <a:t>defines a set of operations which specify the responsibility of a class.</a:t>
            </a:r>
          </a:p>
          <a:p>
            <a:pPr lvl="1"/>
            <a:r>
              <a:rPr lang="en-US" dirty="0" smtClean="0"/>
              <a:t>Collaboration:</a:t>
            </a:r>
          </a:p>
          <a:p>
            <a:pPr lvl="2"/>
            <a:r>
              <a:rPr lang="en-US" dirty="0" smtClean="0"/>
              <a:t>defines interaction between elements.</a:t>
            </a:r>
          </a:p>
          <a:p>
            <a:pPr lvl="1"/>
            <a:r>
              <a:rPr lang="en-US" dirty="0" smtClean="0"/>
              <a:t>Use case:</a:t>
            </a:r>
          </a:p>
          <a:p>
            <a:pPr lvl="2"/>
            <a:r>
              <a:rPr lang="en-US" dirty="0" smtClean="0"/>
              <a:t>represents a set of actions performed by a system for a specific goal.</a:t>
            </a:r>
          </a:p>
          <a:p>
            <a:pPr lvl="1"/>
            <a:r>
              <a:rPr lang="en-US" dirty="0" smtClean="0"/>
              <a:t>Component:</a:t>
            </a:r>
          </a:p>
          <a:p>
            <a:pPr lvl="2"/>
            <a:r>
              <a:rPr lang="en-US" dirty="0" smtClean="0"/>
              <a:t>describes physical part of a system.</a:t>
            </a:r>
          </a:p>
          <a:p>
            <a:pPr lvl="1"/>
            <a:r>
              <a:rPr lang="en-US" dirty="0" smtClean="0"/>
              <a:t>Node:</a:t>
            </a:r>
          </a:p>
          <a:p>
            <a:pPr lvl="2"/>
            <a:r>
              <a:rPr lang="en-US" dirty="0" smtClean="0"/>
              <a:t>physical element that exists at run time.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2095</Words>
  <Application>Microsoft Office PowerPoint</Application>
  <PresentationFormat>On-screen Show (4:3)</PresentationFormat>
  <Paragraphs>268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Review of UML</vt:lpstr>
      <vt:lpstr>Introduction</vt:lpstr>
      <vt:lpstr>Introduction</vt:lpstr>
      <vt:lpstr>Goals of UML</vt:lpstr>
      <vt:lpstr>Conceptual Model of UML</vt:lpstr>
      <vt:lpstr>Relation of UML with OO</vt:lpstr>
      <vt:lpstr>Building blocks of UML</vt:lpstr>
      <vt:lpstr>Building blocks of UML</vt:lpstr>
      <vt:lpstr>Building blocks of UML</vt:lpstr>
      <vt:lpstr>Building blocks of UML</vt:lpstr>
      <vt:lpstr>Building blocks of UML</vt:lpstr>
      <vt:lpstr>Building blocks of UML</vt:lpstr>
      <vt:lpstr>Building blocks of UML</vt:lpstr>
      <vt:lpstr>Building blocks of UML</vt:lpstr>
      <vt:lpstr>Slide 15</vt:lpstr>
      <vt:lpstr>UML Modeling Types</vt:lpstr>
      <vt:lpstr>UML Modeling Types</vt:lpstr>
      <vt:lpstr>UML Modeling Types</vt:lpstr>
      <vt:lpstr>Slide 19</vt:lpstr>
      <vt:lpstr>Class Diagram</vt:lpstr>
      <vt:lpstr>Class Diagram</vt:lpstr>
      <vt:lpstr>Class Diagram</vt:lpstr>
      <vt:lpstr>Object Diagram</vt:lpstr>
      <vt:lpstr>Object Diagram</vt:lpstr>
      <vt:lpstr>Use case Diagram</vt:lpstr>
      <vt:lpstr>Use case Diagram</vt:lpstr>
      <vt:lpstr>Use case Diagram</vt:lpstr>
      <vt:lpstr>Interaction Diagram</vt:lpstr>
      <vt:lpstr>Slide 29</vt:lpstr>
      <vt:lpstr>Sequence Diagram</vt:lpstr>
      <vt:lpstr>Collaboration Diagram</vt:lpstr>
      <vt:lpstr>State Chart Diagram</vt:lpstr>
      <vt:lpstr>State Chart Diagram</vt:lpstr>
      <vt:lpstr>Activity Diagram</vt:lpstr>
      <vt:lpstr>Activity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</dc:title>
  <dc:creator>subash manandhar</dc:creator>
  <cp:lastModifiedBy>subash manandhar</cp:lastModifiedBy>
  <cp:revision>72</cp:revision>
  <dcterms:created xsi:type="dcterms:W3CDTF">2015-12-02T02:42:42Z</dcterms:created>
  <dcterms:modified xsi:type="dcterms:W3CDTF">2015-12-02T04:54:07Z</dcterms:modified>
</cp:coreProperties>
</file>