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61" r:id="rId4"/>
    <p:sldId id="262" r:id="rId5"/>
    <p:sldId id="258" r:id="rId6"/>
    <p:sldId id="259" r:id="rId7"/>
    <p:sldId id="260"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584FEB-1F08-42A7-B92F-4B3D776C1ED8}" type="datetimeFigureOut">
              <a:rPr lang="en-US" smtClean="0"/>
              <a:t>8/22/2016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94ABB-91CC-4952-82FA-EE6F921EC80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1BF1993-45F2-402B-9221-3650F4B68EB2}" type="datetime1">
              <a:rPr lang="en-US" smtClean="0"/>
              <a:t>8/22/2016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DFE66B7-00D6-4D9D-BFCF-954B529F943C}"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3F0AB2-A495-41D1-867F-315239B6F5D2}" type="datetime1">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FE66B7-00D6-4D9D-BFCF-954B529F94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139B32-C13A-488E-AE02-1135CDECCC49}" type="datetime1">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FE66B7-00D6-4D9D-BFCF-954B529F94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32EF12-7F2E-4B25-995C-E7A377E61549}" type="datetime1">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FE66B7-00D6-4D9D-BFCF-954B529F94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8245A86-FC06-450F-A581-C3356327EC41}" type="datetime1">
              <a:rPr lang="en-US" smtClean="0"/>
              <a:t>8/22/2016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DFE66B7-00D6-4D9D-BFCF-954B529F943C}"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6091BD-3E8C-488A-B980-27557D50D48A}" type="datetime1">
              <a:rPr lang="en-US" smtClean="0"/>
              <a:t>8/22/2016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3DFE66B7-00D6-4D9D-BFCF-954B529F943C}"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8CDCA5-D074-490B-95EC-4DAE33CB1BB0}" type="datetime1">
              <a:rPr lang="en-US" smtClean="0"/>
              <a:t>8/22/2016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3DFE66B7-00D6-4D9D-BFCF-954B529F94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EEDC778-8B8F-4775-A58C-A1A05FB4E2C2}" type="datetime1">
              <a:rPr lang="en-US" smtClean="0"/>
              <a:t>8/22/2016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DFE66B7-00D6-4D9D-BFCF-954B529F943C}"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EFF0233-D365-4C8B-B213-2D0F27BB0EBE}" type="datetime1">
              <a:rPr lang="en-US" smtClean="0"/>
              <a:t>8/22/2016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DFE66B7-00D6-4D9D-BFCF-954B529F94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A11E3C5B-6522-4400-A8ED-7F0D7761EC6D}" type="datetime1">
              <a:rPr lang="en-US" smtClean="0"/>
              <a:t>8/22/2016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DFE66B7-00D6-4D9D-BFCF-954B529F943C}"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FC6F64D-07FD-4009-B1D2-A56B972818E0}" type="datetime1">
              <a:rPr lang="en-US" smtClean="0"/>
              <a:t>8/22/2016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DFE66B7-00D6-4D9D-BFCF-954B529F943C}"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E9E86E7F-44F3-4DB5-962A-7CE5FC188778}" type="datetime1">
              <a:rPr lang="en-US" smtClean="0"/>
              <a:t>8/22/2016</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DFE66B7-00D6-4D9D-BFCF-954B529F943C}"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Concrete_cla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Unified Software Development Process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E710ACDA-C428-4DD0-80AB-4D7FCD8CBEB8}" type="datetime1">
              <a:rPr lang="en-US" smtClean="0"/>
              <a:t>8/22/2016</a:t>
            </a:fld>
            <a:endParaRPr lang="en-US"/>
          </a:p>
        </p:txBody>
      </p:sp>
      <p:sp>
        <p:nvSpPr>
          <p:cNvPr id="5" name="Slide Number Placeholder 4"/>
          <p:cNvSpPr>
            <a:spLocks noGrp="1"/>
          </p:cNvSpPr>
          <p:nvPr>
            <p:ph type="sldNum" sz="quarter" idx="11"/>
          </p:nvPr>
        </p:nvSpPr>
        <p:spPr/>
        <p:txBody>
          <a:bodyPr/>
          <a:lstStyle/>
          <a:p>
            <a:fld id="{3DFE66B7-00D6-4D9D-BFCF-954B529F943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UP</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Construction:</a:t>
            </a:r>
          </a:p>
          <a:p>
            <a:pPr lvl="1" algn="just"/>
            <a:r>
              <a:rPr lang="en-US" dirty="0" smtClean="0"/>
              <a:t>Undertake a majority of the implementation as you move from an executable architecture to the first operational version of your system. </a:t>
            </a:r>
          </a:p>
          <a:p>
            <a:pPr lvl="1" algn="just"/>
            <a:r>
              <a:rPr lang="en-US" dirty="0" smtClean="0"/>
              <a:t>Deploy several internal and alpha releases to ensure that the system is usable and addresses user needs. </a:t>
            </a:r>
          </a:p>
          <a:p>
            <a:pPr lvl="1" algn="just"/>
            <a:r>
              <a:rPr lang="en-US" dirty="0" smtClean="0"/>
              <a:t>End the phase by deploying a fully functional beta version of the system, including installation and supporting documentation and training material (although the system will likely still require fine-tuning of functionality, performance, and overall quality).</a:t>
            </a:r>
          </a:p>
          <a:p>
            <a:pPr algn="just"/>
            <a:r>
              <a:rPr lang="en-US" dirty="0" smtClean="0"/>
              <a:t>Transition:</a:t>
            </a:r>
          </a:p>
          <a:p>
            <a:pPr lvl="1" algn="just"/>
            <a:r>
              <a:rPr lang="en-US" dirty="0" smtClean="0"/>
              <a:t>Ensure that software addresses the needs of its users by testing the product in preparation for release and making minor adjustments based on user feedback. </a:t>
            </a:r>
          </a:p>
          <a:p>
            <a:pPr lvl="1" algn="just"/>
            <a:r>
              <a:rPr lang="en-US" dirty="0" smtClean="0"/>
              <a:t>At this point in the lifecycle, user feedback focuses mainly on fine-tuning, configuration, installation, and usability issues; all the major structural issues should have been worked out much earlier in the project lifecycle. </a:t>
            </a:r>
          </a:p>
          <a:p>
            <a:pPr algn="just"/>
            <a:endParaRPr lang="en-US" dirty="0"/>
          </a:p>
        </p:txBody>
      </p:sp>
      <p:sp>
        <p:nvSpPr>
          <p:cNvPr id="4" name="Date Placeholder 3"/>
          <p:cNvSpPr>
            <a:spLocks noGrp="1"/>
          </p:cNvSpPr>
          <p:nvPr>
            <p:ph type="dt" sz="half" idx="10"/>
          </p:nvPr>
        </p:nvSpPr>
        <p:spPr/>
        <p:txBody>
          <a:bodyPr/>
          <a:lstStyle/>
          <a:p>
            <a:fld id="{5D1726DA-54A4-4A50-A1C7-8BA5AF804E47}"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UP</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01fig03.jpg"/>
          <p:cNvPicPr>
            <a:picLocks noChangeAspect="1"/>
          </p:cNvPicPr>
          <p:nvPr/>
        </p:nvPicPr>
        <p:blipFill>
          <a:blip r:embed="rId2" cstate="print"/>
          <a:stretch>
            <a:fillRect/>
          </a:stretch>
        </p:blipFill>
        <p:spPr>
          <a:xfrm>
            <a:off x="762000" y="1773936"/>
            <a:ext cx="7924800" cy="3310128"/>
          </a:xfrm>
          <a:prstGeom prst="rect">
            <a:avLst/>
          </a:prstGeom>
        </p:spPr>
      </p:pic>
      <p:sp>
        <p:nvSpPr>
          <p:cNvPr id="5" name="Date Placeholder 4"/>
          <p:cNvSpPr>
            <a:spLocks noGrp="1"/>
          </p:cNvSpPr>
          <p:nvPr>
            <p:ph type="dt" sz="half" idx="10"/>
          </p:nvPr>
        </p:nvSpPr>
        <p:spPr/>
        <p:txBody>
          <a:bodyPr/>
          <a:lstStyle/>
          <a:p>
            <a:fld id="{7B243E4F-CF21-4728-B419-D8A8808AE10C}"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UP</a:t>
            </a:r>
            <a:endParaRPr lang="en-US" dirty="0"/>
          </a:p>
        </p:txBody>
      </p:sp>
      <p:sp>
        <p:nvSpPr>
          <p:cNvPr id="5" name="Content Placeholder 4"/>
          <p:cNvSpPr>
            <a:spLocks noGrp="1"/>
          </p:cNvSpPr>
          <p:nvPr>
            <p:ph idx="1"/>
          </p:nvPr>
        </p:nvSpPr>
        <p:spPr/>
        <p:txBody>
          <a:bodyPr>
            <a:normAutofit fontScale="55000" lnSpcReduction="20000"/>
          </a:bodyPr>
          <a:lstStyle/>
          <a:p>
            <a:pPr algn="just"/>
            <a:r>
              <a:rPr lang="en-US" dirty="0" smtClean="0"/>
              <a:t>Each phase contains one or more </a:t>
            </a:r>
            <a:r>
              <a:rPr lang="en-US" b="1" dirty="0" smtClean="0"/>
              <a:t>iterations</a:t>
            </a:r>
            <a:r>
              <a:rPr lang="en-US" dirty="0" smtClean="0"/>
              <a:t>  which focus on producing a product increment, that is, the working code and other deliverables necessary to achieve the business objectives of that phase. </a:t>
            </a:r>
          </a:p>
          <a:p>
            <a:pPr algn="just"/>
            <a:r>
              <a:rPr lang="en-US" dirty="0" smtClean="0"/>
              <a:t>There are as many iterations as it takes to adequately address the objectives of that phase, but </a:t>
            </a:r>
            <a:r>
              <a:rPr lang="en-US" i="1" dirty="0" smtClean="0"/>
              <a:t>no more</a:t>
            </a:r>
            <a:r>
              <a:rPr lang="en-US" dirty="0" smtClean="0"/>
              <a:t>. </a:t>
            </a:r>
          </a:p>
          <a:p>
            <a:pPr algn="just"/>
            <a:r>
              <a:rPr lang="en-US" dirty="0" smtClean="0"/>
              <a:t>If objectives cannot be adequately addressed within the planned phase, another iteration should be added to the phase, but this will delay the project. </a:t>
            </a:r>
          </a:p>
          <a:p>
            <a:pPr algn="just"/>
            <a:r>
              <a:rPr lang="en-US" dirty="0" smtClean="0"/>
              <a:t>To avoid such a delay, make sure that each iteration is sharply focused on </a:t>
            </a:r>
            <a:r>
              <a:rPr lang="en-US" i="1" dirty="0" smtClean="0"/>
              <a:t>just</a:t>
            </a:r>
            <a:r>
              <a:rPr lang="en-US" dirty="0" smtClean="0"/>
              <a:t> what is needed to achieve the business objectives of that phase, but no less. </a:t>
            </a:r>
          </a:p>
          <a:p>
            <a:pPr algn="just"/>
            <a:r>
              <a:rPr lang="en-US" dirty="0" smtClean="0"/>
              <a:t>For example, focusing too heavily on requirements in Inception is counterproductive; so is not involving stakeholders.</a:t>
            </a:r>
          </a:p>
          <a:p>
            <a:pPr algn="just"/>
            <a:r>
              <a:rPr lang="en-US" dirty="0" smtClean="0"/>
              <a:t>Each of the four phases in the Unified Process lifecycle consists of one or several iterations. </a:t>
            </a:r>
          </a:p>
          <a:p>
            <a:pPr algn="just"/>
            <a:r>
              <a:rPr lang="en-US" dirty="0" smtClean="0"/>
              <a:t>Each iteration builds on the result of previous iterations, delivering a product increment one step closer to the final release. </a:t>
            </a:r>
          </a:p>
          <a:p>
            <a:pPr algn="just"/>
            <a:r>
              <a:rPr lang="en-US" dirty="0" smtClean="0"/>
              <a:t>Product increments should include working software, with a possible exception being the product increments produced in the Inception phase for new applications.</a:t>
            </a:r>
            <a:endParaRPr lang="en-US" dirty="0"/>
          </a:p>
        </p:txBody>
      </p:sp>
      <p:sp>
        <p:nvSpPr>
          <p:cNvPr id="4" name="Date Placeholder 3"/>
          <p:cNvSpPr>
            <a:spLocks noGrp="1"/>
          </p:cNvSpPr>
          <p:nvPr>
            <p:ph type="dt" sz="half" idx="10"/>
          </p:nvPr>
        </p:nvSpPr>
        <p:spPr/>
        <p:txBody>
          <a:bodyPr/>
          <a:lstStyle/>
          <a:p>
            <a:fld id="{364CE4C4-2F75-4B30-A93C-6A970047A5CC}"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lstStyle/>
          <a:p>
            <a:r>
              <a:rPr lang="en-US" dirty="0" smtClean="0"/>
              <a:t>People</a:t>
            </a:r>
          </a:p>
          <a:p>
            <a:r>
              <a:rPr lang="en-US" dirty="0" smtClean="0"/>
              <a:t>Project</a:t>
            </a:r>
          </a:p>
          <a:p>
            <a:r>
              <a:rPr lang="en-US" dirty="0" smtClean="0"/>
              <a:t>Product</a:t>
            </a:r>
          </a:p>
          <a:p>
            <a:r>
              <a:rPr lang="en-US" dirty="0" smtClean="0"/>
              <a:t>Process</a:t>
            </a:r>
          </a:p>
          <a:p>
            <a:pPr>
              <a:buNone/>
            </a:pPr>
            <a:endParaRPr lang="en-US" dirty="0"/>
          </a:p>
        </p:txBody>
      </p:sp>
      <p:sp>
        <p:nvSpPr>
          <p:cNvPr id="4" name="Rectangle 3"/>
          <p:cNvSpPr/>
          <p:nvPr/>
        </p:nvSpPr>
        <p:spPr>
          <a:xfrm>
            <a:off x="4800600" y="2819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endParaRPr lang="en-US" dirty="0"/>
          </a:p>
        </p:txBody>
      </p:sp>
      <p:sp>
        <p:nvSpPr>
          <p:cNvPr id="5" name="Rectangle 4"/>
          <p:cNvSpPr/>
          <p:nvPr/>
        </p:nvSpPr>
        <p:spPr>
          <a:xfrm>
            <a:off x="4800600" y="4495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a:t>
            </a:r>
            <a:endParaRPr lang="en-US" dirty="0"/>
          </a:p>
        </p:txBody>
      </p:sp>
      <p:sp>
        <p:nvSpPr>
          <p:cNvPr id="6" name="Rectangle 5"/>
          <p:cNvSpPr/>
          <p:nvPr/>
        </p:nvSpPr>
        <p:spPr>
          <a:xfrm>
            <a:off x="7696200" y="4495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TOOLS</a:t>
            </a:r>
            <a:endParaRPr lang="en-US" dirty="0"/>
          </a:p>
        </p:txBody>
      </p:sp>
      <p:sp>
        <p:nvSpPr>
          <p:cNvPr id="7" name="Rectangle 6"/>
          <p:cNvSpPr/>
          <p:nvPr/>
        </p:nvSpPr>
        <p:spPr>
          <a:xfrm>
            <a:off x="2057400" y="4495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PEOPLE</a:t>
            </a:r>
            <a:endParaRPr lang="en-US" dirty="0"/>
          </a:p>
        </p:txBody>
      </p:sp>
      <p:sp>
        <p:nvSpPr>
          <p:cNvPr id="8" name="Rectangle 7"/>
          <p:cNvSpPr/>
          <p:nvPr/>
        </p:nvSpPr>
        <p:spPr>
          <a:xfrm>
            <a:off x="4800600" y="5867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a:t>
            </a:r>
            <a:endParaRPr lang="en-US" dirty="0"/>
          </a:p>
        </p:txBody>
      </p:sp>
      <p:cxnSp>
        <p:nvCxnSpPr>
          <p:cNvPr id="10" name="Straight Connector 9"/>
          <p:cNvCxnSpPr>
            <a:stCxn id="7" idx="3"/>
            <a:endCxn id="5" idx="1"/>
          </p:cNvCxnSpPr>
          <p:nvPr/>
        </p:nvCxnSpPr>
        <p:spPr>
          <a:xfrm>
            <a:off x="3657600" y="47244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5" idx="0"/>
          </p:cNvCxnSpPr>
          <p:nvPr/>
        </p:nvCxnSpPr>
        <p:spPr>
          <a:xfrm>
            <a:off x="5600700" y="32766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5" idx="2"/>
          </p:cNvCxnSpPr>
          <p:nvPr/>
        </p:nvCxnSpPr>
        <p:spPr>
          <a:xfrm flipV="1">
            <a:off x="5600700" y="4953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6" idx="1"/>
          </p:cNvCxnSpPr>
          <p:nvPr/>
        </p:nvCxnSpPr>
        <p:spPr>
          <a:xfrm>
            <a:off x="6019800" y="3276600"/>
            <a:ext cx="16764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81400" y="4447401"/>
            <a:ext cx="1143000" cy="276999"/>
          </a:xfrm>
          <a:prstGeom prst="rect">
            <a:avLst/>
          </a:prstGeom>
          <a:noFill/>
        </p:spPr>
        <p:txBody>
          <a:bodyPr wrap="square" rtlCol="0">
            <a:spAutoFit/>
          </a:bodyPr>
          <a:lstStyle/>
          <a:p>
            <a:r>
              <a:rPr lang="en-US" sz="1200" dirty="0" smtClean="0"/>
              <a:t>Participants</a:t>
            </a:r>
            <a:endParaRPr lang="en-US" sz="1200" dirty="0"/>
          </a:p>
        </p:txBody>
      </p:sp>
      <p:sp>
        <p:nvSpPr>
          <p:cNvPr id="19" name="TextBox 18"/>
          <p:cNvSpPr txBox="1"/>
          <p:nvPr/>
        </p:nvSpPr>
        <p:spPr>
          <a:xfrm>
            <a:off x="4800600" y="5562601"/>
            <a:ext cx="914400" cy="276999"/>
          </a:xfrm>
          <a:prstGeom prst="rect">
            <a:avLst/>
          </a:prstGeom>
          <a:noFill/>
        </p:spPr>
        <p:txBody>
          <a:bodyPr wrap="square" rtlCol="0">
            <a:spAutoFit/>
          </a:bodyPr>
          <a:lstStyle/>
          <a:p>
            <a:r>
              <a:rPr lang="en-US" sz="1200" dirty="0" smtClean="0"/>
              <a:t>Result</a:t>
            </a:r>
            <a:endParaRPr lang="en-US" sz="1200" dirty="0"/>
          </a:p>
        </p:txBody>
      </p:sp>
      <p:sp>
        <p:nvSpPr>
          <p:cNvPr id="20" name="TextBox 19"/>
          <p:cNvSpPr txBox="1"/>
          <p:nvPr/>
        </p:nvSpPr>
        <p:spPr>
          <a:xfrm>
            <a:off x="4648200" y="3304401"/>
            <a:ext cx="1143000" cy="276999"/>
          </a:xfrm>
          <a:prstGeom prst="rect">
            <a:avLst/>
          </a:prstGeom>
          <a:noFill/>
        </p:spPr>
        <p:txBody>
          <a:bodyPr wrap="square" rtlCol="0">
            <a:spAutoFit/>
          </a:bodyPr>
          <a:lstStyle/>
          <a:p>
            <a:r>
              <a:rPr lang="en-US" sz="1200" dirty="0" smtClean="0"/>
              <a:t>Template</a:t>
            </a:r>
            <a:endParaRPr lang="en-US" sz="1200" dirty="0"/>
          </a:p>
        </p:txBody>
      </p:sp>
      <p:sp>
        <p:nvSpPr>
          <p:cNvPr id="21" name="TextBox 20"/>
          <p:cNvSpPr txBox="1"/>
          <p:nvPr/>
        </p:nvSpPr>
        <p:spPr>
          <a:xfrm>
            <a:off x="6781800" y="4648200"/>
            <a:ext cx="1143000" cy="276999"/>
          </a:xfrm>
          <a:prstGeom prst="rect">
            <a:avLst/>
          </a:prstGeom>
          <a:noFill/>
        </p:spPr>
        <p:txBody>
          <a:bodyPr wrap="square" rtlCol="0">
            <a:spAutoFit/>
          </a:bodyPr>
          <a:lstStyle/>
          <a:p>
            <a:r>
              <a:rPr lang="en-US" sz="1200" dirty="0" smtClean="0"/>
              <a:t>Automation</a:t>
            </a:r>
            <a:endParaRPr lang="en-US" sz="1200" dirty="0"/>
          </a:p>
        </p:txBody>
      </p:sp>
      <p:sp>
        <p:nvSpPr>
          <p:cNvPr id="18" name="Date Placeholder 17"/>
          <p:cNvSpPr>
            <a:spLocks noGrp="1"/>
          </p:cNvSpPr>
          <p:nvPr>
            <p:ph type="dt" sz="half" idx="10"/>
          </p:nvPr>
        </p:nvSpPr>
        <p:spPr/>
        <p:txBody>
          <a:bodyPr/>
          <a:lstStyle/>
          <a:p>
            <a:fld id="{EF085237-11F6-4EDB-AA0E-45F6FCA70F69}" type="datetime1">
              <a:rPr lang="en-US" smtClean="0"/>
              <a:t>8/22/2016</a:t>
            </a:fld>
            <a:endParaRPr lang="en-US"/>
          </a:p>
        </p:txBody>
      </p:sp>
      <p:sp>
        <p:nvSpPr>
          <p:cNvPr id="22" name="Slide Number Placeholder 21"/>
          <p:cNvSpPr>
            <a:spLocks noGrp="1"/>
          </p:cNvSpPr>
          <p:nvPr>
            <p:ph type="sldNum" sz="quarter" idx="12"/>
          </p:nvPr>
        </p:nvSpPr>
        <p:spPr/>
        <p:txBody>
          <a:bodyPr/>
          <a:lstStyle/>
          <a:p>
            <a:fld id="{3DFE66B7-00D6-4D9D-BFCF-954B529F943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People:</a:t>
            </a:r>
          </a:p>
          <a:p>
            <a:pPr lvl="1" algn="just"/>
            <a:r>
              <a:rPr lang="en-US" dirty="0" smtClean="0"/>
              <a:t>The architects, developers, testers, and their supporting management, plus users, customers, and other stakeholders are the prime movers in a software project.</a:t>
            </a:r>
          </a:p>
          <a:p>
            <a:pPr algn="just"/>
            <a:r>
              <a:rPr lang="en-US" dirty="0" smtClean="0"/>
              <a:t>Project:</a:t>
            </a:r>
          </a:p>
          <a:p>
            <a:pPr lvl="1" algn="just"/>
            <a:r>
              <a:rPr lang="en-US" dirty="0" smtClean="0"/>
              <a:t>The organizational element through which software development is managed.</a:t>
            </a:r>
          </a:p>
          <a:p>
            <a:pPr lvl="1" algn="just"/>
            <a:r>
              <a:rPr lang="en-US" dirty="0" smtClean="0"/>
              <a:t>Outcome of project is a released product.</a:t>
            </a:r>
          </a:p>
          <a:p>
            <a:pPr algn="just"/>
            <a:r>
              <a:rPr lang="en-US" dirty="0" smtClean="0"/>
              <a:t>Product:</a:t>
            </a:r>
          </a:p>
          <a:p>
            <a:pPr lvl="1" algn="just"/>
            <a:r>
              <a:rPr lang="en-US" dirty="0" smtClean="0"/>
              <a:t>Artifacts that are created during the life of the project such as models, source code, executables and documentations</a:t>
            </a:r>
          </a:p>
          <a:p>
            <a:r>
              <a:rPr lang="en-US" dirty="0" smtClean="0"/>
              <a:t>Process:</a:t>
            </a:r>
          </a:p>
          <a:p>
            <a:pPr lvl="1"/>
            <a:r>
              <a:rPr lang="en-US" dirty="0" smtClean="0"/>
              <a:t>Definition of complete set of activities needed to transform user’s requirements into a product.</a:t>
            </a:r>
          </a:p>
          <a:p>
            <a:pPr lvl="1"/>
            <a:r>
              <a:rPr lang="en-US" dirty="0" smtClean="0"/>
              <a:t>Is a template for creating projects.</a:t>
            </a:r>
          </a:p>
          <a:p>
            <a:r>
              <a:rPr lang="en-US" dirty="0" smtClean="0"/>
              <a:t>Tools:</a:t>
            </a:r>
          </a:p>
          <a:p>
            <a:pPr lvl="1"/>
            <a:r>
              <a:rPr lang="en-US" dirty="0" smtClean="0"/>
              <a:t>Software that is used to automate the activities defined in process.</a:t>
            </a:r>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01596A07-AF91-4AF1-B7BE-4860BAB9FE95}"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FFFF00"/>
                </a:solidFill>
              </a:rPr>
              <a:t>People</a:t>
            </a:r>
            <a:r>
              <a:rPr lang="en-US" dirty="0" smtClean="0"/>
              <a:t>:</a:t>
            </a:r>
          </a:p>
          <a:p>
            <a:pPr lvl="1" algn="just"/>
            <a:r>
              <a:rPr lang="en-US" dirty="0" smtClean="0"/>
              <a:t>Throughout the entire life cycle of software development, people are involved in one or another way.</a:t>
            </a:r>
          </a:p>
          <a:p>
            <a:pPr lvl="1" algn="just"/>
            <a:r>
              <a:rPr lang="en-US" dirty="0" smtClean="0"/>
              <a:t>So the process that guides this development must be people oriented.</a:t>
            </a:r>
          </a:p>
          <a:p>
            <a:pPr lvl="2" algn="just"/>
            <a:r>
              <a:rPr lang="en-US" dirty="0" smtClean="0">
                <a:solidFill>
                  <a:srgbClr val="FF0000"/>
                </a:solidFill>
              </a:rPr>
              <a:t>Development process affect people</a:t>
            </a:r>
          </a:p>
          <a:p>
            <a:pPr lvl="3" algn="just"/>
            <a:r>
              <a:rPr lang="en-US" dirty="0" smtClean="0"/>
              <a:t>project feasibility</a:t>
            </a:r>
          </a:p>
          <a:p>
            <a:pPr lvl="3" algn="just"/>
            <a:r>
              <a:rPr lang="en-US" dirty="0" smtClean="0"/>
              <a:t>Risk management</a:t>
            </a:r>
          </a:p>
          <a:p>
            <a:pPr lvl="3" algn="just"/>
            <a:r>
              <a:rPr lang="en-US" dirty="0" smtClean="0"/>
              <a:t>Team structure</a:t>
            </a:r>
          </a:p>
          <a:p>
            <a:pPr lvl="3" algn="just"/>
            <a:r>
              <a:rPr lang="en-US" dirty="0" smtClean="0"/>
              <a:t>Project schedule</a:t>
            </a:r>
          </a:p>
          <a:p>
            <a:pPr lvl="3" algn="just"/>
            <a:r>
              <a:rPr lang="en-US" dirty="0" smtClean="0"/>
              <a:t>Project understandability</a:t>
            </a:r>
          </a:p>
          <a:p>
            <a:pPr lvl="3" algn="just"/>
            <a:r>
              <a:rPr lang="en-US" dirty="0" smtClean="0"/>
              <a:t>Sense of accomplishment</a:t>
            </a:r>
          </a:p>
          <a:p>
            <a:pPr lvl="2" algn="just"/>
            <a:r>
              <a:rPr lang="en-US" dirty="0" smtClean="0">
                <a:solidFill>
                  <a:srgbClr val="FF0000"/>
                </a:solidFill>
              </a:rPr>
              <a:t>Roles will change</a:t>
            </a:r>
          </a:p>
          <a:p>
            <a:pPr lvl="3" algn="just"/>
            <a:r>
              <a:rPr lang="en-US" dirty="0" smtClean="0"/>
              <a:t>Uniform development process  enables developers to build better software in terms of time to market, quality and cost, also to select an suitable architecture.</a:t>
            </a:r>
          </a:p>
          <a:p>
            <a:pPr lvl="3" algn="just"/>
            <a:r>
              <a:rPr lang="en-US" dirty="0" smtClean="0"/>
              <a:t>Here, developers will find themselves working with many other developers.</a:t>
            </a:r>
          </a:p>
          <a:p>
            <a:pPr lvl="3" algn="just"/>
            <a:r>
              <a:rPr lang="en-US" dirty="0" smtClean="0"/>
              <a:t>Providing guidance will result in developers “working smarter”.</a:t>
            </a:r>
          </a:p>
          <a:p>
            <a:pPr lvl="3" algn="just"/>
            <a:r>
              <a:rPr lang="en-US" dirty="0" smtClean="0"/>
              <a:t>To develop more effective software product, choosing right people make them effective and allow them to do what human can.</a:t>
            </a:r>
          </a:p>
          <a:p>
            <a:pPr lvl="3" algn="just"/>
            <a:endParaRPr lang="en-US" dirty="0" smtClean="0"/>
          </a:p>
          <a:p>
            <a:pPr lvl="2" algn="just">
              <a:buNone/>
            </a:pPr>
            <a:endParaRPr lang="en-US" dirty="0" smtClean="0">
              <a:solidFill>
                <a:srgbClr val="FF0000"/>
              </a:solidFill>
            </a:endParaRPr>
          </a:p>
          <a:p>
            <a:pPr lvl="1" algn="just"/>
            <a:endParaRPr lang="en-US" dirty="0"/>
          </a:p>
        </p:txBody>
      </p:sp>
      <p:sp>
        <p:nvSpPr>
          <p:cNvPr id="4" name="Date Placeholder 3"/>
          <p:cNvSpPr>
            <a:spLocks noGrp="1"/>
          </p:cNvSpPr>
          <p:nvPr>
            <p:ph type="dt" sz="half" idx="10"/>
          </p:nvPr>
        </p:nvSpPr>
        <p:spPr/>
        <p:txBody>
          <a:bodyPr/>
          <a:lstStyle/>
          <a:p>
            <a:fld id="{6B8FDF6A-996E-4083-94ED-271B0839EF5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solidFill>
                  <a:srgbClr val="FFFF00"/>
                </a:solidFill>
              </a:rPr>
              <a:t>Project</a:t>
            </a:r>
            <a:r>
              <a:rPr lang="en-US" dirty="0" smtClean="0"/>
              <a:t>:</a:t>
            </a:r>
          </a:p>
          <a:p>
            <a:pPr lvl="1" algn="just"/>
            <a:r>
              <a:rPr lang="en-US" sz="2900" dirty="0" smtClean="0"/>
              <a:t>Results in a new release of a product.</a:t>
            </a:r>
          </a:p>
          <a:p>
            <a:pPr lvl="1" algn="just"/>
            <a:r>
              <a:rPr lang="en-US" sz="2900" dirty="0" smtClean="0"/>
              <a:t>First project in life cycle develops and release initial system.</a:t>
            </a:r>
          </a:p>
          <a:p>
            <a:pPr lvl="1" algn="just"/>
            <a:r>
              <a:rPr lang="en-US" sz="2900" dirty="0" smtClean="0"/>
              <a:t>Successive project cycles extend the life of the system over many releases.</a:t>
            </a:r>
          </a:p>
          <a:p>
            <a:pPr lvl="1" algn="just"/>
            <a:r>
              <a:rPr lang="en-US" sz="2900" dirty="0" smtClean="0"/>
              <a:t>Throughout life cycle, a project team has to be concerned with change , iterations and the organizational pattern with in which the project is conducted.</a:t>
            </a:r>
          </a:p>
          <a:p>
            <a:pPr lvl="2" algn="just"/>
            <a:r>
              <a:rPr lang="en-US" sz="2900" dirty="0" smtClean="0">
                <a:solidFill>
                  <a:srgbClr val="FF0000"/>
                </a:solidFill>
              </a:rPr>
              <a:t>A sequence of change</a:t>
            </a:r>
          </a:p>
          <a:p>
            <a:pPr lvl="3" algn="just"/>
            <a:r>
              <a:rPr lang="en-US" sz="2900" dirty="0" smtClean="0"/>
              <a:t>Every cycle, phase and every iteration changes the system from one thing to something else.</a:t>
            </a:r>
          </a:p>
          <a:p>
            <a:pPr lvl="3" algn="just"/>
            <a:r>
              <a:rPr lang="en-US" sz="2900" dirty="0" smtClean="0"/>
              <a:t>Each cycle leads to a </a:t>
            </a:r>
            <a:r>
              <a:rPr lang="en-US" sz="2900" b="1" i="1" dirty="0" smtClean="0"/>
              <a:t>release</a:t>
            </a:r>
            <a:r>
              <a:rPr lang="en-US" sz="2900" dirty="0" smtClean="0"/>
              <a:t> and changes continues for </a:t>
            </a:r>
            <a:r>
              <a:rPr lang="en-US" sz="2900" b="1" i="1" dirty="0" smtClean="0"/>
              <a:t>generations</a:t>
            </a:r>
            <a:r>
              <a:rPr lang="en-US" sz="2900" dirty="0" smtClean="0"/>
              <a:t>.</a:t>
            </a:r>
          </a:p>
          <a:p>
            <a:pPr lvl="2" algn="just"/>
            <a:r>
              <a:rPr lang="en-US" sz="2900" dirty="0" smtClean="0">
                <a:solidFill>
                  <a:srgbClr val="FF0000"/>
                </a:solidFill>
              </a:rPr>
              <a:t>A series of iterations</a:t>
            </a:r>
          </a:p>
          <a:p>
            <a:pPr lvl="3" algn="just"/>
            <a:r>
              <a:rPr lang="en-US" sz="2900" dirty="0" smtClean="0"/>
              <a:t>With in each phase of cycle, series of iterations of activities are carried.</a:t>
            </a:r>
          </a:p>
          <a:p>
            <a:pPr lvl="3" algn="just"/>
            <a:r>
              <a:rPr lang="en-US" sz="2900" dirty="0" smtClean="0"/>
              <a:t>Each iteration implements set of use case or mitigates some risks.</a:t>
            </a:r>
          </a:p>
          <a:p>
            <a:pPr lvl="3" algn="just"/>
            <a:r>
              <a:rPr lang="en-US" sz="2900" dirty="0" smtClean="0"/>
              <a:t>An iteration can be thought as </a:t>
            </a:r>
            <a:r>
              <a:rPr lang="en-US" sz="2900" b="1" i="1" dirty="0" err="1" smtClean="0"/>
              <a:t>miniproject</a:t>
            </a:r>
            <a:r>
              <a:rPr lang="en-US" sz="2900" b="1" i="1" dirty="0" smtClean="0"/>
              <a:t>.</a:t>
            </a:r>
          </a:p>
          <a:p>
            <a:pPr lvl="2" algn="just"/>
            <a:r>
              <a:rPr lang="en-US" sz="2900" dirty="0" smtClean="0">
                <a:solidFill>
                  <a:srgbClr val="FF0000"/>
                </a:solidFill>
              </a:rPr>
              <a:t>An organizational pattern</a:t>
            </a:r>
          </a:p>
          <a:p>
            <a:pPr lvl="3" algn="just"/>
            <a:r>
              <a:rPr lang="en-US" sz="2900" dirty="0" smtClean="0"/>
              <a:t>There is a pattern within which people executes a project.</a:t>
            </a:r>
          </a:p>
          <a:p>
            <a:pPr lvl="3" algn="just"/>
            <a:r>
              <a:rPr lang="en-US" sz="2900" dirty="0" smtClean="0"/>
              <a:t>The pattern indicates the type of workers the project needs and the artifacts with which it is to work.</a:t>
            </a:r>
            <a:endParaRPr lang="en-US" sz="2900" dirty="0"/>
          </a:p>
        </p:txBody>
      </p:sp>
      <p:sp>
        <p:nvSpPr>
          <p:cNvPr id="4" name="Date Placeholder 3"/>
          <p:cNvSpPr>
            <a:spLocks noGrp="1"/>
          </p:cNvSpPr>
          <p:nvPr>
            <p:ph type="dt" sz="half" idx="10"/>
          </p:nvPr>
        </p:nvSpPr>
        <p:spPr/>
        <p:txBody>
          <a:bodyPr/>
          <a:lstStyle/>
          <a:p>
            <a:fld id="{327144C3-4184-4CF9-B38B-4FBB8592821F}"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FF00"/>
                </a:solidFill>
              </a:rPr>
              <a:t>Product</a:t>
            </a:r>
            <a:r>
              <a:rPr lang="en-US" dirty="0" smtClean="0"/>
              <a:t>:</a:t>
            </a:r>
          </a:p>
          <a:p>
            <a:pPr lvl="1"/>
            <a:r>
              <a:rPr lang="en-US" dirty="0" smtClean="0"/>
              <a:t>Is whole software system, not just code.</a:t>
            </a:r>
          </a:p>
          <a:p>
            <a:pPr lvl="1"/>
            <a:r>
              <a:rPr lang="en-US" dirty="0" smtClean="0"/>
              <a:t>Software can be described as a binary form that can be read and understood by a computer.</a:t>
            </a:r>
          </a:p>
          <a:p>
            <a:pPr lvl="1"/>
            <a:r>
              <a:rPr lang="en-US" dirty="0" smtClean="0"/>
              <a:t>It is a description that is written by programmers that can be read and understood by a compiler.</a:t>
            </a:r>
          </a:p>
          <a:p>
            <a:pPr lvl="1"/>
            <a:r>
              <a:rPr lang="en-US" dirty="0" smtClean="0"/>
              <a:t>Software design in terms of subsystems, classes, interaction diagrams and other artifacts and also requirements, testing, sales etc can be viewed as part of system.</a:t>
            </a:r>
          </a:p>
          <a:p>
            <a:pPr lvl="1"/>
            <a:r>
              <a:rPr lang="en-US" dirty="0" smtClean="0"/>
              <a:t>So, a system is all the artifacts that it take to represent it in machine or human readable form to the machines, the workers, and the stakeholders.</a:t>
            </a:r>
            <a:endParaRPr lang="en-US" dirty="0"/>
          </a:p>
        </p:txBody>
      </p:sp>
      <p:sp>
        <p:nvSpPr>
          <p:cNvPr id="4" name="Date Placeholder 3"/>
          <p:cNvSpPr>
            <a:spLocks noGrp="1"/>
          </p:cNvSpPr>
          <p:nvPr>
            <p:ph type="dt" sz="half" idx="10"/>
          </p:nvPr>
        </p:nvSpPr>
        <p:spPr/>
        <p:txBody>
          <a:bodyPr/>
          <a:lstStyle/>
          <a:p>
            <a:fld id="{E81D72AF-5AA9-4B83-B224-689B1065FBBF}"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rgbClr val="FFFF00"/>
                </a:solidFill>
              </a:rPr>
              <a:t>Product</a:t>
            </a:r>
            <a:r>
              <a:rPr lang="en-US" dirty="0" smtClean="0"/>
              <a:t>:</a:t>
            </a:r>
          </a:p>
          <a:p>
            <a:pPr lvl="1" algn="just"/>
            <a:r>
              <a:rPr lang="en-US" dirty="0" smtClean="0"/>
              <a:t>Artifacts is a general term for any kind of information created , produced , changed or used by workers in developing system.</a:t>
            </a:r>
          </a:p>
          <a:p>
            <a:pPr lvl="1" algn="just"/>
            <a:r>
              <a:rPr lang="en-US" dirty="0" smtClean="0"/>
              <a:t>E.g. UML diagrams, prototypes, components, test plans and test procedures.</a:t>
            </a:r>
          </a:p>
          <a:p>
            <a:pPr lvl="1" algn="just"/>
            <a:r>
              <a:rPr lang="en-US" dirty="0" smtClean="0"/>
              <a:t>Two types:</a:t>
            </a:r>
          </a:p>
          <a:p>
            <a:pPr lvl="2" algn="just"/>
            <a:r>
              <a:rPr lang="en-US" dirty="0" smtClean="0"/>
              <a:t>Engineering artifacts</a:t>
            </a:r>
          </a:p>
          <a:p>
            <a:pPr lvl="3" algn="just"/>
            <a:r>
              <a:rPr lang="en-US" dirty="0" smtClean="0"/>
              <a:t>Created during various phases of process.</a:t>
            </a:r>
          </a:p>
          <a:p>
            <a:pPr lvl="2" algn="just"/>
            <a:r>
              <a:rPr lang="en-US" dirty="0" smtClean="0"/>
              <a:t>Management artifacts</a:t>
            </a:r>
          </a:p>
          <a:p>
            <a:pPr lvl="3" algn="just"/>
            <a:r>
              <a:rPr lang="en-US" dirty="0" smtClean="0"/>
              <a:t>Have a short lifetime.</a:t>
            </a:r>
          </a:p>
          <a:p>
            <a:pPr lvl="3" algn="just"/>
            <a:r>
              <a:rPr lang="en-US" dirty="0" smtClean="0"/>
              <a:t>Like business case, development plans etc.</a:t>
            </a:r>
          </a:p>
          <a:p>
            <a:pPr lvl="3" algn="just"/>
            <a:r>
              <a:rPr lang="en-US" dirty="0" smtClean="0"/>
              <a:t>Also include specifications of the development environment.</a:t>
            </a:r>
          </a:p>
        </p:txBody>
      </p:sp>
      <p:sp>
        <p:nvSpPr>
          <p:cNvPr id="4" name="Date Placeholder 3"/>
          <p:cNvSpPr>
            <a:spLocks noGrp="1"/>
          </p:cNvSpPr>
          <p:nvPr>
            <p:ph type="dt" sz="half" idx="10"/>
          </p:nvPr>
        </p:nvSpPr>
        <p:spPr/>
        <p:txBody>
          <a:bodyPr/>
          <a:lstStyle/>
          <a:p>
            <a:fld id="{40988307-B7CD-42D5-8A32-9381D82FF6C2}"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FFFF00"/>
                </a:solidFill>
              </a:rPr>
              <a:t>Product</a:t>
            </a:r>
            <a:r>
              <a:rPr lang="en-US" dirty="0" smtClean="0"/>
              <a:t>:</a:t>
            </a:r>
          </a:p>
          <a:p>
            <a:pPr lvl="1" algn="just"/>
            <a:r>
              <a:rPr lang="en-US" dirty="0" smtClean="0"/>
              <a:t>Model is one of artifacts employed in Unified Process.</a:t>
            </a:r>
          </a:p>
          <a:p>
            <a:pPr lvl="1" algn="just"/>
            <a:r>
              <a:rPr lang="en-US" dirty="0" smtClean="0"/>
              <a:t>Building a system is thus a process of model building using different models to describe all the different perspective of the system.</a:t>
            </a:r>
          </a:p>
          <a:p>
            <a:pPr lvl="1" algn="just"/>
            <a:r>
              <a:rPr lang="en-US" dirty="0" smtClean="0"/>
              <a:t>UP provides a carefully selected set of models with which to start to satisfy those worker’s need for information.</a:t>
            </a:r>
          </a:p>
          <a:p>
            <a:pPr lvl="1" algn="just"/>
            <a:r>
              <a:rPr lang="en-US" dirty="0" smtClean="0"/>
              <a:t>Model is an abstraction of a system that the architects and developers build.</a:t>
            </a:r>
          </a:p>
          <a:p>
            <a:pPr lvl="1" algn="just"/>
            <a:r>
              <a:rPr lang="en-US" dirty="0" smtClean="0"/>
              <a:t>Each model is a self contained view of the system.</a:t>
            </a:r>
          </a:p>
          <a:p>
            <a:pPr lvl="1" algn="just"/>
            <a:endParaRPr lang="en-US" dirty="0" smtClean="0"/>
          </a:p>
        </p:txBody>
      </p:sp>
      <p:sp>
        <p:nvSpPr>
          <p:cNvPr id="4" name="Date Placeholder 3"/>
          <p:cNvSpPr>
            <a:spLocks noGrp="1"/>
          </p:cNvSpPr>
          <p:nvPr>
            <p:ph type="dt" sz="half" idx="10"/>
          </p:nvPr>
        </p:nvSpPr>
        <p:spPr/>
        <p:txBody>
          <a:bodyPr/>
          <a:lstStyle/>
          <a:p>
            <a:fld id="{A3FD3D50-401A-4B80-BD48-23EA57ED947A}"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USDP</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a:t>
            </a:r>
            <a:r>
              <a:rPr lang="en-US" b="1" dirty="0" smtClean="0"/>
              <a:t>Unified Software Development Process</a:t>
            </a:r>
            <a:r>
              <a:rPr lang="en-US" dirty="0" smtClean="0"/>
              <a:t> or </a:t>
            </a:r>
            <a:r>
              <a:rPr lang="en-US" b="1" dirty="0" smtClean="0"/>
              <a:t>Unified Process</a:t>
            </a:r>
            <a:r>
              <a:rPr lang="en-US" dirty="0" smtClean="0"/>
              <a:t> is a popular iterative and incremental software development process framework. </a:t>
            </a:r>
          </a:p>
          <a:p>
            <a:pPr algn="just"/>
            <a:r>
              <a:rPr lang="en-US" dirty="0" smtClean="0"/>
              <a:t>The best-known and extensively documented refinement of the Unified Process is the Rational Unified Process (RUP).</a:t>
            </a:r>
          </a:p>
          <a:p>
            <a:pPr algn="just"/>
            <a:r>
              <a:rPr lang="en-US" dirty="0" smtClean="0"/>
              <a:t> Other examples are </a:t>
            </a:r>
            <a:r>
              <a:rPr lang="en-US" dirty="0" err="1" smtClean="0"/>
              <a:t>OpenUP</a:t>
            </a:r>
            <a:r>
              <a:rPr lang="en-US" dirty="0" smtClean="0"/>
              <a:t> and Agile Unified Process.</a:t>
            </a:r>
          </a:p>
          <a:p>
            <a:pPr algn="just"/>
            <a:r>
              <a:rPr lang="en-US" dirty="0" smtClean="0"/>
              <a:t>The Unified Process is not simply a process, but rather an extensible framework which should be customized for specific organizations or projects.</a:t>
            </a:r>
          </a:p>
          <a:p>
            <a:pPr algn="just"/>
            <a:r>
              <a:rPr lang="en-US" dirty="0" smtClean="0"/>
              <a:t>The </a:t>
            </a:r>
            <a:r>
              <a:rPr lang="en-US" i="1" dirty="0" smtClean="0"/>
              <a:t>Rational Unified Process</a:t>
            </a:r>
            <a:r>
              <a:rPr lang="en-US" dirty="0" smtClean="0"/>
              <a:t> is, similarly, a customizable framework. </a:t>
            </a:r>
          </a:p>
          <a:p>
            <a:pPr algn="just"/>
            <a:r>
              <a:rPr lang="en-US" dirty="0" smtClean="0"/>
              <a:t>As a result it is often impossible to say whether a refinement of the process was derived from UP or from RUP, and so the names tend to be used interchangeably.</a:t>
            </a:r>
            <a:endParaRPr lang="en-US" dirty="0"/>
          </a:p>
        </p:txBody>
      </p:sp>
      <p:sp>
        <p:nvSpPr>
          <p:cNvPr id="4" name="Date Placeholder 3"/>
          <p:cNvSpPr>
            <a:spLocks noGrp="1"/>
          </p:cNvSpPr>
          <p:nvPr>
            <p:ph type="dt" sz="half" idx="10"/>
          </p:nvPr>
        </p:nvSpPr>
        <p:spPr/>
        <p:txBody>
          <a:bodyPr/>
          <a:lstStyle/>
          <a:p>
            <a:fld id="{6C40A8D4-CF75-4D6E-98C0-02F46AC85767}"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FFFF00"/>
                </a:solidFill>
              </a:rPr>
              <a:t>Product</a:t>
            </a:r>
            <a:r>
              <a:rPr lang="en-US" dirty="0" smtClean="0"/>
              <a:t>:</a:t>
            </a:r>
          </a:p>
          <a:p>
            <a:pPr lvl="1" algn="just"/>
            <a:r>
              <a:rPr lang="en-US" dirty="0" smtClean="0"/>
              <a:t>Most engineering models are defined by a carefully selected subset of UML.</a:t>
            </a:r>
          </a:p>
          <a:p>
            <a:pPr lvl="1" algn="just"/>
            <a:r>
              <a:rPr lang="en-US" dirty="0" smtClean="0"/>
              <a:t>Like use case model consisting of use cases and actors.</a:t>
            </a:r>
          </a:p>
          <a:p>
            <a:pPr lvl="1" algn="just"/>
            <a:r>
              <a:rPr lang="en-US" dirty="0" smtClean="0"/>
              <a:t>There is a hierarchy of elements in model.</a:t>
            </a:r>
          </a:p>
          <a:p>
            <a:pPr lvl="1" algn="just"/>
            <a:r>
              <a:rPr lang="en-US" dirty="0" smtClean="0"/>
              <a:t>The system is not just collection of models but also the relationships between them as well.</a:t>
            </a:r>
          </a:p>
          <a:p>
            <a:pPr lvl="1" algn="just"/>
            <a:r>
              <a:rPr lang="en-US" dirty="0" smtClean="0"/>
              <a:t>Trace relationship between elements in different models add no semantic information to help understand the related model themselves, they just connect the models.</a:t>
            </a:r>
          </a:p>
        </p:txBody>
      </p:sp>
      <p:sp>
        <p:nvSpPr>
          <p:cNvPr id="4" name="Date Placeholder 3"/>
          <p:cNvSpPr>
            <a:spLocks noGrp="1"/>
          </p:cNvSpPr>
          <p:nvPr>
            <p:ph type="dt" sz="half" idx="10"/>
          </p:nvPr>
        </p:nvSpPr>
        <p:spPr/>
        <p:txBody>
          <a:bodyPr/>
          <a:lstStyle/>
          <a:p>
            <a:fld id="{FBD541E3-6ED2-4836-AFE0-E0AA4414D73D}"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FF00"/>
                </a:solidFill>
              </a:rPr>
              <a:t>Process</a:t>
            </a:r>
            <a:r>
              <a:rPr lang="en-US" dirty="0" smtClean="0"/>
              <a:t>:</a:t>
            </a:r>
          </a:p>
          <a:p>
            <a:pPr lvl="1"/>
            <a:r>
              <a:rPr lang="en-US" dirty="0" smtClean="0"/>
              <a:t>In UP process refers to a concept that works as a template that can be reused by creating instances of it. </a:t>
            </a:r>
          </a:p>
          <a:p>
            <a:pPr lvl="1"/>
            <a:r>
              <a:rPr lang="en-US" dirty="0" smtClean="0"/>
              <a:t>Is compare to class  in object oriented paradigm from which  objects can be created.</a:t>
            </a:r>
          </a:p>
          <a:p>
            <a:pPr lvl="1"/>
            <a:r>
              <a:rPr lang="en-US" dirty="0" smtClean="0"/>
              <a:t>Here, process instance represents </a:t>
            </a:r>
            <a:r>
              <a:rPr lang="en-US" i="1" dirty="0" smtClean="0">
                <a:solidFill>
                  <a:srgbClr val="FF0000"/>
                </a:solidFill>
              </a:rPr>
              <a:t>project</a:t>
            </a:r>
          </a:p>
          <a:p>
            <a:pPr lvl="1"/>
            <a:r>
              <a:rPr lang="en-US" i="1" dirty="0" smtClean="0"/>
              <a:t>Software development process is a definition of complete set of activities needed to transform user’s requirements into a consistent set of artifacts that represents a software product and later to transform changes in those requirements into a new, consistent set of artifacts.	</a:t>
            </a:r>
          </a:p>
          <a:p>
            <a:pPr lvl="1"/>
            <a:r>
              <a:rPr lang="en-US" dirty="0" smtClean="0"/>
              <a:t>The value added result of the process is a consistent set of artifacts.</a:t>
            </a:r>
          </a:p>
          <a:p>
            <a:pPr lvl="1"/>
            <a:r>
              <a:rPr lang="en-US" dirty="0" smtClean="0"/>
              <a:t>A process is a definition of a set of activities ,not their execution.</a:t>
            </a:r>
          </a:p>
          <a:p>
            <a:endParaRPr lang="en-US" dirty="0" smtClean="0"/>
          </a:p>
          <a:p>
            <a:endParaRPr lang="en-US" dirty="0"/>
          </a:p>
        </p:txBody>
      </p:sp>
      <p:sp>
        <p:nvSpPr>
          <p:cNvPr id="4" name="Date Placeholder 3"/>
          <p:cNvSpPr>
            <a:spLocks noGrp="1"/>
          </p:cNvSpPr>
          <p:nvPr>
            <p:ph type="dt" sz="half" idx="10"/>
          </p:nvPr>
        </p:nvSpPr>
        <p:spPr/>
        <p:txBody>
          <a:bodyPr/>
          <a:lstStyle/>
          <a:p>
            <a:fld id="{7E652CE9-A064-44E5-BAC6-53A3634CA144}"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FF00"/>
                </a:solidFill>
              </a:rPr>
              <a:t>Process</a:t>
            </a:r>
            <a:r>
              <a:rPr lang="en-US" dirty="0" smtClean="0"/>
              <a:t>:</a:t>
            </a:r>
          </a:p>
          <a:p>
            <a:pPr lvl="1"/>
            <a:r>
              <a:rPr lang="en-US" dirty="0" smtClean="0"/>
              <a:t>We can describe a process in terms of workflows, where a workflow is a set of activities.</a:t>
            </a:r>
          </a:p>
          <a:p>
            <a:pPr lvl="1"/>
            <a:r>
              <a:rPr lang="en-US" dirty="0" smtClean="0"/>
              <a:t>In UML, a workflow is a stereotype collaboration in which workers and artifacts are participants.</a:t>
            </a:r>
          </a:p>
          <a:p>
            <a:pPr lvl="1"/>
            <a:r>
              <a:rPr lang="en-US" dirty="0" smtClean="0"/>
              <a:t>E.g. requirement workflow</a:t>
            </a:r>
          </a:p>
          <a:p>
            <a:pPr lvl="2"/>
            <a:r>
              <a:rPr lang="en-US" dirty="0" smtClean="0"/>
              <a:t>Here, workers are: system analyst, architect , use case </a:t>
            </a:r>
            <a:r>
              <a:rPr lang="en-US" dirty="0" err="1" smtClean="0"/>
              <a:t>specifier</a:t>
            </a:r>
            <a:r>
              <a:rPr lang="en-US" dirty="0" smtClean="0"/>
              <a:t> and user interface designer .</a:t>
            </a:r>
          </a:p>
          <a:p>
            <a:pPr lvl="2"/>
            <a:r>
              <a:rPr lang="en-US" dirty="0" smtClean="0"/>
              <a:t>Artifacts are: use case models, use cases and others.</a:t>
            </a:r>
          </a:p>
          <a:p>
            <a:pPr lvl="1"/>
            <a:r>
              <a:rPr lang="en-US" dirty="0" smtClean="0"/>
              <a:t>No single software development process can be applied everywhere.</a:t>
            </a:r>
          </a:p>
          <a:p>
            <a:pPr lvl="1"/>
            <a:r>
              <a:rPr lang="en-US" dirty="0" smtClean="0"/>
              <a:t>Unified process is a generic process that is process framework.</a:t>
            </a:r>
          </a:p>
          <a:p>
            <a:pPr lvl="1"/>
            <a:r>
              <a:rPr lang="en-US" dirty="0" smtClean="0"/>
              <a:t>UP may be specialized to fit different applications and organizational needs.</a:t>
            </a:r>
          </a:p>
          <a:p>
            <a:endParaRPr lang="en-US" dirty="0" smtClean="0"/>
          </a:p>
          <a:p>
            <a:endParaRPr lang="en-US" dirty="0"/>
          </a:p>
        </p:txBody>
      </p:sp>
      <p:sp>
        <p:nvSpPr>
          <p:cNvPr id="4" name="Date Placeholder 3"/>
          <p:cNvSpPr>
            <a:spLocks noGrp="1"/>
          </p:cNvSpPr>
          <p:nvPr>
            <p:ph type="dt" sz="half" idx="10"/>
          </p:nvPr>
        </p:nvSpPr>
        <p:spPr/>
        <p:txBody>
          <a:bodyPr/>
          <a:lstStyle/>
          <a:p>
            <a:fld id="{C9F65C20-127D-49EE-AF3B-1DEB8CF447C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FFFF00"/>
                </a:solidFill>
              </a:rPr>
              <a:t>Process</a:t>
            </a:r>
            <a:r>
              <a:rPr lang="en-US" dirty="0" smtClean="0"/>
              <a:t>:</a:t>
            </a:r>
          </a:p>
          <a:p>
            <a:pPr lvl="1" algn="just"/>
            <a:r>
              <a:rPr lang="en-US" dirty="0" smtClean="0"/>
              <a:t>It is also desirable with in organization, the process be fairly consistent.</a:t>
            </a:r>
          </a:p>
          <a:p>
            <a:pPr lvl="1" algn="just"/>
            <a:r>
              <a:rPr lang="en-US" dirty="0" smtClean="0"/>
              <a:t>This consistency will allow components to be used interchangeably, people and managers to transfer between projects readily and accomplishment metrics to be comparable.</a:t>
            </a:r>
          </a:p>
          <a:p>
            <a:pPr lvl="1" algn="just"/>
            <a:r>
              <a:rPr lang="en-US" dirty="0" smtClean="0"/>
              <a:t>Factors that influence how process will differ:</a:t>
            </a:r>
          </a:p>
          <a:p>
            <a:pPr lvl="2" algn="just"/>
            <a:r>
              <a:rPr lang="en-US" i="1" dirty="0" smtClean="0"/>
              <a:t>Organizational factors</a:t>
            </a:r>
          </a:p>
          <a:p>
            <a:pPr lvl="2" algn="just"/>
            <a:r>
              <a:rPr lang="en-US" i="1" dirty="0" smtClean="0"/>
              <a:t>Domain factors</a:t>
            </a:r>
          </a:p>
          <a:p>
            <a:pPr lvl="2" algn="just"/>
            <a:r>
              <a:rPr lang="en-US" i="1" dirty="0" smtClean="0"/>
              <a:t>Life cycle factors</a:t>
            </a:r>
          </a:p>
          <a:p>
            <a:pPr lvl="2" algn="just"/>
            <a:r>
              <a:rPr lang="en-US" i="1" dirty="0" smtClean="0"/>
              <a:t>Technical factors</a:t>
            </a:r>
          </a:p>
          <a:p>
            <a:pPr lvl="1" algn="just"/>
            <a:endParaRPr lang="en-US" dirty="0" smtClean="0"/>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0D11E174-C30E-4A3C-A5F1-F508C529AFEE}"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solidFill>
                  <a:srgbClr val="FFFF00"/>
                </a:solidFill>
              </a:rPr>
              <a:t>Process:</a:t>
            </a:r>
          </a:p>
          <a:p>
            <a:pPr lvl="1" algn="just"/>
            <a:r>
              <a:rPr lang="en-US" dirty="0" smtClean="0"/>
              <a:t>Benefits:</a:t>
            </a:r>
          </a:p>
          <a:p>
            <a:pPr lvl="2" algn="just"/>
            <a:r>
              <a:rPr lang="en-US" dirty="0" smtClean="0"/>
              <a:t>Everyone on the development team can understand what to do.</a:t>
            </a:r>
          </a:p>
          <a:p>
            <a:pPr lvl="2" algn="just"/>
            <a:r>
              <a:rPr lang="en-US" dirty="0" smtClean="0"/>
              <a:t>Developers can better understand what other developers are doing.</a:t>
            </a:r>
          </a:p>
          <a:p>
            <a:pPr lvl="2" algn="just"/>
            <a:r>
              <a:rPr lang="en-US" dirty="0" smtClean="0"/>
              <a:t>Supervisors and Managers even those who cannot read code, can, thanks to architectural drawing, understand what developers are doing.</a:t>
            </a:r>
          </a:p>
          <a:p>
            <a:pPr lvl="2" algn="just"/>
            <a:r>
              <a:rPr lang="en-US" dirty="0" smtClean="0"/>
              <a:t>Developers , supervisors and managers can transfer between projects or divisions without having learn a new process.</a:t>
            </a:r>
          </a:p>
          <a:p>
            <a:pPr lvl="2" algn="just"/>
            <a:r>
              <a:rPr lang="en-US" dirty="0" smtClean="0"/>
              <a:t>Training can be standardized within a company.</a:t>
            </a:r>
          </a:p>
          <a:p>
            <a:pPr lvl="2" algn="just"/>
            <a:r>
              <a:rPr lang="en-US" dirty="0" smtClean="0"/>
              <a:t>The course of software development is repeatable.</a:t>
            </a:r>
            <a:endParaRPr lang="en-US" dirty="0"/>
          </a:p>
        </p:txBody>
      </p:sp>
      <p:sp>
        <p:nvSpPr>
          <p:cNvPr id="4" name="Date Placeholder 3"/>
          <p:cNvSpPr>
            <a:spLocks noGrp="1"/>
          </p:cNvSpPr>
          <p:nvPr>
            <p:ph type="dt" sz="half" idx="10"/>
          </p:nvPr>
        </p:nvSpPr>
        <p:spPr/>
        <p:txBody>
          <a:bodyPr/>
          <a:lstStyle/>
          <a:p>
            <a:fld id="{E8B999A3-18B8-43E2-8DCF-F46401A9B74B}"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a:t>
            </a:r>
            <a:r>
              <a:rPr lang="en-US" b="1" i="1" dirty="0" smtClean="0"/>
              <a:t>P</a:t>
            </a:r>
            <a:r>
              <a:rPr lang="en-US" dirty="0" smtClean="0"/>
              <a:t>s in software development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solidFill>
                  <a:srgbClr val="FFFF00"/>
                </a:solidFill>
              </a:rPr>
              <a:t>Tools</a:t>
            </a:r>
            <a:r>
              <a:rPr lang="en-US" dirty="0" smtClean="0"/>
              <a:t>:</a:t>
            </a:r>
          </a:p>
          <a:p>
            <a:pPr lvl="1" algn="just"/>
            <a:r>
              <a:rPr lang="en-US" dirty="0" smtClean="0"/>
              <a:t>Tools are integral to the process.</a:t>
            </a:r>
          </a:p>
          <a:p>
            <a:pPr lvl="1" algn="just"/>
            <a:r>
              <a:rPr lang="en-US" dirty="0" smtClean="0"/>
              <a:t>Are good at automating repetitive tasks, keeping things structured, managing large amount of information and guiding along a particular development path.</a:t>
            </a:r>
          </a:p>
          <a:p>
            <a:pPr lvl="1" algn="just"/>
            <a:r>
              <a:rPr lang="en-US" dirty="0" smtClean="0"/>
              <a:t>The tools that implement an automated process should be easy to use.</a:t>
            </a:r>
          </a:p>
          <a:p>
            <a:pPr lvl="1" algn="just"/>
            <a:r>
              <a:rPr lang="en-US" dirty="0" smtClean="0"/>
              <a:t>There has to be balance between process and tools.</a:t>
            </a:r>
          </a:p>
          <a:p>
            <a:pPr lvl="1" algn="just"/>
            <a:r>
              <a:rPr lang="en-US" dirty="0" smtClean="0"/>
              <a:t>On one hand ,process drives tool development.</a:t>
            </a:r>
          </a:p>
          <a:p>
            <a:pPr lvl="1" algn="just"/>
            <a:r>
              <a:rPr lang="en-US" dirty="0" smtClean="0"/>
              <a:t>On the other hand, tools guide process development.</a:t>
            </a:r>
          </a:p>
          <a:p>
            <a:pPr lvl="1" algn="just"/>
            <a:r>
              <a:rPr lang="en-US" i="1" dirty="0" smtClean="0"/>
              <a:t>Successful development of process automation (tools) cannot be achieved without the parallel development of the process framework in which the tools are to function.</a:t>
            </a:r>
          </a:p>
          <a:p>
            <a:pPr lvl="1" algn="just"/>
            <a:endParaRPr lang="en-US" dirty="0"/>
          </a:p>
        </p:txBody>
      </p:sp>
      <p:sp>
        <p:nvSpPr>
          <p:cNvPr id="4" name="Date Placeholder 3"/>
          <p:cNvSpPr>
            <a:spLocks noGrp="1"/>
          </p:cNvSpPr>
          <p:nvPr>
            <p:ph type="dt" sz="half" idx="10"/>
          </p:nvPr>
        </p:nvSpPr>
        <p:spPr/>
        <p:txBody>
          <a:bodyPr/>
          <a:lstStyle/>
          <a:p>
            <a:fld id="{2BD604ED-BFA4-4AE5-B2E3-D2B1E862DD40}"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Autofit/>
          </a:bodyPr>
          <a:lstStyle/>
          <a:p>
            <a:pPr algn="just"/>
            <a:r>
              <a:rPr lang="en-US" sz="1600" b="1" dirty="0" smtClean="0"/>
              <a:t>Business process modeling</a:t>
            </a:r>
            <a:r>
              <a:rPr lang="en-US" sz="1600" dirty="0" smtClean="0"/>
              <a:t> (</a:t>
            </a:r>
            <a:r>
              <a:rPr lang="en-US" sz="1600" b="1" dirty="0" smtClean="0"/>
              <a:t>BPM</a:t>
            </a:r>
            <a:r>
              <a:rPr lang="en-US" sz="1600" dirty="0" smtClean="0"/>
              <a:t>) in systems engineering is the activity of representing processes of an enterprise, so that the current process may be analyzed or improved. </a:t>
            </a:r>
          </a:p>
          <a:p>
            <a:pPr algn="just"/>
            <a:r>
              <a:rPr lang="en-US" sz="1600" dirty="0" smtClean="0"/>
              <a:t>BPM is typically performed by business analysts, who provide expertise in the modeling discipline; by subject matter experts, who have specialized knowledge of the processes being modeled; or more commonly by a team comprising both. </a:t>
            </a:r>
          </a:p>
          <a:p>
            <a:pPr algn="just"/>
            <a:r>
              <a:rPr lang="en-US" sz="1600" dirty="0" smtClean="0"/>
              <a:t>Alternatively, the process model can be derived directly from events' logs using process mining tools.</a:t>
            </a:r>
          </a:p>
          <a:p>
            <a:pPr algn="just"/>
            <a:r>
              <a:rPr lang="en-US" sz="1600" dirty="0" smtClean="0"/>
              <a:t>The business objective is often to increase process speed or reduce cycle time; to increase quality; or to reduce costs, such as labor, materials, scrap, or capital costs. </a:t>
            </a:r>
          </a:p>
          <a:p>
            <a:pPr algn="just"/>
            <a:r>
              <a:rPr lang="en-US" sz="1600" dirty="0" smtClean="0"/>
              <a:t>In practice, a management decision to invest in business process modeling is often motivated by the need to document requirements for an information technology project.</a:t>
            </a:r>
          </a:p>
          <a:p>
            <a:pPr algn="just"/>
            <a:r>
              <a:rPr lang="en-US" sz="1600" dirty="0" smtClean="0"/>
              <a:t>In the field of software engineering, the term 'business process modeling' opposed the common software process modeling, aiming to focus more on the state of the practice during software development. </a:t>
            </a:r>
          </a:p>
          <a:p>
            <a:pPr algn="just"/>
            <a:r>
              <a:rPr lang="en-US" sz="1600" dirty="0" smtClean="0"/>
              <a:t>In that time (early 1990s) all existing and new modeling techniques to illustrate business processes were consolidated as 'business process modeling languages. </a:t>
            </a:r>
          </a:p>
          <a:p>
            <a:pPr algn="just"/>
            <a:r>
              <a:rPr lang="en-US" sz="1600" dirty="0" smtClean="0"/>
              <a:t>In the Object Oriented approach, it was considered to be an essential step in the specification of business application systems. </a:t>
            </a:r>
          </a:p>
        </p:txBody>
      </p:sp>
      <p:sp>
        <p:nvSpPr>
          <p:cNvPr id="4" name="Date Placeholder 3"/>
          <p:cNvSpPr>
            <a:spLocks noGrp="1"/>
          </p:cNvSpPr>
          <p:nvPr>
            <p:ph type="dt" sz="half" idx="10"/>
          </p:nvPr>
        </p:nvSpPr>
        <p:spPr/>
        <p:txBody>
          <a:bodyPr/>
          <a:lstStyle/>
          <a:p>
            <a:fld id="{1BB640C2-A0B2-494E-A0C8-FECC0F34C50D}"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Business process modeling became the base of new methodologies, for instance those that supported data collection, data flow analysis, process flow diagrams and reporting facilities. </a:t>
            </a:r>
          </a:p>
          <a:p>
            <a:pPr algn="just"/>
            <a:r>
              <a:rPr lang="en-US" dirty="0" smtClean="0"/>
              <a:t>A business model is a framework for creating economic, social, and/or other forms of value. </a:t>
            </a:r>
          </a:p>
          <a:p>
            <a:pPr algn="just"/>
            <a:r>
              <a:rPr lang="en-US" dirty="0" smtClean="0"/>
              <a:t>The term 'business model' is thus used for a broad range of informal and formal descriptions to represent core aspects of a business, including purpose, offerings, strategies, infrastructure, organizational structures, trading practices, and operational processes and policies.</a:t>
            </a:r>
          </a:p>
          <a:p>
            <a:pPr algn="just"/>
            <a:r>
              <a:rPr lang="en-US" dirty="0" smtClean="0"/>
              <a:t>In the most basic sense, a business model is the method of doing business by which a company can sustain itself. That is, generate revenue. </a:t>
            </a:r>
          </a:p>
          <a:p>
            <a:pPr algn="just"/>
            <a:r>
              <a:rPr lang="en-US" dirty="0" smtClean="0"/>
              <a:t>The business model spells-out how a company makes money by specifying where it is positioned in the value chain.</a:t>
            </a:r>
          </a:p>
          <a:p>
            <a:pPr algn="just"/>
            <a:endParaRPr lang="en-US" dirty="0"/>
          </a:p>
        </p:txBody>
      </p:sp>
      <p:sp>
        <p:nvSpPr>
          <p:cNvPr id="4" name="Date Placeholder 3"/>
          <p:cNvSpPr>
            <a:spLocks noGrp="1"/>
          </p:cNvSpPr>
          <p:nvPr>
            <p:ph type="dt" sz="half" idx="10"/>
          </p:nvPr>
        </p:nvSpPr>
        <p:spPr/>
        <p:txBody>
          <a:bodyPr/>
          <a:lstStyle/>
          <a:p>
            <a:fld id="{150F5093-520B-4D23-A5C1-7E578D3563B8}"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business process is a collection of related, structured activities or tasks that produce a specific service or product (serve a particular goal) for a particular customer or customers. </a:t>
            </a:r>
          </a:p>
          <a:p>
            <a:pPr algn="just"/>
            <a:r>
              <a:rPr lang="en-US" dirty="0" smtClean="0"/>
              <a:t>There are three main types of business processes:</a:t>
            </a:r>
          </a:p>
          <a:p>
            <a:pPr lvl="1" algn="just"/>
            <a:r>
              <a:rPr lang="en-US" dirty="0" smtClean="0">
                <a:solidFill>
                  <a:srgbClr val="FFFF00"/>
                </a:solidFill>
              </a:rPr>
              <a:t>Management processes</a:t>
            </a:r>
            <a:r>
              <a:rPr lang="en-US" dirty="0" smtClean="0"/>
              <a:t>, that govern the operation of a system. </a:t>
            </a:r>
          </a:p>
          <a:p>
            <a:pPr lvl="2" algn="just"/>
            <a:r>
              <a:rPr lang="en-US" dirty="0" smtClean="0"/>
              <a:t>Typical management processes include corporate governance and strategic management</a:t>
            </a:r>
          </a:p>
          <a:p>
            <a:pPr lvl="1" algn="just"/>
            <a:r>
              <a:rPr lang="en-US" dirty="0" smtClean="0">
                <a:solidFill>
                  <a:srgbClr val="FFFF00"/>
                </a:solidFill>
              </a:rPr>
              <a:t>Operational processes</a:t>
            </a:r>
            <a:r>
              <a:rPr lang="en-US" dirty="0" smtClean="0"/>
              <a:t>, that constitute the core business and create the primary value stream. </a:t>
            </a:r>
          </a:p>
          <a:p>
            <a:pPr lvl="2" algn="just"/>
            <a:r>
              <a:rPr lang="en-US" dirty="0" smtClean="0"/>
              <a:t>Typical operational processes are purchasing, manufacturing, marketing, and sales.</a:t>
            </a:r>
          </a:p>
          <a:p>
            <a:pPr lvl="1" algn="just"/>
            <a:r>
              <a:rPr lang="en-US" dirty="0" smtClean="0">
                <a:solidFill>
                  <a:srgbClr val="FFFF00"/>
                </a:solidFill>
              </a:rPr>
              <a:t>Supporting processes</a:t>
            </a:r>
            <a:r>
              <a:rPr lang="en-US" dirty="0" smtClean="0"/>
              <a:t>, that support the core processes. </a:t>
            </a:r>
          </a:p>
          <a:p>
            <a:pPr lvl="2" algn="just"/>
            <a:r>
              <a:rPr lang="en-US" dirty="0" smtClean="0"/>
              <a:t>Examples include accounting, recruitment, and technical support.</a:t>
            </a:r>
          </a:p>
          <a:p>
            <a:pPr algn="just"/>
            <a:endParaRPr lang="en-US" dirty="0"/>
          </a:p>
        </p:txBody>
      </p:sp>
      <p:sp>
        <p:nvSpPr>
          <p:cNvPr id="4" name="Date Placeholder 3"/>
          <p:cNvSpPr>
            <a:spLocks noGrp="1"/>
          </p:cNvSpPr>
          <p:nvPr>
            <p:ph type="dt" sz="half" idx="10"/>
          </p:nvPr>
        </p:nvSpPr>
        <p:spPr/>
        <p:txBody>
          <a:bodyPr/>
          <a:lstStyle/>
          <a:p>
            <a:fld id="{12B7895B-76E0-4D8E-A70C-45F745CBEAC2}"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A business process can be decomposed into several sub-processes, which have their own attributes, but also contribute to achieving the goal of the super-process. </a:t>
            </a:r>
          </a:p>
          <a:p>
            <a:pPr algn="just"/>
            <a:r>
              <a:rPr lang="en-US" dirty="0" smtClean="0"/>
              <a:t>The analysis of business processes typically includes the mapping of processes and sub-processes down to activity level. </a:t>
            </a:r>
          </a:p>
          <a:p>
            <a:pPr algn="just"/>
            <a:r>
              <a:rPr lang="en-US" dirty="0" smtClean="0"/>
              <a:t>A business process model is a model of one or more business processes, and defines the ways in which operations are carried out to accomplish the intended objectives of an organization. </a:t>
            </a:r>
          </a:p>
          <a:p>
            <a:pPr algn="just"/>
            <a:r>
              <a:rPr lang="en-US" dirty="0" smtClean="0"/>
              <a:t>Such a model remains an abstraction and depends on the intended use of the model. </a:t>
            </a:r>
          </a:p>
          <a:p>
            <a:pPr algn="just"/>
            <a:r>
              <a:rPr lang="en-US" dirty="0" smtClean="0"/>
              <a:t>It can describe the workflow or the integration between business processes. </a:t>
            </a:r>
          </a:p>
          <a:p>
            <a:pPr algn="just"/>
            <a:r>
              <a:rPr lang="en-US" dirty="0" smtClean="0"/>
              <a:t>It can be constructed in multiple levels.</a:t>
            </a:r>
          </a:p>
          <a:p>
            <a:pPr algn="just"/>
            <a:r>
              <a:rPr lang="en-US" dirty="0" smtClean="0"/>
              <a:t>A workflow is a depiction of a sequence of operations, declared as work of a person, of a simple or complex mechanism, of a group of persons, of an organization of staff, or of machines. </a:t>
            </a:r>
          </a:p>
          <a:p>
            <a:pPr algn="just"/>
            <a:r>
              <a:rPr lang="en-US" dirty="0" smtClean="0"/>
              <a:t>Workflow may be seen as any abstraction of real work, segregated into </a:t>
            </a:r>
            <a:r>
              <a:rPr lang="en-US" dirty="0" err="1" smtClean="0"/>
              <a:t>workshare</a:t>
            </a:r>
            <a:r>
              <a:rPr lang="en-US" dirty="0" smtClean="0"/>
              <a:t>, work split or other types of ordering. </a:t>
            </a:r>
          </a:p>
          <a:p>
            <a:pPr algn="just"/>
            <a:r>
              <a:rPr lang="en-US" dirty="0" smtClean="0"/>
              <a:t>For control purposes, workflow may be a view of real work under a chosen aspect.</a:t>
            </a:r>
          </a:p>
          <a:p>
            <a:pPr algn="just"/>
            <a:endParaRPr lang="en-US" dirty="0"/>
          </a:p>
        </p:txBody>
      </p:sp>
      <p:sp>
        <p:nvSpPr>
          <p:cNvPr id="4" name="Date Placeholder 3"/>
          <p:cNvSpPr>
            <a:spLocks noGrp="1"/>
          </p:cNvSpPr>
          <p:nvPr>
            <p:ph type="dt" sz="half" idx="10"/>
          </p:nvPr>
        </p:nvSpPr>
        <p:spPr/>
        <p:txBody>
          <a:bodyPr/>
          <a:lstStyle/>
          <a:p>
            <a:fld id="{F488143F-0FF2-41A9-86D9-1EBC2E154EC5}"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USDP</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The Unified Process (UP) is a use-case-driven, architecture-centric, iterative and incremental development process framework that leverages the Object Management Group's (OMG) UML and is compliant with the OMG's SPEM. </a:t>
            </a:r>
          </a:p>
          <a:p>
            <a:pPr algn="just"/>
            <a:r>
              <a:rPr lang="en-US" dirty="0" smtClean="0"/>
              <a:t>The process consists of four main phases: </a:t>
            </a:r>
            <a:r>
              <a:rPr lang="en-US" b="1" i="1" dirty="0" smtClean="0"/>
              <a:t>inception</a:t>
            </a:r>
            <a:r>
              <a:rPr lang="en-US" dirty="0" smtClean="0"/>
              <a:t>, </a:t>
            </a:r>
            <a:r>
              <a:rPr lang="en-US" b="1" i="1" dirty="0" smtClean="0"/>
              <a:t>elaboration</a:t>
            </a:r>
            <a:r>
              <a:rPr lang="en-US" dirty="0" smtClean="0"/>
              <a:t>, </a:t>
            </a:r>
            <a:r>
              <a:rPr lang="en-US" b="1" i="1" dirty="0" smtClean="0"/>
              <a:t>construction</a:t>
            </a:r>
            <a:r>
              <a:rPr lang="en-US" dirty="0" smtClean="0"/>
              <a:t> and </a:t>
            </a:r>
            <a:r>
              <a:rPr lang="en-US" b="1" i="1" dirty="0" smtClean="0"/>
              <a:t>transition</a:t>
            </a:r>
            <a:r>
              <a:rPr lang="en-US" dirty="0" smtClean="0"/>
              <a:t>.</a:t>
            </a:r>
          </a:p>
          <a:p>
            <a:pPr algn="just"/>
            <a:r>
              <a:rPr lang="en-US" dirty="0" smtClean="0"/>
              <a:t>Each of these contains one or more iterations across five core workflows: </a:t>
            </a:r>
            <a:r>
              <a:rPr lang="en-US" b="1" i="1" dirty="0" smtClean="0"/>
              <a:t>requirements</a:t>
            </a:r>
            <a:r>
              <a:rPr lang="en-US" dirty="0" smtClean="0"/>
              <a:t>, </a:t>
            </a:r>
            <a:r>
              <a:rPr lang="en-US" b="1" i="1" dirty="0" smtClean="0"/>
              <a:t>analysis</a:t>
            </a:r>
            <a:r>
              <a:rPr lang="en-US" dirty="0" smtClean="0"/>
              <a:t>, </a:t>
            </a:r>
            <a:r>
              <a:rPr lang="en-US" b="1" i="1" dirty="0" smtClean="0"/>
              <a:t>design</a:t>
            </a:r>
            <a:r>
              <a:rPr lang="en-US" dirty="0" smtClean="0"/>
              <a:t>, </a:t>
            </a:r>
            <a:r>
              <a:rPr lang="en-US" b="1" i="1" dirty="0" smtClean="0"/>
              <a:t>implementation</a:t>
            </a:r>
            <a:r>
              <a:rPr lang="en-US" dirty="0" smtClean="0"/>
              <a:t> and </a:t>
            </a:r>
            <a:r>
              <a:rPr lang="en-US" b="1" i="1" dirty="0" smtClean="0"/>
              <a:t>test</a:t>
            </a:r>
            <a:r>
              <a:rPr lang="en-US" dirty="0" smtClean="0"/>
              <a:t>.</a:t>
            </a:r>
          </a:p>
          <a:p>
            <a:pPr algn="just"/>
            <a:r>
              <a:rPr lang="en-US" dirty="0" smtClean="0"/>
              <a:t>The UP is broadly applicable to different types of software systems , including small-scale and large-scale projects having various degrees of managerial and technical complexity, across different application domains and organizational cultures.</a:t>
            </a:r>
          </a:p>
          <a:p>
            <a:pPr algn="just"/>
            <a:r>
              <a:rPr lang="en-US" dirty="0" smtClean="0"/>
              <a:t>The UP is an "idea," a process framework that provides an infrastructure for executing projects but not all of the details required for executing projects; essentially, it is a software development process framework, a lifecycle model involving context, collaborations, and interactions. </a:t>
            </a:r>
          </a:p>
        </p:txBody>
      </p:sp>
      <p:sp>
        <p:nvSpPr>
          <p:cNvPr id="4" name="Date Placeholder 3"/>
          <p:cNvSpPr>
            <a:spLocks noGrp="1"/>
          </p:cNvSpPr>
          <p:nvPr>
            <p:ph type="dt" sz="half" idx="10"/>
          </p:nvPr>
        </p:nvSpPr>
        <p:spPr/>
        <p:txBody>
          <a:bodyPr/>
          <a:lstStyle/>
          <a:p>
            <a:fld id="{A91B2093-F680-4D2B-B509-AA7C60B55829}"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The artifact-centric business process model has emerged as a holistic approach for modeling business processes, as it provides a highly flexible solution to capture operational specifications of business processes. </a:t>
            </a:r>
          </a:p>
          <a:p>
            <a:pPr algn="just"/>
            <a:r>
              <a:rPr lang="en-US" dirty="0" smtClean="0"/>
              <a:t>It particularly focuses on describing the data of business processes, known as “artifacts”, by characterizing business-relevant data objects, their lifecycles, and related services. </a:t>
            </a:r>
          </a:p>
          <a:p>
            <a:pPr algn="just"/>
            <a:r>
              <a:rPr lang="en-US" dirty="0" smtClean="0"/>
              <a:t>The artifact-centric process </a:t>
            </a:r>
            <a:r>
              <a:rPr lang="en-US" dirty="0" err="1" smtClean="0"/>
              <a:t>modelling</a:t>
            </a:r>
            <a:r>
              <a:rPr lang="en-US" dirty="0" smtClean="0"/>
              <a:t> approach fosters the automation of the business operations and supports the flexibility of the workflow enactment and evolution.</a:t>
            </a:r>
          </a:p>
          <a:p>
            <a:pPr algn="just"/>
            <a:r>
              <a:rPr lang="en-US" dirty="0" smtClean="0"/>
              <a:t>Business process modeling tools provide business users with the ability to model their business processes, implement and execute those models, and refine the models based on as-executed data. </a:t>
            </a:r>
          </a:p>
          <a:p>
            <a:pPr algn="just"/>
            <a:r>
              <a:rPr lang="en-US" dirty="0" smtClean="0"/>
              <a:t>As a result, business process modeling tools can provide transparency into business processes, as well as the centralization of corporate business process models and execution metrics.</a:t>
            </a:r>
          </a:p>
          <a:p>
            <a:pPr algn="just"/>
            <a:endParaRPr lang="en-US" dirty="0"/>
          </a:p>
        </p:txBody>
      </p:sp>
      <p:sp>
        <p:nvSpPr>
          <p:cNvPr id="4" name="Date Placeholder 3"/>
          <p:cNvSpPr>
            <a:spLocks noGrp="1"/>
          </p:cNvSpPr>
          <p:nvPr>
            <p:ph type="dt" sz="half" idx="10"/>
          </p:nvPr>
        </p:nvSpPr>
        <p:spPr/>
        <p:txBody>
          <a:bodyPr/>
          <a:lstStyle/>
          <a:p>
            <a:fld id="{58296142-2280-4E45-A7C5-0374806F2887}"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Autofit/>
          </a:bodyPr>
          <a:lstStyle/>
          <a:p>
            <a:pPr algn="just"/>
            <a:r>
              <a:rPr lang="en-US" sz="1800" dirty="0" smtClean="0"/>
              <a:t>A business model, which may be considered an elaboration of a business process model, typically shows business data and business organizations as well as business processes. </a:t>
            </a:r>
          </a:p>
          <a:p>
            <a:pPr algn="just"/>
            <a:r>
              <a:rPr lang="en-US" sz="1800" dirty="0" smtClean="0"/>
              <a:t>By showing business processes and their information flows a business model allows business stakeholders to define, understand, and validate their business enterprise. </a:t>
            </a:r>
          </a:p>
          <a:p>
            <a:pPr algn="just"/>
            <a:r>
              <a:rPr lang="en-US" sz="1800" dirty="0" smtClean="0"/>
              <a:t>The data model part of the business model shows how business information is stored, which is useful for developing software code. </a:t>
            </a:r>
          </a:p>
          <a:p>
            <a:pPr algn="just"/>
            <a:r>
              <a:rPr lang="en-US" sz="1800" dirty="0" smtClean="0"/>
              <a:t>Usually a business model is created after conducting an interview, which is part of the business analysis process. </a:t>
            </a:r>
          </a:p>
          <a:p>
            <a:pPr algn="just"/>
            <a:r>
              <a:rPr lang="en-US" sz="1800" dirty="0" smtClean="0"/>
              <a:t>The interview consists of a facilitator asking a series of questions to extract information about the subject business process. </a:t>
            </a:r>
          </a:p>
          <a:p>
            <a:pPr algn="just"/>
            <a:r>
              <a:rPr lang="en-US" sz="1800" dirty="0" smtClean="0"/>
              <a:t>The interviewer is referred to as a facilitator to emphasize that it is the participants, not the facilitator, who provide the business process information. Although the facilitator should have some knowledge of the subject business process, but this is not as important as the mastery of a pragmatic and rigorous method interviewing business experts. </a:t>
            </a:r>
          </a:p>
          <a:p>
            <a:pPr algn="just"/>
            <a:endParaRPr lang="en-US" sz="1800" dirty="0"/>
          </a:p>
        </p:txBody>
      </p:sp>
      <p:sp>
        <p:nvSpPr>
          <p:cNvPr id="4" name="Date Placeholder 3"/>
          <p:cNvSpPr>
            <a:spLocks noGrp="1"/>
          </p:cNvSpPr>
          <p:nvPr>
            <p:ph type="dt" sz="half" idx="10"/>
          </p:nvPr>
        </p:nvSpPr>
        <p:spPr/>
        <p:txBody>
          <a:bodyPr/>
          <a:lstStyle/>
          <a:p>
            <a:fld id="{ABDA1BAE-3A39-4A28-A6F2-41166B46F63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Modeling</a:t>
            </a:r>
            <a:endParaRPr lang="en-US" dirty="0"/>
          </a:p>
        </p:txBody>
      </p:sp>
      <p:sp>
        <p:nvSpPr>
          <p:cNvPr id="3" name="Content Placeholder 2"/>
          <p:cNvSpPr>
            <a:spLocks noGrp="1"/>
          </p:cNvSpPr>
          <p:nvPr>
            <p:ph idx="1"/>
          </p:nvPr>
        </p:nvSpPr>
        <p:spPr/>
        <p:txBody>
          <a:bodyPr>
            <a:noAutofit/>
          </a:bodyPr>
          <a:lstStyle/>
          <a:p>
            <a:pPr algn="just"/>
            <a:r>
              <a:rPr lang="en-US" sz="1800" dirty="0" smtClean="0"/>
              <a:t>The method is important because for most enterprises a team of facilitators is needed to collect information across the enterprise, and the findings of all the interviewers must be compiled and integrated once completed.</a:t>
            </a:r>
          </a:p>
          <a:p>
            <a:pPr algn="just"/>
            <a:r>
              <a:rPr lang="en-US" sz="1800" dirty="0" smtClean="0"/>
              <a:t>Business models are developed as defining either the current state of the process, in which case the final product is called the "as is" snapshot model, or a concept of what the process should become, resulting in a "to be" model. By comparing and contrasting "as is" and "to be" models the business analysts can determine if the existing business processes and information systems are sound and only need minor modifications, or if reengineering is required to correct problems or improve efficiency. </a:t>
            </a:r>
          </a:p>
        </p:txBody>
      </p:sp>
      <p:sp>
        <p:nvSpPr>
          <p:cNvPr id="4" name="Date Placeholder 3"/>
          <p:cNvSpPr>
            <a:spLocks noGrp="1"/>
          </p:cNvSpPr>
          <p:nvPr>
            <p:ph type="dt" sz="half" idx="10"/>
          </p:nvPr>
        </p:nvSpPr>
        <p:spPr/>
        <p:txBody>
          <a:bodyPr/>
          <a:lstStyle/>
          <a:p>
            <a:fld id="{2F21F051-BCB7-42D1-BCEC-248353C3182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It is a statement that identifies a necessary attribute, capability, characteristic, or quality of a system for it to have value and utility to a customer, organization, internal user, or other stakeholder. </a:t>
            </a:r>
          </a:p>
          <a:p>
            <a:pPr algn="just"/>
            <a:r>
              <a:rPr lang="en-US" dirty="0" smtClean="0"/>
              <a:t>A requirement specification (often imprecisely referred to as the </a:t>
            </a:r>
            <a:r>
              <a:rPr lang="en-US" b="1" dirty="0" smtClean="0"/>
              <a:t>spec</a:t>
            </a:r>
            <a:r>
              <a:rPr lang="en-US" dirty="0" smtClean="0"/>
              <a:t>, because there are different sorts of specifications) refers to an explicit </a:t>
            </a:r>
            <a:r>
              <a:rPr lang="en-US" i="1" dirty="0" smtClean="0"/>
              <a:t>set of</a:t>
            </a:r>
            <a:r>
              <a:rPr lang="en-US" dirty="0" smtClean="0"/>
              <a:t> requirements </a:t>
            </a:r>
            <a:r>
              <a:rPr lang="en-US" i="1" dirty="0" smtClean="0"/>
              <a:t>to be satisfied</a:t>
            </a:r>
            <a:r>
              <a:rPr lang="en-US" dirty="0" smtClean="0"/>
              <a:t> by a material, design, product, or service.</a:t>
            </a:r>
          </a:p>
          <a:p>
            <a:pPr algn="just"/>
            <a:r>
              <a:rPr lang="en-US" dirty="0" smtClean="0"/>
              <a:t>In the classical engineering approach, sets of requirements are used as inputs into the design stages of product development. </a:t>
            </a:r>
          </a:p>
          <a:p>
            <a:pPr algn="just"/>
            <a:r>
              <a:rPr lang="en-US" dirty="0" smtClean="0"/>
              <a:t>Requirements are also an important input into the verification process, since tests should trace back to specific requirements. </a:t>
            </a:r>
          </a:p>
          <a:p>
            <a:pPr algn="just"/>
            <a:r>
              <a:rPr lang="en-US" dirty="0" smtClean="0"/>
              <a:t>Requirements show what elements and functions are necessary for the particular project.</a:t>
            </a:r>
          </a:p>
          <a:p>
            <a:pPr algn="just"/>
            <a:r>
              <a:rPr lang="en-US" dirty="0" smtClean="0"/>
              <a:t>However, when iterative methods of software development or agile methods are used, the system requirements are incrementally developed in parallel with design and implementation.</a:t>
            </a:r>
          </a:p>
          <a:p>
            <a:pPr algn="just"/>
            <a:r>
              <a:rPr lang="en-US" b="1" dirty="0" smtClean="0">
                <a:solidFill>
                  <a:srgbClr val="FFFF00"/>
                </a:solidFill>
              </a:rPr>
              <a:t>Product requirements</a:t>
            </a:r>
            <a:r>
              <a:rPr lang="en-US" dirty="0" smtClean="0">
                <a:solidFill>
                  <a:srgbClr val="FFFF00"/>
                </a:solidFill>
              </a:rPr>
              <a:t> </a:t>
            </a:r>
            <a:r>
              <a:rPr lang="en-US" dirty="0" smtClean="0"/>
              <a:t>prescribe properties of a system or product.</a:t>
            </a:r>
          </a:p>
          <a:p>
            <a:pPr algn="just"/>
            <a:r>
              <a:rPr lang="en-US" b="1" dirty="0" smtClean="0">
                <a:solidFill>
                  <a:srgbClr val="FFFF00"/>
                </a:solidFill>
              </a:rPr>
              <a:t>Process requirements</a:t>
            </a:r>
            <a:r>
              <a:rPr lang="en-US" dirty="0" smtClean="0">
                <a:solidFill>
                  <a:srgbClr val="FFFF00"/>
                </a:solidFill>
              </a:rPr>
              <a:t> </a:t>
            </a:r>
            <a:r>
              <a:rPr lang="en-US" dirty="0" smtClean="0"/>
              <a:t>prescribe activities to be performed by the developing organization. </a:t>
            </a:r>
          </a:p>
          <a:p>
            <a:pPr lvl="1" algn="just"/>
            <a:r>
              <a:rPr lang="en-US" dirty="0" smtClean="0"/>
              <a:t>For instance, process requirements could specify the methodologies that must be followed, and constraints that the organization must obey.</a:t>
            </a:r>
          </a:p>
          <a:p>
            <a:pPr algn="just"/>
            <a:endParaRPr lang="en-US" dirty="0"/>
          </a:p>
        </p:txBody>
      </p:sp>
      <p:sp>
        <p:nvSpPr>
          <p:cNvPr id="4" name="Date Placeholder 3"/>
          <p:cNvSpPr>
            <a:spLocks noGrp="1"/>
          </p:cNvSpPr>
          <p:nvPr>
            <p:ph type="dt" sz="half" idx="10"/>
          </p:nvPr>
        </p:nvSpPr>
        <p:spPr/>
        <p:txBody>
          <a:bodyPr/>
          <a:lstStyle/>
          <a:p>
            <a:fld id="{253EF8B6-D35A-4C40-B27C-86AAC9D3830E}"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Types of requirements:</a:t>
            </a:r>
          </a:p>
          <a:p>
            <a:pPr lvl="1" algn="just"/>
            <a:r>
              <a:rPr lang="en-US" dirty="0" smtClean="0">
                <a:solidFill>
                  <a:srgbClr val="FFFF00"/>
                </a:solidFill>
              </a:rPr>
              <a:t>Architectural requirements: </a:t>
            </a:r>
          </a:p>
          <a:p>
            <a:pPr lvl="2" algn="just"/>
            <a:r>
              <a:rPr lang="en-US" dirty="0" smtClean="0"/>
              <a:t>Architectural requirements explain what has to be done by identifying the necessary systems structure and systems behavior, i.e., systems architecture of a system. </a:t>
            </a:r>
          </a:p>
          <a:p>
            <a:pPr lvl="1" algn="just"/>
            <a:r>
              <a:rPr lang="en-US" dirty="0" smtClean="0">
                <a:solidFill>
                  <a:srgbClr val="FFFF00"/>
                </a:solidFill>
              </a:rPr>
              <a:t>Business requirements:</a:t>
            </a:r>
          </a:p>
          <a:p>
            <a:pPr lvl="2" algn="just"/>
            <a:r>
              <a:rPr lang="en-US" dirty="0" smtClean="0"/>
              <a:t> High-level statements of the goals, objectives, or needs of an organization. They usually describe opportunities that an organization wants to </a:t>
            </a:r>
            <a:r>
              <a:rPr lang="en-US" dirty="0" err="1" smtClean="0"/>
              <a:t>realise</a:t>
            </a:r>
            <a:r>
              <a:rPr lang="en-US" dirty="0" smtClean="0"/>
              <a:t> or problems that they want to solve. Often stated in a business case. </a:t>
            </a:r>
          </a:p>
          <a:p>
            <a:pPr lvl="1" algn="just"/>
            <a:r>
              <a:rPr lang="en-US" dirty="0" smtClean="0">
                <a:solidFill>
                  <a:srgbClr val="FFFF00"/>
                </a:solidFill>
              </a:rPr>
              <a:t>User (stakeholder) requirements:</a:t>
            </a:r>
          </a:p>
          <a:p>
            <a:pPr lvl="2" algn="just"/>
            <a:r>
              <a:rPr lang="en-US" dirty="0" smtClean="0"/>
              <a:t> Mid-level statements of the needs of a particular stakeholder or group of stakeholders. They usually describe how someone wants to interact with the intended solution. Often acting as a mid-point between the high-level business requirements and more detailed solution requirements. </a:t>
            </a:r>
          </a:p>
        </p:txBody>
      </p:sp>
      <p:sp>
        <p:nvSpPr>
          <p:cNvPr id="4" name="Date Placeholder 3"/>
          <p:cNvSpPr>
            <a:spLocks noGrp="1"/>
          </p:cNvSpPr>
          <p:nvPr>
            <p:ph type="dt" sz="half" idx="10"/>
          </p:nvPr>
        </p:nvSpPr>
        <p:spPr/>
        <p:txBody>
          <a:bodyPr/>
          <a:lstStyle/>
          <a:p>
            <a:fld id="{16FFCEA6-73C7-4DF1-8FC5-5919AEFD49B9}"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Types of requirements:</a:t>
            </a:r>
          </a:p>
          <a:p>
            <a:pPr lvl="1" algn="just"/>
            <a:r>
              <a:rPr lang="en-US" dirty="0" smtClean="0">
                <a:solidFill>
                  <a:srgbClr val="FFFF00"/>
                </a:solidFill>
              </a:rPr>
              <a:t>Functional (solution) requirements:</a:t>
            </a:r>
          </a:p>
          <a:p>
            <a:pPr lvl="2" algn="just"/>
            <a:r>
              <a:rPr lang="en-US" dirty="0" smtClean="0"/>
              <a:t> Usually detailed statements of capabilities, </a:t>
            </a:r>
            <a:r>
              <a:rPr lang="en-US" dirty="0" err="1" smtClean="0"/>
              <a:t>behaviour</a:t>
            </a:r>
            <a:r>
              <a:rPr lang="en-US" dirty="0" smtClean="0"/>
              <a:t>, and information that the solution will need. Examples include formatting text, calculating a number, modulating a signal. They are also known as </a:t>
            </a:r>
            <a:r>
              <a:rPr lang="en-US" i="1" dirty="0" smtClean="0"/>
              <a:t>capabilities</a:t>
            </a:r>
            <a:r>
              <a:rPr lang="en-US" dirty="0" smtClean="0"/>
              <a:t>. </a:t>
            </a:r>
          </a:p>
          <a:p>
            <a:pPr lvl="1" algn="just"/>
            <a:r>
              <a:rPr lang="en-US" dirty="0" smtClean="0">
                <a:solidFill>
                  <a:srgbClr val="FFFF00"/>
                </a:solidFill>
              </a:rPr>
              <a:t>Quality-of-service (non-functional) requirements</a:t>
            </a:r>
          </a:p>
          <a:p>
            <a:pPr lvl="2" algn="just"/>
            <a:r>
              <a:rPr lang="en-US" dirty="0" smtClean="0"/>
              <a:t> Usually detailed statements of the conditions under which the solution must remain effective, qualities that the solution must have, or constraints within which it must operate. Examples include: reliability, testability, maintainability, availability. They are also known as </a:t>
            </a:r>
            <a:r>
              <a:rPr lang="en-US" i="1" dirty="0" smtClean="0"/>
              <a:t>characteristics</a:t>
            </a:r>
            <a:r>
              <a:rPr lang="en-US" dirty="0" smtClean="0"/>
              <a:t>, </a:t>
            </a:r>
            <a:r>
              <a:rPr lang="en-US" i="1" dirty="0" smtClean="0"/>
              <a:t>constraints.</a:t>
            </a:r>
            <a:r>
              <a:rPr lang="en-US" dirty="0" smtClean="0"/>
              <a:t> </a:t>
            </a:r>
          </a:p>
          <a:p>
            <a:pPr lvl="1" algn="just"/>
            <a:r>
              <a:rPr lang="en-US" dirty="0" smtClean="0">
                <a:solidFill>
                  <a:srgbClr val="FFFF00"/>
                </a:solidFill>
              </a:rPr>
              <a:t>Implementation (transition) requirements</a:t>
            </a:r>
          </a:p>
          <a:p>
            <a:pPr lvl="2" algn="just"/>
            <a:r>
              <a:rPr lang="en-US" dirty="0" smtClean="0"/>
              <a:t> Usually detailed statements of capabilities or </a:t>
            </a:r>
            <a:r>
              <a:rPr lang="en-US" dirty="0" err="1" smtClean="0"/>
              <a:t>behaviour</a:t>
            </a:r>
            <a:r>
              <a:rPr lang="en-US" dirty="0" smtClean="0"/>
              <a:t> required only to enable transition from the current state of the enterprise to the desired future state, but that will thereafter no longer be required. Examples include: recruitment, role changes, education, migration of data from one system to another. </a:t>
            </a:r>
          </a:p>
          <a:p>
            <a:pPr algn="just"/>
            <a:endParaRPr lang="en-US" dirty="0" smtClean="0"/>
          </a:p>
        </p:txBody>
      </p:sp>
      <p:sp>
        <p:nvSpPr>
          <p:cNvPr id="4" name="Date Placeholder 3"/>
          <p:cNvSpPr>
            <a:spLocks noGrp="1"/>
          </p:cNvSpPr>
          <p:nvPr>
            <p:ph type="dt" sz="half" idx="10"/>
          </p:nvPr>
        </p:nvSpPr>
        <p:spPr/>
        <p:txBody>
          <a:bodyPr/>
          <a:lstStyle/>
          <a:p>
            <a:fld id="{39AF3019-D8FD-49C4-8E2C-EF85AFD096B0}"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Characteristics of good requirements:</a:t>
            </a:r>
          </a:p>
          <a:p>
            <a:pPr lvl="1" algn="just"/>
            <a:r>
              <a:rPr lang="en-US" dirty="0" smtClean="0"/>
              <a:t>Unitary</a:t>
            </a:r>
          </a:p>
          <a:p>
            <a:pPr lvl="1" algn="just"/>
            <a:r>
              <a:rPr lang="en-US" dirty="0" smtClean="0"/>
              <a:t>Complete</a:t>
            </a:r>
          </a:p>
          <a:p>
            <a:pPr lvl="1" algn="just"/>
            <a:r>
              <a:rPr lang="en-US" dirty="0" smtClean="0"/>
              <a:t>Consistent</a:t>
            </a:r>
          </a:p>
          <a:p>
            <a:pPr lvl="1" algn="just"/>
            <a:r>
              <a:rPr lang="en-US" dirty="0" smtClean="0"/>
              <a:t>Traceable</a:t>
            </a:r>
          </a:p>
          <a:p>
            <a:pPr lvl="1" algn="just"/>
            <a:r>
              <a:rPr lang="en-US" dirty="0" smtClean="0"/>
              <a:t>Unambiguous</a:t>
            </a:r>
          </a:p>
          <a:p>
            <a:pPr lvl="1" algn="just"/>
            <a:r>
              <a:rPr lang="en-US" dirty="0" smtClean="0"/>
              <a:t>Verifiable</a:t>
            </a:r>
          </a:p>
          <a:p>
            <a:pPr algn="just"/>
            <a:r>
              <a:rPr lang="en-US" dirty="0" smtClean="0"/>
              <a:t>Requirements analysis or requirements engineering is the set of activities that lead to the derivation of the system or software requirements. </a:t>
            </a:r>
          </a:p>
          <a:p>
            <a:pPr algn="just"/>
            <a:r>
              <a:rPr lang="en-US" dirty="0" smtClean="0"/>
              <a:t>Requirements engineering may involve a feasibility study or a </a:t>
            </a:r>
            <a:r>
              <a:rPr lang="en-US" i="1" dirty="0" smtClean="0"/>
              <a:t>conceptual analysis phase</a:t>
            </a:r>
            <a:r>
              <a:rPr lang="en-US" dirty="0" smtClean="0"/>
              <a:t> of the project and requirements elicitation (gathering, understanding, reviewing, and articulating the needs of the stakeholders) and requirements analysis , analysis (checking for consistency and completeness), specification (documenting the requirements) and validation (making sure the specified requirements are correct).</a:t>
            </a:r>
          </a:p>
          <a:p>
            <a:pPr algn="just"/>
            <a:r>
              <a:rPr lang="en-US" dirty="0" smtClean="0"/>
              <a:t>Requirements analysis is critical to the success of a systems or software project. The requirements should be documented, actionable, measurable, testable, traceable, related to identified business needs or opportunities, and defined to a level of detail sufficient for system design.</a:t>
            </a:r>
          </a:p>
          <a:p>
            <a:pPr algn="just"/>
            <a:endParaRPr lang="en-US" dirty="0" smtClean="0"/>
          </a:p>
        </p:txBody>
      </p:sp>
      <p:sp>
        <p:nvSpPr>
          <p:cNvPr id="4" name="Date Placeholder 3"/>
          <p:cNvSpPr>
            <a:spLocks noGrp="1"/>
          </p:cNvSpPr>
          <p:nvPr>
            <p:ph type="dt" sz="half" idx="10"/>
          </p:nvPr>
        </p:nvSpPr>
        <p:spPr/>
        <p:txBody>
          <a:bodyPr/>
          <a:lstStyle/>
          <a:p>
            <a:fld id="{931A2527-62EE-47AD-978B-49C09E270CD1}"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Design</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Object-oriented analysis and design (OOAD) is a popular technical approach for analyzing, designing an application, system, or business by applying the object-oriented paradigm and visual modeling throughout the development life cycles to foster better stakeholder communication and product quality.</a:t>
            </a:r>
          </a:p>
          <a:p>
            <a:pPr algn="just"/>
            <a:r>
              <a:rPr lang="en-US" dirty="0" smtClean="0"/>
              <a:t>OOAD in modern software engineering is best conducted in an iterative and incremental way. </a:t>
            </a:r>
          </a:p>
          <a:p>
            <a:pPr algn="just"/>
            <a:r>
              <a:rPr lang="en-US" dirty="0" smtClean="0"/>
              <a:t>Iteration by iteration, the outputs of OOAD activities, analysis models for OOA and design models for OOD respectively, will be refined and evolve continuously driven by key factors like risks and business value.</a:t>
            </a:r>
          </a:p>
          <a:p>
            <a:r>
              <a:rPr lang="en-US" dirty="0" smtClean="0"/>
              <a:t>The primary tasks in object-oriented analysis (OOA) are:</a:t>
            </a:r>
          </a:p>
          <a:p>
            <a:pPr lvl="1"/>
            <a:r>
              <a:rPr lang="en-US" dirty="0" smtClean="0"/>
              <a:t>Find the objects</a:t>
            </a:r>
          </a:p>
          <a:p>
            <a:pPr lvl="1"/>
            <a:r>
              <a:rPr lang="en-US" dirty="0" smtClean="0"/>
              <a:t>Organize the objects</a:t>
            </a:r>
          </a:p>
          <a:p>
            <a:pPr lvl="1"/>
            <a:r>
              <a:rPr lang="en-US" dirty="0" smtClean="0"/>
              <a:t>Describe how the objects interact</a:t>
            </a:r>
          </a:p>
          <a:p>
            <a:pPr lvl="1"/>
            <a:r>
              <a:rPr lang="en-US" dirty="0" smtClean="0"/>
              <a:t>Define the behavior of the objects</a:t>
            </a:r>
          </a:p>
          <a:p>
            <a:pPr lvl="1"/>
            <a:r>
              <a:rPr lang="en-US" dirty="0" smtClean="0"/>
              <a:t>Define the internals of the objects</a:t>
            </a:r>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6C2E74C0-E1B4-42BD-BAB8-A7ED1FF41A5C}"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Design</a:t>
            </a:r>
            <a:endParaRPr lang="en-US" dirty="0"/>
          </a:p>
        </p:txBody>
      </p:sp>
      <p:sp>
        <p:nvSpPr>
          <p:cNvPr id="3" name="Content Placeholder 2"/>
          <p:cNvSpPr>
            <a:spLocks noGrp="1"/>
          </p:cNvSpPr>
          <p:nvPr>
            <p:ph idx="1"/>
          </p:nvPr>
        </p:nvSpPr>
        <p:spPr>
          <a:xfrm>
            <a:off x="457200" y="1646236"/>
            <a:ext cx="8229600" cy="4830763"/>
          </a:xfrm>
        </p:spPr>
        <p:txBody>
          <a:bodyPr>
            <a:noAutofit/>
          </a:bodyPr>
          <a:lstStyle/>
          <a:p>
            <a:pPr algn="just"/>
            <a:r>
              <a:rPr lang="en-US" sz="2000" dirty="0" smtClean="0"/>
              <a:t>Common models used in OOA are use cases and object models. </a:t>
            </a:r>
          </a:p>
          <a:p>
            <a:pPr algn="just"/>
            <a:r>
              <a:rPr lang="en-US" sz="2000" dirty="0" smtClean="0"/>
              <a:t>Use cases describe scenarios for standard domain functions that the system must accomplish. </a:t>
            </a:r>
          </a:p>
          <a:p>
            <a:pPr algn="just"/>
            <a:r>
              <a:rPr lang="en-US" sz="2000" dirty="0" smtClean="0"/>
              <a:t>Object models describe the names, class relations (e.g. Circle is a subclass of Shape), operations, and properties of the main objects. </a:t>
            </a:r>
          </a:p>
          <a:p>
            <a:pPr algn="just"/>
            <a:r>
              <a:rPr lang="en-US" sz="2000" dirty="0" smtClean="0"/>
              <a:t>User-interface prototypes can also be created to help understanding.</a:t>
            </a:r>
          </a:p>
          <a:p>
            <a:pPr algn="just"/>
            <a:r>
              <a:rPr lang="en-US" sz="2000" dirty="0" smtClean="0"/>
              <a:t>During object-oriented design (OOD), a developer applies implementation constraints to the conceptual model produced in object-oriented analysis.</a:t>
            </a:r>
          </a:p>
          <a:p>
            <a:pPr algn="just"/>
            <a:r>
              <a:rPr lang="en-US" sz="2000" dirty="0" smtClean="0"/>
              <a:t>Important topics during OOD also include the design of software architectures by applying architectural patterns and design patterns with object-oriented design principles.</a:t>
            </a:r>
          </a:p>
          <a:p>
            <a:pPr algn="just"/>
            <a:r>
              <a:rPr lang="en-US" sz="2000" dirty="0" smtClean="0"/>
              <a:t>OOM is a main technique heavily used by both OOA and OOD activities in modern software engineering.</a:t>
            </a:r>
            <a:endParaRPr lang="en-US" sz="2000" dirty="0"/>
          </a:p>
        </p:txBody>
      </p:sp>
      <p:sp>
        <p:nvSpPr>
          <p:cNvPr id="4" name="Date Placeholder 3"/>
          <p:cNvSpPr>
            <a:spLocks noGrp="1"/>
          </p:cNvSpPr>
          <p:nvPr>
            <p:ph type="dt" sz="half" idx="10"/>
          </p:nvPr>
        </p:nvSpPr>
        <p:spPr/>
        <p:txBody>
          <a:bodyPr/>
          <a:lstStyle/>
          <a:p>
            <a:fld id="{64260884-7986-43FF-9A87-2C5A48DB824A}"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Implementation is the realization of an application, or execution of a plan, idea, model, design, specification, standard, algorithm, or policy.</a:t>
            </a:r>
          </a:p>
          <a:p>
            <a:pPr algn="just"/>
            <a:r>
              <a:rPr lang="en-US" dirty="0" smtClean="0"/>
              <a:t>an implementation is a realization of a technical specification or algorithm as a program, software component, or other computer system through computer programming and deployment.</a:t>
            </a:r>
          </a:p>
          <a:p>
            <a:pPr algn="just"/>
            <a:r>
              <a:rPr lang="en-US" dirty="0" smtClean="0"/>
              <a:t>in object-oriented programming, when a </a:t>
            </a:r>
            <a:r>
              <a:rPr lang="en-US" dirty="0" smtClean="0">
                <a:hlinkClick r:id="rId2" tooltip="Concrete class"/>
              </a:rPr>
              <a:t>concrete</a:t>
            </a:r>
            <a:r>
              <a:rPr lang="en-US" dirty="0" smtClean="0"/>
              <a:t> class implements an interface; in this case the concrete class is an </a:t>
            </a:r>
            <a:r>
              <a:rPr lang="en-US" i="1" dirty="0" smtClean="0"/>
              <a:t>implementation</a:t>
            </a:r>
            <a:r>
              <a:rPr lang="en-US" dirty="0" smtClean="0"/>
              <a:t> of the interface and it includes methods which are </a:t>
            </a:r>
            <a:r>
              <a:rPr lang="en-US" i="1" dirty="0" smtClean="0"/>
              <a:t>implementations</a:t>
            </a:r>
            <a:r>
              <a:rPr lang="en-US" dirty="0" smtClean="0"/>
              <a:t> of those methods specified by the interface.</a:t>
            </a:r>
          </a:p>
          <a:p>
            <a:pPr algn="just"/>
            <a:endParaRPr lang="en-US" dirty="0"/>
          </a:p>
        </p:txBody>
      </p:sp>
      <p:sp>
        <p:nvSpPr>
          <p:cNvPr id="4" name="Date Placeholder 3"/>
          <p:cNvSpPr>
            <a:spLocks noGrp="1"/>
          </p:cNvSpPr>
          <p:nvPr>
            <p:ph type="dt" sz="half" idx="10"/>
          </p:nvPr>
        </p:nvSpPr>
        <p:spPr/>
        <p:txBody>
          <a:bodyPr/>
          <a:lstStyle/>
          <a:p>
            <a:fld id="{F02EC0AF-B5DF-4987-955B-5A5BC245F6BC}"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UP</a:t>
            </a:r>
            <a:endParaRPr lang="en-US" dirty="0"/>
          </a:p>
        </p:txBody>
      </p:sp>
      <p:pic>
        <p:nvPicPr>
          <p:cNvPr id="4" name="Content Placeholder 3" descr="unified1.jpg"/>
          <p:cNvPicPr>
            <a:picLocks noGrp="1" noChangeAspect="1"/>
          </p:cNvPicPr>
          <p:nvPr>
            <p:ph idx="1"/>
          </p:nvPr>
        </p:nvPicPr>
        <p:blipFill>
          <a:blip r:embed="rId2" cstate="print"/>
          <a:stretch>
            <a:fillRect/>
          </a:stretch>
        </p:blipFill>
        <p:spPr>
          <a:xfrm>
            <a:off x="762000" y="1646238"/>
            <a:ext cx="7772400" cy="4906962"/>
          </a:xfrm>
        </p:spPr>
      </p:pic>
      <p:sp>
        <p:nvSpPr>
          <p:cNvPr id="5" name="Date Placeholder 4"/>
          <p:cNvSpPr>
            <a:spLocks noGrp="1"/>
          </p:cNvSpPr>
          <p:nvPr>
            <p:ph type="dt" sz="half" idx="10"/>
          </p:nvPr>
        </p:nvSpPr>
        <p:spPr/>
        <p:txBody>
          <a:bodyPr/>
          <a:lstStyle/>
          <a:p>
            <a:fld id="{41A787BA-DBE2-42DF-83D3-9D016C489E10}"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The purposes of testing are: </a:t>
            </a:r>
          </a:p>
          <a:p>
            <a:pPr lvl="1" algn="just"/>
            <a:r>
              <a:rPr lang="en-US" dirty="0" smtClean="0"/>
              <a:t>To verify the interaction between objects. </a:t>
            </a:r>
          </a:p>
          <a:p>
            <a:pPr lvl="1" algn="just"/>
            <a:r>
              <a:rPr lang="en-US" dirty="0" smtClean="0"/>
              <a:t>To verify the proper integration of all components of the software. </a:t>
            </a:r>
          </a:p>
          <a:p>
            <a:pPr lvl="1" algn="just"/>
            <a:r>
              <a:rPr lang="en-US" dirty="0" smtClean="0"/>
              <a:t>To verify that all requirements have been correctly implemented. </a:t>
            </a:r>
          </a:p>
          <a:p>
            <a:pPr lvl="1" algn="just"/>
            <a:r>
              <a:rPr lang="en-US" dirty="0" smtClean="0"/>
              <a:t>To identify and ensure defects are addressed prior to the deployment of the software. </a:t>
            </a:r>
          </a:p>
          <a:p>
            <a:pPr algn="just"/>
            <a:r>
              <a:rPr lang="en-US" dirty="0" smtClean="0"/>
              <a:t>The Rational Unified Process proposes an iterative approach, which means that you test throughout the project. </a:t>
            </a:r>
          </a:p>
          <a:p>
            <a:pPr algn="just"/>
            <a:r>
              <a:rPr lang="en-US" dirty="0" smtClean="0"/>
              <a:t>This allows you to find defects as early as possible, which radically reduces the cost of fixing the defect. </a:t>
            </a:r>
          </a:p>
          <a:p>
            <a:pPr algn="just"/>
            <a:r>
              <a:rPr lang="en-US" dirty="0" smtClean="0"/>
              <a:t>Tests are carried out along three quality dimensions reliability, functionality, application performance and system performance. </a:t>
            </a:r>
          </a:p>
          <a:p>
            <a:pPr algn="just"/>
            <a:r>
              <a:rPr lang="en-US" dirty="0" smtClean="0"/>
              <a:t>For each of these quality dimensions, the process describes how you go through the test lifecycle of planning, design, implementation, execution and evaluation. </a:t>
            </a:r>
          </a:p>
          <a:p>
            <a:r>
              <a:rPr lang="en-US" dirty="0" smtClean="0"/>
              <a:t>Strategies for when and how to automate test are described. Test automation is especially important using an </a:t>
            </a:r>
          </a:p>
          <a:p>
            <a:r>
              <a:rPr lang="en-US" dirty="0" smtClean="0"/>
              <a:t>iterative approach, to allow regression testing at then end of each iteration, as well as for each new version of the </a:t>
            </a:r>
          </a:p>
          <a:p>
            <a:r>
              <a:rPr lang="en-US" dirty="0" smtClean="0"/>
              <a:t>product. </a:t>
            </a:r>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E0C2024D-E83E-47EC-88FE-5131065509ED}"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Software deployment is all of the activities that make a software system available for use.</a:t>
            </a:r>
          </a:p>
          <a:p>
            <a:pPr algn="just"/>
            <a:r>
              <a:rPr lang="en-US" dirty="0" smtClean="0"/>
              <a:t>The general deployment process consists of several interrelated activities with possible transitions between them. </a:t>
            </a:r>
          </a:p>
          <a:p>
            <a:pPr algn="just"/>
            <a:r>
              <a:rPr lang="en-US" dirty="0" smtClean="0"/>
              <a:t>These activities can occur at the producer side or at the consumer side or both. Because every software system is unique, the precise processes or procedures within each activity can hardly be defined. </a:t>
            </a:r>
          </a:p>
          <a:p>
            <a:pPr algn="just"/>
            <a:r>
              <a:rPr lang="en-US" dirty="0" smtClean="0"/>
              <a:t>Therefore, "deployment" should be interpreted as a </a:t>
            </a:r>
            <a:r>
              <a:rPr lang="en-US" i="1" dirty="0" smtClean="0"/>
              <a:t>general process</a:t>
            </a:r>
            <a:r>
              <a:rPr lang="en-US" dirty="0" smtClean="0"/>
              <a:t> that has to be customized according to specific requirements or characteristics. </a:t>
            </a:r>
            <a:endParaRPr lang="en-US" dirty="0"/>
          </a:p>
        </p:txBody>
      </p:sp>
      <p:sp>
        <p:nvSpPr>
          <p:cNvPr id="4" name="Date Placeholder 3"/>
          <p:cNvSpPr>
            <a:spLocks noGrp="1"/>
          </p:cNvSpPr>
          <p:nvPr>
            <p:ph type="dt" sz="half" idx="10"/>
          </p:nvPr>
        </p:nvSpPr>
        <p:spPr/>
        <p:txBody>
          <a:bodyPr/>
          <a:lstStyle/>
          <a:p>
            <a:fld id="{3266406A-E1B6-4AFD-97AF-AA392B5EBBC5}"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rmAutofit/>
          </a:bodyPr>
          <a:lstStyle/>
          <a:p>
            <a:pPr algn="just"/>
            <a:r>
              <a:rPr lang="en-US" dirty="0" smtClean="0"/>
              <a:t>Deployment activities:</a:t>
            </a:r>
          </a:p>
          <a:p>
            <a:pPr lvl="1" algn="just"/>
            <a:r>
              <a:rPr lang="en-US" dirty="0" smtClean="0"/>
              <a:t>Release</a:t>
            </a:r>
          </a:p>
          <a:p>
            <a:pPr lvl="1" algn="just"/>
            <a:r>
              <a:rPr lang="en-US" dirty="0" smtClean="0"/>
              <a:t>Install and activate</a:t>
            </a:r>
          </a:p>
          <a:p>
            <a:pPr lvl="1" algn="just"/>
            <a:r>
              <a:rPr lang="en-US" dirty="0" smtClean="0"/>
              <a:t>Deactivate</a:t>
            </a:r>
          </a:p>
          <a:p>
            <a:pPr lvl="1" algn="just"/>
            <a:r>
              <a:rPr lang="en-US" dirty="0" smtClean="0"/>
              <a:t>Adapt</a:t>
            </a:r>
          </a:p>
          <a:p>
            <a:pPr lvl="1" algn="just"/>
            <a:r>
              <a:rPr lang="en-US" dirty="0" smtClean="0"/>
              <a:t>Update</a:t>
            </a:r>
          </a:p>
          <a:p>
            <a:pPr lvl="1" algn="just"/>
            <a:r>
              <a:rPr lang="en-US" dirty="0" smtClean="0"/>
              <a:t>Version tracking</a:t>
            </a:r>
          </a:p>
          <a:p>
            <a:pPr lvl="1" algn="just"/>
            <a:r>
              <a:rPr lang="en-US" dirty="0" smtClean="0"/>
              <a:t>Uninstall</a:t>
            </a:r>
          </a:p>
          <a:p>
            <a:pPr lvl="1" algn="just"/>
            <a:endParaRPr lang="en-US" dirty="0" smtClean="0"/>
          </a:p>
          <a:p>
            <a:pPr lvl="1" algn="just"/>
            <a:endParaRPr lang="en-US" dirty="0"/>
          </a:p>
        </p:txBody>
      </p:sp>
      <p:sp>
        <p:nvSpPr>
          <p:cNvPr id="4" name="Date Placeholder 3"/>
          <p:cNvSpPr>
            <a:spLocks noGrp="1"/>
          </p:cNvSpPr>
          <p:nvPr>
            <p:ph type="dt" sz="half" idx="10"/>
          </p:nvPr>
        </p:nvSpPr>
        <p:spPr/>
        <p:txBody>
          <a:bodyPr/>
          <a:lstStyle/>
          <a:p>
            <a:fld id="{023C0DE2-EFA1-4AC5-AC45-E225C11B826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and change management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t>Configuration management</a:t>
            </a:r>
            <a:r>
              <a:rPr lang="en-US" dirty="0" smtClean="0"/>
              <a:t> (</a:t>
            </a:r>
            <a:r>
              <a:rPr lang="en-US" b="1" dirty="0" smtClean="0"/>
              <a:t>CM</a:t>
            </a:r>
            <a:r>
              <a:rPr lang="en-US" dirty="0" smtClean="0"/>
              <a:t>) is a systems engineering process for establishing and maintaining consistency of a product's performance, functional and physical attributes with its requirements, design and operational information throughout its life.</a:t>
            </a:r>
          </a:p>
          <a:p>
            <a:pPr algn="just"/>
            <a:r>
              <a:rPr lang="en-US" dirty="0" smtClean="0"/>
              <a:t>CM verifies that a system performs as intended, and is identified and documented in sufficient detail to support its projected life cycle.</a:t>
            </a:r>
          </a:p>
          <a:p>
            <a:pPr algn="just"/>
            <a:r>
              <a:rPr lang="en-US" dirty="0" smtClean="0"/>
              <a:t>CM emphasizes the functional relation between parts, subsystems, and systems for effectively controlling system change. </a:t>
            </a:r>
          </a:p>
          <a:p>
            <a:pPr algn="just"/>
            <a:r>
              <a:rPr lang="en-US" dirty="0" smtClean="0"/>
              <a:t>It helps to verify that proposed changes are systematically considered to minimize adverse effects.</a:t>
            </a:r>
          </a:p>
          <a:p>
            <a:pPr algn="just"/>
            <a:r>
              <a:rPr lang="en-US" dirty="0" smtClean="0"/>
              <a:t>CM verifies that changes are carried out as prescribed and that documentation of items and systems reflects their true configuration. </a:t>
            </a:r>
          </a:p>
          <a:p>
            <a:pPr algn="just"/>
            <a:r>
              <a:rPr lang="en-US" dirty="0" smtClean="0"/>
              <a:t>A complete CM program includes provisions for the storing, tracking, and updating of all system information on a component, subsystem, and system basis.</a:t>
            </a:r>
            <a:endParaRPr lang="en-US" dirty="0"/>
          </a:p>
        </p:txBody>
      </p:sp>
      <p:sp>
        <p:nvSpPr>
          <p:cNvPr id="4" name="Date Placeholder 3"/>
          <p:cNvSpPr>
            <a:spLocks noGrp="1"/>
          </p:cNvSpPr>
          <p:nvPr>
            <p:ph type="dt" sz="half" idx="10"/>
          </p:nvPr>
        </p:nvSpPr>
        <p:spPr/>
        <p:txBody>
          <a:bodyPr/>
          <a:lstStyle/>
          <a:p>
            <a:fld id="{73AFAEDA-645A-47E8-B0FA-B7FAF0EC5F4F}"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and change management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CM is the practice of handling changes systematically so that a system maintains its integrity over time. </a:t>
            </a:r>
          </a:p>
          <a:p>
            <a:pPr algn="just"/>
            <a:r>
              <a:rPr lang="en-US" dirty="0" smtClean="0"/>
              <a:t>CM implements the policies, procedures, techniques, and tools that are required to manage, evaluate proposed changes, track the status of changes, and to maintain an inventory of system and support documents as the system changes. </a:t>
            </a:r>
          </a:p>
          <a:p>
            <a:pPr algn="just"/>
            <a:r>
              <a:rPr lang="en-US" dirty="0" smtClean="0"/>
              <a:t>CM programs and plans provide technical and administrative direction to the development and implementation of the procedures, functions, services, tools, processes, and resources required to successfully develop and support a complex system.</a:t>
            </a:r>
          </a:p>
          <a:p>
            <a:pPr algn="just"/>
            <a:r>
              <a:rPr lang="en-US" dirty="0" smtClean="0"/>
              <a:t>Change Management focuses on how people and teams are affected by an organizational transition. </a:t>
            </a:r>
          </a:p>
          <a:p>
            <a:pPr algn="just"/>
            <a:r>
              <a:rPr lang="en-US" dirty="0" smtClean="0"/>
              <a:t>It deals with many different disciplines, from behavioral and social sciences to information technology and business solutions. </a:t>
            </a:r>
          </a:p>
          <a:p>
            <a:pPr algn="just"/>
            <a:r>
              <a:rPr lang="en-US" dirty="0" smtClean="0"/>
              <a:t>In a project management context, change management may refer to the change control process wherein changes to the scope of a project are formally introduced and approved.</a:t>
            </a:r>
            <a:endParaRPr lang="en-US" dirty="0"/>
          </a:p>
        </p:txBody>
      </p:sp>
      <p:sp>
        <p:nvSpPr>
          <p:cNvPr id="4" name="Date Placeholder 3"/>
          <p:cNvSpPr>
            <a:spLocks noGrp="1"/>
          </p:cNvSpPr>
          <p:nvPr>
            <p:ph type="dt" sz="half" idx="10"/>
          </p:nvPr>
        </p:nvSpPr>
        <p:spPr/>
        <p:txBody>
          <a:bodyPr/>
          <a:lstStyle/>
          <a:p>
            <a:fld id="{D1E09901-9996-43FD-94F6-288B7FA57793}"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Project management</a:t>
            </a:r>
            <a:r>
              <a:rPr lang="en-US" dirty="0" smtClean="0"/>
              <a:t> is the discipline of initiating, planning, executing, controlling, and closing the work of a team to achieve specific goals and meet specific success criteria. </a:t>
            </a:r>
          </a:p>
          <a:p>
            <a:pPr algn="just"/>
            <a:r>
              <a:rPr lang="en-US" dirty="0" smtClean="0"/>
              <a:t>A project is a temporary endeavor designed to produce a unique product, service or result with a defined beginning and end (usually time-constrained, and often constrained by funding or deliverables) undertaken to meet unique goals and objectives, typically to bring about beneficial change or added value.</a:t>
            </a:r>
          </a:p>
          <a:p>
            <a:pPr algn="just"/>
            <a:r>
              <a:rPr lang="en-US" dirty="0" smtClean="0"/>
              <a:t>The primary challenge of project management is to achieve all of the project goals and constraints.</a:t>
            </a:r>
          </a:p>
        </p:txBody>
      </p:sp>
      <p:sp>
        <p:nvSpPr>
          <p:cNvPr id="4" name="Date Placeholder 3"/>
          <p:cNvSpPr>
            <a:spLocks noGrp="1"/>
          </p:cNvSpPr>
          <p:nvPr>
            <p:ph type="dt" sz="half" idx="10"/>
          </p:nvPr>
        </p:nvSpPr>
        <p:spPr/>
        <p:txBody>
          <a:bodyPr/>
          <a:lstStyle/>
          <a:p>
            <a:fld id="{EA321E99-7B04-4E5D-A575-A38A7B4407C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Agile project management encompasses several iterative approaches based on the principles of human interaction management and founded on a process view of human collaboration.</a:t>
            </a:r>
          </a:p>
          <a:p>
            <a:pPr lvl="1" algn="just"/>
            <a:r>
              <a:rPr lang="en-US" dirty="0" smtClean="0"/>
              <a:t>It is the most consistent project management technique since it involves frequent testing of the project under development.</a:t>
            </a:r>
          </a:p>
          <a:p>
            <a:pPr lvl="1" algn="just"/>
            <a:r>
              <a:rPr lang="en-US" dirty="0" smtClean="0"/>
              <a:t>It is the only technique in which the client will be actively involved in the project development.</a:t>
            </a:r>
          </a:p>
          <a:p>
            <a:pPr lvl="1" algn="just"/>
            <a:r>
              <a:rPr lang="en-US" dirty="0" smtClean="0"/>
              <a:t>The only disadvantage with this technique is that it should be used only if the client has enough time to be actively involved in the project.</a:t>
            </a:r>
          </a:p>
          <a:p>
            <a:pPr algn="just"/>
            <a:endParaRPr lang="en-US" dirty="0"/>
          </a:p>
        </p:txBody>
      </p:sp>
      <p:sp>
        <p:nvSpPr>
          <p:cNvPr id="4" name="Date Placeholder 3"/>
          <p:cNvSpPr>
            <a:spLocks noGrp="1"/>
          </p:cNvSpPr>
          <p:nvPr>
            <p:ph type="dt" sz="half" idx="10"/>
          </p:nvPr>
        </p:nvSpPr>
        <p:spPr/>
        <p:txBody>
          <a:bodyPr/>
          <a:lstStyle/>
          <a:p>
            <a:fld id="{22F3C91D-8F41-49AD-8588-AFC6E2EB9FDA}"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p:txBody>
          <a:bodyPr/>
          <a:lstStyle/>
          <a:p>
            <a:pPr algn="just"/>
            <a:r>
              <a:rPr lang="en-US" dirty="0" smtClean="0"/>
              <a:t>Environment discipline refers to the tools and customizing the process for the project - that is, setting up the tool and process environment</a:t>
            </a:r>
            <a:endParaRPr lang="en-US" dirty="0"/>
          </a:p>
        </p:txBody>
      </p:sp>
      <p:sp>
        <p:nvSpPr>
          <p:cNvPr id="4" name="Date Placeholder 3"/>
          <p:cNvSpPr>
            <a:spLocks noGrp="1"/>
          </p:cNvSpPr>
          <p:nvPr>
            <p:ph type="dt" sz="half" idx="10"/>
          </p:nvPr>
        </p:nvSpPr>
        <p:spPr/>
        <p:txBody>
          <a:bodyPr/>
          <a:lstStyle/>
          <a:p>
            <a:fld id="{37C188FE-F783-48B8-84C9-BE0E8AD42434}"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evolution through </a:t>
            </a:r>
            <a:r>
              <a:rPr lang="en-US" dirty="0" err="1" smtClean="0"/>
              <a:t>Itertions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Design in Unified Process proceeds through a series of cycles, each of which has following phases:</a:t>
            </a:r>
          </a:p>
          <a:p>
            <a:pPr lvl="1" algn="just"/>
            <a:r>
              <a:rPr lang="en-US" dirty="0" smtClean="0"/>
              <a:t>Inception</a:t>
            </a:r>
          </a:p>
          <a:p>
            <a:pPr lvl="1" algn="just"/>
            <a:r>
              <a:rPr lang="en-US" dirty="0" smtClean="0"/>
              <a:t>Elaboration</a:t>
            </a:r>
          </a:p>
          <a:p>
            <a:pPr lvl="1" algn="just"/>
            <a:r>
              <a:rPr lang="en-US" dirty="0" smtClean="0"/>
              <a:t>Construction</a:t>
            </a:r>
          </a:p>
          <a:p>
            <a:pPr lvl="1" algn="just"/>
            <a:r>
              <a:rPr lang="en-US" dirty="0" smtClean="0"/>
              <a:t>Transition</a:t>
            </a:r>
          </a:p>
          <a:p>
            <a:pPr algn="just"/>
            <a:r>
              <a:rPr lang="en-US" dirty="0" smtClean="0"/>
              <a:t>Within these phases we may go through a number of iterations, each involving the normal forms of workflow activity(requirements , analysis , design , implementation , testing).</a:t>
            </a:r>
          </a:p>
          <a:p>
            <a:pPr algn="just"/>
            <a:r>
              <a:rPr lang="en-US" dirty="0" smtClean="0"/>
              <a:t>A principal product of the unified process is the series of models, each appropriate to a key stage in system design.</a:t>
            </a:r>
          </a:p>
          <a:p>
            <a:pPr algn="just"/>
            <a:r>
              <a:rPr lang="en-US" dirty="0" smtClean="0"/>
              <a:t>Since many different models are produced, each for a different design purpose but all related to the same system, we need some point of anchorage.</a:t>
            </a:r>
          </a:p>
          <a:p>
            <a:pPr algn="just"/>
            <a:r>
              <a:rPr lang="en-US" dirty="0" smtClean="0"/>
              <a:t>This is provided by a use case model.</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3745CBE7-68DD-41A6-9750-A4113F66BC56}"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evolution through </a:t>
            </a:r>
            <a:r>
              <a:rPr lang="en-US" dirty="0" err="1" smtClean="0"/>
              <a:t>Itertions</a:t>
            </a:r>
            <a:endParaRPr lang="en-US" dirty="0"/>
          </a:p>
        </p:txBody>
      </p:sp>
      <p:pic>
        <p:nvPicPr>
          <p:cNvPr id="4" name="Content Placeholder 3" descr="product-series-models.png"/>
          <p:cNvPicPr>
            <a:picLocks noGrp="1" noChangeAspect="1"/>
          </p:cNvPicPr>
          <p:nvPr>
            <p:ph idx="1"/>
          </p:nvPr>
        </p:nvPicPr>
        <p:blipFill>
          <a:blip r:embed="rId2" cstate="print"/>
          <a:stretch>
            <a:fillRect/>
          </a:stretch>
        </p:blipFill>
        <p:spPr>
          <a:xfrm>
            <a:off x="685800" y="1524000"/>
            <a:ext cx="7924800" cy="4953000"/>
          </a:xfrm>
        </p:spPr>
      </p:pic>
      <p:sp>
        <p:nvSpPr>
          <p:cNvPr id="5" name="Date Placeholder 4"/>
          <p:cNvSpPr>
            <a:spLocks noGrp="1"/>
          </p:cNvSpPr>
          <p:nvPr>
            <p:ph type="dt" sz="half" idx="10"/>
          </p:nvPr>
        </p:nvSpPr>
        <p:spPr/>
        <p:txBody>
          <a:bodyPr/>
          <a:lstStyle/>
          <a:p>
            <a:fld id="{C84A7CF2-7AD9-46E6-9590-5B41F7C4C641}"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Iterative and Incremental</a:t>
            </a:r>
          </a:p>
          <a:p>
            <a:pPr lvl="1"/>
            <a:r>
              <a:rPr lang="en-US" dirty="0" smtClean="0"/>
              <a:t>The Unified Process is an iterative and incremental development process. </a:t>
            </a:r>
          </a:p>
          <a:p>
            <a:pPr lvl="1"/>
            <a:r>
              <a:rPr lang="en-US" dirty="0" smtClean="0"/>
              <a:t>The Elaboration, Construction and Transition phases are divided into a series of time boxed iterations.</a:t>
            </a:r>
          </a:p>
          <a:p>
            <a:pPr lvl="1"/>
            <a:r>
              <a:rPr lang="en-US" dirty="0" smtClean="0"/>
              <a:t> The Inception phase may also be divided into iterations for a large project.</a:t>
            </a:r>
          </a:p>
          <a:p>
            <a:pPr lvl="1"/>
            <a:r>
              <a:rPr lang="en-US" dirty="0" smtClean="0"/>
              <a:t> Each iteration results in an </a:t>
            </a:r>
            <a:r>
              <a:rPr lang="en-US" i="1" dirty="0" smtClean="0"/>
              <a:t>increment</a:t>
            </a:r>
            <a:r>
              <a:rPr lang="en-US" dirty="0" smtClean="0"/>
              <a:t>, which is a release of the system that contains added or improved functionality compared with the previous release.</a:t>
            </a:r>
          </a:p>
          <a:p>
            <a:pPr lvl="1"/>
            <a:r>
              <a:rPr lang="en-US" dirty="0" smtClean="0"/>
              <a:t>Although most iterations will include work in most of the process disciplines (</a:t>
            </a:r>
            <a:r>
              <a:rPr lang="en-US" i="1" dirty="0" smtClean="0"/>
              <a:t>e.g.</a:t>
            </a:r>
            <a:r>
              <a:rPr lang="en-US" dirty="0" smtClean="0"/>
              <a:t> Requirements, Design, Implementation, Testing) the relative effort and emphasis will change over the course of the project.</a:t>
            </a:r>
          </a:p>
        </p:txBody>
      </p:sp>
      <p:sp>
        <p:nvSpPr>
          <p:cNvPr id="4" name="Date Placeholder 3"/>
          <p:cNvSpPr>
            <a:spLocks noGrp="1"/>
          </p:cNvSpPr>
          <p:nvPr>
            <p:ph type="dt" sz="half" idx="10"/>
          </p:nvPr>
        </p:nvSpPr>
        <p:spPr/>
        <p:txBody>
          <a:bodyPr/>
          <a:lstStyle/>
          <a:p>
            <a:fld id="{BCD4D7D8-E81B-4731-B330-0FC22E1F15D3}"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evolution through </a:t>
            </a:r>
            <a:r>
              <a:rPr lang="en-US" dirty="0" err="1" smtClean="0"/>
              <a:t>Itertions</a:t>
            </a:r>
            <a:endParaRPr lang="en-US" dirty="0"/>
          </a:p>
        </p:txBody>
      </p:sp>
      <p:sp>
        <p:nvSpPr>
          <p:cNvPr id="5" name="Content Placeholder 4"/>
          <p:cNvSpPr>
            <a:spLocks noGrp="1"/>
          </p:cNvSpPr>
          <p:nvPr>
            <p:ph idx="1"/>
          </p:nvPr>
        </p:nvSpPr>
        <p:spPr/>
        <p:txBody>
          <a:bodyPr>
            <a:normAutofit fontScale="77500" lnSpcReduction="20000"/>
          </a:bodyPr>
          <a:lstStyle/>
          <a:p>
            <a:pPr algn="just"/>
            <a:r>
              <a:rPr lang="en-US" dirty="0" smtClean="0"/>
              <a:t>The purpose of use case is to describe the functionality required of the system from the point of view of those concerned with its operation.</a:t>
            </a:r>
          </a:p>
          <a:p>
            <a:pPr algn="just"/>
            <a:r>
              <a:rPr lang="en-US" dirty="0" smtClean="0"/>
              <a:t>The way a use case does this is by specifying a sequence of actions , including variants, that the system can perform and that yield an observable result of value to some actor.</a:t>
            </a:r>
          </a:p>
          <a:p>
            <a:pPr algn="just"/>
            <a:r>
              <a:rPr lang="en-US" dirty="0" smtClean="0"/>
              <a:t>In unified process, this drives:</a:t>
            </a:r>
          </a:p>
          <a:p>
            <a:pPr lvl="1" algn="just"/>
            <a:r>
              <a:rPr lang="en-US" dirty="0" smtClean="0"/>
              <a:t>Requirement capture</a:t>
            </a:r>
          </a:p>
          <a:p>
            <a:pPr lvl="1" algn="just"/>
            <a:r>
              <a:rPr lang="en-US" dirty="0" smtClean="0"/>
              <a:t>Analysis and Design of how system realizes use case</a:t>
            </a:r>
          </a:p>
          <a:p>
            <a:pPr lvl="1" algn="just"/>
            <a:r>
              <a:rPr lang="en-US" dirty="0" smtClean="0"/>
              <a:t>Acceptance / system testing</a:t>
            </a:r>
          </a:p>
          <a:p>
            <a:pPr lvl="1" algn="just"/>
            <a:r>
              <a:rPr lang="en-US" dirty="0" smtClean="0"/>
              <a:t>Planning of development tasks</a:t>
            </a:r>
          </a:p>
          <a:p>
            <a:pPr lvl="1" algn="just"/>
            <a:r>
              <a:rPr lang="en-US" dirty="0" smtClean="0"/>
              <a:t>Traceability of design decisions back to use cases</a:t>
            </a:r>
          </a:p>
          <a:p>
            <a:pPr algn="just"/>
            <a:endParaRPr lang="en-US" dirty="0"/>
          </a:p>
        </p:txBody>
      </p:sp>
      <p:sp>
        <p:nvSpPr>
          <p:cNvPr id="4" name="Date Placeholder 3"/>
          <p:cNvSpPr>
            <a:spLocks noGrp="1"/>
          </p:cNvSpPr>
          <p:nvPr>
            <p:ph type="dt" sz="half" idx="10"/>
          </p:nvPr>
        </p:nvSpPr>
        <p:spPr/>
        <p:txBody>
          <a:bodyPr/>
          <a:lstStyle/>
          <a:p>
            <a:fld id="{7064D565-65A9-4122-B96A-1FD1B5C71AD4}"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evolution through </a:t>
            </a:r>
            <a:r>
              <a:rPr lang="en-US" dirty="0" err="1" smtClean="0"/>
              <a:t>Itertions</a:t>
            </a:r>
            <a:endParaRPr lang="en-US" dirty="0"/>
          </a:p>
        </p:txBody>
      </p:sp>
      <p:pic>
        <p:nvPicPr>
          <p:cNvPr id="4" name="Content Placeholder 3" descr="8.png"/>
          <p:cNvPicPr>
            <a:picLocks noGrp="1" noChangeAspect="1"/>
          </p:cNvPicPr>
          <p:nvPr>
            <p:ph idx="1"/>
          </p:nvPr>
        </p:nvPicPr>
        <p:blipFill>
          <a:blip r:embed="rId2" cstate="print"/>
          <a:stretch>
            <a:fillRect/>
          </a:stretch>
        </p:blipFill>
        <p:spPr>
          <a:xfrm>
            <a:off x="457200" y="1447800"/>
            <a:ext cx="8001000" cy="5029200"/>
          </a:xfrm>
        </p:spPr>
      </p:pic>
      <p:sp>
        <p:nvSpPr>
          <p:cNvPr id="5" name="Date Placeholder 4"/>
          <p:cNvSpPr>
            <a:spLocks noGrp="1"/>
          </p:cNvSpPr>
          <p:nvPr>
            <p:ph type="dt" sz="half" idx="10"/>
          </p:nvPr>
        </p:nvSpPr>
        <p:spPr/>
        <p:txBody>
          <a:bodyPr/>
          <a:lstStyle/>
          <a:p>
            <a:fld id="{55205098-7E9A-4FB3-866F-3F047F946662}"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evolution through </a:t>
            </a:r>
            <a:r>
              <a:rPr lang="en-US" dirty="0" err="1" smtClean="0"/>
              <a:t>Itertions</a:t>
            </a:r>
            <a:endParaRPr lang="en-US" dirty="0"/>
          </a:p>
        </p:txBody>
      </p:sp>
      <p:sp>
        <p:nvSpPr>
          <p:cNvPr id="5" name="Content Placeholder 4"/>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802D3CD-7D10-4D25-8C0C-1CCD4D8B007F}"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UP</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FF0000"/>
                </a:solidFill>
              </a:rPr>
              <a:t>Architecture Centric</a:t>
            </a:r>
          </a:p>
          <a:p>
            <a:pPr lvl="1" algn="just"/>
            <a:r>
              <a:rPr lang="en-US" dirty="0" smtClean="0"/>
              <a:t>The Unified Process insists that architecture sit at the heart of the project team's efforts to shape the system. </a:t>
            </a:r>
          </a:p>
          <a:p>
            <a:pPr lvl="1" algn="just"/>
            <a:r>
              <a:rPr lang="en-US" dirty="0" smtClean="0"/>
              <a:t>Since no single model is sufficient to cover all aspects of a system, the Unified Process supports multiple architectural models and views.</a:t>
            </a:r>
          </a:p>
          <a:p>
            <a:pPr lvl="1" algn="just"/>
            <a:r>
              <a:rPr lang="en-US" dirty="0" smtClean="0"/>
              <a:t>One of the most important deliverables of the process is the executable architecture baseline which is created during the Elaboration phase. </a:t>
            </a:r>
          </a:p>
          <a:p>
            <a:pPr lvl="1" algn="just"/>
            <a:r>
              <a:rPr lang="en-US" dirty="0" smtClean="0"/>
              <a:t>This partial implementation of the system serves to validate the architecture and act as a foundation for remaining development.</a:t>
            </a:r>
          </a:p>
          <a:p>
            <a:pPr algn="just"/>
            <a:r>
              <a:rPr lang="en-US" dirty="0" smtClean="0">
                <a:solidFill>
                  <a:srgbClr val="FF0000"/>
                </a:solidFill>
              </a:rPr>
              <a:t>Risk focused</a:t>
            </a:r>
          </a:p>
          <a:p>
            <a:pPr lvl="1" algn="just"/>
            <a:r>
              <a:rPr lang="en-US" dirty="0" smtClean="0"/>
              <a:t>The Unified Process requires the project team to focus on addressing the most critical risks early in the project life cycle. </a:t>
            </a:r>
          </a:p>
          <a:p>
            <a:pPr lvl="1" algn="just"/>
            <a:r>
              <a:rPr lang="en-US" dirty="0" smtClean="0"/>
              <a:t>The deliverables of each iteration, especially in the Elaboration phase, must be selected in order to ensure that the greatest risks are addressed first.</a:t>
            </a:r>
          </a:p>
          <a:p>
            <a:pPr algn="just"/>
            <a:endParaRPr lang="en-US" dirty="0"/>
          </a:p>
        </p:txBody>
      </p:sp>
      <p:sp>
        <p:nvSpPr>
          <p:cNvPr id="4" name="Date Placeholder 3"/>
          <p:cNvSpPr>
            <a:spLocks noGrp="1"/>
          </p:cNvSpPr>
          <p:nvPr>
            <p:ph type="dt" sz="half" idx="10"/>
          </p:nvPr>
        </p:nvSpPr>
        <p:spPr/>
        <p:txBody>
          <a:bodyPr/>
          <a:lstStyle/>
          <a:p>
            <a:fld id="{9CAC9388-CC82-429E-A275-9828970797DA}"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velopment-iterative.png"/>
          <p:cNvPicPr>
            <a:picLocks noGrp="1" noChangeAspect="1"/>
          </p:cNvPicPr>
          <p:nvPr>
            <p:ph idx="1"/>
          </p:nvPr>
        </p:nvPicPr>
        <p:blipFill>
          <a:blip r:embed="rId2" cstate="print"/>
          <a:stretch>
            <a:fillRect/>
          </a:stretch>
        </p:blipFill>
        <p:spPr>
          <a:xfrm>
            <a:off x="381000" y="1447801"/>
            <a:ext cx="8229599" cy="5105400"/>
          </a:xfrm>
        </p:spPr>
      </p:pic>
      <p:sp>
        <p:nvSpPr>
          <p:cNvPr id="5" name="Date Placeholder 4"/>
          <p:cNvSpPr>
            <a:spLocks noGrp="1"/>
          </p:cNvSpPr>
          <p:nvPr>
            <p:ph type="dt" sz="half" idx="10"/>
          </p:nvPr>
        </p:nvSpPr>
        <p:spPr/>
        <p:txBody>
          <a:bodyPr/>
          <a:lstStyle/>
          <a:p>
            <a:fld id="{F038DC59-4919-4836-84C7-F3C3901F0E3B}" type="datetime1">
              <a:rPr lang="en-US" smtClean="0"/>
              <a:t>8/22/2016</a:t>
            </a:fld>
            <a:endParaRPr lang="en-US"/>
          </a:p>
        </p:txBody>
      </p:sp>
      <p:sp>
        <p:nvSpPr>
          <p:cNvPr id="6" name="Slide Number Placeholder 5"/>
          <p:cNvSpPr>
            <a:spLocks noGrp="1"/>
          </p:cNvSpPr>
          <p:nvPr>
            <p:ph type="sldNum" sz="quarter" idx="12"/>
          </p:nvPr>
        </p:nvSpPr>
        <p:spPr/>
        <p:txBody>
          <a:bodyPr/>
          <a:lstStyle/>
          <a:p>
            <a:fld id="{3DFE66B7-00D6-4D9D-BFCF-954B529F943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UP</a:t>
            </a:r>
            <a:endParaRPr lang="en-US" dirty="0"/>
          </a:p>
        </p:txBody>
      </p:sp>
      <p:sp>
        <p:nvSpPr>
          <p:cNvPr id="3" name="Content Placeholder 2"/>
          <p:cNvSpPr>
            <a:spLocks noGrp="1"/>
          </p:cNvSpPr>
          <p:nvPr>
            <p:ph idx="1"/>
          </p:nvPr>
        </p:nvSpPr>
        <p:spPr/>
        <p:txBody>
          <a:bodyPr/>
          <a:lstStyle/>
          <a:p>
            <a:pPr algn="just"/>
            <a:r>
              <a:rPr lang="en-US" sz="2000" dirty="0" smtClean="0"/>
              <a:t>The lifecycle describes the time dimension of project, that is, how a project is divided into phases and iterations. </a:t>
            </a:r>
          </a:p>
          <a:p>
            <a:pPr algn="just"/>
            <a:r>
              <a:rPr lang="en-US" sz="2000" dirty="0" smtClean="0"/>
              <a:t>It divides a project into four </a:t>
            </a:r>
            <a:r>
              <a:rPr lang="en-US" sz="2000" b="1" dirty="0" smtClean="0"/>
              <a:t>phases: Inception, Elaboration, Construction,</a:t>
            </a:r>
            <a:r>
              <a:rPr lang="en-US" sz="2000" dirty="0" smtClean="0"/>
              <a:t> and </a:t>
            </a:r>
            <a:r>
              <a:rPr lang="en-US" sz="2000" b="1" dirty="0" smtClean="0"/>
              <a:t>Transition,</a:t>
            </a:r>
            <a:r>
              <a:rPr lang="en-US" sz="2000" dirty="0" smtClean="0"/>
              <a:t> each ending with a well-defined milestone.</a:t>
            </a:r>
          </a:p>
          <a:p>
            <a:pPr algn="just"/>
            <a:r>
              <a:rPr lang="en-US" sz="2000" dirty="0" smtClean="0"/>
              <a:t>Each phase has specific objectives.</a:t>
            </a:r>
          </a:p>
          <a:p>
            <a:pPr algn="just"/>
            <a:endParaRPr lang="en-US" sz="1600"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pic>
        <p:nvPicPr>
          <p:cNvPr id="4" name="Picture 3" descr="images.jpg"/>
          <p:cNvPicPr>
            <a:picLocks noChangeAspect="1"/>
          </p:cNvPicPr>
          <p:nvPr/>
        </p:nvPicPr>
        <p:blipFill>
          <a:blip r:embed="rId2" cstate="print"/>
          <a:stretch>
            <a:fillRect/>
          </a:stretch>
        </p:blipFill>
        <p:spPr>
          <a:xfrm>
            <a:off x="5334000" y="4038600"/>
            <a:ext cx="2686050" cy="1704975"/>
          </a:xfrm>
          <a:prstGeom prst="rect">
            <a:avLst/>
          </a:prstGeom>
        </p:spPr>
      </p:pic>
      <p:pic>
        <p:nvPicPr>
          <p:cNvPr id="5" name="Picture 4" descr="01fig01.gif"/>
          <p:cNvPicPr>
            <a:picLocks noChangeAspect="1"/>
          </p:cNvPicPr>
          <p:nvPr/>
        </p:nvPicPr>
        <p:blipFill>
          <a:blip r:embed="rId3" cstate="print"/>
          <a:stretch>
            <a:fillRect/>
          </a:stretch>
        </p:blipFill>
        <p:spPr>
          <a:xfrm>
            <a:off x="457200" y="4267200"/>
            <a:ext cx="4095750" cy="1343025"/>
          </a:xfrm>
          <a:prstGeom prst="rect">
            <a:avLst/>
          </a:prstGeom>
        </p:spPr>
      </p:pic>
      <p:sp>
        <p:nvSpPr>
          <p:cNvPr id="6" name="Date Placeholder 5"/>
          <p:cNvSpPr>
            <a:spLocks noGrp="1"/>
          </p:cNvSpPr>
          <p:nvPr>
            <p:ph type="dt" sz="half" idx="10"/>
          </p:nvPr>
        </p:nvSpPr>
        <p:spPr/>
        <p:txBody>
          <a:bodyPr/>
          <a:lstStyle/>
          <a:p>
            <a:fld id="{24ACAA76-9175-4D90-AA35-BCA3BE64CBB7}" type="datetime1">
              <a:rPr lang="en-US" smtClean="0"/>
              <a:t>8/22/2016</a:t>
            </a:fld>
            <a:endParaRPr lang="en-US"/>
          </a:p>
        </p:txBody>
      </p:sp>
      <p:sp>
        <p:nvSpPr>
          <p:cNvPr id="7" name="Slide Number Placeholder 6"/>
          <p:cNvSpPr>
            <a:spLocks noGrp="1"/>
          </p:cNvSpPr>
          <p:nvPr>
            <p:ph type="sldNum" sz="quarter" idx="12"/>
          </p:nvPr>
        </p:nvSpPr>
        <p:spPr/>
        <p:txBody>
          <a:bodyPr/>
          <a:lstStyle/>
          <a:p>
            <a:fld id="{3DFE66B7-00D6-4D9D-BFCF-954B529F943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UP</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Inception:</a:t>
            </a:r>
          </a:p>
          <a:p>
            <a:pPr lvl="1" algn="just"/>
            <a:r>
              <a:rPr lang="en-US" dirty="0" smtClean="0"/>
              <a:t>Establish the scope of the system, including a good understanding of what system to build, by reaching a high-level understanding of the requirements.</a:t>
            </a:r>
          </a:p>
          <a:p>
            <a:pPr lvl="1" algn="just"/>
            <a:r>
              <a:rPr lang="en-US" dirty="0" smtClean="0"/>
              <a:t> Mitigate many of the business risks and produce the business case for building the system and a vision document to get buy-in from all stakeholders on whether or not to proceed with the project. </a:t>
            </a:r>
          </a:p>
          <a:p>
            <a:pPr lvl="1" algn="just"/>
            <a:r>
              <a:rPr lang="en-US" dirty="0" smtClean="0"/>
              <a:t>This is similar to what many agile processes refer to as </a:t>
            </a:r>
            <a:r>
              <a:rPr lang="en-US" i="1" dirty="0" smtClean="0"/>
              <a:t>Iteration 0</a:t>
            </a:r>
            <a:r>
              <a:rPr lang="en-US" dirty="0" smtClean="0"/>
              <a:t>.</a:t>
            </a:r>
          </a:p>
          <a:p>
            <a:pPr algn="just"/>
            <a:r>
              <a:rPr lang="en-US" dirty="0" smtClean="0"/>
              <a:t>Elaboration:</a:t>
            </a:r>
          </a:p>
          <a:p>
            <a:pPr lvl="1" algn="just"/>
            <a:r>
              <a:rPr lang="en-US" dirty="0" smtClean="0"/>
              <a:t>Reduce major risks to enable cost and schedule estimates to be updated and to get buy-in from key stakeholders. </a:t>
            </a:r>
          </a:p>
          <a:p>
            <a:pPr lvl="1" algn="just"/>
            <a:r>
              <a:rPr lang="en-US" dirty="0" smtClean="0"/>
              <a:t>Mitigate major technical risks by taking care of many of the most technically difficult tasks. </a:t>
            </a:r>
          </a:p>
          <a:p>
            <a:pPr lvl="1" algn="just"/>
            <a:r>
              <a:rPr lang="en-US" dirty="0" smtClean="0"/>
              <a:t>Design, implement, test, and baseline an executable </a:t>
            </a:r>
            <a:r>
              <a:rPr lang="en-US" b="1" dirty="0" smtClean="0"/>
              <a:t>architecture,</a:t>
            </a:r>
            <a:r>
              <a:rPr lang="en-US" dirty="0" smtClean="0"/>
              <a:t> including subsystems, their interfaces, key components, and architectural mechanisms such as how to deal with </a:t>
            </a:r>
            <a:r>
              <a:rPr lang="en-US" dirty="0" err="1" smtClean="0"/>
              <a:t>interprocess</a:t>
            </a:r>
            <a:r>
              <a:rPr lang="en-US" dirty="0" smtClean="0"/>
              <a:t> communication or persistency. </a:t>
            </a:r>
          </a:p>
          <a:p>
            <a:pPr lvl="1" algn="just"/>
            <a:r>
              <a:rPr lang="en-US" dirty="0" smtClean="0"/>
              <a:t>Address major business risks by defining, designing, implementing, and testing key capabilities, which are validated with the customer. </a:t>
            </a:r>
          </a:p>
          <a:p>
            <a:pPr lvl="1" algn="just"/>
            <a:r>
              <a:rPr lang="en-US" dirty="0" smtClean="0"/>
              <a:t>Do not define and analyze all requirements at this time, as doing so would lead to waterfall development. </a:t>
            </a:r>
          </a:p>
          <a:p>
            <a:pPr lvl="1" algn="just"/>
            <a:r>
              <a:rPr lang="en-US" dirty="0" smtClean="0"/>
              <a:t>Detail and analyze only the requirements required to address the above risks.</a:t>
            </a:r>
          </a:p>
        </p:txBody>
      </p:sp>
      <p:sp>
        <p:nvSpPr>
          <p:cNvPr id="4" name="Date Placeholder 3"/>
          <p:cNvSpPr>
            <a:spLocks noGrp="1"/>
          </p:cNvSpPr>
          <p:nvPr>
            <p:ph type="dt" sz="half" idx="10"/>
          </p:nvPr>
        </p:nvSpPr>
        <p:spPr/>
        <p:txBody>
          <a:bodyPr/>
          <a:lstStyle/>
          <a:p>
            <a:fld id="{8B1B58BD-A087-4647-9D13-7CFEFDDF370E}" type="datetime1">
              <a:rPr lang="en-US" smtClean="0"/>
              <a:t>8/22/2016</a:t>
            </a:fld>
            <a:endParaRPr lang="en-US"/>
          </a:p>
        </p:txBody>
      </p:sp>
      <p:sp>
        <p:nvSpPr>
          <p:cNvPr id="5" name="Slide Number Placeholder 4"/>
          <p:cNvSpPr>
            <a:spLocks noGrp="1"/>
          </p:cNvSpPr>
          <p:nvPr>
            <p:ph type="sldNum" sz="quarter" idx="12"/>
          </p:nvPr>
        </p:nvSpPr>
        <p:spPr/>
        <p:txBody>
          <a:bodyPr/>
          <a:lstStyle/>
          <a:p>
            <a:fld id="{3DFE66B7-00D6-4D9D-BFCF-954B529F943C}"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635</TotalTime>
  <Words>5706</Words>
  <Application>Microsoft Office PowerPoint</Application>
  <PresentationFormat>On-screen Show (4:3)</PresentationFormat>
  <Paragraphs>499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Foundry</vt:lpstr>
      <vt:lpstr>Unified Software Development Process</vt:lpstr>
      <vt:lpstr>USDP</vt:lpstr>
      <vt:lpstr>USDP</vt:lpstr>
      <vt:lpstr>Elements of UP</vt:lpstr>
      <vt:lpstr>Characteristics of UP</vt:lpstr>
      <vt:lpstr>Characteristics of UP</vt:lpstr>
      <vt:lpstr>Slide 7</vt:lpstr>
      <vt:lpstr>Life cycle of UP</vt:lpstr>
      <vt:lpstr>Life cycle of UP</vt:lpstr>
      <vt:lpstr>Life cycle of UP</vt:lpstr>
      <vt:lpstr>Life cycle of UP</vt:lpstr>
      <vt:lpstr>Life cycle of UP</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Four Ps in software development</vt:lpstr>
      <vt:lpstr>Business Modeling</vt:lpstr>
      <vt:lpstr>Business Modeling</vt:lpstr>
      <vt:lpstr>Business Modeling</vt:lpstr>
      <vt:lpstr>Business Modeling</vt:lpstr>
      <vt:lpstr>Business Modeling</vt:lpstr>
      <vt:lpstr>Business Modeling</vt:lpstr>
      <vt:lpstr>Business Modeling</vt:lpstr>
      <vt:lpstr>Requirement analysis</vt:lpstr>
      <vt:lpstr>Requirement analysis</vt:lpstr>
      <vt:lpstr>Requirement analysis</vt:lpstr>
      <vt:lpstr>Requirement analysis</vt:lpstr>
      <vt:lpstr>Analysis and Design</vt:lpstr>
      <vt:lpstr>Analysis and Design</vt:lpstr>
      <vt:lpstr>Implementation</vt:lpstr>
      <vt:lpstr>Test</vt:lpstr>
      <vt:lpstr>Deployment</vt:lpstr>
      <vt:lpstr>Deployment</vt:lpstr>
      <vt:lpstr>Configuration and change management</vt:lpstr>
      <vt:lpstr>Configuration and change management</vt:lpstr>
      <vt:lpstr>Project Management</vt:lpstr>
      <vt:lpstr>Project Management</vt:lpstr>
      <vt:lpstr>Environment</vt:lpstr>
      <vt:lpstr>Models evolution through Itertions</vt:lpstr>
      <vt:lpstr>Models evolution through Itertions</vt:lpstr>
      <vt:lpstr>Models evolution through Itertions</vt:lpstr>
      <vt:lpstr>Models evolution through Itertions</vt:lpstr>
      <vt:lpstr>Models evolution through Itertions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Software Development Process</dc:title>
  <dc:creator>subash manandhar</dc:creator>
  <cp:lastModifiedBy>subash manandhar</cp:lastModifiedBy>
  <cp:revision>107</cp:revision>
  <dcterms:created xsi:type="dcterms:W3CDTF">2015-12-16T03:45:19Z</dcterms:created>
  <dcterms:modified xsi:type="dcterms:W3CDTF">2016-08-21T20:41:32Z</dcterms:modified>
</cp:coreProperties>
</file>