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57" r:id="rId6"/>
    <p:sldId id="258" r:id="rId7"/>
    <p:sldId id="282" r:id="rId8"/>
    <p:sldId id="286" r:id="rId9"/>
    <p:sldId id="287" r:id="rId10"/>
    <p:sldId id="288" r:id="rId11"/>
    <p:sldId id="292" r:id="rId12"/>
    <p:sldId id="289" r:id="rId13"/>
    <p:sldId id="293" r:id="rId14"/>
    <p:sldId id="290" r:id="rId15"/>
    <p:sldId id="294" r:id="rId16"/>
    <p:sldId id="298" r:id="rId17"/>
    <p:sldId id="299" r:id="rId18"/>
    <p:sldId id="300" r:id="rId19"/>
    <p:sldId id="301" r:id="rId20"/>
    <p:sldId id="302" r:id="rId21"/>
    <p:sldId id="303" r:id="rId22"/>
    <p:sldId id="291" r:id="rId23"/>
    <p:sldId id="295" r:id="rId24"/>
    <p:sldId id="284" r:id="rId25"/>
    <p:sldId id="283" r:id="rId26"/>
    <p:sldId id="266" r:id="rId27"/>
    <p:sldId id="297"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100" d="100"/>
          <a:sy n="100" d="100"/>
        </p:scale>
        <p:origin x="990" y="9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06/11/2024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06/11/2024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224726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892902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098631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438386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420785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609880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1788529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3285105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600304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2731445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955596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076755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22079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271413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287217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060747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583648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410200" y="1078230"/>
            <a:ext cx="6505575" cy="3376691"/>
          </a:xfrm>
        </p:spPr>
        <p:txBody>
          <a:bodyPr anchor="b">
            <a:normAutofit/>
          </a:bodyPr>
          <a:lstStyle/>
          <a:p>
            <a:r>
              <a:rPr lang="en-US" sz="3300" dirty="0"/>
              <a:t>Privacy Breach Detection and Security Analysis Using Differential Privacy</a:t>
            </a:r>
            <a:br>
              <a:rPr lang="en-US" sz="3300" dirty="0"/>
            </a:br>
            <a:br>
              <a:rPr lang="en-US" sz="3300" dirty="0"/>
            </a:br>
            <a:r>
              <a:rPr lang="en-US" sz="2000" dirty="0"/>
              <a:t>By: Poshan pandey</a:t>
            </a:r>
          </a:p>
        </p:txBody>
      </p:sp>
      <p:pic>
        <p:nvPicPr>
          <p:cNvPr id="4" name="Picture 3">
            <a:extLst>
              <a:ext uri="{FF2B5EF4-FFF2-40B4-BE49-F238E27FC236}">
                <a16:creationId xmlns:a16="http://schemas.microsoft.com/office/drawing/2014/main" id="{9132B218-2E82-B8C9-B675-2E87AEA84D8E}"/>
              </a:ext>
            </a:extLst>
          </p:cNvPr>
          <p:cNvPicPr>
            <a:picLocks noChangeAspect="1"/>
          </p:cNvPicPr>
          <p:nvPr/>
        </p:nvPicPr>
        <p:blipFill rotWithShape="1">
          <a:blip r:embed="rId3"/>
          <a:srcRect l="22914" r="23261"/>
          <a:stretch/>
        </p:blipFill>
        <p:spPr>
          <a:xfrm>
            <a:off x="20" y="-5080"/>
            <a:ext cx="657627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a:noFill/>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12" name="Title 1">
            <a:extLst>
              <a:ext uri="{FF2B5EF4-FFF2-40B4-BE49-F238E27FC236}">
                <a16:creationId xmlns:a16="http://schemas.microsoft.com/office/drawing/2014/main" id="{14C41992-37CC-4A1C-3AE1-CF83BAFED9EA}"/>
              </a:ext>
            </a:extLst>
          </p:cNvPr>
          <p:cNvSpPr>
            <a:spLocks noGrp="1"/>
          </p:cNvSpPr>
          <p:nvPr>
            <p:ph type="title"/>
          </p:nvPr>
        </p:nvSpPr>
        <p:spPr>
          <a:xfrm>
            <a:off x="1322248" y="493160"/>
            <a:ext cx="7288282" cy="889510"/>
          </a:xfrm>
        </p:spPr>
        <p:txBody>
          <a:bodyPr/>
          <a:lstStyle/>
          <a:p>
            <a:r>
              <a:rPr lang="en-US" dirty="0"/>
              <a:t>Community Detection visualization</a:t>
            </a:r>
          </a:p>
        </p:txBody>
      </p:sp>
      <p:pic>
        <p:nvPicPr>
          <p:cNvPr id="6" name="Picture 5">
            <a:extLst>
              <a:ext uri="{FF2B5EF4-FFF2-40B4-BE49-F238E27FC236}">
                <a16:creationId xmlns:a16="http://schemas.microsoft.com/office/drawing/2014/main" id="{1F0D5293-5E58-971A-1F31-701ED1F7137A}"/>
              </a:ext>
            </a:extLst>
          </p:cNvPr>
          <p:cNvPicPr>
            <a:picLocks noChangeAspect="1"/>
          </p:cNvPicPr>
          <p:nvPr/>
        </p:nvPicPr>
        <p:blipFill>
          <a:blip r:embed="rId3"/>
          <a:stretch>
            <a:fillRect/>
          </a:stretch>
        </p:blipFill>
        <p:spPr>
          <a:xfrm>
            <a:off x="2299718" y="1568358"/>
            <a:ext cx="7288282" cy="4822003"/>
          </a:xfrm>
          <a:prstGeom prst="rect">
            <a:avLst/>
          </a:prstGeom>
        </p:spPr>
      </p:pic>
    </p:spTree>
    <p:extLst>
      <p:ext uri="{BB962C8B-B14F-4D97-AF65-F5344CB8AC3E}">
        <p14:creationId xmlns:p14="http://schemas.microsoft.com/office/powerpoint/2010/main" val="237817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ctrTitle"/>
          </p:nvPr>
        </p:nvSpPr>
        <p:spPr>
          <a:xfrm>
            <a:off x="4267200" y="1615736"/>
            <a:ext cx="4179570" cy="1524735"/>
          </a:xfrm>
        </p:spPr>
        <p:txBody>
          <a:bodyPr anchor="b">
            <a:normAutofit/>
          </a:bodyPr>
          <a:lstStyle/>
          <a:p>
            <a:r>
              <a:rPr lang="en-US" dirty="0"/>
              <a:t>Anomaly detection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subTitle" idx="1"/>
          </p:nvPr>
        </p:nvSpPr>
        <p:spPr>
          <a:xfrm>
            <a:off x="4267199" y="3238103"/>
            <a:ext cx="5095875" cy="2850181"/>
          </a:xfrm>
        </p:spPr>
        <p:txBody>
          <a:bodyPr>
            <a:normAutofit/>
          </a:bodyPr>
          <a:lstStyle/>
          <a:p>
            <a:pPr marL="742950" lvl="1" indent="-285750" algn="l">
              <a:buFont typeface="Arial" panose="020B0604020202020204" pitchFamily="34" charset="0"/>
              <a:buChar char="•"/>
            </a:pPr>
            <a:r>
              <a:rPr lang="en-US" sz="1800" dirty="0">
                <a:solidFill>
                  <a:schemeClr val="bg1"/>
                </a:solidFill>
              </a:rPr>
              <a:t>To detect anomalies, we used machine learning algorithms such as Isolation Forest and One-Class SVM.</a:t>
            </a:r>
          </a:p>
          <a:p>
            <a:pPr marL="742950" lvl="1" indent="-285750" algn="l">
              <a:buFont typeface="Arial" panose="020B0604020202020204" pitchFamily="34" charset="0"/>
              <a:buChar char="•"/>
            </a:pPr>
            <a:r>
              <a:rPr lang="en-US" sz="1800" dirty="0">
                <a:solidFill>
                  <a:schemeClr val="bg1"/>
                </a:solidFill>
              </a:rPr>
              <a:t>These algorithms identify outliers or unusual patterns in the data.</a:t>
            </a:r>
          </a:p>
          <a:p>
            <a:pPr marL="742950" lvl="1" indent="-285750" algn="l">
              <a:buFont typeface="Arial" panose="020B0604020202020204" pitchFamily="34" charset="0"/>
              <a:buChar char="•"/>
            </a:pPr>
            <a:r>
              <a:rPr lang="en-US" sz="1800" dirty="0">
                <a:solidFill>
                  <a:schemeClr val="bg1"/>
                </a:solidFill>
              </a:rPr>
              <a:t>By combining the results from both methods, improved the robustness of this anomaly detection</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3951668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12" name="Title 1">
            <a:extLst>
              <a:ext uri="{FF2B5EF4-FFF2-40B4-BE49-F238E27FC236}">
                <a16:creationId xmlns:a16="http://schemas.microsoft.com/office/drawing/2014/main" id="{14C41992-37CC-4A1C-3AE1-CF83BAFED9EA}"/>
              </a:ext>
            </a:extLst>
          </p:cNvPr>
          <p:cNvSpPr>
            <a:spLocks noGrp="1"/>
          </p:cNvSpPr>
          <p:nvPr>
            <p:ph type="title"/>
          </p:nvPr>
        </p:nvSpPr>
        <p:spPr>
          <a:xfrm>
            <a:off x="1322248" y="493160"/>
            <a:ext cx="7288282" cy="889510"/>
          </a:xfrm>
        </p:spPr>
        <p:txBody>
          <a:bodyPr/>
          <a:lstStyle/>
          <a:p>
            <a:r>
              <a:rPr lang="en-US" dirty="0"/>
              <a:t>Anomaly Detection visualization</a:t>
            </a:r>
          </a:p>
        </p:txBody>
      </p:sp>
      <p:pic>
        <p:nvPicPr>
          <p:cNvPr id="4" name="Picture 3">
            <a:extLst>
              <a:ext uri="{FF2B5EF4-FFF2-40B4-BE49-F238E27FC236}">
                <a16:creationId xmlns:a16="http://schemas.microsoft.com/office/drawing/2014/main" id="{4F426CB6-50A3-B993-9C44-3BC4177B575C}"/>
              </a:ext>
            </a:extLst>
          </p:cNvPr>
          <p:cNvPicPr>
            <a:picLocks noChangeAspect="1"/>
          </p:cNvPicPr>
          <p:nvPr/>
        </p:nvPicPr>
        <p:blipFill>
          <a:blip r:embed="rId3"/>
          <a:stretch>
            <a:fillRect/>
          </a:stretch>
        </p:blipFill>
        <p:spPr>
          <a:xfrm>
            <a:off x="2356894" y="1425756"/>
            <a:ext cx="6053681" cy="5231211"/>
          </a:xfrm>
          <a:prstGeom prst="rect">
            <a:avLst/>
          </a:prstGeom>
        </p:spPr>
      </p:pic>
    </p:spTree>
    <p:extLst>
      <p:ext uri="{BB962C8B-B14F-4D97-AF65-F5344CB8AC3E}">
        <p14:creationId xmlns:p14="http://schemas.microsoft.com/office/powerpoint/2010/main" val="225972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22248" y="350675"/>
            <a:ext cx="9953308" cy="983970"/>
          </a:xfrm>
        </p:spPr>
        <p:txBody>
          <a:bodyPr/>
          <a:lstStyle/>
          <a:p>
            <a:r>
              <a:rPr lang="en-US" dirty="0"/>
              <a:t>Anomaly detection with </a:t>
            </a:r>
            <a:br>
              <a:rPr lang="en-US" dirty="0"/>
            </a:br>
            <a:r>
              <a:rPr lang="en-US" dirty="0"/>
              <a:t>differential privacy</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13</a:t>
            </a:fld>
            <a:endParaRPr lang="en-US" dirty="0"/>
          </a:p>
        </p:txBody>
      </p:sp>
      <p:sp>
        <p:nvSpPr>
          <p:cNvPr id="11" name="Text Placeholder 2">
            <a:extLst>
              <a:ext uri="{FF2B5EF4-FFF2-40B4-BE49-F238E27FC236}">
                <a16:creationId xmlns:a16="http://schemas.microsoft.com/office/drawing/2014/main" id="{9114F3A2-83C3-8BF0-D5EF-14989BCA7E36}"/>
              </a:ext>
            </a:extLst>
          </p:cNvPr>
          <p:cNvSpPr txBox="1">
            <a:spLocks/>
          </p:cNvSpPr>
          <p:nvPr/>
        </p:nvSpPr>
        <p:spPr>
          <a:xfrm>
            <a:off x="993475" y="1889775"/>
            <a:ext cx="7288212" cy="34070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a:t>Add Noise to Centrality Measures</a:t>
            </a:r>
          </a:p>
          <a:p>
            <a:pPr lvl="1"/>
            <a:r>
              <a:rPr lang="en-US" sz="1800" dirty="0"/>
              <a:t>Use Differentially Private Data for Anomaly Detection</a:t>
            </a:r>
          </a:p>
          <a:p>
            <a:pPr lvl="1"/>
            <a:r>
              <a:rPr lang="en-US" sz="1800" dirty="0"/>
              <a:t>Train and Predict Using Differentially Private Data</a:t>
            </a:r>
          </a:p>
          <a:p>
            <a:pPr lvl="1"/>
            <a:r>
              <a:rPr lang="en-US" sz="1800" dirty="0"/>
              <a:t>Evaluate Models</a:t>
            </a:r>
          </a:p>
          <a:p>
            <a:pPr lvl="2"/>
            <a:r>
              <a:rPr lang="en-US" sz="1400" dirty="0"/>
              <a:t>Isolation Forest with DP - Accuracy: 0.94, Precision: 0.08</a:t>
            </a:r>
          </a:p>
          <a:p>
            <a:pPr lvl="2"/>
            <a:r>
              <a:rPr lang="en-US" sz="1400" dirty="0"/>
              <a:t>One-Class SVM with DP - Accuracy: 0.50, Precision: 0.05</a:t>
            </a:r>
          </a:p>
        </p:txBody>
      </p:sp>
    </p:spTree>
    <p:extLst>
      <p:ext uri="{BB962C8B-B14F-4D97-AF65-F5344CB8AC3E}">
        <p14:creationId xmlns:p14="http://schemas.microsoft.com/office/powerpoint/2010/main" val="407169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pic>
        <p:nvPicPr>
          <p:cNvPr id="3" name="Picture 2">
            <a:extLst>
              <a:ext uri="{FF2B5EF4-FFF2-40B4-BE49-F238E27FC236}">
                <a16:creationId xmlns:a16="http://schemas.microsoft.com/office/drawing/2014/main" id="{111132A8-5DBC-56C3-CC85-560C301709B6}"/>
              </a:ext>
            </a:extLst>
          </p:cNvPr>
          <p:cNvPicPr>
            <a:picLocks noChangeAspect="1"/>
          </p:cNvPicPr>
          <p:nvPr/>
        </p:nvPicPr>
        <p:blipFill>
          <a:blip r:embed="rId3"/>
          <a:stretch>
            <a:fillRect/>
          </a:stretch>
        </p:blipFill>
        <p:spPr>
          <a:xfrm>
            <a:off x="2480644" y="1186015"/>
            <a:ext cx="6129886" cy="5178825"/>
          </a:xfrm>
          <a:prstGeom prst="rect">
            <a:avLst/>
          </a:prstGeom>
        </p:spPr>
      </p:pic>
      <p:sp>
        <p:nvSpPr>
          <p:cNvPr id="8" name="Title 1">
            <a:extLst>
              <a:ext uri="{FF2B5EF4-FFF2-40B4-BE49-F238E27FC236}">
                <a16:creationId xmlns:a16="http://schemas.microsoft.com/office/drawing/2014/main" id="{F29DFACE-CB24-7474-226F-A169A1872DC9}"/>
              </a:ext>
            </a:extLst>
          </p:cNvPr>
          <p:cNvSpPr txBox="1">
            <a:spLocks/>
          </p:cNvSpPr>
          <p:nvPr/>
        </p:nvSpPr>
        <p:spPr>
          <a:xfrm>
            <a:off x="1312722" y="331235"/>
            <a:ext cx="8269427" cy="889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400" kern="1200" cap="all" spc="150" baseline="0" dirty="0">
                <a:solidFill>
                  <a:schemeClr val="tx1"/>
                </a:solidFill>
                <a:latin typeface="+mj-lt"/>
                <a:ea typeface="+mj-ea"/>
                <a:cs typeface="+mj-cs"/>
              </a:defRPr>
            </a:lvl1pPr>
          </a:lstStyle>
          <a:p>
            <a:r>
              <a:rPr lang="en-US"/>
              <a:t>Anomaly Detection with differential privacy</a:t>
            </a:r>
          </a:p>
        </p:txBody>
      </p:sp>
    </p:spTree>
    <p:extLst>
      <p:ext uri="{BB962C8B-B14F-4D97-AF65-F5344CB8AC3E}">
        <p14:creationId xmlns:p14="http://schemas.microsoft.com/office/powerpoint/2010/main" val="393606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sp>
        <p:nvSpPr>
          <p:cNvPr id="12" name="Title 1">
            <a:extLst>
              <a:ext uri="{FF2B5EF4-FFF2-40B4-BE49-F238E27FC236}">
                <a16:creationId xmlns:a16="http://schemas.microsoft.com/office/drawing/2014/main" id="{14C41992-37CC-4A1C-3AE1-CF83BAFED9EA}"/>
              </a:ext>
            </a:extLst>
          </p:cNvPr>
          <p:cNvSpPr>
            <a:spLocks noGrp="1"/>
          </p:cNvSpPr>
          <p:nvPr>
            <p:ph type="title"/>
          </p:nvPr>
        </p:nvSpPr>
        <p:spPr>
          <a:xfrm>
            <a:off x="1312722" y="331235"/>
            <a:ext cx="8269427" cy="889510"/>
          </a:xfrm>
        </p:spPr>
        <p:txBody>
          <a:bodyPr/>
          <a:lstStyle/>
          <a:p>
            <a:r>
              <a:rPr lang="en-US" dirty="0"/>
              <a:t>Anomaly Detection with differential privacy</a:t>
            </a:r>
          </a:p>
        </p:txBody>
      </p:sp>
      <p:pic>
        <p:nvPicPr>
          <p:cNvPr id="4" name="Picture 3">
            <a:extLst>
              <a:ext uri="{FF2B5EF4-FFF2-40B4-BE49-F238E27FC236}">
                <a16:creationId xmlns:a16="http://schemas.microsoft.com/office/drawing/2014/main" id="{733D899B-39AF-BE3D-8DC0-7F89EA050AD1}"/>
              </a:ext>
            </a:extLst>
          </p:cNvPr>
          <p:cNvPicPr>
            <a:picLocks noChangeAspect="1"/>
          </p:cNvPicPr>
          <p:nvPr/>
        </p:nvPicPr>
        <p:blipFill>
          <a:blip r:embed="rId3"/>
          <a:stretch>
            <a:fillRect/>
          </a:stretch>
        </p:blipFill>
        <p:spPr>
          <a:xfrm>
            <a:off x="1078013" y="1147066"/>
            <a:ext cx="8389838" cy="5574408"/>
          </a:xfrm>
          <a:prstGeom prst="rect">
            <a:avLst/>
          </a:prstGeom>
        </p:spPr>
      </p:pic>
    </p:spTree>
    <p:extLst>
      <p:ext uri="{BB962C8B-B14F-4D97-AF65-F5344CB8AC3E}">
        <p14:creationId xmlns:p14="http://schemas.microsoft.com/office/powerpoint/2010/main" val="307921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22248" y="350675"/>
            <a:ext cx="9953308" cy="983970"/>
          </a:xfrm>
        </p:spPr>
        <p:txBody>
          <a:bodyPr/>
          <a:lstStyle/>
          <a:p>
            <a:r>
              <a:rPr lang="en-US" dirty="0"/>
              <a:t>Anomaly detection with </a:t>
            </a:r>
            <a:br>
              <a:rPr lang="en-US" dirty="0"/>
            </a:br>
            <a:r>
              <a:rPr lang="en-US" dirty="0"/>
              <a:t>differential privacy adding Laplace Noise</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16</a:t>
            </a:fld>
            <a:endParaRPr lang="en-US" dirty="0"/>
          </a:p>
        </p:txBody>
      </p:sp>
      <p:sp>
        <p:nvSpPr>
          <p:cNvPr id="11" name="Text Placeholder 2">
            <a:extLst>
              <a:ext uri="{FF2B5EF4-FFF2-40B4-BE49-F238E27FC236}">
                <a16:creationId xmlns:a16="http://schemas.microsoft.com/office/drawing/2014/main" id="{9114F3A2-83C3-8BF0-D5EF-14989BCA7E36}"/>
              </a:ext>
            </a:extLst>
          </p:cNvPr>
          <p:cNvSpPr txBox="1">
            <a:spLocks/>
          </p:cNvSpPr>
          <p:nvPr/>
        </p:nvSpPr>
        <p:spPr>
          <a:xfrm>
            <a:off x="993475" y="1889775"/>
            <a:ext cx="7288212" cy="34070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a:t>Add Laplace Noise to Centrality Measures</a:t>
            </a:r>
          </a:p>
          <a:p>
            <a:pPr lvl="1"/>
            <a:r>
              <a:rPr lang="en-US" sz="1800" dirty="0"/>
              <a:t>Prepare Data and Perform Anomaly Detection</a:t>
            </a:r>
          </a:p>
          <a:p>
            <a:pPr lvl="1"/>
            <a:r>
              <a:rPr lang="en-US" sz="1800" dirty="0"/>
              <a:t>Calculate Accuracy and Precision</a:t>
            </a:r>
          </a:p>
          <a:p>
            <a:pPr lvl="1"/>
            <a:r>
              <a:rPr lang="en-US" sz="1800" dirty="0"/>
              <a:t>Plot Results</a:t>
            </a:r>
          </a:p>
          <a:p>
            <a:pPr lvl="1"/>
            <a:r>
              <a:rPr lang="en-US" sz="1800" dirty="0"/>
              <a:t>Evaluate Models</a:t>
            </a:r>
          </a:p>
          <a:p>
            <a:pPr lvl="2"/>
            <a:r>
              <a:rPr lang="en-US" sz="1400" dirty="0"/>
              <a:t>Isolation Forest with DP - Accuracy: 0.94, Precision: 0.08</a:t>
            </a:r>
          </a:p>
          <a:p>
            <a:pPr lvl="2"/>
            <a:r>
              <a:rPr lang="en-US" sz="1400" dirty="0"/>
              <a:t>One-Class SVM with DP - Accuracy: 0.50, Precision: 0.05</a:t>
            </a:r>
          </a:p>
        </p:txBody>
      </p:sp>
    </p:spTree>
    <p:extLst>
      <p:ext uri="{BB962C8B-B14F-4D97-AF65-F5344CB8AC3E}">
        <p14:creationId xmlns:p14="http://schemas.microsoft.com/office/powerpoint/2010/main" val="389747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
        <p:nvSpPr>
          <p:cNvPr id="8" name="Title 1">
            <a:extLst>
              <a:ext uri="{FF2B5EF4-FFF2-40B4-BE49-F238E27FC236}">
                <a16:creationId xmlns:a16="http://schemas.microsoft.com/office/drawing/2014/main" id="{F29DFACE-CB24-7474-226F-A169A1872DC9}"/>
              </a:ext>
            </a:extLst>
          </p:cNvPr>
          <p:cNvSpPr txBox="1">
            <a:spLocks/>
          </p:cNvSpPr>
          <p:nvPr/>
        </p:nvSpPr>
        <p:spPr>
          <a:xfrm>
            <a:off x="1312722" y="331235"/>
            <a:ext cx="8269427" cy="889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400" kern="1200" cap="all" spc="150" baseline="0" dirty="0">
                <a:solidFill>
                  <a:schemeClr val="tx1"/>
                </a:solidFill>
                <a:latin typeface="+mj-lt"/>
                <a:ea typeface="+mj-ea"/>
                <a:cs typeface="+mj-cs"/>
              </a:defRPr>
            </a:lvl1pPr>
          </a:lstStyle>
          <a:p>
            <a:r>
              <a:rPr lang="en-US" dirty="0"/>
              <a:t>Anomaly Detection with </a:t>
            </a:r>
            <a:r>
              <a:rPr lang="en-US" dirty="0" err="1"/>
              <a:t>dP</a:t>
            </a:r>
            <a:r>
              <a:rPr lang="en-US" dirty="0"/>
              <a:t> with </a:t>
            </a:r>
            <a:r>
              <a:rPr lang="en-US" dirty="0" err="1"/>
              <a:t>laplace</a:t>
            </a:r>
            <a:r>
              <a:rPr lang="en-US" dirty="0"/>
              <a:t> noise</a:t>
            </a:r>
          </a:p>
        </p:txBody>
      </p:sp>
      <p:pic>
        <p:nvPicPr>
          <p:cNvPr id="4" name="Picture 3">
            <a:extLst>
              <a:ext uri="{FF2B5EF4-FFF2-40B4-BE49-F238E27FC236}">
                <a16:creationId xmlns:a16="http://schemas.microsoft.com/office/drawing/2014/main" id="{C855CB8E-6A82-C9DC-D48F-DD14C67ACFE0}"/>
              </a:ext>
            </a:extLst>
          </p:cNvPr>
          <p:cNvPicPr>
            <a:picLocks noChangeAspect="1"/>
          </p:cNvPicPr>
          <p:nvPr/>
        </p:nvPicPr>
        <p:blipFill>
          <a:blip r:embed="rId3"/>
          <a:stretch>
            <a:fillRect/>
          </a:stretch>
        </p:blipFill>
        <p:spPr>
          <a:xfrm>
            <a:off x="2214021" y="1193675"/>
            <a:ext cx="6529929" cy="5512382"/>
          </a:xfrm>
          <a:prstGeom prst="rect">
            <a:avLst/>
          </a:prstGeom>
        </p:spPr>
      </p:pic>
    </p:spTree>
    <p:extLst>
      <p:ext uri="{BB962C8B-B14F-4D97-AF65-F5344CB8AC3E}">
        <p14:creationId xmlns:p14="http://schemas.microsoft.com/office/powerpoint/2010/main" val="309594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
        <p:nvSpPr>
          <p:cNvPr id="8" name="Title 1">
            <a:extLst>
              <a:ext uri="{FF2B5EF4-FFF2-40B4-BE49-F238E27FC236}">
                <a16:creationId xmlns:a16="http://schemas.microsoft.com/office/drawing/2014/main" id="{F29DFACE-CB24-7474-226F-A169A1872DC9}"/>
              </a:ext>
            </a:extLst>
          </p:cNvPr>
          <p:cNvSpPr txBox="1">
            <a:spLocks/>
          </p:cNvSpPr>
          <p:nvPr/>
        </p:nvSpPr>
        <p:spPr>
          <a:xfrm>
            <a:off x="1312722" y="331235"/>
            <a:ext cx="8269427" cy="889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400" kern="1200" cap="all" spc="150" baseline="0" dirty="0">
                <a:solidFill>
                  <a:schemeClr val="tx1"/>
                </a:solidFill>
                <a:latin typeface="+mj-lt"/>
                <a:ea typeface="+mj-ea"/>
                <a:cs typeface="+mj-cs"/>
              </a:defRPr>
            </a:lvl1pPr>
          </a:lstStyle>
          <a:p>
            <a:r>
              <a:rPr lang="en-US" dirty="0"/>
              <a:t>Anomaly Detection with </a:t>
            </a:r>
            <a:r>
              <a:rPr lang="en-US" dirty="0" err="1"/>
              <a:t>dP</a:t>
            </a:r>
            <a:r>
              <a:rPr lang="en-US" dirty="0"/>
              <a:t> with </a:t>
            </a:r>
            <a:r>
              <a:rPr lang="en-US" dirty="0" err="1"/>
              <a:t>laplace</a:t>
            </a:r>
            <a:r>
              <a:rPr lang="en-US" dirty="0"/>
              <a:t> noise</a:t>
            </a:r>
          </a:p>
        </p:txBody>
      </p:sp>
      <p:pic>
        <p:nvPicPr>
          <p:cNvPr id="3" name="Picture 2">
            <a:extLst>
              <a:ext uri="{FF2B5EF4-FFF2-40B4-BE49-F238E27FC236}">
                <a16:creationId xmlns:a16="http://schemas.microsoft.com/office/drawing/2014/main" id="{12EA534E-32F8-2412-D5DE-45BB19696D26}"/>
              </a:ext>
            </a:extLst>
          </p:cNvPr>
          <p:cNvPicPr>
            <a:picLocks noChangeAspect="1"/>
          </p:cNvPicPr>
          <p:nvPr/>
        </p:nvPicPr>
        <p:blipFill>
          <a:blip r:embed="rId3"/>
          <a:stretch>
            <a:fillRect/>
          </a:stretch>
        </p:blipFill>
        <p:spPr>
          <a:xfrm>
            <a:off x="1312722" y="989215"/>
            <a:ext cx="8676188" cy="5732259"/>
          </a:xfrm>
          <a:prstGeom prst="rect">
            <a:avLst/>
          </a:prstGeom>
        </p:spPr>
      </p:pic>
    </p:spTree>
    <p:extLst>
      <p:ext uri="{BB962C8B-B14F-4D97-AF65-F5344CB8AC3E}">
        <p14:creationId xmlns:p14="http://schemas.microsoft.com/office/powerpoint/2010/main" val="1061016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ctrTitle"/>
          </p:nvPr>
        </p:nvSpPr>
        <p:spPr>
          <a:xfrm>
            <a:off x="4267200" y="1615736"/>
            <a:ext cx="4179570" cy="1524735"/>
          </a:xfrm>
        </p:spPr>
        <p:txBody>
          <a:bodyPr vert="horz" lIns="91440" tIns="45720" rIns="91440" bIns="45720" rtlCol="0" anchor="b">
            <a:normAutofit/>
          </a:bodyPr>
          <a:lstStyle/>
          <a:p>
            <a:r>
              <a:rPr lang="en-US" kern="1200" cap="all" spc="150" baseline="0">
                <a:latin typeface="+mj-lt"/>
                <a:ea typeface="+mj-ea"/>
                <a:cs typeface="+mj-cs"/>
              </a:rPr>
              <a:t>Privacy risk scoring</a:t>
            </a:r>
          </a:p>
        </p:txBody>
      </p:sp>
      <p:sp>
        <p:nvSpPr>
          <p:cNvPr id="11" name="Text Placeholder 2">
            <a:extLst>
              <a:ext uri="{FF2B5EF4-FFF2-40B4-BE49-F238E27FC236}">
                <a16:creationId xmlns:a16="http://schemas.microsoft.com/office/drawing/2014/main" id="{9114F3A2-83C3-8BF0-D5EF-14989BCA7E36}"/>
              </a:ext>
            </a:extLst>
          </p:cNvPr>
          <p:cNvSpPr txBox="1">
            <a:spLocks/>
          </p:cNvSpPr>
          <p:nvPr/>
        </p:nvSpPr>
        <p:spPr>
          <a:xfrm>
            <a:off x="4267199" y="3238103"/>
            <a:ext cx="6353175" cy="2850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lnSpc>
                <a:spcPct val="140000"/>
              </a:lnSpc>
              <a:spcBef>
                <a:spcPts val="1000"/>
              </a:spcBef>
            </a:pPr>
            <a:r>
              <a:rPr lang="en-US" sz="1800" kern="1200" spc="50" baseline="0" dirty="0">
                <a:solidFill>
                  <a:schemeClr val="bg1"/>
                </a:solidFill>
                <a:latin typeface="+mn-lt"/>
                <a:ea typeface="+mn-ea"/>
                <a:cs typeface="+mn-cs"/>
              </a:rPr>
              <a:t>a privacy risk scoring system that aggregates various centrality measures to score nodes based on their risk of privacy breaches</a:t>
            </a:r>
          </a:p>
          <a:p>
            <a:pPr marL="285750" lvl="1" indent="-285750">
              <a:lnSpc>
                <a:spcPct val="140000"/>
              </a:lnSpc>
              <a:spcBef>
                <a:spcPts val="1000"/>
              </a:spcBef>
            </a:pPr>
            <a:r>
              <a:rPr lang="en-US" sz="1800" kern="1200" spc="50" baseline="0" dirty="0">
                <a:solidFill>
                  <a:schemeClr val="bg1"/>
                </a:solidFill>
                <a:latin typeface="+mn-lt"/>
                <a:ea typeface="+mn-ea"/>
                <a:cs typeface="+mn-cs"/>
              </a:rPr>
              <a:t>This scoring system helps identify nodes that are more likely to be involved in privacy violations</a:t>
            </a:r>
          </a:p>
          <a:p>
            <a:pPr marL="285750" lvl="1" indent="-285750">
              <a:lnSpc>
                <a:spcPct val="140000"/>
              </a:lnSpc>
              <a:spcBef>
                <a:spcPts val="1000"/>
              </a:spcBef>
            </a:pPr>
            <a:r>
              <a:rPr lang="en-US" sz="1800" kern="1200" spc="50" baseline="0" dirty="0">
                <a:solidFill>
                  <a:schemeClr val="bg1"/>
                </a:solidFill>
                <a:latin typeface="+mn-lt"/>
                <a:ea typeface="+mn-ea"/>
                <a:cs typeface="+mn-cs"/>
              </a:rPr>
              <a:t>The visualization of privacy risk scores provides a clear representation of nodes with higher risk.</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a:xfrm>
            <a:off x="9579428" y="6356350"/>
            <a:ext cx="1774371"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19</a:t>
            </a:fld>
            <a:endParaRPr lang="en-US"/>
          </a:p>
        </p:txBody>
      </p:sp>
    </p:spTree>
    <p:extLst>
      <p:ext uri="{BB962C8B-B14F-4D97-AF65-F5344CB8AC3E}">
        <p14:creationId xmlns:p14="http://schemas.microsoft.com/office/powerpoint/2010/main" val="353098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22388" y="687871"/>
            <a:ext cx="7288282" cy="713137"/>
          </a:xfrm>
        </p:spPr>
        <p:txBody>
          <a:bodyPr anchor="b">
            <a:normAutofit/>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sz="half" idx="2"/>
          </p:nvPr>
        </p:nvSpPr>
        <p:spPr>
          <a:xfrm>
            <a:off x="1322388" y="1629603"/>
            <a:ext cx="7288282" cy="4540526"/>
          </a:xfrm>
        </p:spPr>
        <p:txBody>
          <a:bodyPr>
            <a:normAutofit/>
          </a:bodyPr>
          <a:lstStyle/>
          <a:p>
            <a:pPr>
              <a:lnSpc>
                <a:spcPct val="90000"/>
              </a:lnSpc>
            </a:pPr>
            <a:r>
              <a:rPr lang="en-US" dirty="0"/>
              <a:t>Introduction</a:t>
            </a:r>
          </a:p>
          <a:p>
            <a:pPr>
              <a:lnSpc>
                <a:spcPct val="90000"/>
              </a:lnSpc>
            </a:pPr>
            <a:r>
              <a:rPr lang="en-US" dirty="0"/>
              <a:t>Dataset</a:t>
            </a:r>
          </a:p>
          <a:p>
            <a:pPr>
              <a:lnSpc>
                <a:spcPct val="90000"/>
              </a:lnSpc>
            </a:pPr>
            <a:r>
              <a:rPr lang="en-US" dirty="0"/>
              <a:t>Data Preparation</a:t>
            </a:r>
          </a:p>
          <a:p>
            <a:pPr>
              <a:lnSpc>
                <a:spcPct val="90000"/>
              </a:lnSpc>
            </a:pPr>
            <a:r>
              <a:rPr lang="en-US" dirty="0"/>
              <a:t>Creating the Network Graph</a:t>
            </a:r>
          </a:p>
          <a:p>
            <a:pPr>
              <a:lnSpc>
                <a:spcPct val="90000"/>
              </a:lnSpc>
            </a:pPr>
            <a:r>
              <a:rPr lang="en-US" dirty="0"/>
              <a:t>Centrality Measures</a:t>
            </a:r>
          </a:p>
          <a:p>
            <a:pPr>
              <a:lnSpc>
                <a:spcPct val="90000"/>
              </a:lnSpc>
            </a:pPr>
            <a:r>
              <a:rPr lang="en-US" dirty="0"/>
              <a:t>Community Detection</a:t>
            </a:r>
          </a:p>
          <a:p>
            <a:pPr>
              <a:lnSpc>
                <a:spcPct val="90000"/>
              </a:lnSpc>
            </a:pPr>
            <a:r>
              <a:rPr lang="en-US" dirty="0"/>
              <a:t>Anomaly Detection</a:t>
            </a:r>
          </a:p>
          <a:p>
            <a:pPr>
              <a:lnSpc>
                <a:spcPct val="90000"/>
              </a:lnSpc>
            </a:pPr>
            <a:r>
              <a:rPr lang="en-US" dirty="0"/>
              <a:t>Privacy Risk Scoring</a:t>
            </a:r>
          </a:p>
          <a:p>
            <a:pPr>
              <a:lnSpc>
                <a:spcPct val="90000"/>
              </a:lnSpc>
            </a:pPr>
            <a:r>
              <a:rPr lang="en-US" dirty="0"/>
              <a:t>Analysis and Insights</a:t>
            </a:r>
          </a:p>
          <a:p>
            <a:pPr>
              <a:lnSpc>
                <a:spcPct val="90000"/>
              </a:lnSpc>
            </a:pPr>
            <a:r>
              <a:rPr lang="en-US" dirty="0"/>
              <a:t>Challenges</a:t>
            </a:r>
          </a:p>
          <a:p>
            <a:pPr>
              <a:lnSpc>
                <a:spcPct val="90000"/>
              </a:lnSpc>
            </a:pPr>
            <a:r>
              <a:rPr lang="en-US" dirty="0"/>
              <a:t>Conclusion</a:t>
            </a:r>
          </a:p>
          <a:p>
            <a:pPr>
              <a:lnSpc>
                <a:spcPct val="90000"/>
              </a:lnSpc>
            </a:pPr>
            <a:r>
              <a:rPr lang="en-US" dirty="0"/>
              <a:t>Future Work</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20</a:t>
            </a:fld>
            <a:endParaRPr lang="en-US" dirty="0"/>
          </a:p>
        </p:txBody>
      </p:sp>
      <p:sp>
        <p:nvSpPr>
          <p:cNvPr id="12" name="Title 1">
            <a:extLst>
              <a:ext uri="{FF2B5EF4-FFF2-40B4-BE49-F238E27FC236}">
                <a16:creationId xmlns:a16="http://schemas.microsoft.com/office/drawing/2014/main" id="{14C41992-37CC-4A1C-3AE1-CF83BAFED9EA}"/>
              </a:ext>
            </a:extLst>
          </p:cNvPr>
          <p:cNvSpPr>
            <a:spLocks noGrp="1"/>
          </p:cNvSpPr>
          <p:nvPr>
            <p:ph type="title"/>
          </p:nvPr>
        </p:nvSpPr>
        <p:spPr>
          <a:xfrm>
            <a:off x="1322248" y="493160"/>
            <a:ext cx="7288282" cy="889510"/>
          </a:xfrm>
        </p:spPr>
        <p:txBody>
          <a:bodyPr/>
          <a:lstStyle/>
          <a:p>
            <a:r>
              <a:rPr lang="en-US" dirty="0"/>
              <a:t>Privacy risk scoring visualization</a:t>
            </a:r>
          </a:p>
        </p:txBody>
      </p:sp>
      <p:pic>
        <p:nvPicPr>
          <p:cNvPr id="3" name="Picture 2">
            <a:extLst>
              <a:ext uri="{FF2B5EF4-FFF2-40B4-BE49-F238E27FC236}">
                <a16:creationId xmlns:a16="http://schemas.microsoft.com/office/drawing/2014/main" id="{838AE5A6-B43D-3002-9716-96D43E27CB7C}"/>
              </a:ext>
            </a:extLst>
          </p:cNvPr>
          <p:cNvPicPr>
            <a:picLocks noChangeAspect="1"/>
          </p:cNvPicPr>
          <p:nvPr/>
        </p:nvPicPr>
        <p:blipFill>
          <a:blip r:embed="rId3"/>
          <a:stretch>
            <a:fillRect/>
          </a:stretch>
        </p:blipFill>
        <p:spPr>
          <a:xfrm>
            <a:off x="1690128" y="1382670"/>
            <a:ext cx="5926457" cy="4982170"/>
          </a:xfrm>
          <a:prstGeom prst="rect">
            <a:avLst/>
          </a:prstGeom>
        </p:spPr>
      </p:pic>
    </p:spTree>
    <p:extLst>
      <p:ext uri="{BB962C8B-B14F-4D97-AF65-F5344CB8AC3E}">
        <p14:creationId xmlns:p14="http://schemas.microsoft.com/office/powerpoint/2010/main" val="83023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77487" y="161925"/>
            <a:ext cx="5655197" cy="657530"/>
          </a:xfrm>
        </p:spPr>
        <p:txBody>
          <a:bodyPr anchor="b"/>
          <a:lstStyle/>
          <a:p>
            <a:r>
              <a:rPr lang="en-US" dirty="0"/>
              <a:t>Analysis &amp; Insights</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77487" y="960900"/>
            <a:ext cx="5733772" cy="448990"/>
          </a:xfrm>
        </p:spPr>
        <p:txBody>
          <a:bodyPr/>
          <a:lstStyle/>
          <a:p>
            <a:r>
              <a:rPr lang="en-US" dirty="0"/>
              <a:t>Analysis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77487" y="1409890"/>
            <a:ext cx="5733773" cy="3032733"/>
          </a:xfrm>
        </p:spPr>
        <p:txBody>
          <a:bodyPr>
            <a:noAutofit/>
          </a:bodyPr>
          <a:lstStyle/>
          <a:p>
            <a:r>
              <a:rPr lang="en-US" dirty="0"/>
              <a:t>Centrality identified influential nodes</a:t>
            </a:r>
          </a:p>
          <a:p>
            <a:pPr lvl="1"/>
            <a:r>
              <a:rPr lang="en-US" dirty="0"/>
              <a:t>Most nodes have less betweenness centrality</a:t>
            </a:r>
          </a:p>
          <a:p>
            <a:pPr lvl="1"/>
            <a:r>
              <a:rPr lang="en-US" dirty="0"/>
              <a:t>Eigen vector centrality is 0 for most nodes</a:t>
            </a:r>
          </a:p>
          <a:p>
            <a:r>
              <a:rPr lang="en-US" dirty="0"/>
              <a:t>Community highlighted subgroups within the network</a:t>
            </a:r>
          </a:p>
          <a:p>
            <a:r>
              <a:rPr lang="en-US" dirty="0"/>
              <a:t>Anomaly detection uncovered potential privacy breached</a:t>
            </a:r>
          </a:p>
          <a:p>
            <a:pPr lvl="1"/>
            <a:r>
              <a:rPr lang="en-US" dirty="0"/>
              <a:t>Isolation Forest - Accuracy: 0.94, Precision: 0.05</a:t>
            </a:r>
          </a:p>
          <a:p>
            <a:pPr lvl="1"/>
            <a:r>
              <a:rPr lang="en-US" dirty="0"/>
              <a:t>One-Class SVM - Accuracy: 0.67, Precision: 0.05</a:t>
            </a:r>
          </a:p>
          <a:p>
            <a:r>
              <a:rPr lang="en-US" dirty="0"/>
              <a:t>Privacy risk scoring system identified nodes with higher risks</a:t>
            </a:r>
          </a:p>
          <a:p>
            <a:pPr lvl="1"/>
            <a:r>
              <a:rPr lang="en-US" dirty="0"/>
              <a:t>it suggests a strong correlation between the centrality measures and the calculated privacy risk scores</a:t>
            </a:r>
          </a:p>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Insights</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These insights are crucial for enhancing the security and privacy of social network data.</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22</a:t>
            </a:fld>
            <a:endParaRPr lang="en-US" dirty="0"/>
          </a:p>
        </p:txBody>
      </p:sp>
      <p:sp>
        <p:nvSpPr>
          <p:cNvPr id="12" name="Title 1">
            <a:extLst>
              <a:ext uri="{FF2B5EF4-FFF2-40B4-BE49-F238E27FC236}">
                <a16:creationId xmlns:a16="http://schemas.microsoft.com/office/drawing/2014/main" id="{14C41992-37CC-4A1C-3AE1-CF83BAFED9EA}"/>
              </a:ext>
            </a:extLst>
          </p:cNvPr>
          <p:cNvSpPr>
            <a:spLocks noGrp="1"/>
          </p:cNvSpPr>
          <p:nvPr>
            <p:ph type="title"/>
          </p:nvPr>
        </p:nvSpPr>
        <p:spPr>
          <a:xfrm>
            <a:off x="1322248" y="493160"/>
            <a:ext cx="7288282" cy="889510"/>
          </a:xfrm>
        </p:spPr>
        <p:txBody>
          <a:bodyPr/>
          <a:lstStyle/>
          <a:p>
            <a:r>
              <a:rPr lang="en-US" dirty="0"/>
              <a:t>Challenges</a:t>
            </a:r>
          </a:p>
        </p:txBody>
      </p:sp>
      <p:sp>
        <p:nvSpPr>
          <p:cNvPr id="13" name="Text Placeholder 2">
            <a:extLst>
              <a:ext uri="{FF2B5EF4-FFF2-40B4-BE49-F238E27FC236}">
                <a16:creationId xmlns:a16="http://schemas.microsoft.com/office/drawing/2014/main" id="{5821041F-9C4C-EA94-65E2-3D96FA6BF265}"/>
              </a:ext>
            </a:extLst>
          </p:cNvPr>
          <p:cNvSpPr txBox="1">
            <a:spLocks/>
          </p:cNvSpPr>
          <p:nvPr/>
        </p:nvSpPr>
        <p:spPr>
          <a:xfrm>
            <a:off x="993475" y="1889775"/>
            <a:ext cx="7288212" cy="34070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a:t>First and the most important challenge was the size of data.</a:t>
            </a:r>
          </a:p>
          <a:p>
            <a:pPr lvl="1"/>
            <a:r>
              <a:rPr lang="en-US" sz="1800" dirty="0"/>
              <a:t>Number of nodes: 81306</a:t>
            </a:r>
          </a:p>
          <a:p>
            <a:pPr lvl="1"/>
            <a:r>
              <a:rPr lang="en-US" sz="1800" dirty="0"/>
              <a:t>Number of edges: 1342310</a:t>
            </a:r>
          </a:p>
          <a:p>
            <a:pPr lvl="1"/>
            <a:r>
              <a:rPr lang="en-US" sz="1800" dirty="0"/>
              <a:t>Had to use sample size of 5000 for efficient running of the program</a:t>
            </a:r>
          </a:p>
          <a:p>
            <a:pPr lvl="1"/>
            <a:r>
              <a:rPr lang="en-US" sz="1800" dirty="0"/>
              <a:t>Lack of CPU/GPU processing power</a:t>
            </a:r>
          </a:p>
        </p:txBody>
      </p:sp>
    </p:spTree>
    <p:extLst>
      <p:ext uri="{BB962C8B-B14F-4D97-AF65-F5344CB8AC3E}">
        <p14:creationId xmlns:p14="http://schemas.microsoft.com/office/powerpoint/2010/main" val="1658164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1671639"/>
            <a:ext cx="5884027" cy="1204912"/>
          </a:xfrm>
        </p:spPr>
        <p:txBody>
          <a:bodyPr/>
          <a:lstStyle/>
          <a:p>
            <a:r>
              <a:rPr lang="en-US" dirty="0"/>
              <a:t>Conclusion</a:t>
            </a:r>
          </a:p>
        </p:txBody>
      </p:sp>
      <p:pic>
        <p:nvPicPr>
          <p:cNvPr id="47" name="Picture Placeholder 46" descr="A person smiling with a shadow on the wall">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112" r="112"/>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23</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53725" y="3660774"/>
            <a:ext cx="5907176" cy="2536826"/>
          </a:xfrm>
        </p:spPr>
        <p:txBody>
          <a:bodyPr>
            <a:noAutofit/>
          </a:bodyPr>
          <a:lstStyle/>
          <a:p>
            <a:r>
              <a:rPr lang="en-US" dirty="0"/>
              <a:t>In conclusion, this project successfully analyzed the security and privacy aspects of social network data, detecting potential privacy breaches and unauthorized access patterns. </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1671639"/>
            <a:ext cx="5884027" cy="1204912"/>
          </a:xfrm>
        </p:spPr>
        <p:txBody>
          <a:bodyPr/>
          <a:lstStyle/>
          <a:p>
            <a:r>
              <a:rPr lang="en-US" dirty="0"/>
              <a:t>Future work</a:t>
            </a:r>
          </a:p>
        </p:txBody>
      </p:sp>
      <p:pic>
        <p:nvPicPr>
          <p:cNvPr id="47" name="Picture Placeholder 46" descr="A person smiling with a shadow on the wall">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112" r="112"/>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24</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53725" y="3660774"/>
            <a:ext cx="5907176" cy="2536826"/>
          </a:xfrm>
        </p:spPr>
        <p:txBody>
          <a:bodyPr>
            <a:noAutofit/>
          </a:bodyPr>
          <a:lstStyle/>
          <a:p>
            <a:r>
              <a:rPr lang="en-US" dirty="0"/>
              <a:t>Future work could involve enhancing the anomaly detection algorithms, incorporating additional features, and extending the analysis to other social networks. This project lays the foundation for further research and development in securing social network data.</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357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Poshan Pandey</a:t>
            </a:r>
          </a:p>
          <a:p>
            <a:r>
              <a:rPr lang="en-US" dirty="0"/>
              <a:t>ppandey6@hawk.iit.edu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248" y="493160"/>
            <a:ext cx="7288282" cy="889510"/>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248" y="2095258"/>
            <a:ext cx="7288212" cy="3407051"/>
          </a:xfrm>
        </p:spPr>
        <p:txBody>
          <a:bodyPr>
            <a:normAutofit/>
          </a:bodyPr>
          <a:lstStyle/>
          <a:p>
            <a:pPr lvl="1"/>
            <a:r>
              <a:rPr lang="en-US" dirty="0"/>
              <a:t>aim to enhance the security and privacy of social network data by detecting potential privacy breaches and unauthorized access patterns</a:t>
            </a:r>
          </a:p>
          <a:p>
            <a:pPr lvl="1"/>
            <a:r>
              <a:rPr lang="en-US" dirty="0"/>
              <a:t>Securing social network data is crucial as it contains sensitive information that, if compromised, can lead to significant privacy violations. </a:t>
            </a:r>
          </a:p>
          <a:p>
            <a:pPr lvl="1"/>
            <a:r>
              <a:rPr lang="en-US" dirty="0"/>
              <a:t>The objectives of this project include network analysis, community detection, anomaly detection, and privacy risk scoring.</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4983099" y="1500189"/>
            <a:ext cx="5884027" cy="1204912"/>
          </a:xfrm>
        </p:spPr>
        <p:txBody>
          <a:bodyPr vert="horz" lIns="91440" tIns="45720" rIns="91440" bIns="45720" rtlCol="0" anchor="b">
            <a:normAutofit/>
          </a:bodyPr>
          <a:lstStyle/>
          <a:p>
            <a:r>
              <a:rPr lang="en-US" kern="1200" cap="all" spc="150" baseline="0" dirty="0">
                <a:latin typeface="+mj-lt"/>
                <a:ea typeface="+mj-ea"/>
                <a:cs typeface="+mj-cs"/>
              </a:rPr>
              <a:t>Dataset</a:t>
            </a:r>
          </a:p>
        </p:txBody>
      </p:sp>
      <p:pic>
        <p:nvPicPr>
          <p:cNvPr id="70" name="Picture 69" descr="Mobile device with apps">
            <a:extLst>
              <a:ext uri="{FF2B5EF4-FFF2-40B4-BE49-F238E27FC236}">
                <a16:creationId xmlns:a16="http://schemas.microsoft.com/office/drawing/2014/main" id="{D4C753CB-10F9-6987-B7A6-E13A0C113189}"/>
              </a:ext>
            </a:extLst>
          </p:cNvPr>
          <p:cNvPicPr>
            <a:picLocks noChangeAspect="1"/>
          </p:cNvPicPr>
          <p:nvPr/>
        </p:nvPicPr>
        <p:blipFill rotWithShape="1">
          <a:blip r:embed="rId3"/>
          <a:srcRect l="47364" r="7792" b="-1"/>
          <a:stretch/>
        </p:blipFill>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a:noFill/>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4</a:t>
            </a:fld>
            <a:endParaRPr lang="en-US"/>
          </a:p>
        </p:txBody>
      </p:sp>
      <p:sp>
        <p:nvSpPr>
          <p:cNvPr id="11" name="Text Placeholder 2">
            <a:extLst>
              <a:ext uri="{FF2B5EF4-FFF2-40B4-BE49-F238E27FC236}">
                <a16:creationId xmlns:a16="http://schemas.microsoft.com/office/drawing/2014/main" id="{9114F3A2-83C3-8BF0-D5EF-14989BCA7E36}"/>
              </a:ext>
            </a:extLst>
          </p:cNvPr>
          <p:cNvSpPr txBox="1">
            <a:spLocks/>
          </p:cNvSpPr>
          <p:nvPr/>
        </p:nvSpPr>
        <p:spPr>
          <a:xfrm>
            <a:off x="4970763" y="3041649"/>
            <a:ext cx="6379326" cy="2536826"/>
          </a:xfrm>
          <a:prstGeom prst="rect">
            <a:avLst/>
          </a:prstGeom>
        </p:spPr>
        <p:txBody>
          <a:bodyPr vert="horz" lIns="91440" tIns="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pPr>
            <a:r>
              <a:rPr lang="en-US" sz="1800" b="0" spc="50" dirty="0"/>
              <a:t>Twitter Social Network Dataset from the Stanford Large Network Dataset Collection (SNAP)</a:t>
            </a:r>
          </a:p>
          <a:p>
            <a:pPr marL="285750" lvl="1" indent="-285750">
              <a:spcBef>
                <a:spcPts val="1000"/>
              </a:spcBef>
            </a:pPr>
            <a:r>
              <a:rPr lang="en-US" sz="1800" b="0" spc="50" dirty="0"/>
              <a:t>This dataset contains information about Twitter users and their follower-followed relationships, allowing us to construct a social network graph.</a:t>
            </a:r>
          </a:p>
          <a:p>
            <a:pPr marL="285750" lvl="1" indent="-285750">
              <a:spcBef>
                <a:spcPts val="1000"/>
              </a:spcBef>
            </a:pPr>
            <a:r>
              <a:rPr lang="en-US" sz="1800" b="0" spc="50" dirty="0"/>
              <a:t>The data is in a simple format with 'Source' and 'Target' columns representing the edges of the graph.“</a:t>
            </a:r>
          </a:p>
          <a:p>
            <a:pPr marL="285750" lvl="1" indent="-285750">
              <a:spcBef>
                <a:spcPts val="1000"/>
              </a:spcBef>
            </a:pPr>
            <a:r>
              <a:rPr lang="en-US" sz="1800" b="0" spc="50" dirty="0"/>
              <a:t>Number of nodes: 81306</a:t>
            </a:r>
          </a:p>
          <a:p>
            <a:pPr marL="285750" lvl="1" indent="-285750">
              <a:spcBef>
                <a:spcPts val="1000"/>
              </a:spcBef>
            </a:pPr>
            <a:r>
              <a:rPr lang="en-US" sz="1800" b="0" spc="50" dirty="0"/>
              <a:t>Number of edges: 1342310</a:t>
            </a:r>
          </a:p>
        </p:txBody>
      </p:sp>
    </p:spTree>
    <p:extLst>
      <p:ext uri="{BB962C8B-B14F-4D97-AF65-F5344CB8AC3E}">
        <p14:creationId xmlns:p14="http://schemas.microsoft.com/office/powerpoint/2010/main" val="63692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248" y="493160"/>
            <a:ext cx="7288282" cy="889510"/>
          </a:xfrm>
        </p:spPr>
        <p:txBody>
          <a:bodyPr/>
          <a:lstStyle/>
          <a:p>
            <a:r>
              <a:rPr lang="en-US" dirty="0"/>
              <a:t>Data Preparation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248" y="2095258"/>
            <a:ext cx="7288212" cy="3407051"/>
          </a:xfrm>
        </p:spPr>
        <p:txBody>
          <a:bodyPr>
            <a:normAutofit/>
          </a:bodyPr>
          <a:lstStyle/>
          <a:p>
            <a:pPr lvl="1"/>
            <a:r>
              <a:rPr lang="en-US" dirty="0"/>
              <a:t>load and preprocess the dataset</a:t>
            </a:r>
          </a:p>
          <a:p>
            <a:pPr lvl="1"/>
            <a:r>
              <a:rPr lang="en-US" dirty="0"/>
              <a:t>Data is clean and preprocessed</a:t>
            </a:r>
          </a:p>
          <a:p>
            <a:pPr lvl="1"/>
            <a:r>
              <a:rPr lang="en-US" dirty="0"/>
              <a:t>Converted it into data frame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6511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5476874" y="1223359"/>
            <a:ext cx="5884027" cy="1204912"/>
          </a:xfrm>
        </p:spPr>
        <p:txBody>
          <a:bodyPr vert="horz" lIns="91440" tIns="45720" rIns="91440" bIns="45720" rtlCol="0" anchor="b">
            <a:normAutofit/>
          </a:bodyPr>
          <a:lstStyle/>
          <a:p>
            <a:r>
              <a:rPr lang="en-US" kern="1200" cap="all" spc="150" baseline="0" dirty="0">
                <a:latin typeface="+mj-lt"/>
                <a:ea typeface="+mj-ea"/>
                <a:cs typeface="+mj-cs"/>
              </a:rPr>
              <a:t>Creating Network graph</a:t>
            </a:r>
          </a:p>
        </p:txBody>
      </p:sp>
      <p:pic>
        <p:nvPicPr>
          <p:cNvPr id="70" name="Picture 69" descr="Colourful pins connected with a thread">
            <a:extLst>
              <a:ext uri="{FF2B5EF4-FFF2-40B4-BE49-F238E27FC236}">
                <a16:creationId xmlns:a16="http://schemas.microsoft.com/office/drawing/2014/main" id="{F7D76B2D-BC23-60F8-D3B1-42EBBF2CD0F2}"/>
              </a:ext>
            </a:extLst>
          </p:cNvPr>
          <p:cNvPicPr>
            <a:picLocks noChangeAspect="1"/>
          </p:cNvPicPr>
          <p:nvPr/>
        </p:nvPicPr>
        <p:blipFill rotWithShape="1">
          <a:blip r:embed="rId3"/>
          <a:srcRect l="14513" r="32272"/>
          <a:stretch/>
        </p:blipFill>
        <p:spPr>
          <a:xfrm>
            <a:off x="-352080" y="67056"/>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a:noFill/>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6</a:t>
            </a:fld>
            <a:endParaRPr lang="en-US"/>
          </a:p>
        </p:txBody>
      </p:sp>
      <p:sp>
        <p:nvSpPr>
          <p:cNvPr id="11" name="Text Placeholder 2">
            <a:extLst>
              <a:ext uri="{FF2B5EF4-FFF2-40B4-BE49-F238E27FC236}">
                <a16:creationId xmlns:a16="http://schemas.microsoft.com/office/drawing/2014/main" id="{9114F3A2-83C3-8BF0-D5EF-14989BCA7E36}"/>
              </a:ext>
            </a:extLst>
          </p:cNvPr>
          <p:cNvSpPr txBox="1">
            <a:spLocks/>
          </p:cNvSpPr>
          <p:nvPr/>
        </p:nvSpPr>
        <p:spPr>
          <a:xfrm>
            <a:off x="5453725" y="3097815"/>
            <a:ext cx="5907176" cy="2536826"/>
          </a:xfrm>
          <a:prstGeom prst="rect">
            <a:avLst/>
          </a:prstGeom>
        </p:spPr>
        <p:txBody>
          <a:bodyPr vert="horz" lIns="91440" tIns="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pPr>
            <a:r>
              <a:rPr lang="en-US" sz="1800" b="0" spc="50" dirty="0"/>
              <a:t>Using </a:t>
            </a:r>
            <a:r>
              <a:rPr lang="en-US" sz="1800" b="0" spc="50" dirty="0" err="1"/>
              <a:t>NetworkX</a:t>
            </a:r>
            <a:r>
              <a:rPr lang="en-US" sz="1800" b="0" spc="50" dirty="0"/>
              <a:t> to create the graph</a:t>
            </a:r>
          </a:p>
          <a:p>
            <a:pPr marL="285750" lvl="1" indent="-285750">
              <a:spcBef>
                <a:spcPts val="1000"/>
              </a:spcBef>
            </a:pPr>
            <a:endParaRPr lang="en-US" sz="1800" b="0" spc="50" dirty="0"/>
          </a:p>
          <a:p>
            <a:pPr marL="285750" lvl="1" indent="-285750">
              <a:spcBef>
                <a:spcPts val="1000"/>
              </a:spcBef>
            </a:pPr>
            <a:r>
              <a:rPr lang="en-US" sz="1800" b="0" spc="50" dirty="0"/>
              <a:t>The graph's basic properties, such as the number of nodes and edges, provide an initial understanding of the network's structure</a:t>
            </a:r>
          </a:p>
          <a:p>
            <a:pPr marL="285750" lvl="1" indent="-285750">
              <a:spcBef>
                <a:spcPts val="1000"/>
              </a:spcBef>
            </a:pPr>
            <a:r>
              <a:rPr lang="en-US" sz="1800" spc="50" dirty="0"/>
              <a:t>Used network library for this</a:t>
            </a:r>
            <a:endParaRPr lang="en-US" sz="1800" b="0" spc="50" dirty="0"/>
          </a:p>
          <a:p>
            <a:pPr marL="285750" lvl="1" indent="-285750">
              <a:spcBef>
                <a:spcPts val="1000"/>
              </a:spcBef>
            </a:pPr>
            <a:r>
              <a:rPr lang="en-US" sz="1800" b="0" spc="50" dirty="0"/>
              <a:t>For instance, the number of nodes represents the users, and the edges represent the follower-followed relationships.</a:t>
            </a:r>
          </a:p>
        </p:txBody>
      </p:sp>
    </p:spTree>
    <p:extLst>
      <p:ext uri="{BB962C8B-B14F-4D97-AF65-F5344CB8AC3E}">
        <p14:creationId xmlns:p14="http://schemas.microsoft.com/office/powerpoint/2010/main" val="280416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ctrTitle"/>
          </p:nvPr>
        </p:nvSpPr>
        <p:spPr>
          <a:xfrm>
            <a:off x="4267199" y="910886"/>
            <a:ext cx="5676900" cy="1524735"/>
          </a:xfrm>
        </p:spPr>
        <p:txBody>
          <a:bodyPr anchor="b">
            <a:normAutofit/>
          </a:bodyPr>
          <a:lstStyle/>
          <a:p>
            <a:r>
              <a:rPr lang="en-US" dirty="0"/>
              <a:t>Centrality Measures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subTitle" idx="1"/>
          </p:nvPr>
        </p:nvSpPr>
        <p:spPr>
          <a:xfrm>
            <a:off x="4267199" y="2771378"/>
            <a:ext cx="6124575" cy="2850181"/>
          </a:xfrm>
        </p:spPr>
        <p:txBody>
          <a:bodyPr>
            <a:normAutofit/>
          </a:bodyPr>
          <a:lstStyle/>
          <a:p>
            <a:pPr marL="742950" lvl="1" indent="-285750" algn="l">
              <a:buFont typeface="Arial" panose="020B0604020202020204" pitchFamily="34" charset="0"/>
              <a:buChar char="•"/>
            </a:pPr>
            <a:r>
              <a:rPr lang="en-US" sz="1800" dirty="0">
                <a:solidFill>
                  <a:schemeClr val="bg1"/>
                </a:solidFill>
              </a:rPr>
              <a:t>Centrality measures are crucial for understanding the importance and influence of nodes within the network.</a:t>
            </a:r>
          </a:p>
          <a:p>
            <a:pPr marL="742950" lvl="1" indent="-285750" algn="l">
              <a:buFont typeface="Arial" panose="020B0604020202020204" pitchFamily="34" charset="0"/>
              <a:buChar char="•"/>
            </a:pPr>
            <a:r>
              <a:rPr lang="en-US" sz="1800" dirty="0">
                <a:solidFill>
                  <a:schemeClr val="bg1"/>
                </a:solidFill>
              </a:rPr>
              <a:t>Calculating degree, clustering coefficient, betweenness, closeness, and eigenvector centrality</a:t>
            </a:r>
          </a:p>
          <a:p>
            <a:pPr marL="742950" lvl="1" indent="-285750" algn="l">
              <a:buFont typeface="Arial" panose="020B0604020202020204" pitchFamily="34" charset="0"/>
              <a:buChar char="•"/>
            </a:pPr>
            <a:r>
              <a:rPr lang="en-US" sz="1800" dirty="0">
                <a:solidFill>
                  <a:schemeClr val="bg1"/>
                </a:solidFill>
              </a:rPr>
              <a:t>These measures help identify key nodes and their roles in the network.</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spTree>
    <p:extLst>
      <p:ext uri="{BB962C8B-B14F-4D97-AF65-F5344CB8AC3E}">
        <p14:creationId xmlns:p14="http://schemas.microsoft.com/office/powerpoint/2010/main" val="170289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12" name="Title 1">
            <a:extLst>
              <a:ext uri="{FF2B5EF4-FFF2-40B4-BE49-F238E27FC236}">
                <a16:creationId xmlns:a16="http://schemas.microsoft.com/office/drawing/2014/main" id="{14C41992-37CC-4A1C-3AE1-CF83BAFED9EA}"/>
              </a:ext>
            </a:extLst>
          </p:cNvPr>
          <p:cNvSpPr>
            <a:spLocks noGrp="1"/>
          </p:cNvSpPr>
          <p:nvPr>
            <p:ph type="title"/>
          </p:nvPr>
        </p:nvSpPr>
        <p:spPr>
          <a:xfrm>
            <a:off x="1322248" y="493160"/>
            <a:ext cx="7288282" cy="889510"/>
          </a:xfrm>
        </p:spPr>
        <p:txBody>
          <a:bodyPr/>
          <a:lstStyle/>
          <a:p>
            <a:r>
              <a:rPr lang="en-US" dirty="0"/>
              <a:t>Centrality measures visualization</a:t>
            </a:r>
          </a:p>
        </p:txBody>
      </p:sp>
      <p:pic>
        <p:nvPicPr>
          <p:cNvPr id="6" name="Picture 5">
            <a:extLst>
              <a:ext uri="{FF2B5EF4-FFF2-40B4-BE49-F238E27FC236}">
                <a16:creationId xmlns:a16="http://schemas.microsoft.com/office/drawing/2014/main" id="{C153E8B1-1429-A6FE-4B81-5A255773A081}"/>
              </a:ext>
            </a:extLst>
          </p:cNvPr>
          <p:cNvPicPr>
            <a:picLocks noChangeAspect="1"/>
          </p:cNvPicPr>
          <p:nvPr/>
        </p:nvPicPr>
        <p:blipFill>
          <a:blip r:embed="rId3"/>
          <a:stretch>
            <a:fillRect/>
          </a:stretch>
        </p:blipFill>
        <p:spPr>
          <a:xfrm>
            <a:off x="2456881" y="1211513"/>
            <a:ext cx="6591799" cy="5413592"/>
          </a:xfrm>
          <a:prstGeom prst="rect">
            <a:avLst/>
          </a:prstGeom>
        </p:spPr>
      </p:pic>
    </p:spTree>
    <p:extLst>
      <p:ext uri="{BB962C8B-B14F-4D97-AF65-F5344CB8AC3E}">
        <p14:creationId xmlns:p14="http://schemas.microsoft.com/office/powerpoint/2010/main" val="185559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22248" y="350675"/>
            <a:ext cx="9953308" cy="983970"/>
          </a:xfrm>
        </p:spPr>
        <p:txBody>
          <a:bodyPr/>
          <a:lstStyle/>
          <a:p>
            <a:r>
              <a:rPr lang="en-US" dirty="0"/>
              <a:t>Community detection</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9</a:t>
            </a:fld>
            <a:endParaRPr lang="en-US" dirty="0"/>
          </a:p>
        </p:txBody>
      </p:sp>
      <p:sp>
        <p:nvSpPr>
          <p:cNvPr id="11" name="Text Placeholder 2">
            <a:extLst>
              <a:ext uri="{FF2B5EF4-FFF2-40B4-BE49-F238E27FC236}">
                <a16:creationId xmlns:a16="http://schemas.microsoft.com/office/drawing/2014/main" id="{9114F3A2-83C3-8BF0-D5EF-14989BCA7E36}"/>
              </a:ext>
            </a:extLst>
          </p:cNvPr>
          <p:cNvSpPr txBox="1">
            <a:spLocks/>
          </p:cNvSpPr>
          <p:nvPr/>
        </p:nvSpPr>
        <p:spPr>
          <a:xfrm>
            <a:off x="993475" y="1889775"/>
            <a:ext cx="7288212" cy="34070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a:t>Community detection helps identify clusters of nodes that are more connected to each other than to the rest of the network</a:t>
            </a:r>
          </a:p>
          <a:p>
            <a:pPr lvl="1"/>
            <a:endParaRPr lang="en-US" sz="1800" dirty="0"/>
          </a:p>
          <a:p>
            <a:pPr lvl="1"/>
            <a:r>
              <a:rPr lang="en-US" sz="1800" dirty="0"/>
              <a:t>greedy modularity communities algorithm to detect communities within the graph</a:t>
            </a:r>
          </a:p>
          <a:p>
            <a:pPr lvl="1"/>
            <a:endParaRPr lang="en-US" sz="1800" dirty="0"/>
          </a:p>
          <a:p>
            <a:pPr lvl="1"/>
            <a:r>
              <a:rPr lang="en-US" sz="1800" dirty="0"/>
              <a:t>The distribution of nodes across different communities provides insights into the network's structure and potential subgroups.</a:t>
            </a:r>
          </a:p>
        </p:txBody>
      </p:sp>
    </p:spTree>
    <p:extLst>
      <p:ext uri="{BB962C8B-B14F-4D97-AF65-F5344CB8AC3E}">
        <p14:creationId xmlns:p14="http://schemas.microsoft.com/office/powerpoint/2010/main" val="982533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3219</TotalTime>
  <Words>843</Words>
  <Application>Microsoft Office PowerPoint</Application>
  <PresentationFormat>Widescreen</PresentationFormat>
  <Paragraphs>150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Tenorite</vt:lpstr>
      <vt:lpstr>Custom</vt:lpstr>
      <vt:lpstr>Privacy Breach Detection and Security Analysis Using Differential Privacy  By: Poshan pandey</vt:lpstr>
      <vt:lpstr>AGENDA</vt:lpstr>
      <vt:lpstr>Introduction</vt:lpstr>
      <vt:lpstr>Dataset</vt:lpstr>
      <vt:lpstr>Data Preparation</vt:lpstr>
      <vt:lpstr>Creating Network graph</vt:lpstr>
      <vt:lpstr>Centrality Measures</vt:lpstr>
      <vt:lpstr>Centrality measures visualization</vt:lpstr>
      <vt:lpstr>Community detection</vt:lpstr>
      <vt:lpstr>Community Detection visualization</vt:lpstr>
      <vt:lpstr>Anomaly detection</vt:lpstr>
      <vt:lpstr>Anomaly Detection visualization</vt:lpstr>
      <vt:lpstr>Anomaly detection with  differential privacy</vt:lpstr>
      <vt:lpstr>PowerPoint Presentation</vt:lpstr>
      <vt:lpstr>Anomaly Detection with differential privacy</vt:lpstr>
      <vt:lpstr>Anomaly detection with  differential privacy adding Laplace Noise</vt:lpstr>
      <vt:lpstr>PowerPoint Presentation</vt:lpstr>
      <vt:lpstr>PowerPoint Presentation</vt:lpstr>
      <vt:lpstr>Privacy risk scoring</vt:lpstr>
      <vt:lpstr>Privacy risk scoring visualization</vt:lpstr>
      <vt:lpstr>Analysis &amp; Insights</vt:lpstr>
      <vt:lpstr>Challenges</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Poshan Pandey</dc:creator>
  <cp:lastModifiedBy>Poshan Pandey</cp:lastModifiedBy>
  <cp:revision>3</cp:revision>
  <dcterms:created xsi:type="dcterms:W3CDTF">2024-06-12T04:55:12Z</dcterms:created>
  <dcterms:modified xsi:type="dcterms:W3CDTF">2024-06-14T10:34:17Z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