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2" r:id="rId8"/>
    <p:sldId id="304" r:id="rId9"/>
    <p:sldId id="303" r:id="rId10"/>
    <p:sldId id="305" r:id="rId11"/>
    <p:sldId id="306" r:id="rId12"/>
    <p:sldId id="307" r:id="rId13"/>
    <p:sldId id="313" r:id="rId14"/>
    <p:sldId id="314" r:id="rId15"/>
    <p:sldId id="308" r:id="rId16"/>
    <p:sldId id="309" r:id="rId17"/>
    <p:sldId id="311" r:id="rId18"/>
    <p:sldId id="312" r:id="rId19"/>
    <p:sldId id="310" r:id="rId20"/>
    <p:sldId id="301" r:id="rId21"/>
    <p:sldId id="31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5EF7-5685-E6E5-CD36-8B54217BE890}" v="15" dt="2024-07-31T23:23:29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08/01/2024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9348-6509-2C0F-5E7C-E1C4FD5C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34786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Aptos" panose="020B0004020202020204" pitchFamily="34" charset="0"/>
              </a:rPr>
              <a:t>CSP 571 Data Preparation and Analysis Project</a:t>
            </a:r>
            <a:br>
              <a:rPr lang="en-US" sz="2400" dirty="0">
                <a:latin typeface="Aptos" panose="020B0004020202020204" pitchFamily="34" charset="0"/>
              </a:rPr>
            </a:br>
            <a:br>
              <a:rPr lang="en-US" sz="2400" dirty="0">
                <a:latin typeface="Aptos" panose="020B0004020202020204" pitchFamily="34" charset="0"/>
              </a:rPr>
            </a:b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kern="100" dirty="0">
                <a:effectLst/>
                <a:latin typeface="Aptos" panose="020B0004020202020204" pitchFamily="34" charset="0"/>
                <a:ea typeface="DengXian" panose="020B0502040504020204" pitchFamily="34" charset="0"/>
                <a:cs typeface="Times New Roman" panose="02020603050405020304" pitchFamily="18" charset="0"/>
              </a:rPr>
              <a:t>Analyzing Divvy Bike Usage Patterns in Chicago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E9414-ADBC-3E81-6739-17632F274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040" y="3692973"/>
            <a:ext cx="9857918" cy="977621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Date: 08/02/2024</a:t>
            </a:r>
            <a:endParaRPr lang="en-US" sz="1600" dirty="0">
              <a:latin typeface="Aptos" panose="020B0004020202020204" pitchFamily="34" charset="0"/>
            </a:endParaRPr>
          </a:p>
          <a:p>
            <a:pPr algn="ctr"/>
            <a:r>
              <a:rPr lang="en-US" sz="1600" dirty="0">
                <a:latin typeface="Aptos" panose="020B0004020202020204" pitchFamily="34" charset="0"/>
              </a:rPr>
              <a:t>Authors</a:t>
            </a:r>
          </a:p>
          <a:p>
            <a:pPr algn="ctr"/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Mohammad Hamza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Piracha</a:t>
            </a:r>
            <a:r>
              <a:rPr lang="en-US" sz="1600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|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Poshan Pandey | Usman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Matheen</a:t>
            </a:r>
            <a:r>
              <a:rPr lang="en-US" sz="1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Hameed</a:t>
            </a:r>
          </a:p>
        </p:txBody>
      </p:sp>
    </p:spTree>
    <p:extLst>
      <p:ext uri="{BB962C8B-B14F-4D97-AF65-F5344CB8AC3E}">
        <p14:creationId xmlns:p14="http://schemas.microsoft.com/office/powerpoint/2010/main" val="155786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F2CC0-1BC6-F93C-51F2-CCDD8774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31174"/>
              </p:ext>
            </p:extLst>
          </p:nvPr>
        </p:nvGraphicFramePr>
        <p:xfrm>
          <a:off x="295564" y="203200"/>
          <a:ext cx="11702472" cy="46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236">
                  <a:extLst>
                    <a:ext uri="{9D8B030D-6E8A-4147-A177-3AD203B41FA5}">
                      <a16:colId xmlns:a16="http://schemas.microsoft.com/office/drawing/2014/main" val="1962218214"/>
                    </a:ext>
                  </a:extLst>
                </a:gridCol>
                <a:gridCol w="5851236">
                  <a:extLst>
                    <a:ext uri="{9D8B030D-6E8A-4147-A177-3AD203B41FA5}">
                      <a16:colId xmlns:a16="http://schemas.microsoft.com/office/drawing/2014/main" val="612798782"/>
                    </a:ext>
                  </a:extLst>
                </a:gridCol>
              </a:tblGrid>
              <a:tr h="387004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Member vs Casual Riders by Ride Type for Each Month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Member vs Casual Riders by Seasons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16580"/>
                  </a:ext>
                </a:extLst>
              </a:tr>
              <a:tr h="4251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49267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EC83D39-F887-6981-43BF-5F470241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640433"/>
            <a:ext cx="5800436" cy="3737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75BC6-90B0-BC7B-8C0A-729EDCE2C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640432"/>
            <a:ext cx="6041324" cy="37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F2CC0-1BC6-F93C-51F2-CCDD8774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03457"/>
              </p:ext>
            </p:extLst>
          </p:nvPr>
        </p:nvGraphicFramePr>
        <p:xfrm>
          <a:off x="295564" y="203200"/>
          <a:ext cx="11702472" cy="46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236">
                  <a:extLst>
                    <a:ext uri="{9D8B030D-6E8A-4147-A177-3AD203B41FA5}">
                      <a16:colId xmlns:a16="http://schemas.microsoft.com/office/drawing/2014/main" val="1962218214"/>
                    </a:ext>
                  </a:extLst>
                </a:gridCol>
                <a:gridCol w="5851236">
                  <a:extLst>
                    <a:ext uri="{9D8B030D-6E8A-4147-A177-3AD203B41FA5}">
                      <a16:colId xmlns:a16="http://schemas.microsoft.com/office/drawing/2014/main" val="612798782"/>
                    </a:ext>
                  </a:extLst>
                </a:gridCol>
              </a:tblGrid>
              <a:tr h="38700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Top 10 Starting Stations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Top 10 Ending Stations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16580"/>
                  </a:ext>
                </a:extLst>
              </a:tr>
              <a:tr h="4251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49267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F7090C-5772-7936-89E7-141D7181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640705"/>
            <a:ext cx="5800436" cy="3698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30E53-B9C4-C3B6-A175-3EEC27BA4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89" y="640705"/>
            <a:ext cx="5828608" cy="36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Clustering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1845008"/>
            <a:ext cx="9603275" cy="316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Techniques: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Utilized Elbow Method, Silhouette, and Gap Statistic to determine optimal cluster numbers.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Results: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Identified 3 key clusters, each representing distinct seasonal and time-based usage patterns.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Visualizations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Silhouette, k-Means, and Gap statistic method.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5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F2CC0-1BC6-F93C-51F2-CCDD8774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22971"/>
              </p:ext>
            </p:extLst>
          </p:nvPr>
        </p:nvGraphicFramePr>
        <p:xfrm>
          <a:off x="295564" y="203200"/>
          <a:ext cx="11702472" cy="46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236">
                  <a:extLst>
                    <a:ext uri="{9D8B030D-6E8A-4147-A177-3AD203B41FA5}">
                      <a16:colId xmlns:a16="http://schemas.microsoft.com/office/drawing/2014/main" val="1962218214"/>
                    </a:ext>
                  </a:extLst>
                </a:gridCol>
                <a:gridCol w="5851236">
                  <a:extLst>
                    <a:ext uri="{9D8B030D-6E8A-4147-A177-3AD203B41FA5}">
                      <a16:colId xmlns:a16="http://schemas.microsoft.com/office/drawing/2014/main" val="612798782"/>
                    </a:ext>
                  </a:extLst>
                </a:gridCol>
              </a:tblGrid>
              <a:tr h="38700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Silhouette Method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Gap Statistics Method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16580"/>
                  </a:ext>
                </a:extLst>
              </a:tr>
              <a:tr h="4251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4926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7D0BACF-34C6-16BA-02B0-AB6ABC94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640705"/>
            <a:ext cx="5851235" cy="3600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6F0AF-DB55-AA0E-53E9-92CE7AFB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98" y="640705"/>
            <a:ext cx="5895776" cy="36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F2CC0-1BC6-F93C-51F2-CCDD8774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15602"/>
              </p:ext>
            </p:extLst>
          </p:nvPr>
        </p:nvGraphicFramePr>
        <p:xfrm>
          <a:off x="295564" y="203200"/>
          <a:ext cx="11702472" cy="46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236">
                  <a:extLst>
                    <a:ext uri="{9D8B030D-6E8A-4147-A177-3AD203B41FA5}">
                      <a16:colId xmlns:a16="http://schemas.microsoft.com/office/drawing/2014/main" val="1962218214"/>
                    </a:ext>
                  </a:extLst>
                </a:gridCol>
                <a:gridCol w="5851236">
                  <a:extLst>
                    <a:ext uri="{9D8B030D-6E8A-4147-A177-3AD203B41FA5}">
                      <a16:colId xmlns:a16="http://schemas.microsoft.com/office/drawing/2014/main" val="612798782"/>
                    </a:ext>
                  </a:extLst>
                </a:gridCol>
              </a:tblGrid>
              <a:tr h="38700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K Means Method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16580"/>
                  </a:ext>
                </a:extLst>
              </a:tr>
              <a:tr h="4251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49267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A905494-C243-637A-21CE-4B7BBE79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640705"/>
            <a:ext cx="5912177" cy="3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3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Feature Selection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2075688"/>
            <a:ext cx="9603275" cy="197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Process: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Conducted correlation analysis to remove redundant features.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Applied Recursive Feature Elimination to select key predictive variables.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Tools: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Leveraged </a:t>
            </a:r>
            <a:r>
              <a:rPr lang="en-US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data.table</a:t>
            </a: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efficient data manipulation and processing.</a:t>
            </a:r>
            <a:endParaRPr lang="en-US" sz="14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Model training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2058888"/>
            <a:ext cx="9603275" cy="20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Selected Models: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Forest: Excelled in handling complex datasets with high accuracy.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Proven for classification tasks with robust predictions.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Outcome: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Both models effectively captured key predictors of trip duration variability.</a:t>
            </a:r>
            <a:endParaRPr lang="en-US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6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Model OUTPUT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1866015"/>
            <a:ext cx="9603275" cy="239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Achieved an impressive accuracy rate of 99%, effectively categorizing trip durations.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Confusion matrix revealed minimal misclassification, highlighting model precision.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Delivered excellent sensitivity and specificity, accurately differentiating trip durations.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High agreement in predictions, evidenced by kappa statistic.</a:t>
            </a:r>
            <a:endParaRPr lang="en-US" sz="10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7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Model comparison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2075688"/>
            <a:ext cx="9603275" cy="197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Metrics Evaluated: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Random Forest demonstrated strong R-squared values and high accuracy.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provided consistent predictions with minimal errors.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Visualization: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Displayed confusion matrices to compare model performance.</a:t>
            </a:r>
            <a:endParaRPr lang="en-US" sz="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0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F2CC0-1BC6-F93C-51F2-CCDD8774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08944"/>
              </p:ext>
            </p:extLst>
          </p:nvPr>
        </p:nvGraphicFramePr>
        <p:xfrm>
          <a:off x="295564" y="203200"/>
          <a:ext cx="11702472" cy="463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236">
                  <a:extLst>
                    <a:ext uri="{9D8B030D-6E8A-4147-A177-3AD203B41FA5}">
                      <a16:colId xmlns:a16="http://schemas.microsoft.com/office/drawing/2014/main" val="1962218214"/>
                    </a:ext>
                  </a:extLst>
                </a:gridCol>
                <a:gridCol w="5851236">
                  <a:extLst>
                    <a:ext uri="{9D8B030D-6E8A-4147-A177-3AD203B41FA5}">
                      <a16:colId xmlns:a16="http://schemas.microsoft.com/office/drawing/2014/main" val="612798782"/>
                    </a:ext>
                  </a:extLst>
                </a:gridCol>
              </a:tblGrid>
              <a:tr h="38700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XGBoost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16580"/>
                  </a:ext>
                </a:extLst>
              </a:tr>
              <a:tr h="4251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49267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23AF59D-3604-0EE6-B5E6-EA2CA365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640705"/>
            <a:ext cx="5800436" cy="3608826"/>
          </a:xfrm>
          <a:prstGeom prst="rect">
            <a:avLst/>
          </a:prstGeom>
        </p:spPr>
      </p:pic>
      <p:pic>
        <p:nvPicPr>
          <p:cNvPr id="3" name="Picture 2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915243D0-43AE-307B-7C49-F9D82352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99" y="640705"/>
            <a:ext cx="5777351" cy="36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972B4F-029F-9DBD-12AB-E3A520C0B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48136"/>
            <a:ext cx="82028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Understand the intricacies of Divvy bike usage in Chicago in 2023.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Uncover significant ridership trends and behaviors.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Utilize machine learning algorithms to analyze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Accurately predict trip durations and enhance user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8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988289"/>
            <a:ext cx="9603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We successfully analyzed Divvy bike usage patterns and employed machine learning models to predict trip durations.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Our analysis revealed critical insights into trip duration variability, enhancing strategic planning for bike-sharing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Future directions include integrating additional data sources to further refine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429103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Future scope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859339"/>
            <a:ext cx="96032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Integration: Explore synergy with public transit data to optimize Chicago's transportation network.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Demand Analysis: Correlate Divvy usage with population density for targeted service improvements.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Expansion: Apply methodologies to other cities for comparative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Real-Time Data: Incorporate dynamic data feeds for real-time recommendations.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User Experience: Enhance service based on user feedback and sustainability metrics.</a:t>
            </a:r>
          </a:p>
        </p:txBody>
      </p:sp>
    </p:spTree>
    <p:extLst>
      <p:ext uri="{BB962C8B-B14F-4D97-AF65-F5344CB8AC3E}">
        <p14:creationId xmlns:p14="http://schemas.microsoft.com/office/powerpoint/2010/main" val="375682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Acknowledgements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6923" y="2242036"/>
            <a:ext cx="9603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Heartfelt appreciation to the professor and TA for continuous support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Team Contribution: Collaborative efforts led to project success and meaningful insights.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Future Aspirations: Aim to continue exploring urban mobility solutions through data-driven approaches.</a:t>
            </a:r>
          </a:p>
        </p:txBody>
      </p:sp>
    </p:spTree>
    <p:extLst>
      <p:ext uri="{BB962C8B-B14F-4D97-AF65-F5344CB8AC3E}">
        <p14:creationId xmlns:p14="http://schemas.microsoft.com/office/powerpoint/2010/main" val="257305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AEED7B-3E31-D280-9C45-32DE7EC3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ptos" panose="020B0004020202020204" pitchFamily="34" charset="0"/>
              </a:rPr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4B7AC9-6213-708B-D0E6-E6B73FAD38E0}"/>
              </a:ext>
            </a:extLst>
          </p:cNvPr>
          <p:cNvSpPr txBox="1">
            <a:spLocks/>
          </p:cNvSpPr>
          <p:nvPr/>
        </p:nvSpPr>
        <p:spPr>
          <a:xfrm>
            <a:off x="1451579" y="2753484"/>
            <a:ext cx="9603275" cy="82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ptos" panose="020B0004020202020204" pitchFamily="34" charset="0"/>
              </a:rPr>
              <a:t>Have a wonderful day!</a:t>
            </a:r>
          </a:p>
        </p:txBody>
      </p:sp>
    </p:spTree>
    <p:extLst>
      <p:ext uri="{BB962C8B-B14F-4D97-AF65-F5344CB8AC3E}">
        <p14:creationId xmlns:p14="http://schemas.microsoft.com/office/powerpoint/2010/main" val="9125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Literature Review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556792-8599-9112-40CF-320A5CC4B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1756043"/>
            <a:ext cx="96032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We explored existing studies and articles on bike-sharing systems, focusing on Divvy bikes in Chicago.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Key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Highlighted trends in usage patterns, seasonal variations, and demographic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Reviewed methodologies for data cleaning, clustering, and predictive modeling to establish a strong foundation for our analysis </a:t>
            </a:r>
          </a:p>
        </p:txBody>
      </p:sp>
    </p:spTree>
    <p:extLst>
      <p:ext uri="{BB962C8B-B14F-4D97-AF65-F5344CB8AC3E}">
        <p14:creationId xmlns:p14="http://schemas.microsoft.com/office/powerpoint/2010/main" val="152268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Data Preparation and Cleaning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A4A0C2-7ABC-4A25-3903-113323DA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975" y="1971576"/>
            <a:ext cx="9603275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 Preparation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Merged monthly ride data into a cohesive dataset, merged_data.csv, for comprehensive analysis.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dirty="0"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Removed irrelevant columns and standardized timestamps for consistency.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Derived features such as trip duration and time of day to enrich our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3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Outlier detection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28281"/>
            <a:ext cx="919694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Methods Applied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Z-Score: Identified extreme outliers through statistical deviation.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Isolation Forest: Leveraged machine learning to isolate anomalous rides.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Successfully identified and removed data anomalies, ensuring robust analysis. </a:t>
            </a:r>
          </a:p>
        </p:txBody>
      </p:sp>
    </p:spTree>
    <p:extLst>
      <p:ext uri="{BB962C8B-B14F-4D97-AF65-F5344CB8AC3E}">
        <p14:creationId xmlns:p14="http://schemas.microsoft.com/office/powerpoint/2010/main" val="13739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Data Transformation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1843950"/>
            <a:ext cx="96032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Methods Applied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Z-Score Method: Identified extreme outliers by evaluating how many standard deviations away from the mean each data point lies. Observations beyond three standard deviations were considered anomalies.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Isolation Forest: Employed an ensemble machine learning algorithm that isolates anomalies by randomly selecting features and then randomly partitioning values. This method effectively pinpoints anomalies in less obvious conditions.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Through meticulous application of these methods, we successfully identified and removed data anomalies, ensuring the dataset's integrity and robustness for subsequent analysis.</a:t>
            </a:r>
          </a:p>
        </p:txBody>
      </p:sp>
    </p:spTree>
    <p:extLst>
      <p:ext uri="{BB962C8B-B14F-4D97-AF65-F5344CB8AC3E}">
        <p14:creationId xmlns:p14="http://schemas.microsoft.com/office/powerpoint/2010/main" val="21155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Distribution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1932176"/>
            <a:ext cx="9603275" cy="379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Visual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Violin Plot for Member Type vs Trip Duration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Rug Plot of Trip Duration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Scatterplot Matrix for time duration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Member vs Casual Riders by Ride Type for Each Month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Member vs Casual Riders by Seasons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 of Day Distribution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Starting and End Station Distribution (Top 10)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F51-5905-A347-3F4A-2E2986C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575"/>
            <a:ext cx="9603275" cy="82311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Distribution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D4806D-7F7F-FF2E-9AB9-1F2FCD798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4362" y="1932176"/>
            <a:ext cx="9603275" cy="379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Visual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Violin Plot for Member Type vs Trip Duration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Rug Plot of Trip Duration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Scatterplot Matrix for time duration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Member vs Casual Riders by Ride Type for Each Month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Member vs Casual Riders by Seasons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 of Day Distribution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Starting and End Station Distribution (Top 10)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F2CC0-1BC6-F93C-51F2-CCDD8774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03968"/>
              </p:ext>
            </p:extLst>
          </p:nvPr>
        </p:nvGraphicFramePr>
        <p:xfrm>
          <a:off x="295564" y="203200"/>
          <a:ext cx="11702472" cy="4617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236">
                  <a:extLst>
                    <a:ext uri="{9D8B030D-6E8A-4147-A177-3AD203B41FA5}">
                      <a16:colId xmlns:a16="http://schemas.microsoft.com/office/drawing/2014/main" val="1962218214"/>
                    </a:ext>
                  </a:extLst>
                </a:gridCol>
                <a:gridCol w="5851236">
                  <a:extLst>
                    <a:ext uri="{9D8B030D-6E8A-4147-A177-3AD203B41FA5}">
                      <a16:colId xmlns:a16="http://schemas.microsoft.com/office/drawing/2014/main" val="61279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Violin Plot for Member Type vs Trip Duration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Scatterplot Matrix for time duration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16580"/>
                  </a:ext>
                </a:extLst>
              </a:tr>
              <a:tr h="4251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49267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0AC1D42-1921-9BE8-A074-334197EB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639332"/>
            <a:ext cx="5800436" cy="3643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A60DD-3F25-4C33-E773-679D5EF9C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677040"/>
            <a:ext cx="6276088" cy="35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518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826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Gill Sans MT</vt:lpstr>
      <vt:lpstr>Gallery</vt:lpstr>
      <vt:lpstr>CSP 571 Data Preparation and Analysis Project   Analyzing Divvy Bike Usage Patterns in Chicago</vt:lpstr>
      <vt:lpstr>Introduction</vt:lpstr>
      <vt:lpstr>Literature Review</vt:lpstr>
      <vt:lpstr>Data Preparation and Cleaning</vt:lpstr>
      <vt:lpstr>Outlier detection</vt:lpstr>
      <vt:lpstr>Data Transformation</vt:lpstr>
      <vt:lpstr>Distribution analysis</vt:lpstr>
      <vt:lpstr>Distribution analysis</vt:lpstr>
      <vt:lpstr>PowerPoint Presentation</vt:lpstr>
      <vt:lpstr>PowerPoint Presentation</vt:lpstr>
      <vt:lpstr>PowerPoint Presentation</vt:lpstr>
      <vt:lpstr>Clustering</vt:lpstr>
      <vt:lpstr>PowerPoint Presentation</vt:lpstr>
      <vt:lpstr>PowerPoint Presentation</vt:lpstr>
      <vt:lpstr>Feature Selection</vt:lpstr>
      <vt:lpstr>Model training</vt:lpstr>
      <vt:lpstr>Model OUTPUT ANALYSIS</vt:lpstr>
      <vt:lpstr>Model comparison</vt:lpstr>
      <vt:lpstr>PowerPoint Presentation</vt:lpstr>
      <vt:lpstr>conclusion</vt:lpstr>
      <vt:lpstr>Future scope</vt:lpstr>
      <vt:lpstr>Acknowledgements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Divvy Bike Usage Patterns in Chicago</dc:title>
  <dc:creator>Hamza piracha</dc:creator>
  <cp:lastModifiedBy>Poshan Pandey</cp:lastModifiedBy>
  <cp:revision>14</cp:revision>
  <dcterms:created xsi:type="dcterms:W3CDTF">2024-07-31T19:57:56Z</dcterms:created>
  <dcterms:modified xsi:type="dcterms:W3CDTF">2024-08-01T13:08:20Z</dcterms:modified>
</cp:coreProperties>
</file>