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AFF1"/>
    <a:srgbClr val="ECB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81C0-2D46-4484-AFBC-2F17FC9E0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FDC77-FC4F-4377-95FE-07DDB483A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84FE30-396C-4F70-B280-1A72F883F2F1}"/>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5" name="Footer Placeholder 4">
            <a:extLst>
              <a:ext uri="{FF2B5EF4-FFF2-40B4-BE49-F238E27FC236}">
                <a16:creationId xmlns:a16="http://schemas.microsoft.com/office/drawing/2014/main" id="{88A19663-8D72-4EC1-B74E-48DE58F8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1AFAF-8B1E-4077-9A66-096D9DEEFE3E}"/>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6229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6F93-718F-4C1F-8F6F-889A597CA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BF8EBF-E7AF-4EC6-A647-659CAB575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01144-89B6-476C-939A-2AA6C2A6E223}"/>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5" name="Footer Placeholder 4">
            <a:extLst>
              <a:ext uri="{FF2B5EF4-FFF2-40B4-BE49-F238E27FC236}">
                <a16:creationId xmlns:a16="http://schemas.microsoft.com/office/drawing/2014/main" id="{180A8339-114D-4531-B39A-3397FBD5F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C7721-8D89-4B66-A4E5-6D10D8B815DF}"/>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41490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6E0F4-9549-4D90-AD2B-B83B89CC9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A1E39-EB0F-4515-9B1F-0B78B644D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3DA4-C723-4747-BE0B-92159C9A9207}"/>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5" name="Footer Placeholder 4">
            <a:extLst>
              <a:ext uri="{FF2B5EF4-FFF2-40B4-BE49-F238E27FC236}">
                <a16:creationId xmlns:a16="http://schemas.microsoft.com/office/drawing/2014/main" id="{3992C4F0-6D42-4317-B905-F772E49A6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29284-756E-4061-9EE8-5ACCF196B34E}"/>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15148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F46F-AFC2-4006-B108-060C6934A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D8F32-06D2-4318-8445-379AC8316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2F9F5-FE12-4419-B2C9-CF3932138DAD}"/>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5" name="Footer Placeholder 4">
            <a:extLst>
              <a:ext uri="{FF2B5EF4-FFF2-40B4-BE49-F238E27FC236}">
                <a16:creationId xmlns:a16="http://schemas.microsoft.com/office/drawing/2014/main" id="{4BBD1DBE-1A19-440D-8FA9-F6AE2F5D6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BB89-8DA1-4AA9-A1CC-84A2B51D21CA}"/>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01955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6A68-3E3B-402B-B89F-3B6FE34AE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34A2D-DD0C-48DA-A15D-DFC12A5AA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672ED-1C98-4CCB-A1B6-11809CE7F43B}"/>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5" name="Footer Placeholder 4">
            <a:extLst>
              <a:ext uri="{FF2B5EF4-FFF2-40B4-BE49-F238E27FC236}">
                <a16:creationId xmlns:a16="http://schemas.microsoft.com/office/drawing/2014/main" id="{43798CF9-3321-4717-9FE9-BF059C299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45A9-A6FF-4EA7-A2E7-E6D2B8633CB3}"/>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28318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9C76-0461-4C78-846A-2F3FD1C7D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676B5-E112-4119-A02C-A94CA9B5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9CEC8-0847-4AEF-8BD5-ACE50497E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5F7D3-9547-40CB-AB47-0D73A1D6FD83}"/>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6" name="Footer Placeholder 5">
            <a:extLst>
              <a:ext uri="{FF2B5EF4-FFF2-40B4-BE49-F238E27FC236}">
                <a16:creationId xmlns:a16="http://schemas.microsoft.com/office/drawing/2014/main" id="{DC59B007-AB89-4BCE-A27D-F3164F4C5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92109-9F0B-4B4A-8881-D2948B5C055C}"/>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11936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5B6A-A411-457C-95EA-D770848622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DB191-2E6B-4392-8148-D07D43D8C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97973-561F-4D93-B012-D076A2B8D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24A25-9D4C-410D-8BAF-711047A0C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6998B-2CFC-4DFE-AA0F-C3D5BDA7D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56837-D209-40BB-9D65-0FEAAD76F4FA}"/>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8" name="Footer Placeholder 7">
            <a:extLst>
              <a:ext uri="{FF2B5EF4-FFF2-40B4-BE49-F238E27FC236}">
                <a16:creationId xmlns:a16="http://schemas.microsoft.com/office/drawing/2014/main" id="{10523B24-9DDF-4FA5-881E-6BF88F9AEC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A5642-2FB7-407E-82EB-60BA62C094B2}"/>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11911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C707-BC20-4AA3-8F89-209275BDE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18E2A-9987-454E-80B8-DBB0DF7BDBDF}"/>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4" name="Footer Placeholder 3">
            <a:extLst>
              <a:ext uri="{FF2B5EF4-FFF2-40B4-BE49-F238E27FC236}">
                <a16:creationId xmlns:a16="http://schemas.microsoft.com/office/drawing/2014/main" id="{C56DF206-BD1D-40F3-B626-F893864C8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EE34A-E4CD-4A6B-AAD8-4EBFC0E13CDF}"/>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14625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E62CC-9553-4482-9103-F52F9656843E}"/>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3" name="Footer Placeholder 2">
            <a:extLst>
              <a:ext uri="{FF2B5EF4-FFF2-40B4-BE49-F238E27FC236}">
                <a16:creationId xmlns:a16="http://schemas.microsoft.com/office/drawing/2014/main" id="{F5C36D38-8612-4FFF-BC02-0EE325938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A3A85-186B-4C41-8D69-6637AB5E96E4}"/>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92503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34E-ECB2-40BD-88E1-10FD693F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2F0F7-9D96-4D25-AF7C-AA787EF8D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54A45-48AA-461B-AB26-144015A2B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50638-7492-44A4-A3E2-2D5FFCDF219C}"/>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6" name="Footer Placeholder 5">
            <a:extLst>
              <a:ext uri="{FF2B5EF4-FFF2-40B4-BE49-F238E27FC236}">
                <a16:creationId xmlns:a16="http://schemas.microsoft.com/office/drawing/2014/main" id="{7B9B3FB5-AE03-4743-855D-46EC4BC9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392E4-E5DA-4ADA-9695-250976F7414A}"/>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01004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C842-520C-4F10-8244-091856F28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41D0E-11E0-47E0-8709-33217A1C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CDA03-252A-4D5F-A51B-1CFB917C7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07D11-F45A-4DC2-814E-664755260711}"/>
              </a:ext>
            </a:extLst>
          </p:cNvPr>
          <p:cNvSpPr>
            <a:spLocks noGrp="1"/>
          </p:cNvSpPr>
          <p:nvPr>
            <p:ph type="dt" sz="half" idx="10"/>
          </p:nvPr>
        </p:nvSpPr>
        <p:spPr/>
        <p:txBody>
          <a:bodyPr/>
          <a:lstStyle/>
          <a:p>
            <a:fld id="{3E967618-A4F3-45A6-8BCE-D2F29BC403E2}" type="datetimeFigureOut">
              <a:rPr lang="en-US" smtClean="0"/>
              <a:t>11/22/2020</a:t>
            </a:fld>
            <a:endParaRPr lang="en-US"/>
          </a:p>
        </p:txBody>
      </p:sp>
      <p:sp>
        <p:nvSpPr>
          <p:cNvPr id="6" name="Footer Placeholder 5">
            <a:extLst>
              <a:ext uri="{FF2B5EF4-FFF2-40B4-BE49-F238E27FC236}">
                <a16:creationId xmlns:a16="http://schemas.microsoft.com/office/drawing/2014/main" id="{DD6C63AC-6C5A-422E-89D7-D9AE4746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64082-CBE4-4EE1-A9F2-EE5B0E60F3D5}"/>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13669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931B5-38F9-4E76-A0D9-34FB1E47E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3BC255-9584-463E-8997-7D863FE9A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A987C-4A3E-46C9-8E62-D2B5B2D95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67618-A4F3-45A6-8BCE-D2F29BC403E2}" type="datetimeFigureOut">
              <a:rPr lang="en-US" smtClean="0"/>
              <a:t>11/22/2020</a:t>
            </a:fld>
            <a:endParaRPr lang="en-US"/>
          </a:p>
        </p:txBody>
      </p:sp>
      <p:sp>
        <p:nvSpPr>
          <p:cNvPr id="5" name="Footer Placeholder 4">
            <a:extLst>
              <a:ext uri="{FF2B5EF4-FFF2-40B4-BE49-F238E27FC236}">
                <a16:creationId xmlns:a16="http://schemas.microsoft.com/office/drawing/2014/main" id="{1A15DDE1-AA70-48EA-AAFC-5A066563D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D6BA9-C0CD-417F-9F5F-E1FE99FF0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2604-ED32-452D-A824-A46E27BC22C7}" type="slidenum">
              <a:rPr lang="en-US" smtClean="0"/>
              <a:t>‹#›</a:t>
            </a:fld>
            <a:endParaRPr lang="en-US"/>
          </a:p>
        </p:txBody>
      </p:sp>
    </p:spTree>
    <p:extLst>
      <p:ext uri="{BB962C8B-B14F-4D97-AF65-F5344CB8AC3E}">
        <p14:creationId xmlns:p14="http://schemas.microsoft.com/office/powerpoint/2010/main" val="232990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CEADD0-471A-4958-9EBB-E4B0D3FB6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6" name="Rectangle: Rounded Corners 5">
            <a:extLst>
              <a:ext uri="{FF2B5EF4-FFF2-40B4-BE49-F238E27FC236}">
                <a16:creationId xmlns:a16="http://schemas.microsoft.com/office/drawing/2014/main" id="{4B5E5309-2A17-4608-B64D-EB13DE1E52DB}"/>
              </a:ext>
            </a:extLst>
          </p:cNvPr>
          <p:cNvSpPr/>
          <p:nvPr/>
        </p:nvSpPr>
        <p:spPr>
          <a:xfrm>
            <a:off x="2947086" y="2638167"/>
            <a:ext cx="6297828" cy="790832"/>
          </a:xfrm>
          <a:prstGeom prst="roundRect">
            <a:avLst/>
          </a:prstGeom>
          <a:solidFill>
            <a:srgbClr val="FFC000"/>
          </a:solidFill>
          <a:ln>
            <a:solidFill>
              <a:srgbClr val="ECB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lgerian" panose="04020705040A02060702" pitchFamily="82" charset="0"/>
              </a:rPr>
              <a:t>Loop control Statements </a:t>
            </a:r>
          </a:p>
        </p:txBody>
      </p:sp>
    </p:spTree>
    <p:extLst>
      <p:ext uri="{BB962C8B-B14F-4D97-AF65-F5344CB8AC3E}">
        <p14:creationId xmlns:p14="http://schemas.microsoft.com/office/powerpoint/2010/main" val="63308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What are we going to learn in this video?</a:t>
            </a:r>
          </a:p>
        </p:txBody>
      </p:sp>
      <p:sp>
        <p:nvSpPr>
          <p:cNvPr id="3" name="TextBox 2">
            <a:extLst>
              <a:ext uri="{FF2B5EF4-FFF2-40B4-BE49-F238E27FC236}">
                <a16:creationId xmlns:a16="http://schemas.microsoft.com/office/drawing/2014/main" id="{EC6E8793-1AB5-4A93-83B8-22891244571F}"/>
              </a:ext>
            </a:extLst>
          </p:cNvPr>
          <p:cNvSpPr txBox="1"/>
          <p:nvPr/>
        </p:nvSpPr>
        <p:spPr>
          <a:xfrm>
            <a:off x="477108" y="2106475"/>
            <a:ext cx="5482142" cy="2308324"/>
          </a:xfrm>
          <a:prstGeom prst="rect">
            <a:avLst/>
          </a:prstGeom>
          <a:noFill/>
        </p:spPr>
        <p:txBody>
          <a:bodyPr wrap="none" rtlCol="0">
            <a:spAutoFit/>
          </a:bodyPr>
          <a:lstStyle/>
          <a:p>
            <a:pPr marL="342900" indent="-342900">
              <a:buFont typeface="+mj-lt"/>
              <a:buAutoNum type="arabicPeriod"/>
            </a:pPr>
            <a:r>
              <a:rPr lang="en-US" sz="2400" dirty="0"/>
              <a:t>For Loop</a:t>
            </a:r>
          </a:p>
          <a:p>
            <a:pPr marL="342900" indent="-342900">
              <a:buFont typeface="+mj-lt"/>
              <a:buAutoNum type="arabicPeriod"/>
            </a:pPr>
            <a:r>
              <a:rPr lang="en-US" sz="2400" dirty="0"/>
              <a:t>While Loop</a:t>
            </a:r>
          </a:p>
          <a:p>
            <a:pPr marL="342900" indent="-342900">
              <a:buFont typeface="+mj-lt"/>
              <a:buAutoNum type="arabicPeriod"/>
            </a:pPr>
            <a:r>
              <a:rPr lang="en-US" sz="2400" dirty="0"/>
              <a:t>Do While Loop</a:t>
            </a:r>
          </a:p>
          <a:p>
            <a:pPr marL="342900" indent="-342900">
              <a:buFont typeface="+mj-lt"/>
              <a:buAutoNum type="arabicPeriod"/>
            </a:pPr>
            <a:r>
              <a:rPr lang="en-US" sz="2400" dirty="0"/>
              <a:t>Difference Between Loop Statements</a:t>
            </a:r>
          </a:p>
          <a:p>
            <a:pPr marL="342900" indent="-342900">
              <a:buFont typeface="+mj-lt"/>
              <a:buAutoNum type="arabicPeriod"/>
            </a:pPr>
            <a:r>
              <a:rPr lang="en-US" sz="2400" dirty="0"/>
              <a:t>Using Break and Continue Statements</a:t>
            </a:r>
          </a:p>
          <a:p>
            <a:pPr marL="342900" indent="-342900">
              <a:buFont typeface="+mj-lt"/>
              <a:buAutoNum type="arabicPeriod"/>
            </a:pPr>
            <a:r>
              <a:rPr lang="en-US" sz="2400" dirty="0"/>
              <a:t>Using Labels in Control Flow Statements</a:t>
            </a:r>
          </a:p>
        </p:txBody>
      </p:sp>
    </p:spTree>
    <p:extLst>
      <p:ext uri="{BB962C8B-B14F-4D97-AF65-F5344CB8AC3E}">
        <p14:creationId xmlns:p14="http://schemas.microsoft.com/office/powerpoint/2010/main" val="234926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For Loop</a:t>
            </a:r>
          </a:p>
        </p:txBody>
      </p:sp>
      <p:sp>
        <p:nvSpPr>
          <p:cNvPr id="5" name="TextBox 4">
            <a:extLst>
              <a:ext uri="{FF2B5EF4-FFF2-40B4-BE49-F238E27FC236}">
                <a16:creationId xmlns:a16="http://schemas.microsoft.com/office/drawing/2014/main" id="{E8AFBB4A-D8FF-46A9-A609-0E8F18C8F7FF}"/>
              </a:ext>
            </a:extLst>
          </p:cNvPr>
          <p:cNvSpPr txBox="1"/>
          <p:nvPr/>
        </p:nvSpPr>
        <p:spPr>
          <a:xfrm>
            <a:off x="543697" y="2004883"/>
            <a:ext cx="8056606" cy="923330"/>
          </a:xfrm>
          <a:prstGeom prst="rect">
            <a:avLst/>
          </a:prstGeom>
          <a:noFill/>
        </p:spPr>
        <p:txBody>
          <a:bodyPr wrap="square" rtlCol="0">
            <a:spAutoFit/>
          </a:bodyPr>
          <a:lstStyle/>
          <a:p>
            <a:r>
              <a:rPr lang="en-US" dirty="0"/>
              <a:t>The for loop is an statement which executes the code block for a specified number of times. It can be used when we have to iterate certain block of codes over a fixed set of values.</a:t>
            </a:r>
          </a:p>
        </p:txBody>
      </p:sp>
      <p:sp>
        <p:nvSpPr>
          <p:cNvPr id="6" name="TextBox 5">
            <a:extLst>
              <a:ext uri="{FF2B5EF4-FFF2-40B4-BE49-F238E27FC236}">
                <a16:creationId xmlns:a16="http://schemas.microsoft.com/office/drawing/2014/main" id="{EBA823EE-083C-484A-9D2D-A05316BA17CE}"/>
              </a:ext>
            </a:extLst>
          </p:cNvPr>
          <p:cNvSpPr txBox="1"/>
          <p:nvPr/>
        </p:nvSpPr>
        <p:spPr>
          <a:xfrm>
            <a:off x="543697" y="3208299"/>
            <a:ext cx="7201010" cy="2400657"/>
          </a:xfrm>
          <a:prstGeom prst="rect">
            <a:avLst/>
          </a:prstGeom>
          <a:noFill/>
        </p:spPr>
        <p:txBody>
          <a:bodyPr wrap="none" rtlCol="0">
            <a:spAutoFit/>
          </a:bodyPr>
          <a:lstStyle/>
          <a:p>
            <a:r>
              <a:rPr lang="en-US" sz="2400" b="1" dirty="0">
                <a:latin typeface="Aparajita" panose="02020603050405020304" pitchFamily="18" charset="0"/>
                <a:cs typeface="Aparajita" panose="02020603050405020304" pitchFamily="18" charset="0"/>
              </a:rPr>
              <a:t>Syntax:</a:t>
            </a:r>
          </a:p>
          <a:p>
            <a:r>
              <a:rPr lang="en-US" sz="2400" b="1" dirty="0">
                <a:latin typeface="Aparajita" panose="02020603050405020304" pitchFamily="18" charset="0"/>
                <a:cs typeface="Aparajita" panose="02020603050405020304" pitchFamily="18" charset="0"/>
              </a:rPr>
              <a:t>for(</a:t>
            </a:r>
            <a:r>
              <a:rPr lang="en-US" sz="2400" b="1" dirty="0" err="1">
                <a:latin typeface="Aparajita" panose="02020603050405020304" pitchFamily="18" charset="0"/>
                <a:cs typeface="Aparajita" panose="02020603050405020304" pitchFamily="18" charset="0"/>
              </a:rPr>
              <a:t>initial_count_value</a:t>
            </a:r>
            <a:r>
              <a:rPr lang="en-US" sz="2400" b="1" dirty="0">
                <a:latin typeface="Aparajita" panose="02020603050405020304" pitchFamily="18" charset="0"/>
                <a:cs typeface="Aparajita" panose="02020603050405020304" pitchFamily="18" charset="0"/>
              </a:rPr>
              <a:t>; </a:t>
            </a:r>
            <a:r>
              <a:rPr lang="en-US" sz="2400" b="1" dirty="0" err="1">
                <a:latin typeface="Aparajita" panose="02020603050405020304" pitchFamily="18" charset="0"/>
                <a:cs typeface="Aparajita" panose="02020603050405020304" pitchFamily="18" charset="0"/>
              </a:rPr>
              <a:t>termination_condition</a:t>
            </a:r>
            <a:r>
              <a:rPr lang="en-US" sz="2400" b="1" dirty="0">
                <a:latin typeface="Aparajita" panose="02020603050405020304" pitchFamily="18" charset="0"/>
                <a:cs typeface="Aparajita" panose="02020603050405020304" pitchFamily="18" charset="0"/>
              </a:rPr>
              <a:t>; </a:t>
            </a:r>
            <a:r>
              <a:rPr lang="en-US" sz="2400" b="1" dirty="0" err="1">
                <a:latin typeface="Aparajita" panose="02020603050405020304" pitchFamily="18" charset="0"/>
                <a:cs typeface="Aparajita" panose="02020603050405020304" pitchFamily="18" charset="0"/>
              </a:rPr>
              <a:t>value_increment</a:t>
            </a:r>
            <a:r>
              <a:rPr lang="en-US" sz="2400" b="1" dirty="0">
                <a:latin typeface="Aparajita" panose="02020603050405020304" pitchFamily="18" charset="0"/>
                <a:cs typeface="Aparajita" panose="02020603050405020304" pitchFamily="18" charset="0"/>
              </a:rPr>
              <a:t>){</a:t>
            </a:r>
          </a:p>
          <a:p>
            <a:r>
              <a:rPr lang="en-US" sz="2400" b="1" dirty="0">
                <a:latin typeface="Aparajita" panose="02020603050405020304" pitchFamily="18" charset="0"/>
                <a:cs typeface="Aparajita" panose="02020603050405020304" pitchFamily="18" charset="0"/>
              </a:rPr>
              <a:t>//statements</a:t>
            </a:r>
          </a:p>
          <a:p>
            <a:r>
              <a:rPr lang="en-US" sz="2400" b="1" dirty="0">
                <a:latin typeface="Aparajita" panose="02020603050405020304" pitchFamily="18" charset="0"/>
                <a:cs typeface="Aparajita" panose="02020603050405020304" pitchFamily="18" charset="0"/>
              </a:rPr>
              <a:t>}</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7F736E46-75C9-4506-92E9-3D153EF1B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176" y="3084817"/>
            <a:ext cx="3333333" cy="2647619"/>
          </a:xfrm>
          <a:prstGeom prst="rect">
            <a:avLst/>
          </a:prstGeom>
        </p:spPr>
      </p:pic>
    </p:spTree>
    <p:extLst>
      <p:ext uri="{BB962C8B-B14F-4D97-AF65-F5344CB8AC3E}">
        <p14:creationId xmlns:p14="http://schemas.microsoft.com/office/powerpoint/2010/main" val="394296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While Loop</a:t>
            </a:r>
          </a:p>
        </p:txBody>
      </p:sp>
      <p:sp>
        <p:nvSpPr>
          <p:cNvPr id="5" name="TextBox 4">
            <a:extLst>
              <a:ext uri="{FF2B5EF4-FFF2-40B4-BE49-F238E27FC236}">
                <a16:creationId xmlns:a16="http://schemas.microsoft.com/office/drawing/2014/main" id="{E8AFBB4A-D8FF-46A9-A609-0E8F18C8F7FF}"/>
              </a:ext>
            </a:extLst>
          </p:cNvPr>
          <p:cNvSpPr txBox="1"/>
          <p:nvPr/>
        </p:nvSpPr>
        <p:spPr>
          <a:xfrm>
            <a:off x="543697" y="2004883"/>
            <a:ext cx="8056606" cy="923330"/>
          </a:xfrm>
          <a:prstGeom prst="rect">
            <a:avLst/>
          </a:prstGeom>
          <a:noFill/>
        </p:spPr>
        <p:txBody>
          <a:bodyPr wrap="square" rtlCol="0">
            <a:spAutoFit/>
          </a:bodyPr>
          <a:lstStyle/>
          <a:p>
            <a:r>
              <a:rPr lang="en-US" dirty="0"/>
              <a:t>The while loop is an statement which executes certain block of codes only if the condition is satisfied. It first evaluates the condition and executes only if the condition is true.</a:t>
            </a:r>
          </a:p>
        </p:txBody>
      </p:sp>
      <p:sp>
        <p:nvSpPr>
          <p:cNvPr id="6" name="TextBox 5">
            <a:extLst>
              <a:ext uri="{FF2B5EF4-FFF2-40B4-BE49-F238E27FC236}">
                <a16:creationId xmlns:a16="http://schemas.microsoft.com/office/drawing/2014/main" id="{EBA823EE-083C-484A-9D2D-A05316BA17CE}"/>
              </a:ext>
            </a:extLst>
          </p:cNvPr>
          <p:cNvSpPr txBox="1"/>
          <p:nvPr/>
        </p:nvSpPr>
        <p:spPr>
          <a:xfrm>
            <a:off x="543697" y="3208299"/>
            <a:ext cx="2002471" cy="2769989"/>
          </a:xfrm>
          <a:prstGeom prst="rect">
            <a:avLst/>
          </a:prstGeom>
          <a:noFill/>
        </p:spPr>
        <p:txBody>
          <a:bodyPr wrap="none" rtlCol="0">
            <a:spAutoFit/>
          </a:bodyPr>
          <a:lstStyle/>
          <a:p>
            <a:r>
              <a:rPr lang="en-US" sz="2400" b="1" dirty="0">
                <a:latin typeface="Aparajita" panose="02020603050405020304" pitchFamily="18" charset="0"/>
                <a:cs typeface="Aparajita" panose="02020603050405020304" pitchFamily="18" charset="0"/>
              </a:rPr>
              <a:t>Syntax:</a:t>
            </a:r>
          </a:p>
          <a:p>
            <a:r>
              <a:rPr lang="en-US" sz="2400" b="1" dirty="0">
                <a:latin typeface="Aparajita" panose="02020603050405020304" pitchFamily="18" charset="0"/>
                <a:cs typeface="Aparajita" panose="02020603050405020304" pitchFamily="18" charset="0"/>
              </a:rPr>
              <a:t>while(condition){</a:t>
            </a:r>
          </a:p>
          <a:p>
            <a:r>
              <a:rPr lang="en-US" sz="2400" b="1" dirty="0">
                <a:latin typeface="Aparajita" panose="02020603050405020304" pitchFamily="18" charset="0"/>
                <a:cs typeface="Aparajita" panose="02020603050405020304" pitchFamily="18" charset="0"/>
              </a:rPr>
              <a:t>//statements</a:t>
            </a:r>
          </a:p>
          <a:p>
            <a:r>
              <a:rPr lang="en-US" sz="2400" b="1" dirty="0">
                <a:latin typeface="Aparajita" panose="02020603050405020304" pitchFamily="18" charset="0"/>
                <a:cs typeface="Aparajita" panose="02020603050405020304" pitchFamily="18" charset="0"/>
              </a:rPr>
              <a:t>Increment;</a:t>
            </a:r>
          </a:p>
          <a:p>
            <a:r>
              <a:rPr lang="en-US" sz="2400" b="1" dirty="0">
                <a:latin typeface="Aparajita" panose="02020603050405020304" pitchFamily="18" charset="0"/>
                <a:cs typeface="Aparajita" panose="02020603050405020304" pitchFamily="18" charset="0"/>
              </a:rPr>
              <a:t>}</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9D7C6648-86E4-4774-B9BC-0B8830C69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018" y="2557388"/>
            <a:ext cx="4032350" cy="3742498"/>
          </a:xfrm>
          <a:prstGeom prst="rect">
            <a:avLst/>
          </a:prstGeom>
        </p:spPr>
      </p:pic>
    </p:spTree>
    <p:extLst>
      <p:ext uri="{BB962C8B-B14F-4D97-AF65-F5344CB8AC3E}">
        <p14:creationId xmlns:p14="http://schemas.microsoft.com/office/powerpoint/2010/main" val="336252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Do While Loop</a:t>
            </a:r>
          </a:p>
        </p:txBody>
      </p:sp>
      <p:sp>
        <p:nvSpPr>
          <p:cNvPr id="4" name="TextBox 3">
            <a:extLst>
              <a:ext uri="{FF2B5EF4-FFF2-40B4-BE49-F238E27FC236}">
                <a16:creationId xmlns:a16="http://schemas.microsoft.com/office/drawing/2014/main" id="{56CA4FD9-719C-437E-AE9A-87D82EFBAC71}"/>
              </a:ext>
            </a:extLst>
          </p:cNvPr>
          <p:cNvSpPr txBox="1"/>
          <p:nvPr/>
        </p:nvSpPr>
        <p:spPr>
          <a:xfrm>
            <a:off x="543697" y="2199503"/>
            <a:ext cx="8056606" cy="646331"/>
          </a:xfrm>
          <a:prstGeom prst="rect">
            <a:avLst/>
          </a:prstGeom>
          <a:noFill/>
        </p:spPr>
        <p:txBody>
          <a:bodyPr wrap="square" rtlCol="0">
            <a:spAutoFit/>
          </a:bodyPr>
          <a:lstStyle/>
          <a:p>
            <a:r>
              <a:rPr lang="en-US" dirty="0"/>
              <a:t>The do while loop is almost similar to while loop except that it at first do not evaluate the condition. That is code block will always be executed at least once.</a:t>
            </a:r>
          </a:p>
        </p:txBody>
      </p:sp>
      <p:sp>
        <p:nvSpPr>
          <p:cNvPr id="8" name="TextBox 7">
            <a:extLst>
              <a:ext uri="{FF2B5EF4-FFF2-40B4-BE49-F238E27FC236}">
                <a16:creationId xmlns:a16="http://schemas.microsoft.com/office/drawing/2014/main" id="{FB2051C4-4D7C-4AB4-B3EE-002C9D347690}"/>
              </a:ext>
            </a:extLst>
          </p:cNvPr>
          <p:cNvSpPr txBox="1"/>
          <p:nvPr/>
        </p:nvSpPr>
        <p:spPr>
          <a:xfrm>
            <a:off x="543697" y="3208299"/>
            <a:ext cx="2064989" cy="2769989"/>
          </a:xfrm>
          <a:prstGeom prst="rect">
            <a:avLst/>
          </a:prstGeom>
          <a:noFill/>
        </p:spPr>
        <p:txBody>
          <a:bodyPr wrap="none" rtlCol="0">
            <a:spAutoFit/>
          </a:bodyPr>
          <a:lstStyle/>
          <a:p>
            <a:r>
              <a:rPr lang="en-US" sz="2400" b="1" dirty="0">
                <a:latin typeface="Aparajita" panose="02020603050405020304" pitchFamily="18" charset="0"/>
                <a:cs typeface="Aparajita" panose="02020603050405020304" pitchFamily="18" charset="0"/>
              </a:rPr>
              <a:t>Syntax:</a:t>
            </a:r>
          </a:p>
          <a:p>
            <a:r>
              <a:rPr lang="en-US" sz="2400" b="1" dirty="0">
                <a:latin typeface="Aparajita" panose="02020603050405020304" pitchFamily="18" charset="0"/>
                <a:cs typeface="Aparajita" panose="02020603050405020304" pitchFamily="18" charset="0"/>
              </a:rPr>
              <a:t>do{</a:t>
            </a:r>
          </a:p>
          <a:p>
            <a:r>
              <a:rPr lang="en-US" sz="2400" b="1" dirty="0">
                <a:latin typeface="Aparajita" panose="02020603050405020304" pitchFamily="18" charset="0"/>
                <a:cs typeface="Aparajita" panose="02020603050405020304" pitchFamily="18" charset="0"/>
              </a:rPr>
              <a:t>//statements</a:t>
            </a:r>
          </a:p>
          <a:p>
            <a:r>
              <a:rPr lang="en-US" sz="2400" b="1" dirty="0">
                <a:latin typeface="Aparajita" panose="02020603050405020304" pitchFamily="18" charset="0"/>
                <a:cs typeface="Aparajita" panose="02020603050405020304" pitchFamily="18" charset="0"/>
              </a:rPr>
              <a:t>Increment;</a:t>
            </a:r>
          </a:p>
          <a:p>
            <a:r>
              <a:rPr lang="en-US" sz="2400" b="1" dirty="0">
                <a:latin typeface="Aparajita" panose="02020603050405020304" pitchFamily="18" charset="0"/>
                <a:cs typeface="Aparajita" panose="02020603050405020304" pitchFamily="18" charset="0"/>
              </a:rPr>
              <a:t>} while(condition)</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pic>
        <p:nvPicPr>
          <p:cNvPr id="11" name="Picture 10">
            <a:extLst>
              <a:ext uri="{FF2B5EF4-FFF2-40B4-BE49-F238E27FC236}">
                <a16:creationId xmlns:a16="http://schemas.microsoft.com/office/drawing/2014/main" id="{3F31B07F-E069-46AA-9C5D-FB1B94B3D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457" y="3055852"/>
            <a:ext cx="2819400" cy="3267075"/>
          </a:xfrm>
          <a:prstGeom prst="rect">
            <a:avLst/>
          </a:prstGeom>
        </p:spPr>
      </p:pic>
    </p:spTree>
    <p:extLst>
      <p:ext uri="{BB962C8B-B14F-4D97-AF65-F5344CB8AC3E}">
        <p14:creationId xmlns:p14="http://schemas.microsoft.com/office/powerpoint/2010/main" val="37661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Difference Between Loop Statements</a:t>
            </a:r>
          </a:p>
        </p:txBody>
      </p:sp>
      <p:pic>
        <p:nvPicPr>
          <p:cNvPr id="6" name="Picture 5">
            <a:extLst>
              <a:ext uri="{FF2B5EF4-FFF2-40B4-BE49-F238E27FC236}">
                <a16:creationId xmlns:a16="http://schemas.microsoft.com/office/drawing/2014/main" id="{D33D74A1-7C21-4281-A990-0AFC5EE71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 y="2589421"/>
            <a:ext cx="6362837" cy="2896979"/>
          </a:xfrm>
          <a:prstGeom prst="rect">
            <a:avLst/>
          </a:prstGeom>
        </p:spPr>
      </p:pic>
      <p:pic>
        <p:nvPicPr>
          <p:cNvPr id="7" name="Picture 6">
            <a:extLst>
              <a:ext uri="{FF2B5EF4-FFF2-40B4-BE49-F238E27FC236}">
                <a16:creationId xmlns:a16="http://schemas.microsoft.com/office/drawing/2014/main" id="{8C3DA9C1-A0BD-4306-832B-FAB7E2E8E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718" y="1581951"/>
            <a:ext cx="5637281" cy="5086580"/>
          </a:xfrm>
          <a:prstGeom prst="rect">
            <a:avLst/>
          </a:prstGeom>
        </p:spPr>
      </p:pic>
    </p:spTree>
    <p:extLst>
      <p:ext uri="{BB962C8B-B14F-4D97-AF65-F5344CB8AC3E}">
        <p14:creationId xmlns:p14="http://schemas.microsoft.com/office/powerpoint/2010/main" val="91687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Using Break and Continue Keywords</a:t>
            </a:r>
          </a:p>
        </p:txBody>
      </p:sp>
      <p:sp>
        <p:nvSpPr>
          <p:cNvPr id="4" name="TextBox 3">
            <a:extLst>
              <a:ext uri="{FF2B5EF4-FFF2-40B4-BE49-F238E27FC236}">
                <a16:creationId xmlns:a16="http://schemas.microsoft.com/office/drawing/2014/main" id="{BD3166C2-E441-4315-9D2F-03AA711AD1A4}"/>
              </a:ext>
            </a:extLst>
          </p:cNvPr>
          <p:cNvSpPr txBox="1"/>
          <p:nvPr/>
        </p:nvSpPr>
        <p:spPr>
          <a:xfrm>
            <a:off x="543697" y="2199503"/>
            <a:ext cx="8056606" cy="2585323"/>
          </a:xfrm>
          <a:prstGeom prst="rect">
            <a:avLst/>
          </a:prstGeom>
          <a:noFill/>
        </p:spPr>
        <p:txBody>
          <a:bodyPr wrap="square" rtlCol="0">
            <a:spAutoFit/>
          </a:bodyPr>
          <a:lstStyle/>
          <a:p>
            <a:r>
              <a:rPr lang="en-US" b="1" dirty="0"/>
              <a:t>Break</a:t>
            </a:r>
          </a:p>
          <a:p>
            <a:r>
              <a:rPr lang="en-US" dirty="0"/>
              <a:t>Break statement is used to terminate the construct, i.e. If we use break statement inside a for loop it will terminate that for loop.</a:t>
            </a:r>
          </a:p>
          <a:p>
            <a:endParaRPr lang="en-US" dirty="0"/>
          </a:p>
          <a:p>
            <a:r>
              <a:rPr lang="en-US" b="1" dirty="0"/>
              <a:t>Continue</a:t>
            </a:r>
          </a:p>
          <a:p>
            <a:r>
              <a:rPr lang="en-US" dirty="0"/>
              <a:t>Continue is used to skip the subsequent statements in the current iteration and takes control back to the beginning. That is unlike break it only terminates the current iteration.</a:t>
            </a:r>
          </a:p>
          <a:p>
            <a:endParaRPr lang="en-US" dirty="0"/>
          </a:p>
        </p:txBody>
      </p:sp>
    </p:spTree>
    <p:extLst>
      <p:ext uri="{BB962C8B-B14F-4D97-AF65-F5344CB8AC3E}">
        <p14:creationId xmlns:p14="http://schemas.microsoft.com/office/powerpoint/2010/main" val="138046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Using Labels in Control Flow Statements</a:t>
            </a:r>
          </a:p>
        </p:txBody>
      </p:sp>
      <p:sp>
        <p:nvSpPr>
          <p:cNvPr id="4" name="TextBox 3">
            <a:extLst>
              <a:ext uri="{FF2B5EF4-FFF2-40B4-BE49-F238E27FC236}">
                <a16:creationId xmlns:a16="http://schemas.microsoft.com/office/drawing/2014/main" id="{BD3166C2-E441-4315-9D2F-03AA711AD1A4}"/>
              </a:ext>
            </a:extLst>
          </p:cNvPr>
          <p:cNvSpPr txBox="1"/>
          <p:nvPr/>
        </p:nvSpPr>
        <p:spPr>
          <a:xfrm>
            <a:off x="543697" y="2199503"/>
            <a:ext cx="8056606" cy="923330"/>
          </a:xfrm>
          <a:prstGeom prst="rect">
            <a:avLst/>
          </a:prstGeom>
          <a:noFill/>
        </p:spPr>
        <p:txBody>
          <a:bodyPr wrap="square" rtlCol="0">
            <a:spAutoFit/>
          </a:bodyPr>
          <a:lstStyle/>
          <a:p>
            <a:r>
              <a:rPr lang="en-US" dirty="0"/>
              <a:t>A label in a simple word is an identifier followed by a colon. It is applied to a statement or a block of code. Labels are mostly used when continue and break statements need to jump to certain block of code or to certain iterations.</a:t>
            </a:r>
          </a:p>
        </p:txBody>
      </p:sp>
    </p:spTree>
    <p:extLst>
      <p:ext uri="{BB962C8B-B14F-4D97-AF65-F5344CB8AC3E}">
        <p14:creationId xmlns:p14="http://schemas.microsoft.com/office/powerpoint/2010/main" val="279690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0726F7-1EE3-4C6B-B5CE-1E877AA4A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20785" cy="6983282"/>
          </a:xfrm>
        </p:spPr>
      </p:pic>
    </p:spTree>
    <p:extLst>
      <p:ext uri="{BB962C8B-B14F-4D97-AF65-F5344CB8AC3E}">
        <p14:creationId xmlns:p14="http://schemas.microsoft.com/office/powerpoint/2010/main" val="113243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316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Aparajita</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Poshan Pandey</dc:creator>
  <cp:lastModifiedBy>Poshan Pandey</cp:lastModifiedBy>
  <cp:revision>16</cp:revision>
  <dcterms:created xsi:type="dcterms:W3CDTF">2020-10-19T05:18:58Z</dcterms:created>
  <dcterms:modified xsi:type="dcterms:W3CDTF">2020-11-22T13:26:35Z</dcterms:modified>
</cp:coreProperties>
</file>