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79" r:id="rId2"/>
    <p:sldId id="280" r:id="rId3"/>
    <p:sldId id="281" r:id="rId4"/>
    <p:sldId id="282" r:id="rId5"/>
    <p:sldId id="296" r:id="rId6"/>
    <p:sldId id="299" r:id="rId7"/>
    <p:sldId id="283" r:id="rId8"/>
    <p:sldId id="294" r:id="rId9"/>
    <p:sldId id="285" r:id="rId10"/>
    <p:sldId id="290" r:id="rId11"/>
    <p:sldId id="293" r:id="rId12"/>
    <p:sldId id="292" r:id="rId13"/>
    <p:sldId id="291" r:id="rId14"/>
    <p:sldId id="286" r:id="rId15"/>
    <p:sldId id="297" r:id="rId16"/>
    <p:sldId id="287" r:id="rId17"/>
    <p:sldId id="288" r:id="rId18"/>
    <p:sldId id="300" r:id="rId19"/>
    <p:sldId id="298" r:id="rId20"/>
    <p:sldId id="29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CEF"/>
    <a:srgbClr val="38A1F3"/>
    <a:srgbClr val="38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E8904-9E27-436F-BF01-34A83EC5D171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569CF-D8F2-440C-A02A-567D2CA2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CD85-889C-49F7-9AD5-1BD9175772A0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DC19-86BF-4BDE-A5B9-1D010BEDC75E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8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010A-7909-4542-9D2F-034FF255844D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0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9BC3-404E-4B43-9670-5BE5AEDB2135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4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C62-82D4-4A68-AE24-54A9ACBD48C1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CE08-0CE4-4042-853F-9EDD0B1255EA}" type="datetime1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3D5E5-E70F-4B16-9CF3-BA217D2B559D}" type="datetime1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4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542DB-7808-4958-8982-83CB018FA116}" type="datetime1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B215F-0E7A-476F-8365-2FFF51868906}" type="datetime1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A318-5E3C-48AA-A360-CEC422C469F9}" type="datetime1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4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9616-BEB3-487B-8B3E-C7DD8E980FCA}" type="datetime1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4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AC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A565F-DE94-469F-92EB-46D031073C3A}" type="datetime1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5EC47-6188-4C03-8813-AF382A0C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28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berlo.com/blog/twitter-statistic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1D1C-C084-4A7B-A6EB-A1D247ED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03" y="20008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latin typeface="+mn-lt"/>
              </a:rPr>
              <a:t>SentiMeter</a:t>
            </a:r>
            <a:br>
              <a:rPr lang="en-US" sz="2400" b="1" dirty="0"/>
            </a:br>
            <a:r>
              <a:rPr lang="en-US" sz="2400" b="1" dirty="0"/>
              <a:t> An Android Application for Sentiment Analysis of Twitter Data Using KNN and NBayes Classifiers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810E-78F2-43BE-BA1B-78E845901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03" y="3405202"/>
            <a:ext cx="10515600" cy="3237515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Under the supervision of</a:t>
            </a:r>
          </a:p>
          <a:p>
            <a:pPr marL="0" indent="0" algn="ctr">
              <a:buNone/>
            </a:pPr>
            <a:r>
              <a:rPr lang="en-US" sz="2000" dirty="0"/>
              <a:t>Asst . Prof. </a:t>
            </a:r>
            <a:r>
              <a:rPr lang="en-US" sz="2000" b="1" dirty="0"/>
              <a:t>Himal Acharya</a:t>
            </a:r>
          </a:p>
          <a:p>
            <a:pPr algn="ctr"/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Submitted by:</a:t>
            </a:r>
          </a:p>
          <a:p>
            <a:pPr marL="0" indent="0" algn="ctr">
              <a:buNone/>
            </a:pPr>
            <a:r>
              <a:rPr lang="en-US" sz="2000" b="1" dirty="0"/>
              <a:t>Kanchan Singh, 161716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b="1" dirty="0"/>
              <a:t>Poshan Pandey, 161724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b="1" dirty="0"/>
              <a:t>Priska Budhathoki, 161726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F8883-C3BB-4890-85C2-7E253BA5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1021F5-6031-4451-9B9B-407BF98A2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35" y="699229"/>
            <a:ext cx="1530335" cy="14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9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31F252-6653-4111-8D41-EE0FFADC5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62" y="856456"/>
            <a:ext cx="4809675" cy="57835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99C29-E574-407C-8A56-596F2AFC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3EBF7-CDF1-469D-8D99-D4E5320C03C6}"/>
              </a:ext>
            </a:extLst>
          </p:cNvPr>
          <p:cNvSpPr txBox="1"/>
          <p:nvPr/>
        </p:nvSpPr>
        <p:spPr>
          <a:xfrm>
            <a:off x="3691162" y="8396"/>
            <a:ext cx="4809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47015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020E-4329-4569-9CEA-59608DAC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Classifiers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6A4FA-7DC2-4A97-9F02-E0681FBF9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r>
              <a:rPr lang="en-US" dirty="0"/>
              <a:t>KNN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E3D3C-ECBA-4C61-BF3C-7BC8175B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5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8E23-6D1F-4839-9D65-619FEEF9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Tools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C9D0D-B8BF-4BCC-B046-2A93AF30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12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9E6B08E-4639-40DF-B639-F7CB8288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Emulator</a:t>
            </a:r>
          </a:p>
          <a:p>
            <a:r>
              <a:rPr lang="en-US" dirty="0"/>
              <a:t>Android Studio</a:t>
            </a:r>
          </a:p>
          <a:p>
            <a:r>
              <a:rPr lang="en-US" dirty="0"/>
              <a:t>Draw.io</a:t>
            </a:r>
          </a:p>
          <a:p>
            <a:r>
              <a:rPr lang="en-US" dirty="0"/>
              <a:t>Figma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Microsoft Visio</a:t>
            </a:r>
          </a:p>
        </p:txBody>
      </p:sp>
    </p:spTree>
    <p:extLst>
      <p:ext uri="{BB962C8B-B14F-4D97-AF65-F5344CB8AC3E}">
        <p14:creationId xmlns:p14="http://schemas.microsoft.com/office/powerpoint/2010/main" val="199792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D569-54FE-47CF-8AB7-560706D1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Technologies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B167F-24CA-45FA-94E7-9C5F758F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13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9A1725-FF5B-4003-9339-9171F851B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r>
              <a:rPr lang="en-US" dirty="0"/>
              <a:t>Twitter Developer API</a:t>
            </a:r>
          </a:p>
          <a:p>
            <a:r>
              <a:rPr lang="en-US" dirty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69059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A53C-4372-4A50-9BBF-1ED2F0F7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System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6C8D4-C13C-4B0F-95BF-8563E552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AC226-66CD-4944-BF32-062A361094BA}"/>
              </a:ext>
            </a:extLst>
          </p:cNvPr>
          <p:cNvSpPr/>
          <p:nvPr/>
        </p:nvSpPr>
        <p:spPr>
          <a:xfrm>
            <a:off x="990600" y="1574800"/>
            <a:ext cx="10210800" cy="46672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4559113F-C617-4255-B903-1D412A324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35" y="2601225"/>
            <a:ext cx="9815330" cy="2465317"/>
          </a:xfrm>
        </p:spPr>
      </p:pic>
    </p:spTree>
    <p:extLst>
      <p:ext uri="{BB962C8B-B14F-4D97-AF65-F5344CB8AC3E}">
        <p14:creationId xmlns:p14="http://schemas.microsoft.com/office/powerpoint/2010/main" val="1307574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1D31-9AFF-4E2E-B993-604B08F2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Calculation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B0AF-0B77-4385-A0D6-2DA6BFAF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Tweets are converted to lowercase</a:t>
            </a:r>
          </a:p>
          <a:p>
            <a:r>
              <a:rPr lang="en-US" dirty="0"/>
              <a:t>Punctuations and additional white spaces are removed</a:t>
            </a:r>
          </a:p>
          <a:p>
            <a:r>
              <a:rPr lang="en-US" dirty="0"/>
              <a:t>Removal of text that are not responsible</a:t>
            </a:r>
          </a:p>
          <a:p>
            <a:r>
              <a:rPr lang="en-US" dirty="0"/>
              <a:t>Tokenization of sentiment texts</a:t>
            </a:r>
          </a:p>
          <a:p>
            <a:r>
              <a:rPr lang="en-US" dirty="0"/>
              <a:t>Removal of text that are not responsible</a:t>
            </a:r>
          </a:p>
          <a:p>
            <a:r>
              <a:rPr lang="en-US" dirty="0"/>
              <a:t>Testing with KNN and NBayes Classifiers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914A9-4F98-4D1F-91FB-DC869F4D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08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7B4D-4329-471A-9445-FAAA661D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Result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4824-3802-4B54-AF5C-FFAAE226B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proposed android application is developed.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the datasets of movie reviews from Kaggle the accuracy is calculated to be 61.8335%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498EC-0C45-46BA-BE65-E3A1E737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B6DE-E0AD-4D2C-8A17-5494F97B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E848-2B73-4820-B104-8CA3FD474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Furnished mobile application obtained</a:t>
            </a:r>
          </a:p>
          <a:p>
            <a:r>
              <a:rPr lang="en-US" dirty="0"/>
              <a:t>Bigrams can be analyzed in future.</a:t>
            </a:r>
          </a:p>
          <a:p>
            <a:r>
              <a:rPr lang="en-US" dirty="0"/>
              <a:t>Multiple languages can be analyzed.</a:t>
            </a:r>
          </a:p>
          <a:p>
            <a:r>
              <a:rPr lang="en-US" dirty="0"/>
              <a:t>Neutral Sentiments can be calculated.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4D94F-0359-43D0-8E96-9CA90542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5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2477-1CE6-4A57-B28B-C204826B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C4FF-ED79-4A85-9D9B-CE9CE3C7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https://www.oberlo.com/blog/twitter-statistics</a:t>
            </a:r>
            <a:r>
              <a:rPr lang="en-US" dirty="0"/>
              <a:t>  </a:t>
            </a:r>
            <a:r>
              <a:rPr lang="en-US" sz="2000" dirty="0"/>
              <a:t>[Accessed on 01/08/2020]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291E7-098D-4E33-A0E3-A71F2F47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24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0DF7-FAFE-49D7-B3A6-043D4BCC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7775" y="2686050"/>
            <a:ext cx="2076450" cy="6429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7810F-8EF0-46A6-8B93-ACF10185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8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198D-1E9A-4B23-B998-2E039F8E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6BFD-22B3-4E97-B20E-1105B4A4F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476375"/>
            <a:ext cx="10868025" cy="470058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Why Twitter?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Project 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Similar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Scope and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Classifiers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Tools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Technologies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System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Calculation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Result and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/>
              <a:t>Conclusion and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94A99-D86E-40F6-BB1A-37321E52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C5C98-6156-45BA-A593-5CD52788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9662"/>
            <a:ext cx="10515600" cy="2098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Thank you for your attention!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4EA53-0DA1-4718-BEAD-28C2D2A3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D057-39BA-4E72-B573-3F703EAA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8F5DC-81BC-4378-A13D-D158C1397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Sentiment analysis is also known as “opinion mining” or “emotion Artificial Intelligence”.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alludes to the utilization of natural language processing (NLP), text mining, computational linguistics, and bio measurements to methodically recognize, extricate, evaluate, and examine emotional states and subjective information.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8163E-28EC-4648-9D4D-D5F096B7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9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2E23-998F-4493-B918-2AB7CB36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7EAEC-B9B5-49FB-926C-3F41C31F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Decent amount of related prior work has been done in this field.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of the work are based on the manual labelling which is expensive.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need of proper comparison between these results in order to select best features.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C911F-8EDD-46AE-9F20-84E009CD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9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C322-3E33-469E-A740-93A5A7D3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Why Twitter?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361B-AE00-4B91-AF2D-D7D76944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831"/>
            <a:ext cx="10515600" cy="4351338"/>
          </a:xfrm>
        </p:spPr>
        <p:txBody>
          <a:bodyPr>
            <a:noAutofit/>
          </a:bodyPr>
          <a:lstStyle/>
          <a:p>
            <a:pPr algn="ctr"/>
            <a:endParaRPr lang="en-US" b="1" dirty="0"/>
          </a:p>
          <a:p>
            <a:r>
              <a:rPr lang="en-US" dirty="0"/>
              <a:t>Limited tweet size</a:t>
            </a:r>
          </a:p>
          <a:p>
            <a:endParaRPr lang="en-US" dirty="0"/>
          </a:p>
          <a:p>
            <a:r>
              <a:rPr lang="en-US" dirty="0"/>
              <a:t>Use of hashtags, user reference and URLs.</a:t>
            </a:r>
          </a:p>
          <a:p>
            <a:endParaRPr lang="en-US" dirty="0"/>
          </a:p>
          <a:p>
            <a:r>
              <a:rPr lang="en-US" dirty="0"/>
              <a:t>Mass users expressing their opinions.</a:t>
            </a:r>
          </a:p>
          <a:p>
            <a:pPr marL="742950" lvl="1" indent="-285750"/>
            <a:r>
              <a:rPr lang="en-US" sz="2800" dirty="0"/>
              <a:t>134 million user [1] </a:t>
            </a:r>
          </a:p>
          <a:p>
            <a:pPr marL="742950" lvl="1" indent="-285750"/>
            <a:r>
              <a:rPr lang="en-US" sz="2800" dirty="0"/>
              <a:t>3.39 minutes per session [1].</a:t>
            </a:r>
          </a:p>
          <a:p>
            <a:pPr marL="742950" lvl="1" indent="-285750"/>
            <a:endParaRPr lang="en-US" sz="2800" dirty="0"/>
          </a:p>
          <a:p>
            <a:r>
              <a:rPr lang="en-US" dirty="0"/>
              <a:t>Use of repeated words or symbols to convey an emotion.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AE742-2B6F-4ED4-937A-C1CEE2E8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C5B7-C777-438D-A7BF-6D51E030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Similar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20A6-AD1A-4550-80A3-06FBE48D5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SocialMention</a:t>
            </a:r>
            <a:r>
              <a:rPr lang="en-US" dirty="0"/>
              <a:t> | Web application</a:t>
            </a:r>
          </a:p>
          <a:p>
            <a:endParaRPr lang="en-US" b="1" dirty="0"/>
          </a:p>
          <a:p>
            <a:r>
              <a:rPr lang="pt-BR" dirty="0"/>
              <a:t>NCSU Tweets Visualizer | Sentiment Viz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2A10F-8B96-4A6B-B79A-EEC3D159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4185-DE31-4DFE-8249-49F57282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7159-0F45-47B2-8F8E-D280F1CAE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 tweets and preprocess them.</a:t>
            </a:r>
          </a:p>
          <a:p>
            <a:endParaRPr lang="en-US" dirty="0"/>
          </a:p>
          <a:p>
            <a:r>
              <a:rPr lang="en-US" dirty="0"/>
              <a:t>Estimate the sentiment of those tweets.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09F61-8AC5-4BBB-818E-798F178B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E3A13-19BF-4784-A3FC-A674CBC0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8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77DC42-EF59-4625-9B0B-318089C5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188" y="2571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Scope and Limitation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8982911-FEF0-4AD9-BF77-312127D98C2F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Scope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D67DAB-DE69-4933-85EC-E56CD3787D1E}"/>
              </a:ext>
            </a:extLst>
          </p:cNvPr>
          <p:cNvSpPr txBox="1">
            <a:spLocks/>
          </p:cNvSpPr>
          <p:nvPr/>
        </p:nvSpPr>
        <p:spPr>
          <a:xfrm>
            <a:off x="992188" y="26574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Classifies the sentiment’s positiveness</a:t>
            </a:r>
          </a:p>
          <a:p>
            <a:r>
              <a:rPr lang="en-US" dirty="0"/>
              <a:t>Can be applied during </a:t>
            </a:r>
          </a:p>
          <a:p>
            <a:pPr lvl="1"/>
            <a:r>
              <a:rPr lang="en-US" sz="2800" dirty="0"/>
              <a:t>Movie Premier</a:t>
            </a:r>
          </a:p>
          <a:p>
            <a:pPr lvl="1"/>
            <a:r>
              <a:rPr lang="en-US" sz="2800" dirty="0"/>
              <a:t>Election</a:t>
            </a:r>
          </a:p>
          <a:p>
            <a:pPr lvl="1"/>
            <a:r>
              <a:rPr lang="en-US" sz="2800" dirty="0"/>
              <a:t>Social Campaign, etc.</a:t>
            </a:r>
          </a:p>
          <a:p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7835C99-4762-4C8A-A563-AF9C1104031A}"/>
              </a:ext>
            </a:extLst>
          </p:cNvPr>
          <p:cNvSpPr txBox="1">
            <a:spLocks/>
          </p:cNvSpPr>
          <p:nvPr/>
        </p:nvSpPr>
        <p:spPr>
          <a:xfrm>
            <a:off x="6324600" y="18335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Limitation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1B8D90CD-CD78-466C-8FA3-0CE88E6933D5}"/>
              </a:ext>
            </a:extLst>
          </p:cNvPr>
          <p:cNvSpPr txBox="1">
            <a:spLocks/>
          </p:cNvSpPr>
          <p:nvPr/>
        </p:nvSpPr>
        <p:spPr>
          <a:xfrm>
            <a:off x="6324600" y="26574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Cannot identify humor and sarcasm</a:t>
            </a:r>
          </a:p>
          <a:p>
            <a:r>
              <a:rPr lang="en-US" dirty="0"/>
              <a:t>Does not consider the neutral sentiments.</a:t>
            </a:r>
          </a:p>
          <a:p>
            <a:r>
              <a:rPr lang="en-US" dirty="0"/>
              <a:t>Does not consider the context of tweets.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1FF1E526-E4FD-4CFC-AE87-BD1F40159320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45EC47-6188-4C03-8813-AF382A0C43B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4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FC10-2D9E-4B06-8A41-DF2F21EC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E7B5BF-E18B-4BBD-8FC7-C3B77493F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4" y="1690688"/>
            <a:ext cx="10218712" cy="42577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CF8D4-82DD-4CFC-86E2-8BAE16FC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EC47-6188-4C03-8813-AF382A0C43BB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CF3C5-2339-43E8-9008-F45CA9E2A302}"/>
              </a:ext>
            </a:extLst>
          </p:cNvPr>
          <p:cNvSpPr txBox="1"/>
          <p:nvPr/>
        </p:nvSpPr>
        <p:spPr>
          <a:xfrm>
            <a:off x="4900612" y="5991686"/>
            <a:ext cx="239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376373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421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SentiMeter  An Android Application for Sentiment Analysis of Twitter Data Using KNN and NBayes Classifiers </vt:lpstr>
      <vt:lpstr>Overview</vt:lpstr>
      <vt:lpstr>Introduction</vt:lpstr>
      <vt:lpstr>Problem Statement</vt:lpstr>
      <vt:lpstr>Why Twitter? </vt:lpstr>
      <vt:lpstr>Similar Projects</vt:lpstr>
      <vt:lpstr>Project Objective</vt:lpstr>
      <vt:lpstr>Scope and Limitation</vt:lpstr>
      <vt:lpstr>Methodology</vt:lpstr>
      <vt:lpstr>PowerPoint Presentation</vt:lpstr>
      <vt:lpstr>Classifiers Used</vt:lpstr>
      <vt:lpstr>Tools Used</vt:lpstr>
      <vt:lpstr>Technologies Used</vt:lpstr>
      <vt:lpstr>System Implementation</vt:lpstr>
      <vt:lpstr>Calculation Process</vt:lpstr>
      <vt:lpstr>Result and Discussion</vt:lpstr>
      <vt:lpstr>Conclusion and Future Work</vt:lpstr>
      <vt:lpstr>References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Namaste!  We are</dc:title>
  <dc:creator>Poshan Pandey</dc:creator>
  <cp:lastModifiedBy>Poshan Pandey</cp:lastModifiedBy>
  <cp:revision>59</cp:revision>
  <dcterms:created xsi:type="dcterms:W3CDTF">2019-08-08T04:08:01Z</dcterms:created>
  <dcterms:modified xsi:type="dcterms:W3CDTF">2020-01-10T07:38:58Z</dcterms:modified>
</cp:coreProperties>
</file>