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76" r:id="rId3"/>
    <p:sldId id="277" r:id="rId4"/>
    <p:sldId id="258" r:id="rId5"/>
    <p:sldId id="259" r:id="rId6"/>
    <p:sldId id="265" r:id="rId7"/>
    <p:sldId id="260" r:id="rId8"/>
    <p:sldId id="266" r:id="rId9"/>
    <p:sldId id="268" r:id="rId10"/>
    <p:sldId id="262" r:id="rId11"/>
    <p:sldId id="274" r:id="rId12"/>
    <p:sldId id="269" r:id="rId13"/>
    <p:sldId id="270" r:id="rId14"/>
    <p:sldId id="263" r:id="rId15"/>
    <p:sldId id="267" r:id="rId16"/>
    <p:sldId id="272" r:id="rId17"/>
    <p:sldId id="271" r:id="rId18"/>
    <p:sldId id="278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1F3"/>
    <a:srgbClr val="55ACEF"/>
    <a:srgbClr val="38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8904-9E27-436F-BF01-34A83EC5D17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69CF-D8F2-440C-A02A-567D2CA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CD85-889C-49F7-9AD5-1BD9175772A0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C19-86BF-4BDE-A5B9-1D010BEDC75E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010A-7909-4542-9D2F-034FF255844D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9BC3-404E-4B43-9670-5BE5AEDB2135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C62-82D4-4A68-AE24-54A9ACBD48C1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CE08-0CE4-4042-853F-9EDD0B1255EA}" type="datetime1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D5E5-E70F-4B16-9CF3-BA217D2B559D}" type="datetime1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42DB-7808-4958-8982-83CB018FA116}" type="datetime1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215F-0E7A-476F-8365-2FFF51868906}" type="datetime1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A318-5E3C-48AA-A360-CEC422C469F9}" type="datetime1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9616-BEB3-487B-8B3E-C7DD8E980FCA}" type="datetime1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565F-DE94-469F-92EB-46D031073C3A}" type="datetime1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8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witter-sentiment-analysis-using-python/" TargetMode="External"/><Relationship Id="rId2" Type="http://schemas.openxmlformats.org/officeDocument/2006/relationships/hyperlink" Target="https://www.kaggle.com/vishaldwivedi/python-nltk-sentiment-analysis(Access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6F5F7F-B699-432A-94EB-AADD50CDCCAF}"/>
              </a:ext>
            </a:extLst>
          </p:cNvPr>
          <p:cNvSpPr txBox="1"/>
          <p:nvPr/>
        </p:nvSpPr>
        <p:spPr>
          <a:xfrm>
            <a:off x="5181326" y="2844225"/>
            <a:ext cx="1829347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5ACEF"/>
                </a:solidFill>
              </a:rPr>
              <a:t>Namaste!</a:t>
            </a:r>
          </a:p>
        </p:txBody>
      </p:sp>
    </p:spTree>
    <p:extLst>
      <p:ext uri="{BB962C8B-B14F-4D97-AF65-F5344CB8AC3E}">
        <p14:creationId xmlns:p14="http://schemas.microsoft.com/office/powerpoint/2010/main" val="313695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98CE7F-7120-46AC-B277-58AA124EA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136525"/>
            <a:ext cx="9144000" cy="1655762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r>
              <a:rPr lang="en-US" sz="11200" b="1" dirty="0"/>
              <a:t>Calculation Process</a:t>
            </a:r>
          </a:p>
          <a:p>
            <a:endParaRPr lang="en-US" sz="11200" b="1" dirty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All tweets were converted to lower case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All links and </a:t>
            </a:r>
            <a:r>
              <a:rPr lang="en-US" sz="9600" dirty="0" err="1"/>
              <a:t>urls</a:t>
            </a:r>
            <a:r>
              <a:rPr lang="en-US" sz="9600" dirty="0"/>
              <a:t> were replaced by generic word URL  All usernames were replaced by generic word USER  Words with hashtags were replaced with the same words without the hashtag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 Punctuations and additional white spaces were removed from the tweets.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Tokenization of the sentiment texts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Removal of Texts that are not responsible for sentiment determination but used largely such as pronouns, prepositions, etc.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Construction of Histograms for every element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Construction of averaged histogram for both positive and negative class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9600" dirty="0"/>
              <a:t>Testing with KNN and nBayes classifiers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F997-9D72-43F4-98E9-BB4F05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F99AC-9B5A-4EAB-A1E9-4D8AABF3D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0018C-8D7E-476F-9BAF-8ADF0B78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24CD3-D91A-4690-9BD1-B4FDDC21A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" y="326732"/>
            <a:ext cx="5067793" cy="23221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9F0DF76-3633-4134-A175-C2D7B49E8B90}"/>
              </a:ext>
            </a:extLst>
          </p:cNvPr>
          <p:cNvSpPr/>
          <p:nvPr/>
        </p:nvSpPr>
        <p:spPr>
          <a:xfrm>
            <a:off x="3324225" y="866775"/>
            <a:ext cx="1085850" cy="352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C59A26-FB62-4DB2-B325-065B81B2751D}"/>
              </a:ext>
            </a:extLst>
          </p:cNvPr>
          <p:cNvSpPr/>
          <p:nvPr/>
        </p:nvSpPr>
        <p:spPr>
          <a:xfrm>
            <a:off x="361950" y="1219200"/>
            <a:ext cx="723900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A6FD49-A5D5-40AA-822B-9A11D4E061BF}"/>
              </a:ext>
            </a:extLst>
          </p:cNvPr>
          <p:cNvSpPr/>
          <p:nvPr/>
        </p:nvSpPr>
        <p:spPr>
          <a:xfrm>
            <a:off x="266207" y="1447800"/>
            <a:ext cx="990600" cy="2952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F5C260-6225-44A9-BF99-62460F7320DB}"/>
              </a:ext>
            </a:extLst>
          </p:cNvPr>
          <p:cNvSpPr/>
          <p:nvPr/>
        </p:nvSpPr>
        <p:spPr>
          <a:xfrm>
            <a:off x="2333624" y="1447800"/>
            <a:ext cx="990599" cy="3240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1877CC-7E22-47D2-B177-F62D0DB33F9D}"/>
              </a:ext>
            </a:extLst>
          </p:cNvPr>
          <p:cNvSpPr/>
          <p:nvPr/>
        </p:nvSpPr>
        <p:spPr>
          <a:xfrm>
            <a:off x="1495425" y="1743075"/>
            <a:ext cx="704850" cy="2952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A77FC7-DB5F-474E-B410-EDD71A591054}"/>
              </a:ext>
            </a:extLst>
          </p:cNvPr>
          <p:cNvSpPr/>
          <p:nvPr/>
        </p:nvSpPr>
        <p:spPr>
          <a:xfrm>
            <a:off x="3762375" y="1714726"/>
            <a:ext cx="1485900" cy="352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689579-4DDC-45B2-AFDB-B88455C1C685}"/>
              </a:ext>
            </a:extLst>
          </p:cNvPr>
          <p:cNvSpPr/>
          <p:nvPr/>
        </p:nvSpPr>
        <p:spPr>
          <a:xfrm>
            <a:off x="2333624" y="1771876"/>
            <a:ext cx="990599" cy="228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67D766-6E1A-4111-BC45-EDCA6A845FBF}"/>
              </a:ext>
            </a:extLst>
          </p:cNvPr>
          <p:cNvSpPr/>
          <p:nvPr/>
        </p:nvSpPr>
        <p:spPr>
          <a:xfrm>
            <a:off x="7501920" y="1002488"/>
            <a:ext cx="2085975" cy="942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40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KNN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928BA3-0A62-4495-908D-16ACA1109A49}"/>
              </a:ext>
            </a:extLst>
          </p:cNvPr>
          <p:cNvSpPr/>
          <p:nvPr/>
        </p:nvSpPr>
        <p:spPr>
          <a:xfrm>
            <a:off x="7453312" y="3441301"/>
            <a:ext cx="2190750" cy="1038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NBayes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F220-AB77-4AAE-9AD5-9FF1E0DC691D}"/>
              </a:ext>
            </a:extLst>
          </p:cNvPr>
          <p:cNvSpPr/>
          <p:nvPr/>
        </p:nvSpPr>
        <p:spPr>
          <a:xfrm>
            <a:off x="7658100" y="5057775"/>
            <a:ext cx="1781175" cy="971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6AA40-19FA-40A6-94E0-279DA420C6B7}"/>
              </a:ext>
            </a:extLst>
          </p:cNvPr>
          <p:cNvSpPr txBox="1"/>
          <p:nvPr/>
        </p:nvSpPr>
        <p:spPr>
          <a:xfrm>
            <a:off x="8142950" y="537018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79411E-A2F3-44F2-90BB-86F9950E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6712"/>
              </p:ext>
            </p:extLst>
          </p:nvPr>
        </p:nvGraphicFramePr>
        <p:xfrm>
          <a:off x="266207" y="3132760"/>
          <a:ext cx="47498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2777832259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3170145925"/>
                    </a:ext>
                  </a:extLst>
                </a:gridCol>
              </a:tblGrid>
              <a:tr h="3629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</a:rPr>
                        <a:t>Positive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</a:rPr>
                        <a:t>Negative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859697"/>
                  </a:ext>
                </a:extLst>
              </a:tr>
              <a:tr h="830475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earned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Squandered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Frustration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Annoyance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Soaked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Corruption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Non-governance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677167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3914D6D5-4C46-4FD4-B90A-9DC485F955F3}"/>
              </a:ext>
            </a:extLst>
          </p:cNvPr>
          <p:cNvSpPr/>
          <p:nvPr/>
        </p:nvSpPr>
        <p:spPr>
          <a:xfrm>
            <a:off x="256680" y="3132760"/>
            <a:ext cx="4277221" cy="223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2C5700-9739-4028-BD08-8BB427B52094}"/>
              </a:ext>
            </a:extLst>
          </p:cNvPr>
          <p:cNvCxnSpPr>
            <a:stCxn id="9" idx="4"/>
          </p:cNvCxnSpPr>
          <p:nvPr/>
        </p:nvCxnSpPr>
        <p:spPr>
          <a:xfrm>
            <a:off x="761507" y="1743075"/>
            <a:ext cx="657718" cy="1466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F8B407-CB02-4EF4-98DC-6BCF08657A4C}"/>
              </a:ext>
            </a:extLst>
          </p:cNvPr>
          <p:cNvCxnSpPr/>
          <p:nvPr/>
        </p:nvCxnSpPr>
        <p:spPr>
          <a:xfrm flipH="1">
            <a:off x="3409949" y="2070834"/>
            <a:ext cx="914402" cy="1209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4A73F-6DFA-4DC2-9FDF-3FFB35666A3E}"/>
              </a:ext>
            </a:extLst>
          </p:cNvPr>
          <p:cNvCxnSpPr/>
          <p:nvPr/>
        </p:nvCxnSpPr>
        <p:spPr>
          <a:xfrm flipV="1">
            <a:off x="4401040" y="1392690"/>
            <a:ext cx="3152775" cy="2047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3AD0C-81F3-4EC5-AF53-2B5B646E6DA3}"/>
              </a:ext>
            </a:extLst>
          </p:cNvPr>
          <p:cNvCxnSpPr/>
          <p:nvPr/>
        </p:nvCxnSpPr>
        <p:spPr>
          <a:xfrm>
            <a:off x="8620125" y="1718353"/>
            <a:ext cx="0" cy="191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8741EF-F99D-4026-9882-E38359C3D3DE}"/>
              </a:ext>
            </a:extLst>
          </p:cNvPr>
          <p:cNvCxnSpPr/>
          <p:nvPr/>
        </p:nvCxnSpPr>
        <p:spPr>
          <a:xfrm>
            <a:off x="8610600" y="4251471"/>
            <a:ext cx="9525" cy="984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8E3575-C73D-4A71-8B04-F68B19853DFB}"/>
              </a:ext>
            </a:extLst>
          </p:cNvPr>
          <p:cNvSpPr txBox="1"/>
          <p:nvPr/>
        </p:nvSpPr>
        <p:spPr>
          <a:xfrm>
            <a:off x="600075" y="5562600"/>
            <a:ext cx="11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P(Positive)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02D52-1FD0-4637-821E-07394FBF28A0}"/>
              </a:ext>
            </a:extLst>
          </p:cNvPr>
          <p:cNvSpPr txBox="1"/>
          <p:nvPr/>
        </p:nvSpPr>
        <p:spPr>
          <a:xfrm>
            <a:off x="2828923" y="5554849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P(Negative)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2E92EB5-0707-4330-AB29-5E5F93F54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7233-BA9C-4B84-9653-43DD18BA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33525"/>
            <a:ext cx="9144000" cy="4351338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dirty="0"/>
              <a:t>Technologies to be used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Java for Android development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Twitter Developer API to extract twitter data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Java for KNN and  </a:t>
            </a:r>
            <a:r>
              <a:rPr lang="en-US" sz="2400" dirty="0" err="1"/>
              <a:t>Nbayes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XML for Android UI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33D09-309D-4447-BD45-97E82E7E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53854-9EA3-4F48-B29C-2FFB9275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0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3ED6C3-BE80-4039-86AB-17AE16A9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525"/>
            <a:ext cx="9144000" cy="4176346"/>
          </a:xfrm>
        </p:spPr>
        <p:txBody>
          <a:bodyPr>
            <a:normAutofit/>
          </a:bodyPr>
          <a:lstStyle/>
          <a:p>
            <a:r>
              <a:rPr lang="en-US" sz="2800" b="1" dirty="0"/>
              <a:t>Tools 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Figma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Edraw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Android Emulator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Android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Microsoft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MS Powerpoint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Google Chrome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3603-617C-4E6B-B5A9-AD953D5A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AF796-9389-4D40-9F6D-FFFD1FD5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5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7E7B-B40E-428D-A590-B5908B2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231" y="136525"/>
            <a:ext cx="9144000" cy="1006475"/>
          </a:xfrm>
        </p:spPr>
        <p:txBody>
          <a:bodyPr>
            <a:normAutofit/>
          </a:bodyPr>
          <a:lstStyle/>
          <a:p>
            <a:r>
              <a:rPr lang="en-US" sz="4800" dirty="0"/>
              <a:t>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A7C8-F647-40E5-A2B8-7E18CD95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EE1A7-C137-427A-A885-5929B3760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62" y="1296666"/>
            <a:ext cx="6931938" cy="5424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7DB5AA-5E1C-4568-ABB7-AE513120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5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03EC-80C7-47F2-A14C-B45D95FFB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194" y="202635"/>
            <a:ext cx="9144000" cy="863478"/>
          </a:xfrm>
        </p:spPr>
        <p:txBody>
          <a:bodyPr>
            <a:normAutofit/>
          </a:bodyPr>
          <a:lstStyle/>
          <a:p>
            <a:r>
              <a:rPr lang="en-US" sz="4800" dirty="0"/>
              <a:t>Time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4BA3E-06A0-48A5-B5B9-FAF1A529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6CC38-F342-409A-BD38-BAB5143C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89" y="1431238"/>
            <a:ext cx="7964011" cy="4925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20E9-CDFF-458D-82A6-1F7A1E5A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8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6043-1C81-432C-98A9-E84FB3F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33525"/>
            <a:ext cx="91440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3000" b="1" dirty="0"/>
              <a:t>Scope</a:t>
            </a:r>
          </a:p>
          <a:p>
            <a:pPr marL="0" indent="0" algn="ctr">
              <a:buNone/>
            </a:pPr>
            <a:endParaRPr lang="en-US" sz="3000" b="1" dirty="0"/>
          </a:p>
          <a:p>
            <a:r>
              <a:rPr lang="en-US" dirty="0"/>
              <a:t>The information is becoming vast and can be extracted to turn into business objectives, social campaigns, marketing, and other promotional strategies. </a:t>
            </a:r>
          </a:p>
          <a:p>
            <a:r>
              <a:rPr lang="en-US" dirty="0"/>
              <a:t>It can be used during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Elections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Movie Premier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Promotions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Product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385BD-44E4-4D3C-8482-E218190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4E50-E5F0-48E3-A27D-FBDEA212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8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417D-8B36-47F6-BA8B-EC72B88D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4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Challenges and 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D8E5-1B13-4C7A-A6EE-B544B5253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B057-995E-46DF-AC6D-32C522F782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Tokenizations of sentimental words</a:t>
            </a:r>
          </a:p>
          <a:p>
            <a:r>
              <a:rPr lang="en-US" sz="2400" dirty="0"/>
              <a:t>Importing Twitter data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BB2C9-D0F0-4D5C-B1C6-2DC7D1C26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64A1D-C58F-43A7-A17B-8AB2CB0579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Cannot identify humor and sarcasm, So sometime might be wrong.</a:t>
            </a:r>
          </a:p>
          <a:p>
            <a:pPr lvl="0"/>
            <a:r>
              <a:rPr lang="en-US" sz="2400" dirty="0"/>
              <a:t>We cannot assure 100% accuracy but the result is closest to human thoughts.</a:t>
            </a:r>
          </a:p>
          <a:p>
            <a:pPr lvl="0"/>
            <a:r>
              <a:rPr lang="en-US" sz="2400" dirty="0"/>
              <a:t>For now, this project is limited to the English language.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ED730-91DA-437C-908C-CB4BE0A1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39511-51E3-4C9F-8C2B-11C8255F0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A1EE-B000-4990-A603-3447059D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382043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/>
              <a:t>Neutral tweets: The current classifier does not consider neutral sentiments, even though many tweets do not exhibit a clear cut positive or negative emotion, especially the ones stating a fact or news.  Bi-grams in combination with unigrams to handle negations like “not happy”  Semantics may be employed when sentiment of a tweet depends on the perspective of the reader. For example: “India lost to Australia in the semis ” indicates negative sentiment for India, but positive for Australia.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4C5FC-FA37-47F4-8E2B-5C2E3A74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C96C-ADDD-464F-ABA8-1B30ED95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7F29-4A65-4AB1-BEE7-CDBCAF43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https://www.kaggle.com/vishaldwivedi/python-nltk-sentiment-analysis  (Accessed</a:t>
            </a:r>
            <a:r>
              <a:rPr lang="en-US" dirty="0"/>
              <a:t> on 10th August 10:24 PM )</a:t>
            </a:r>
          </a:p>
          <a:p>
            <a:r>
              <a:rPr lang="en-US" dirty="0">
                <a:hlinkClick r:id="rId3"/>
              </a:rPr>
              <a:t>https://www.geeksforgeeks.org/twitter-sentiment-analysis-using-python/</a:t>
            </a:r>
            <a:r>
              <a:rPr lang="en-US" dirty="0"/>
              <a:t> (Accessed on 10</a:t>
            </a:r>
            <a:r>
              <a:rPr lang="en-US" baseline="30000" dirty="0"/>
              <a:t>th</a:t>
            </a:r>
            <a:r>
              <a:rPr lang="en-US" dirty="0"/>
              <a:t> August 10:30 PM)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28A7-3276-4AD6-A941-56286391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98D9F-CD3F-4321-A149-241E62183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7911C-5091-42C8-BA82-682BAA46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086EF-8198-4910-ABA7-F06A3B180FB6}"/>
              </a:ext>
            </a:extLst>
          </p:cNvPr>
          <p:cNvSpPr txBox="1"/>
          <p:nvPr/>
        </p:nvSpPr>
        <p:spPr>
          <a:xfrm>
            <a:off x="1524000" y="1657351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Twitter has 330 million monthly active users(as of 2019 Q1). Of these, more than 40 percent that is  about 134 million people use the service on a daily basis (Twitter, 2019).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average time spent on Twitter clocks in at  3.39 minutes per session (Statista, 2019)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Users tweets about various aspects of day to day life.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That is a whole lots of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say those data can be utilized for better purpose: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36BB4-C2AE-4B9D-84BD-F412E2468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8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85C-7121-42C3-AD6D-F50F4E045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047"/>
            <a:ext cx="9144000" cy="3059906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+mn-lt"/>
              </a:rPr>
              <a:t>Thank you</a:t>
            </a:r>
            <a:br>
              <a:rPr lang="en-US" sz="3600" u="sng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sz="2800" dirty="0">
                <a:latin typeface="+mn-lt"/>
              </a:rPr>
              <a:t>Kanchan Singh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Poshan Pandey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Priska Budhathoki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E103-BB08-49C1-AD5E-5A2F4E21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0119E-013E-433E-ABFD-814DA45B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DDCC7-325C-49B1-9046-6A9F3480EE80}"/>
              </a:ext>
            </a:extLst>
          </p:cNvPr>
          <p:cNvSpPr txBox="1"/>
          <p:nvPr/>
        </p:nvSpPr>
        <p:spPr>
          <a:xfrm>
            <a:off x="1562101" y="1562101"/>
            <a:ext cx="9144000" cy="47942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rgbClr val="38A1F3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solidFill>
                <a:srgbClr val="38A1F3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 dirty="0">
                <a:ea typeface="+mj-ea"/>
                <a:cs typeface="+mj-cs"/>
              </a:rPr>
              <a:t>SentiMeter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An Android Application for Sentiment Analysis of Twitter Data Using KNN and NBayes Classifiers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54E50-515A-4954-B31A-BFDE9866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80" y="1562101"/>
            <a:ext cx="2921636" cy="283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81AA0-11F0-41FE-9BAE-E842FE8A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98CE7F-7120-46AC-B277-58AA124EA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525"/>
            <a:ext cx="9144000" cy="4389120"/>
          </a:xfrm>
          <a:noFill/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r>
              <a:rPr lang="en-US" sz="3000" b="1" dirty="0"/>
              <a:t>What is Sentiment Analysis?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The process of computationally identifying and categorizing opinions expressed in a piece of text, especially in order to determine whether the writer's attitude towards a particular topic, product, etc. is positive, negative, or neutral.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Also referred to as opinion mining , it helps to determine whether someone’s opinion is positive negative or neutral.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4F5F9-C42F-4BFE-B342-92EED49A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3CB9C-8A50-4718-9E2D-FA5C2B9F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988C-E109-4843-B5BD-9B1616BD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33525"/>
            <a:ext cx="9144000" cy="4775200"/>
          </a:xfrm>
          <a:noFill/>
        </p:spPr>
        <p:txBody>
          <a:bodyPr>
            <a:normAutofit/>
          </a:bodyPr>
          <a:lstStyle/>
          <a:p>
            <a:pPr fontAlgn="base"/>
            <a:endParaRPr lang="en-US" sz="2400" b="1" dirty="0"/>
          </a:p>
          <a:p>
            <a:pPr marL="0" indent="0" algn="ctr" fontAlgn="base">
              <a:buNone/>
            </a:pPr>
            <a:r>
              <a:rPr lang="en-US" b="1" dirty="0"/>
              <a:t>Why Sentiment Analysis is important?</a:t>
            </a:r>
          </a:p>
          <a:p>
            <a:pPr marL="0" indent="0" fontAlgn="base">
              <a:buNone/>
            </a:pPr>
            <a:endParaRPr lang="en-US" b="1" dirty="0"/>
          </a:p>
          <a:p>
            <a:r>
              <a:rPr lang="en-US" sz="2400" i="1" dirty="0">
                <a:cs typeface="ＭＳ Ｐゴシック" pitchFamily="-65" charset="-128"/>
              </a:rPr>
              <a:t>Movie</a:t>
            </a:r>
            <a:r>
              <a:rPr lang="en-US" sz="2400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2400" i="1" dirty="0">
                <a:cs typeface="ＭＳ Ｐゴシック" pitchFamily="-65" charset="-128"/>
              </a:rPr>
              <a:t>Products</a:t>
            </a:r>
            <a:r>
              <a:rPr lang="en-US" sz="2400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2400" i="1" dirty="0">
                <a:cs typeface="ＭＳ Ｐゴシック" pitchFamily="-65" charset="-128"/>
              </a:rPr>
              <a:t>Public sentiment</a:t>
            </a:r>
            <a:r>
              <a:rPr lang="en-US" sz="2400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sz="2400" i="1" dirty="0">
                <a:cs typeface="ＭＳ Ｐゴシック" pitchFamily="-65" charset="-128"/>
              </a:rPr>
              <a:t>Politics</a:t>
            </a:r>
            <a:r>
              <a:rPr lang="en-US" sz="2400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2400" i="1">
                <a:cs typeface="ＭＳ Ｐゴシック" pitchFamily="-65" charset="-128"/>
              </a:rPr>
              <a:t>Prediction</a:t>
            </a:r>
            <a:r>
              <a:rPr lang="en-US" sz="2400">
                <a:cs typeface="ＭＳ Ｐゴシック" pitchFamily="-65" charset="-128"/>
              </a:rPr>
              <a:t>: predict election outcomes or market trends from sentiment</a:t>
            </a:r>
            <a:endParaRPr lang="en-US" sz="2400" dirty="0">
              <a:cs typeface="ＭＳ Ｐゴシック" pitchFamily="-65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21F8-EDB8-4ACC-AC5E-BCAF8662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AB811-FCB3-4E6B-8315-7095B75E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1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B34C-1B93-4EA0-835C-7FA5CAA5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9144000" cy="4530725"/>
          </a:xfrm>
          <a:noFill/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Why Twitter?</a:t>
            </a:r>
          </a:p>
          <a:p>
            <a:endParaRPr lang="en-US" sz="2400" dirty="0"/>
          </a:p>
          <a:p>
            <a:r>
              <a:rPr lang="en-US" sz="2400" dirty="0"/>
              <a:t>Limited tweet size</a:t>
            </a:r>
          </a:p>
          <a:p>
            <a:endParaRPr lang="en-US" sz="2400" dirty="0"/>
          </a:p>
          <a:p>
            <a:r>
              <a:rPr lang="en-US" sz="2400" dirty="0"/>
              <a:t>Use of hashtags, user reference and URLs.</a:t>
            </a:r>
          </a:p>
          <a:p>
            <a:endParaRPr lang="en-US" sz="2400" dirty="0"/>
          </a:p>
          <a:p>
            <a:r>
              <a:rPr lang="en-US" sz="2400" dirty="0"/>
              <a:t>Mass users expressing their opinions.</a:t>
            </a:r>
          </a:p>
          <a:p>
            <a:endParaRPr lang="en-US" sz="2400" dirty="0"/>
          </a:p>
          <a:p>
            <a:r>
              <a:rPr lang="en-US" sz="2400" dirty="0"/>
              <a:t>Use of repeated words or symbols to convey an emotion.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604FE-FC15-4635-BB79-C7250DB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79AB-3150-4887-AF86-37C6339C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98CE7F-7120-46AC-B277-58AA124EA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525"/>
            <a:ext cx="9144000" cy="3752850"/>
          </a:xfrm>
          <a:noFill/>
        </p:spPr>
        <p:txBody>
          <a:bodyPr>
            <a:normAutofit fontScale="92500" lnSpcReduction="20000"/>
          </a:bodyPr>
          <a:lstStyle/>
          <a:p>
            <a:endParaRPr lang="en-US" sz="2800" b="1" dirty="0"/>
          </a:p>
          <a:p>
            <a:r>
              <a:rPr lang="en-US" sz="3000" b="1" dirty="0"/>
              <a:t>Problem Statement</a:t>
            </a:r>
          </a:p>
          <a:p>
            <a:pPr algn="l"/>
            <a:endParaRPr lang="en-US" dirty="0"/>
          </a:p>
          <a:p>
            <a:pPr algn="l"/>
            <a:r>
              <a:rPr lang="en-US" sz="2600" dirty="0"/>
              <a:t>This project aims to extract the features of tweets and analyze the opinion of tweets as positive or negative. 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It aims to classify the tweets on certain people or objects as positive</a:t>
            </a:r>
            <a:br>
              <a:rPr lang="en-US" sz="2600" dirty="0"/>
            </a:br>
            <a:r>
              <a:rPr lang="en-US" sz="2600" dirty="0"/>
              <a:t>or negative for a set of latest tweets by people around the globe. </a:t>
            </a:r>
            <a:br>
              <a:rPr lang="en-US" sz="2600" dirty="0"/>
            </a:br>
            <a:endParaRPr lang="en-US" sz="2600" dirty="0"/>
          </a:p>
          <a:p>
            <a:pPr algn="l"/>
            <a:r>
              <a:rPr lang="en-US" sz="2600" dirty="0"/>
              <a:t>Using such data we are performing sentiment analysis to calculate if the majority of tweets are of positive sentiments or a negative 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31DC-D8BD-4874-9B04-CB97F632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92-297F-4570-9CC7-0436A4E4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D1DD-D4E1-46AB-B0EE-EAF60AA18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211"/>
            <a:ext cx="9144000" cy="1006475"/>
          </a:xfrm>
        </p:spPr>
        <p:txBody>
          <a:bodyPr>
            <a:normAutofit/>
          </a:bodyPr>
          <a:lstStyle/>
          <a:p>
            <a:r>
              <a:rPr lang="en-US" sz="4800" dirty="0"/>
              <a:t>Flow of UI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9645-467D-46BA-B5DF-420FBC86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21EE0-6404-489A-A26B-FB2A403E7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056910"/>
            <a:ext cx="9144000" cy="5478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ECF81-D2E0-4BED-B0C8-17C8FCC82CB5}"/>
              </a:ext>
            </a:extLst>
          </p:cNvPr>
          <p:cNvSpPr txBox="1"/>
          <p:nvPr/>
        </p:nvSpPr>
        <p:spPr>
          <a:xfrm>
            <a:off x="1934307" y="215368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SentiMeter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09A39-7583-4D11-A62C-5F897F50B806}"/>
              </a:ext>
            </a:extLst>
          </p:cNvPr>
          <p:cNvSpPr/>
          <p:nvPr/>
        </p:nvSpPr>
        <p:spPr>
          <a:xfrm>
            <a:off x="2233246" y="2371318"/>
            <a:ext cx="316523" cy="4155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74458B-4CE9-4170-87E7-1E16E70B5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06BD-2679-4020-BED9-F1258866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Project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810338-EAB9-4AE8-BD26-D3D149FAA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12" y="1825625"/>
            <a:ext cx="788217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E8D0-33A4-4E89-8C1C-12779A47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D2EF-9E16-42E7-8AE1-85EB3E7FC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759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of UI process</vt:lpstr>
      <vt:lpstr>Project Tasks</vt:lpstr>
      <vt:lpstr>PowerPoint Presentation</vt:lpstr>
      <vt:lpstr>PowerPoint Presentation</vt:lpstr>
      <vt:lpstr>PowerPoint Presentation</vt:lpstr>
      <vt:lpstr>PowerPoint Presentation</vt:lpstr>
      <vt:lpstr>Use Case</vt:lpstr>
      <vt:lpstr>Time Schedule</vt:lpstr>
      <vt:lpstr>PowerPoint Presentation</vt:lpstr>
      <vt:lpstr>Challenges and Limitation</vt:lpstr>
      <vt:lpstr>Neutral tweets: The current classifier does not consider neutral sentiments, even though many tweets do not exhibit a clear cut positive or negative emotion, especially the ones stating a fact or news.  Bi-grams in combination with unigrams to handle negations like “not happy”  Semantics may be employed when sentiment of a tweet depends on the perspective of the reader. For example: “India lost to Australia in the semis ” indicates negative sentiment for India, but positive for Australia.</vt:lpstr>
      <vt:lpstr>References</vt:lpstr>
      <vt:lpstr>Thank you  Kanchan Singh Poshan Pandey Priska Budhathoki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Namaste!  We are</dc:title>
  <dc:creator>Poshan Pandey</dc:creator>
  <cp:lastModifiedBy>Poshan Pandey</cp:lastModifiedBy>
  <cp:revision>35</cp:revision>
  <dcterms:created xsi:type="dcterms:W3CDTF">2019-08-08T04:08:01Z</dcterms:created>
  <dcterms:modified xsi:type="dcterms:W3CDTF">2019-12-27T12:23:10Z</dcterms:modified>
</cp:coreProperties>
</file>