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5" r:id="rId6"/>
    <p:sldId id="260" r:id="rId7"/>
    <p:sldId id="272" r:id="rId8"/>
    <p:sldId id="266" r:id="rId9"/>
    <p:sldId id="268" r:id="rId10"/>
    <p:sldId id="262" r:id="rId11"/>
    <p:sldId id="274" r:id="rId12"/>
    <p:sldId id="269" r:id="rId13"/>
    <p:sldId id="270" r:id="rId14"/>
    <p:sldId id="263" r:id="rId15"/>
    <p:sldId id="267" r:id="rId16"/>
    <p:sldId id="271"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1F2"/>
    <a:srgbClr val="38A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E8904-9E27-436F-BF01-34A83EC5D171}"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569CF-D8F2-440C-A02A-567D2CA26DFC}" type="slidenum">
              <a:rPr lang="en-US" smtClean="0"/>
              <a:t>‹#›</a:t>
            </a:fld>
            <a:endParaRPr lang="en-US"/>
          </a:p>
        </p:txBody>
      </p:sp>
    </p:spTree>
    <p:extLst>
      <p:ext uri="{BB962C8B-B14F-4D97-AF65-F5344CB8AC3E}">
        <p14:creationId xmlns:p14="http://schemas.microsoft.com/office/powerpoint/2010/main" val="63270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72CD85-889C-49F7-9AD5-1BD9175772A0}"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5377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2DC19-86BF-4BDE-A5B9-1D010BEDC75E}"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28838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6010A-7909-4542-9D2F-034FF255844D}"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392150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89BC3-404E-4B43-9670-5BE5AEDB2135}"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365294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07C62-82D4-4A68-AE24-54A9ACBD48C1}"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233959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15CE08-0CE4-4042-853F-9EDD0B1255EA}" type="datetime1">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196897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3D5E5-E70F-4B16-9CF3-BA217D2B559D}" type="datetime1">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54444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542DB-7808-4958-8982-83CB018FA116}" type="datetime1">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172900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B215F-0E7A-476F-8365-2FFF51868906}" type="datetime1">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4069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3A318-5E3C-48AA-A360-CEC422C469F9}" type="datetime1">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421714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29616-BEB3-487B-8B3E-C7DD8E980FCA}" type="datetime1">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EC47-6188-4C03-8813-AF382A0C43BB}" type="slidenum">
              <a:rPr lang="en-US" smtClean="0"/>
              <a:t>‹#›</a:t>
            </a:fld>
            <a:endParaRPr lang="en-US"/>
          </a:p>
        </p:txBody>
      </p:sp>
    </p:spTree>
    <p:extLst>
      <p:ext uri="{BB962C8B-B14F-4D97-AF65-F5344CB8AC3E}">
        <p14:creationId xmlns:p14="http://schemas.microsoft.com/office/powerpoint/2010/main" val="157144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A565F-DE94-469F-92EB-46D031073C3A}" type="datetime1">
              <a:rPr lang="en-US" smtClean="0"/>
              <a:t>8/11/2019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5EC47-6188-4C03-8813-AF382A0C43BB}" type="slidenum">
              <a:rPr lang="en-US" smtClean="0"/>
              <a:t>‹#›</a:t>
            </a:fld>
            <a:endParaRPr lang="en-US"/>
          </a:p>
        </p:txBody>
      </p:sp>
    </p:spTree>
    <p:extLst>
      <p:ext uri="{BB962C8B-B14F-4D97-AF65-F5344CB8AC3E}">
        <p14:creationId xmlns:p14="http://schemas.microsoft.com/office/powerpoint/2010/main" val="18559288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twitter-sentiment-analysis-using-python/" TargetMode="External"/><Relationship Id="rId2" Type="http://schemas.openxmlformats.org/officeDocument/2006/relationships/hyperlink" Target="https://www.kaggle.com/vishaldwivedi/python-nltk-sentiment-analysis(Access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5206-31DD-4F60-9900-DFACBEA84FDD}"/>
              </a:ext>
            </a:extLst>
          </p:cNvPr>
          <p:cNvSpPr>
            <a:spLocks noGrp="1"/>
          </p:cNvSpPr>
          <p:nvPr>
            <p:ph type="ctrTitle"/>
          </p:nvPr>
        </p:nvSpPr>
        <p:spPr>
          <a:xfrm>
            <a:off x="3043403" y="945087"/>
            <a:ext cx="6105194" cy="2483913"/>
          </a:xfrm>
        </p:spPr>
        <p:txBody>
          <a:bodyPr>
            <a:normAutofit/>
          </a:bodyPr>
          <a:lstStyle/>
          <a:p>
            <a:r>
              <a:rPr lang="en-US" sz="4700" dirty="0">
                <a:solidFill>
                  <a:srgbClr val="FFFFFF"/>
                </a:solidFill>
              </a:rPr>
              <a:t>Namaste!</a:t>
            </a:r>
            <a:br>
              <a:rPr lang="en-US" sz="4700" dirty="0">
                <a:solidFill>
                  <a:srgbClr val="FFFFFF"/>
                </a:solidFill>
              </a:rPr>
            </a:br>
            <a:br>
              <a:rPr lang="en-US" sz="4700" dirty="0">
                <a:solidFill>
                  <a:srgbClr val="FFFFFF"/>
                </a:solidFill>
              </a:rPr>
            </a:br>
            <a:r>
              <a:rPr lang="en-US" sz="2800" dirty="0">
                <a:solidFill>
                  <a:srgbClr val="FFFFFF"/>
                </a:solidFill>
              </a:rPr>
              <a:t>We are</a:t>
            </a:r>
          </a:p>
        </p:txBody>
      </p:sp>
      <p:sp>
        <p:nvSpPr>
          <p:cNvPr id="3" name="Subtitle 2">
            <a:extLst>
              <a:ext uri="{FF2B5EF4-FFF2-40B4-BE49-F238E27FC236}">
                <a16:creationId xmlns:a16="http://schemas.microsoft.com/office/drawing/2014/main" id="{605BF044-9398-4BF3-8814-23ECF7E18CAE}"/>
              </a:ext>
            </a:extLst>
          </p:cNvPr>
          <p:cNvSpPr>
            <a:spLocks noGrp="1"/>
          </p:cNvSpPr>
          <p:nvPr>
            <p:ph type="subTitle" idx="1"/>
          </p:nvPr>
        </p:nvSpPr>
        <p:spPr>
          <a:xfrm>
            <a:off x="3043403" y="3573677"/>
            <a:ext cx="6105194" cy="1399156"/>
          </a:xfrm>
        </p:spPr>
        <p:txBody>
          <a:bodyPr>
            <a:normAutofit fontScale="77500" lnSpcReduction="20000"/>
          </a:bodyPr>
          <a:lstStyle/>
          <a:p>
            <a:endParaRPr lang="en-US" sz="600">
              <a:solidFill>
                <a:srgbClr val="FFFFFF"/>
              </a:solidFill>
            </a:endParaRPr>
          </a:p>
          <a:p>
            <a:r>
              <a:rPr lang="en-US" sz="3400">
                <a:solidFill>
                  <a:srgbClr val="FFFFFF"/>
                </a:solidFill>
              </a:rPr>
              <a:t>Kanchan Singh(161716)</a:t>
            </a:r>
          </a:p>
          <a:p>
            <a:r>
              <a:rPr lang="en-US" sz="3400">
                <a:solidFill>
                  <a:srgbClr val="FFFFFF"/>
                </a:solidFill>
              </a:rPr>
              <a:t>Poshan Pandey(161724)</a:t>
            </a:r>
          </a:p>
          <a:p>
            <a:r>
              <a:rPr lang="en-US" sz="3400">
                <a:solidFill>
                  <a:srgbClr val="FFFFFF"/>
                </a:solidFill>
              </a:rPr>
              <a:t>Priska Budhathoki(161726)</a:t>
            </a:r>
          </a:p>
          <a:p>
            <a:endParaRPr lang="en-US" sz="600" dirty="0">
              <a:solidFill>
                <a:srgbClr val="FFFFFF"/>
              </a:solidFill>
            </a:endParaRPr>
          </a:p>
        </p:txBody>
      </p:sp>
      <p:sp>
        <p:nvSpPr>
          <p:cNvPr id="17" name="TextBox 16">
            <a:extLst>
              <a:ext uri="{FF2B5EF4-FFF2-40B4-BE49-F238E27FC236}">
                <a16:creationId xmlns:a16="http://schemas.microsoft.com/office/drawing/2014/main" id="{253E5201-DF93-4A6A-8240-113AEA765637}"/>
              </a:ext>
            </a:extLst>
          </p:cNvPr>
          <p:cNvSpPr txBox="1"/>
          <p:nvPr/>
        </p:nvSpPr>
        <p:spPr>
          <a:xfrm>
            <a:off x="8952422" y="6296025"/>
            <a:ext cx="2654573" cy="369332"/>
          </a:xfrm>
          <a:prstGeom prst="rect">
            <a:avLst/>
          </a:prstGeom>
          <a:noFill/>
        </p:spPr>
        <p:txBody>
          <a:bodyPr wrap="none" rtlCol="0">
            <a:spAutoFit/>
          </a:bodyPr>
          <a:lstStyle/>
          <a:p>
            <a:r>
              <a:rPr lang="en-US" b="1" dirty="0"/>
              <a:t>We have come up with…..</a:t>
            </a:r>
            <a:endParaRPr lang="en-US" dirty="0"/>
          </a:p>
        </p:txBody>
      </p:sp>
      <p:sp>
        <p:nvSpPr>
          <p:cNvPr id="21" name="Slide Number Placeholder 20">
            <a:extLst>
              <a:ext uri="{FF2B5EF4-FFF2-40B4-BE49-F238E27FC236}">
                <a16:creationId xmlns:a16="http://schemas.microsoft.com/office/drawing/2014/main" id="{CBCD63A7-EFCC-4975-B029-347BA9FF7A7B}"/>
              </a:ext>
            </a:extLst>
          </p:cNvPr>
          <p:cNvSpPr>
            <a:spLocks noGrp="1"/>
          </p:cNvSpPr>
          <p:nvPr>
            <p:ph type="sldNum" sz="quarter" idx="12"/>
          </p:nvPr>
        </p:nvSpPr>
        <p:spPr/>
        <p:txBody>
          <a:bodyPr/>
          <a:lstStyle/>
          <a:p>
            <a:fld id="{6C45EC47-6188-4C03-8813-AF382A0C43BB}" type="slidenum">
              <a:rPr lang="en-US" smtClean="0"/>
              <a:t>1</a:t>
            </a:fld>
            <a:endParaRPr lang="en-US" dirty="0"/>
          </a:p>
        </p:txBody>
      </p:sp>
    </p:spTree>
    <p:extLst>
      <p:ext uri="{BB962C8B-B14F-4D97-AF65-F5344CB8AC3E}">
        <p14:creationId xmlns:p14="http://schemas.microsoft.com/office/powerpoint/2010/main" val="313695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7E7B-B40E-428D-A590-B5908B264F1D}"/>
              </a:ext>
            </a:extLst>
          </p:cNvPr>
          <p:cNvSpPr>
            <a:spLocks noGrp="1"/>
          </p:cNvSpPr>
          <p:nvPr>
            <p:ph type="ctrTitle"/>
          </p:nvPr>
        </p:nvSpPr>
        <p:spPr>
          <a:xfrm>
            <a:off x="1524000" y="136525"/>
            <a:ext cx="9144000" cy="1006475"/>
          </a:xfrm>
        </p:spPr>
        <p:txBody>
          <a:bodyPr>
            <a:normAutofit/>
          </a:bodyPr>
          <a:lstStyle/>
          <a:p>
            <a:r>
              <a:rPr lang="en-US" sz="4800" dirty="0"/>
              <a:t>Calculation Process</a:t>
            </a:r>
          </a:p>
        </p:txBody>
      </p:sp>
      <p:sp>
        <p:nvSpPr>
          <p:cNvPr id="3" name="Subtitle 2">
            <a:extLst>
              <a:ext uri="{FF2B5EF4-FFF2-40B4-BE49-F238E27FC236}">
                <a16:creationId xmlns:a16="http://schemas.microsoft.com/office/drawing/2014/main" id="{A498CE7F-7120-46AC-B277-58AA124EAED5}"/>
              </a:ext>
            </a:extLst>
          </p:cNvPr>
          <p:cNvSpPr>
            <a:spLocks noGrp="1"/>
          </p:cNvSpPr>
          <p:nvPr>
            <p:ph type="subTitle" idx="1"/>
          </p:nvPr>
        </p:nvSpPr>
        <p:spPr>
          <a:xfrm>
            <a:off x="961292" y="1685314"/>
            <a:ext cx="9144000" cy="1655762"/>
          </a:xfrm>
        </p:spPr>
        <p:txBody>
          <a:bodyPr>
            <a:normAutofit fontScale="25000" lnSpcReduction="20000"/>
          </a:bodyPr>
          <a:lstStyle/>
          <a:p>
            <a:pPr marL="1143000" indent="-1143000" algn="l">
              <a:buFont typeface="Arial" panose="020B0604020202020204" pitchFamily="34" charset="0"/>
              <a:buChar char="•"/>
            </a:pPr>
            <a:r>
              <a:rPr lang="en-US" sz="9600" dirty="0"/>
              <a:t>Tokenization of the sentiment texts</a:t>
            </a:r>
          </a:p>
          <a:p>
            <a:pPr marL="1143000" indent="-1143000" algn="l">
              <a:buFont typeface="Arial" panose="020B0604020202020204" pitchFamily="34" charset="0"/>
              <a:buChar char="•"/>
            </a:pPr>
            <a:r>
              <a:rPr lang="en-US" sz="9600" dirty="0"/>
              <a:t>Removal of Texts that are not responsible for sentiment determination but used largely such as pronouns, prepositions, etc. </a:t>
            </a:r>
          </a:p>
          <a:p>
            <a:pPr marL="1143000" indent="-1143000" algn="l">
              <a:buFont typeface="Arial" panose="020B0604020202020204" pitchFamily="34" charset="0"/>
              <a:buChar char="•"/>
            </a:pPr>
            <a:r>
              <a:rPr lang="en-US" sz="9600" dirty="0"/>
              <a:t>Construction of Histograms for every element</a:t>
            </a:r>
          </a:p>
          <a:p>
            <a:pPr marL="1143000" indent="-1143000" algn="l">
              <a:buFont typeface="Arial" panose="020B0604020202020204" pitchFamily="34" charset="0"/>
              <a:buChar char="•"/>
            </a:pPr>
            <a:r>
              <a:rPr lang="en-US" sz="9600" dirty="0"/>
              <a:t>Construction of averaged histogram for both positive and negative class</a:t>
            </a:r>
          </a:p>
          <a:p>
            <a:pPr marL="1143000" indent="-1143000" algn="l">
              <a:buFont typeface="Arial" panose="020B0604020202020204" pitchFamily="34" charset="0"/>
              <a:buChar char="•"/>
            </a:pPr>
            <a:r>
              <a:rPr lang="en-US" sz="9600" dirty="0"/>
              <a:t>Testing with KNN and </a:t>
            </a:r>
            <a:r>
              <a:rPr lang="en-US" sz="9600" dirty="0" err="1"/>
              <a:t>nBayes</a:t>
            </a:r>
            <a:r>
              <a:rPr lang="en-US" sz="9600" dirty="0"/>
              <a:t> classifiers</a:t>
            </a:r>
          </a:p>
          <a:p>
            <a:endParaRPr lang="en-US" dirty="0"/>
          </a:p>
        </p:txBody>
      </p:sp>
      <p:sp>
        <p:nvSpPr>
          <p:cNvPr id="4" name="Slide Number Placeholder 3">
            <a:extLst>
              <a:ext uri="{FF2B5EF4-FFF2-40B4-BE49-F238E27FC236}">
                <a16:creationId xmlns:a16="http://schemas.microsoft.com/office/drawing/2014/main" id="{A084F997-9D72-43F4-98E9-BB4F05643D9D}"/>
              </a:ext>
            </a:extLst>
          </p:cNvPr>
          <p:cNvSpPr>
            <a:spLocks noGrp="1"/>
          </p:cNvSpPr>
          <p:nvPr>
            <p:ph type="sldNum" sz="quarter" idx="12"/>
          </p:nvPr>
        </p:nvSpPr>
        <p:spPr/>
        <p:txBody>
          <a:bodyPr/>
          <a:lstStyle/>
          <a:p>
            <a:fld id="{6C45EC47-6188-4C03-8813-AF382A0C43BB}" type="slidenum">
              <a:rPr lang="en-US" smtClean="0"/>
              <a:t>10</a:t>
            </a:fld>
            <a:endParaRPr lang="en-US"/>
          </a:p>
        </p:txBody>
      </p:sp>
    </p:spTree>
    <p:extLst>
      <p:ext uri="{BB962C8B-B14F-4D97-AF65-F5344CB8AC3E}">
        <p14:creationId xmlns:p14="http://schemas.microsoft.com/office/powerpoint/2010/main" val="355513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20018C-8D7E-476F-9BAF-8ADF0B78DF6C}"/>
              </a:ext>
            </a:extLst>
          </p:cNvPr>
          <p:cNvSpPr>
            <a:spLocks noGrp="1"/>
          </p:cNvSpPr>
          <p:nvPr>
            <p:ph type="sldNum" sz="quarter" idx="12"/>
          </p:nvPr>
        </p:nvSpPr>
        <p:spPr/>
        <p:txBody>
          <a:bodyPr/>
          <a:lstStyle/>
          <a:p>
            <a:fld id="{6C45EC47-6188-4C03-8813-AF382A0C43BB}" type="slidenum">
              <a:rPr lang="en-US" smtClean="0"/>
              <a:t>11</a:t>
            </a:fld>
            <a:endParaRPr lang="en-US"/>
          </a:p>
        </p:txBody>
      </p:sp>
      <p:pic>
        <p:nvPicPr>
          <p:cNvPr id="6" name="Picture 5">
            <a:extLst>
              <a:ext uri="{FF2B5EF4-FFF2-40B4-BE49-F238E27FC236}">
                <a16:creationId xmlns:a16="http://schemas.microsoft.com/office/drawing/2014/main" id="{06324CD3-D91A-4690-9BD1-B4FDDC21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80" y="353390"/>
            <a:ext cx="5067793" cy="2322169"/>
          </a:xfrm>
          <a:prstGeom prst="rect">
            <a:avLst/>
          </a:prstGeom>
        </p:spPr>
      </p:pic>
      <p:sp>
        <p:nvSpPr>
          <p:cNvPr id="7" name="Oval 6">
            <a:extLst>
              <a:ext uri="{FF2B5EF4-FFF2-40B4-BE49-F238E27FC236}">
                <a16:creationId xmlns:a16="http://schemas.microsoft.com/office/drawing/2014/main" id="{E9F0DF76-3633-4134-A175-C2D7B49E8B90}"/>
              </a:ext>
            </a:extLst>
          </p:cNvPr>
          <p:cNvSpPr/>
          <p:nvPr/>
        </p:nvSpPr>
        <p:spPr>
          <a:xfrm>
            <a:off x="3324225" y="866775"/>
            <a:ext cx="10858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C59A26-FB62-4DB2-B325-065B81B2751D}"/>
              </a:ext>
            </a:extLst>
          </p:cNvPr>
          <p:cNvSpPr/>
          <p:nvPr/>
        </p:nvSpPr>
        <p:spPr>
          <a:xfrm>
            <a:off x="361950" y="1219200"/>
            <a:ext cx="723900" cy="22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A6FD49-A5D5-40AA-822B-9A11D4E061BF}"/>
              </a:ext>
            </a:extLst>
          </p:cNvPr>
          <p:cNvSpPr/>
          <p:nvPr/>
        </p:nvSpPr>
        <p:spPr>
          <a:xfrm>
            <a:off x="266207" y="1447800"/>
            <a:ext cx="990600" cy="2952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4F5C260-6225-44A9-BF99-62460F7320DB}"/>
              </a:ext>
            </a:extLst>
          </p:cNvPr>
          <p:cNvSpPr/>
          <p:nvPr/>
        </p:nvSpPr>
        <p:spPr>
          <a:xfrm>
            <a:off x="2333624" y="1447800"/>
            <a:ext cx="990599" cy="3240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41877CC-7E22-47D2-B177-F62D0DB33F9D}"/>
              </a:ext>
            </a:extLst>
          </p:cNvPr>
          <p:cNvSpPr/>
          <p:nvPr/>
        </p:nvSpPr>
        <p:spPr>
          <a:xfrm>
            <a:off x="1495425" y="1743075"/>
            <a:ext cx="704850" cy="2952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3A77FC7-DB5F-474E-B410-EDD71A591054}"/>
              </a:ext>
            </a:extLst>
          </p:cNvPr>
          <p:cNvSpPr/>
          <p:nvPr/>
        </p:nvSpPr>
        <p:spPr>
          <a:xfrm>
            <a:off x="3762375" y="1714726"/>
            <a:ext cx="148590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689579-4DDC-45B2-AFDB-B88455C1C685}"/>
              </a:ext>
            </a:extLst>
          </p:cNvPr>
          <p:cNvSpPr/>
          <p:nvPr/>
        </p:nvSpPr>
        <p:spPr>
          <a:xfrm>
            <a:off x="2333624" y="1771876"/>
            <a:ext cx="990599" cy="22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167D766-6E1A-4111-BC45-EDCA6A845FBF}"/>
              </a:ext>
            </a:extLst>
          </p:cNvPr>
          <p:cNvSpPr/>
          <p:nvPr/>
        </p:nvSpPr>
        <p:spPr>
          <a:xfrm>
            <a:off x="7501920" y="1002488"/>
            <a:ext cx="2085975" cy="942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algn="ctr"/>
            <a:r>
              <a:rPr lang="en-US" sz="4000" dirty="0">
                <a:effectLst>
                  <a:glow rad="139700">
                    <a:schemeClr val="accent5">
                      <a:satMod val="175000"/>
                      <a:alpha val="40000"/>
                    </a:schemeClr>
                  </a:glow>
                </a:effectLst>
              </a:rPr>
              <a:t>KNN</a:t>
            </a:r>
          </a:p>
        </p:txBody>
      </p:sp>
      <p:sp>
        <p:nvSpPr>
          <p:cNvPr id="17" name="Rectangle: Rounded Corners 16">
            <a:extLst>
              <a:ext uri="{FF2B5EF4-FFF2-40B4-BE49-F238E27FC236}">
                <a16:creationId xmlns:a16="http://schemas.microsoft.com/office/drawing/2014/main" id="{AD928BA3-0A62-4495-908D-16ACA1109A49}"/>
              </a:ext>
            </a:extLst>
          </p:cNvPr>
          <p:cNvSpPr/>
          <p:nvPr/>
        </p:nvSpPr>
        <p:spPr>
          <a:xfrm>
            <a:off x="7453312" y="3441301"/>
            <a:ext cx="2190750" cy="1038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NBayes</a:t>
            </a:r>
            <a:endParaRPr lang="en-US" dirty="0"/>
          </a:p>
        </p:txBody>
      </p:sp>
      <p:sp>
        <p:nvSpPr>
          <p:cNvPr id="18" name="Oval 17">
            <a:extLst>
              <a:ext uri="{FF2B5EF4-FFF2-40B4-BE49-F238E27FC236}">
                <a16:creationId xmlns:a16="http://schemas.microsoft.com/office/drawing/2014/main" id="{B48DF220-AB77-4AAE-9AD5-9FF1E0DC691D}"/>
              </a:ext>
            </a:extLst>
          </p:cNvPr>
          <p:cNvSpPr/>
          <p:nvPr/>
        </p:nvSpPr>
        <p:spPr>
          <a:xfrm>
            <a:off x="7658100" y="5057775"/>
            <a:ext cx="1781175" cy="97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06AA40-19FA-40A6-94E0-279DA420C6B7}"/>
              </a:ext>
            </a:extLst>
          </p:cNvPr>
          <p:cNvSpPr txBox="1"/>
          <p:nvPr/>
        </p:nvSpPr>
        <p:spPr>
          <a:xfrm>
            <a:off x="8142950" y="5370183"/>
            <a:ext cx="856325" cy="369332"/>
          </a:xfrm>
          <a:prstGeom prst="rect">
            <a:avLst/>
          </a:prstGeom>
          <a:noFill/>
        </p:spPr>
        <p:txBody>
          <a:bodyPr wrap="none" rtlCol="0">
            <a:spAutoFit/>
          </a:bodyPr>
          <a:lstStyle/>
          <a:p>
            <a:r>
              <a:rPr lang="en-US" dirty="0"/>
              <a:t>Output</a:t>
            </a:r>
          </a:p>
        </p:txBody>
      </p:sp>
      <p:graphicFrame>
        <p:nvGraphicFramePr>
          <p:cNvPr id="15" name="Table 14">
            <a:extLst>
              <a:ext uri="{FF2B5EF4-FFF2-40B4-BE49-F238E27FC236}">
                <a16:creationId xmlns:a16="http://schemas.microsoft.com/office/drawing/2014/main" id="{B979411E-A2F3-44F2-90BB-86F9950E1909}"/>
              </a:ext>
            </a:extLst>
          </p:cNvPr>
          <p:cNvGraphicFramePr>
            <a:graphicFrameLocks noGrp="1"/>
          </p:cNvGraphicFramePr>
          <p:nvPr>
            <p:extLst>
              <p:ext uri="{D42A27DB-BD31-4B8C-83A1-F6EECF244321}">
                <p14:modId xmlns:p14="http://schemas.microsoft.com/office/powerpoint/2010/main" val="279146712"/>
              </p:ext>
            </p:extLst>
          </p:nvPr>
        </p:nvGraphicFramePr>
        <p:xfrm>
          <a:off x="266207" y="3132760"/>
          <a:ext cx="4749800" cy="2103120"/>
        </p:xfrm>
        <a:graphic>
          <a:graphicData uri="http://schemas.openxmlformats.org/drawingml/2006/table">
            <a:tbl>
              <a:tblPr firstRow="1" bandRow="1">
                <a:tableStyleId>{5940675A-B579-460E-94D1-54222C63F5DA}</a:tableStyleId>
              </a:tblPr>
              <a:tblGrid>
                <a:gridCol w="2374900">
                  <a:extLst>
                    <a:ext uri="{9D8B030D-6E8A-4147-A177-3AD203B41FA5}">
                      <a16:colId xmlns:a16="http://schemas.microsoft.com/office/drawing/2014/main" val="2777832259"/>
                    </a:ext>
                  </a:extLst>
                </a:gridCol>
                <a:gridCol w="2374900">
                  <a:extLst>
                    <a:ext uri="{9D8B030D-6E8A-4147-A177-3AD203B41FA5}">
                      <a16:colId xmlns:a16="http://schemas.microsoft.com/office/drawing/2014/main" val="3170145925"/>
                    </a:ext>
                  </a:extLst>
                </a:gridCol>
              </a:tblGrid>
              <a:tr h="362915">
                <a:tc>
                  <a:txBody>
                    <a:bodyPr/>
                    <a:lstStyle/>
                    <a:p>
                      <a:pPr algn="l"/>
                      <a:r>
                        <a:rPr lang="en-US" dirty="0">
                          <a:ln>
                            <a:solidFill>
                              <a:srgbClr val="FF0000"/>
                            </a:solidFill>
                          </a:ln>
                        </a:rPr>
                        <a:t>Positive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n>
                            <a:solidFill>
                              <a:srgbClr val="FF0000"/>
                            </a:solidFill>
                          </a:ln>
                        </a:rPr>
                        <a:t>Negative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3859697"/>
                  </a:ext>
                </a:extLst>
              </a:tr>
              <a:tr h="830475">
                <a:tc>
                  <a:txBody>
                    <a:bodyPr/>
                    <a:lstStyle/>
                    <a:p>
                      <a:r>
                        <a:rPr lang="en-US" dirty="0">
                          <a:ln>
                            <a:solidFill>
                              <a:srgbClr val="FF0000"/>
                            </a:solidFill>
                          </a:ln>
                          <a:solidFill>
                            <a:schemeClr val="bg1"/>
                          </a:solidFill>
                        </a:rPr>
                        <a:t>earned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n>
                            <a:solidFill>
                              <a:srgbClr val="FF0000"/>
                            </a:solidFill>
                          </a:ln>
                          <a:solidFill>
                            <a:schemeClr val="bg1"/>
                          </a:solidFill>
                        </a:rPr>
                        <a:t>Squandered</a:t>
                      </a:r>
                    </a:p>
                    <a:p>
                      <a:r>
                        <a:rPr lang="en-US" dirty="0">
                          <a:ln>
                            <a:solidFill>
                              <a:srgbClr val="FF0000"/>
                            </a:solidFill>
                          </a:ln>
                          <a:solidFill>
                            <a:schemeClr val="bg1"/>
                          </a:solidFill>
                        </a:rPr>
                        <a:t>Frustration</a:t>
                      </a:r>
                    </a:p>
                    <a:p>
                      <a:r>
                        <a:rPr lang="en-US" dirty="0">
                          <a:ln>
                            <a:solidFill>
                              <a:srgbClr val="FF0000"/>
                            </a:solidFill>
                          </a:ln>
                          <a:solidFill>
                            <a:schemeClr val="bg1"/>
                          </a:solidFill>
                        </a:rPr>
                        <a:t>Annoyance</a:t>
                      </a:r>
                    </a:p>
                    <a:p>
                      <a:r>
                        <a:rPr lang="en-US" dirty="0">
                          <a:ln>
                            <a:solidFill>
                              <a:srgbClr val="FF0000"/>
                            </a:solidFill>
                          </a:ln>
                          <a:solidFill>
                            <a:schemeClr val="bg1"/>
                          </a:solidFill>
                        </a:rPr>
                        <a:t>Soaked</a:t>
                      </a:r>
                    </a:p>
                    <a:p>
                      <a:r>
                        <a:rPr lang="en-US" dirty="0">
                          <a:ln>
                            <a:solidFill>
                              <a:srgbClr val="FF0000"/>
                            </a:solidFill>
                          </a:ln>
                          <a:solidFill>
                            <a:schemeClr val="bg1"/>
                          </a:solidFill>
                        </a:rPr>
                        <a:t>Corruption</a:t>
                      </a:r>
                    </a:p>
                    <a:p>
                      <a:r>
                        <a:rPr lang="en-US" dirty="0">
                          <a:ln>
                            <a:solidFill>
                              <a:srgbClr val="FF0000"/>
                            </a:solidFill>
                          </a:ln>
                          <a:solidFill>
                            <a:schemeClr val="bg1"/>
                          </a:solidFill>
                        </a:rPr>
                        <a:t>Non-governance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66771670"/>
                  </a:ext>
                </a:extLst>
              </a:tr>
            </a:tbl>
          </a:graphicData>
        </a:graphic>
      </p:graphicFrame>
      <p:sp>
        <p:nvSpPr>
          <p:cNvPr id="20" name="Rectangle 19">
            <a:extLst>
              <a:ext uri="{FF2B5EF4-FFF2-40B4-BE49-F238E27FC236}">
                <a16:creationId xmlns:a16="http://schemas.microsoft.com/office/drawing/2014/main" id="{3914D6D5-4C46-4FD4-B90A-9DC485F955F3}"/>
              </a:ext>
            </a:extLst>
          </p:cNvPr>
          <p:cNvSpPr/>
          <p:nvPr/>
        </p:nvSpPr>
        <p:spPr>
          <a:xfrm>
            <a:off x="256680" y="3132760"/>
            <a:ext cx="4277221" cy="2237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D2C5700-9739-4028-BD08-8BB427B52094}"/>
              </a:ext>
            </a:extLst>
          </p:cNvPr>
          <p:cNvCxnSpPr>
            <a:stCxn id="9" idx="4"/>
          </p:cNvCxnSpPr>
          <p:nvPr/>
        </p:nvCxnSpPr>
        <p:spPr>
          <a:xfrm>
            <a:off x="761507" y="1743075"/>
            <a:ext cx="657718"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C8F8B407-CB02-4EF4-98DC-6BCF08657A4C}"/>
              </a:ext>
            </a:extLst>
          </p:cNvPr>
          <p:cNvCxnSpPr/>
          <p:nvPr/>
        </p:nvCxnSpPr>
        <p:spPr>
          <a:xfrm flipH="1">
            <a:off x="3324223" y="2000476"/>
            <a:ext cx="914402" cy="120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1D44A73F-6DFA-4DC2-9FDF-3FFB35666A3E}"/>
              </a:ext>
            </a:extLst>
          </p:cNvPr>
          <p:cNvCxnSpPr/>
          <p:nvPr/>
        </p:nvCxnSpPr>
        <p:spPr>
          <a:xfrm flipV="1">
            <a:off x="4401040" y="1392690"/>
            <a:ext cx="3152775" cy="2047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DD3AD0C-81F3-4EC5-AF53-2B5B646E6DA3}"/>
              </a:ext>
            </a:extLst>
          </p:cNvPr>
          <p:cNvCxnSpPr/>
          <p:nvPr/>
        </p:nvCxnSpPr>
        <p:spPr>
          <a:xfrm>
            <a:off x="8620125" y="1718353"/>
            <a:ext cx="0" cy="191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98741EF-F99D-4026-9882-E38359C3D3DE}"/>
              </a:ext>
            </a:extLst>
          </p:cNvPr>
          <p:cNvCxnSpPr/>
          <p:nvPr/>
        </p:nvCxnSpPr>
        <p:spPr>
          <a:xfrm>
            <a:off x="8610600" y="4251471"/>
            <a:ext cx="9525" cy="984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EA8E3575-C73D-4A71-8B04-F68B19853DFB}"/>
              </a:ext>
            </a:extLst>
          </p:cNvPr>
          <p:cNvSpPr txBox="1"/>
          <p:nvPr/>
        </p:nvSpPr>
        <p:spPr>
          <a:xfrm>
            <a:off x="600075" y="5562600"/>
            <a:ext cx="1170064" cy="369332"/>
          </a:xfrm>
          <a:prstGeom prst="rect">
            <a:avLst/>
          </a:prstGeom>
          <a:noFill/>
        </p:spPr>
        <p:txBody>
          <a:bodyPr wrap="none" rtlCol="0">
            <a:spAutoFit/>
          </a:bodyPr>
          <a:lstStyle/>
          <a:p>
            <a:r>
              <a:rPr lang="en-US" dirty="0"/>
              <a:t>P(Positive)</a:t>
            </a:r>
          </a:p>
        </p:txBody>
      </p:sp>
      <p:sp>
        <p:nvSpPr>
          <p:cNvPr id="32" name="TextBox 31">
            <a:extLst>
              <a:ext uri="{FF2B5EF4-FFF2-40B4-BE49-F238E27FC236}">
                <a16:creationId xmlns:a16="http://schemas.microsoft.com/office/drawing/2014/main" id="{F6402D52-1FD0-4637-821E-07394FBF28A0}"/>
              </a:ext>
            </a:extLst>
          </p:cNvPr>
          <p:cNvSpPr txBox="1"/>
          <p:nvPr/>
        </p:nvSpPr>
        <p:spPr>
          <a:xfrm>
            <a:off x="2828923" y="5554849"/>
            <a:ext cx="1269258" cy="369332"/>
          </a:xfrm>
          <a:prstGeom prst="rect">
            <a:avLst/>
          </a:prstGeom>
          <a:noFill/>
        </p:spPr>
        <p:txBody>
          <a:bodyPr wrap="none" rtlCol="0">
            <a:spAutoFit/>
          </a:bodyPr>
          <a:lstStyle/>
          <a:p>
            <a:r>
              <a:rPr lang="en-US" dirty="0"/>
              <a:t>P(Negative)</a:t>
            </a:r>
          </a:p>
        </p:txBody>
      </p:sp>
    </p:spTree>
    <p:extLst>
      <p:ext uri="{BB962C8B-B14F-4D97-AF65-F5344CB8AC3E}">
        <p14:creationId xmlns:p14="http://schemas.microsoft.com/office/powerpoint/2010/main" val="42124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6FA9-D097-4362-BAB8-BF947BEEC773}"/>
              </a:ext>
            </a:extLst>
          </p:cNvPr>
          <p:cNvSpPr>
            <a:spLocks noGrp="1"/>
          </p:cNvSpPr>
          <p:nvPr>
            <p:ph type="title"/>
          </p:nvPr>
        </p:nvSpPr>
        <p:spPr>
          <a:xfrm>
            <a:off x="838200" y="127733"/>
            <a:ext cx="10515600" cy="1325563"/>
          </a:xfrm>
        </p:spPr>
        <p:txBody>
          <a:bodyPr>
            <a:normAutofit/>
          </a:bodyPr>
          <a:lstStyle/>
          <a:p>
            <a:pPr algn="ctr"/>
            <a:r>
              <a:rPr lang="en-US" sz="4800" dirty="0"/>
              <a:t>Technologies to be used</a:t>
            </a:r>
          </a:p>
        </p:txBody>
      </p:sp>
      <p:sp>
        <p:nvSpPr>
          <p:cNvPr id="3" name="Content Placeholder 2">
            <a:extLst>
              <a:ext uri="{FF2B5EF4-FFF2-40B4-BE49-F238E27FC236}">
                <a16:creationId xmlns:a16="http://schemas.microsoft.com/office/drawing/2014/main" id="{57BF7233-BA9C-4B84-9653-43DD18BA7004}"/>
              </a:ext>
            </a:extLst>
          </p:cNvPr>
          <p:cNvSpPr>
            <a:spLocks noGrp="1"/>
          </p:cNvSpPr>
          <p:nvPr>
            <p:ph idx="1"/>
          </p:nvPr>
        </p:nvSpPr>
        <p:spPr>
          <a:xfrm>
            <a:off x="741484" y="1499516"/>
            <a:ext cx="10515600" cy="4351338"/>
          </a:xfrm>
        </p:spPr>
        <p:txBody>
          <a:bodyPr/>
          <a:lstStyle/>
          <a:p>
            <a:pPr lvl="0"/>
            <a:r>
              <a:rPr lang="en-US" sz="2400" dirty="0"/>
              <a:t>Java for Android development</a:t>
            </a:r>
          </a:p>
          <a:p>
            <a:pPr lvl="0"/>
            <a:endParaRPr lang="en-US" sz="2400" dirty="0"/>
          </a:p>
          <a:p>
            <a:pPr lvl="0"/>
            <a:r>
              <a:rPr lang="en-US" sz="2400" dirty="0"/>
              <a:t>Twitter Developer API to extract twitter data</a:t>
            </a:r>
          </a:p>
          <a:p>
            <a:pPr lvl="0"/>
            <a:endParaRPr lang="en-US" sz="2400" dirty="0"/>
          </a:p>
          <a:p>
            <a:pPr lvl="0"/>
            <a:r>
              <a:rPr lang="en-US" sz="2400" dirty="0"/>
              <a:t>Java for KNN and  </a:t>
            </a:r>
            <a:r>
              <a:rPr lang="en-US" sz="2400" dirty="0" err="1"/>
              <a:t>Nbayes</a:t>
            </a:r>
            <a:endParaRPr lang="en-US" sz="2400" dirty="0"/>
          </a:p>
          <a:p>
            <a:pPr lvl="0"/>
            <a:endParaRPr lang="en-US" sz="2400" dirty="0"/>
          </a:p>
          <a:p>
            <a:pPr lvl="0"/>
            <a:r>
              <a:rPr lang="en-US" sz="2400" dirty="0"/>
              <a:t>XML for Android UI</a:t>
            </a:r>
          </a:p>
          <a:p>
            <a:endParaRPr lang="en-US" dirty="0"/>
          </a:p>
        </p:txBody>
      </p:sp>
      <p:sp>
        <p:nvSpPr>
          <p:cNvPr id="4" name="Slide Number Placeholder 3">
            <a:extLst>
              <a:ext uri="{FF2B5EF4-FFF2-40B4-BE49-F238E27FC236}">
                <a16:creationId xmlns:a16="http://schemas.microsoft.com/office/drawing/2014/main" id="{9CE33D09-309D-4447-BD45-97E82E7E6A56}"/>
              </a:ext>
            </a:extLst>
          </p:cNvPr>
          <p:cNvSpPr>
            <a:spLocks noGrp="1"/>
          </p:cNvSpPr>
          <p:nvPr>
            <p:ph type="sldNum" sz="quarter" idx="12"/>
          </p:nvPr>
        </p:nvSpPr>
        <p:spPr/>
        <p:txBody>
          <a:bodyPr/>
          <a:lstStyle/>
          <a:p>
            <a:fld id="{6C45EC47-6188-4C03-8813-AF382A0C43BB}" type="slidenum">
              <a:rPr lang="en-US" smtClean="0"/>
              <a:t>12</a:t>
            </a:fld>
            <a:endParaRPr lang="en-US"/>
          </a:p>
        </p:txBody>
      </p:sp>
    </p:spTree>
    <p:extLst>
      <p:ext uri="{BB962C8B-B14F-4D97-AF65-F5344CB8AC3E}">
        <p14:creationId xmlns:p14="http://schemas.microsoft.com/office/powerpoint/2010/main" val="77400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3180-0A75-4CBC-BC0A-789EB2245ABC}"/>
              </a:ext>
            </a:extLst>
          </p:cNvPr>
          <p:cNvSpPr>
            <a:spLocks noGrp="1"/>
          </p:cNvSpPr>
          <p:nvPr>
            <p:ph type="ctrTitle"/>
          </p:nvPr>
        </p:nvSpPr>
        <p:spPr>
          <a:xfrm>
            <a:off x="1524000" y="0"/>
            <a:ext cx="9144000" cy="1006475"/>
          </a:xfrm>
        </p:spPr>
        <p:txBody>
          <a:bodyPr>
            <a:normAutofit/>
          </a:bodyPr>
          <a:lstStyle/>
          <a:p>
            <a:r>
              <a:rPr lang="en-US" sz="4800" dirty="0"/>
              <a:t>Tools to be Used</a:t>
            </a:r>
          </a:p>
        </p:txBody>
      </p:sp>
      <p:sp>
        <p:nvSpPr>
          <p:cNvPr id="3" name="Subtitle 2">
            <a:extLst>
              <a:ext uri="{FF2B5EF4-FFF2-40B4-BE49-F238E27FC236}">
                <a16:creationId xmlns:a16="http://schemas.microsoft.com/office/drawing/2014/main" id="{623ED6C3-BE80-4039-86AB-17AE16A980CF}"/>
              </a:ext>
            </a:extLst>
          </p:cNvPr>
          <p:cNvSpPr>
            <a:spLocks noGrp="1"/>
          </p:cNvSpPr>
          <p:nvPr>
            <p:ph type="subTitle" idx="1"/>
          </p:nvPr>
        </p:nvSpPr>
        <p:spPr>
          <a:xfrm>
            <a:off x="1524000" y="1340827"/>
            <a:ext cx="9144000" cy="4176346"/>
          </a:xfrm>
        </p:spPr>
        <p:txBody>
          <a:bodyPr>
            <a:normAutofit/>
          </a:bodyPr>
          <a:lstStyle/>
          <a:p>
            <a:pPr marL="342900" indent="-342900" algn="l">
              <a:buFont typeface="Arial" panose="020B0604020202020204" pitchFamily="34" charset="0"/>
              <a:buChar char="•"/>
            </a:pPr>
            <a:r>
              <a:rPr lang="en-US" dirty="0" err="1"/>
              <a:t>Figma</a:t>
            </a:r>
            <a:endParaRPr lang="en-US" dirty="0"/>
          </a:p>
          <a:p>
            <a:pPr marL="342900" indent="-342900" algn="l">
              <a:buFont typeface="Arial" panose="020B0604020202020204" pitchFamily="34" charset="0"/>
              <a:buChar char="•"/>
            </a:pPr>
            <a:r>
              <a:rPr lang="en-US" dirty="0" err="1"/>
              <a:t>Edraw</a:t>
            </a:r>
            <a:endParaRPr lang="en-US" dirty="0"/>
          </a:p>
          <a:p>
            <a:pPr marL="342900" indent="-342900" algn="l">
              <a:buFont typeface="Arial" panose="020B0604020202020204" pitchFamily="34" charset="0"/>
              <a:buChar char="•"/>
            </a:pPr>
            <a:r>
              <a:rPr lang="en-US" dirty="0" err="1"/>
              <a:t>Github</a:t>
            </a:r>
            <a:endParaRPr lang="en-US" dirty="0"/>
          </a:p>
          <a:p>
            <a:pPr marL="342900" indent="-342900" algn="l">
              <a:buFont typeface="Arial" panose="020B0604020202020204" pitchFamily="34" charset="0"/>
              <a:buChar char="•"/>
            </a:pPr>
            <a:r>
              <a:rPr lang="en-US" dirty="0"/>
              <a:t>Android Emulator</a:t>
            </a:r>
          </a:p>
          <a:p>
            <a:pPr marL="342900" indent="-342900" algn="l">
              <a:buFont typeface="Arial" panose="020B0604020202020204" pitchFamily="34" charset="0"/>
              <a:buChar char="•"/>
            </a:pPr>
            <a:r>
              <a:rPr lang="en-US" dirty="0" err="1"/>
              <a:t>Intelij</a:t>
            </a:r>
            <a:endParaRPr lang="en-US" dirty="0"/>
          </a:p>
          <a:p>
            <a:pPr marL="342900" indent="-342900" algn="l">
              <a:buFont typeface="Arial" panose="020B0604020202020204" pitchFamily="34" charset="0"/>
              <a:buChar char="•"/>
            </a:pPr>
            <a:r>
              <a:rPr lang="en-US" dirty="0"/>
              <a:t>Microsoft Word</a:t>
            </a:r>
          </a:p>
          <a:p>
            <a:pPr marL="342900" indent="-342900" algn="l">
              <a:buFont typeface="Arial" panose="020B0604020202020204" pitchFamily="34" charset="0"/>
              <a:buChar char="•"/>
            </a:pPr>
            <a:r>
              <a:rPr lang="en-US" dirty="0"/>
              <a:t>MS </a:t>
            </a:r>
            <a:r>
              <a:rPr lang="en-US" dirty="0" err="1"/>
              <a:t>Powerpoint</a:t>
            </a:r>
            <a:endParaRPr lang="en-US" dirty="0"/>
          </a:p>
          <a:p>
            <a:pPr marL="342900" indent="-342900" algn="l">
              <a:buFont typeface="Arial" panose="020B0604020202020204" pitchFamily="34" charset="0"/>
              <a:buChar char="•"/>
            </a:pPr>
            <a:r>
              <a:rPr lang="en-US" dirty="0"/>
              <a:t>Google Chrome</a:t>
            </a:r>
          </a:p>
        </p:txBody>
      </p:sp>
      <p:sp>
        <p:nvSpPr>
          <p:cNvPr id="4" name="Slide Number Placeholder 3">
            <a:extLst>
              <a:ext uri="{FF2B5EF4-FFF2-40B4-BE49-F238E27FC236}">
                <a16:creationId xmlns:a16="http://schemas.microsoft.com/office/drawing/2014/main" id="{B2823603-617C-4E6B-B5A9-AD953D5AADC0}"/>
              </a:ext>
            </a:extLst>
          </p:cNvPr>
          <p:cNvSpPr>
            <a:spLocks noGrp="1"/>
          </p:cNvSpPr>
          <p:nvPr>
            <p:ph type="sldNum" sz="quarter" idx="12"/>
          </p:nvPr>
        </p:nvSpPr>
        <p:spPr/>
        <p:txBody>
          <a:bodyPr/>
          <a:lstStyle/>
          <a:p>
            <a:fld id="{6C45EC47-6188-4C03-8813-AF382A0C43BB}" type="slidenum">
              <a:rPr lang="en-US" smtClean="0"/>
              <a:t>13</a:t>
            </a:fld>
            <a:endParaRPr lang="en-US"/>
          </a:p>
        </p:txBody>
      </p:sp>
    </p:spTree>
    <p:extLst>
      <p:ext uri="{BB962C8B-B14F-4D97-AF65-F5344CB8AC3E}">
        <p14:creationId xmlns:p14="http://schemas.microsoft.com/office/powerpoint/2010/main" val="191285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7E7B-B40E-428D-A590-B5908B264F1D}"/>
              </a:ext>
            </a:extLst>
          </p:cNvPr>
          <p:cNvSpPr>
            <a:spLocks noGrp="1"/>
          </p:cNvSpPr>
          <p:nvPr>
            <p:ph type="ctrTitle"/>
          </p:nvPr>
        </p:nvSpPr>
        <p:spPr>
          <a:xfrm>
            <a:off x="1944231" y="136525"/>
            <a:ext cx="9144000" cy="1006475"/>
          </a:xfrm>
        </p:spPr>
        <p:txBody>
          <a:bodyPr>
            <a:normAutofit/>
          </a:bodyPr>
          <a:lstStyle/>
          <a:p>
            <a:r>
              <a:rPr lang="en-US" sz="4800" dirty="0"/>
              <a:t>Use Case</a:t>
            </a:r>
          </a:p>
        </p:txBody>
      </p:sp>
      <p:sp>
        <p:nvSpPr>
          <p:cNvPr id="4" name="Slide Number Placeholder 3">
            <a:extLst>
              <a:ext uri="{FF2B5EF4-FFF2-40B4-BE49-F238E27FC236}">
                <a16:creationId xmlns:a16="http://schemas.microsoft.com/office/drawing/2014/main" id="{AFAFA7C8-F647-40E5-A2B8-7E18CD9580FE}"/>
              </a:ext>
            </a:extLst>
          </p:cNvPr>
          <p:cNvSpPr>
            <a:spLocks noGrp="1"/>
          </p:cNvSpPr>
          <p:nvPr>
            <p:ph type="sldNum" sz="quarter" idx="12"/>
          </p:nvPr>
        </p:nvSpPr>
        <p:spPr/>
        <p:txBody>
          <a:bodyPr/>
          <a:lstStyle/>
          <a:p>
            <a:fld id="{6C45EC47-6188-4C03-8813-AF382A0C43BB}" type="slidenum">
              <a:rPr lang="en-US" smtClean="0"/>
              <a:t>14</a:t>
            </a:fld>
            <a:endParaRPr lang="en-US"/>
          </a:p>
        </p:txBody>
      </p:sp>
      <p:pic>
        <p:nvPicPr>
          <p:cNvPr id="6" name="Picture 5">
            <a:extLst>
              <a:ext uri="{FF2B5EF4-FFF2-40B4-BE49-F238E27FC236}">
                <a16:creationId xmlns:a16="http://schemas.microsoft.com/office/drawing/2014/main" id="{DB6EE1A7-C137-427A-A885-5929B3760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262" y="1296666"/>
            <a:ext cx="6931938" cy="5424809"/>
          </a:xfrm>
          <a:prstGeom prst="rect">
            <a:avLst/>
          </a:prstGeom>
        </p:spPr>
      </p:pic>
    </p:spTree>
    <p:extLst>
      <p:ext uri="{BB962C8B-B14F-4D97-AF65-F5344CB8AC3E}">
        <p14:creationId xmlns:p14="http://schemas.microsoft.com/office/powerpoint/2010/main" val="331555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03EC-80C7-47F2-A14C-B45D95FFB712}"/>
              </a:ext>
            </a:extLst>
          </p:cNvPr>
          <p:cNvSpPr>
            <a:spLocks noGrp="1"/>
          </p:cNvSpPr>
          <p:nvPr>
            <p:ph type="ctrTitle"/>
          </p:nvPr>
        </p:nvSpPr>
        <p:spPr>
          <a:xfrm>
            <a:off x="1428194" y="202635"/>
            <a:ext cx="9144000" cy="863478"/>
          </a:xfrm>
        </p:spPr>
        <p:txBody>
          <a:bodyPr>
            <a:normAutofit/>
          </a:bodyPr>
          <a:lstStyle/>
          <a:p>
            <a:r>
              <a:rPr lang="en-US" sz="4800" dirty="0"/>
              <a:t>Time Schedule</a:t>
            </a:r>
          </a:p>
        </p:txBody>
      </p:sp>
      <p:sp>
        <p:nvSpPr>
          <p:cNvPr id="4" name="Slide Number Placeholder 3">
            <a:extLst>
              <a:ext uri="{FF2B5EF4-FFF2-40B4-BE49-F238E27FC236}">
                <a16:creationId xmlns:a16="http://schemas.microsoft.com/office/drawing/2014/main" id="{6C34BA3E-06A0-48A5-B5B9-FAF1A5298270}"/>
              </a:ext>
            </a:extLst>
          </p:cNvPr>
          <p:cNvSpPr>
            <a:spLocks noGrp="1"/>
          </p:cNvSpPr>
          <p:nvPr>
            <p:ph type="sldNum" sz="quarter" idx="12"/>
          </p:nvPr>
        </p:nvSpPr>
        <p:spPr/>
        <p:txBody>
          <a:bodyPr/>
          <a:lstStyle/>
          <a:p>
            <a:fld id="{6C45EC47-6188-4C03-8813-AF382A0C43BB}" type="slidenum">
              <a:rPr lang="en-US" smtClean="0"/>
              <a:t>15</a:t>
            </a:fld>
            <a:endParaRPr lang="en-US"/>
          </a:p>
        </p:txBody>
      </p:sp>
      <p:pic>
        <p:nvPicPr>
          <p:cNvPr id="6" name="Picture 5">
            <a:extLst>
              <a:ext uri="{FF2B5EF4-FFF2-40B4-BE49-F238E27FC236}">
                <a16:creationId xmlns:a16="http://schemas.microsoft.com/office/drawing/2014/main" id="{AFC6CC38-F342-409A-BD38-BAB5143C8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89" y="1431238"/>
            <a:ext cx="7964011" cy="4925112"/>
          </a:xfrm>
          <a:prstGeom prst="rect">
            <a:avLst/>
          </a:prstGeom>
        </p:spPr>
      </p:pic>
    </p:spTree>
    <p:extLst>
      <p:ext uri="{BB962C8B-B14F-4D97-AF65-F5344CB8AC3E}">
        <p14:creationId xmlns:p14="http://schemas.microsoft.com/office/powerpoint/2010/main" val="16820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417D-8B36-47F6-BA8B-EC72B88DD08E}"/>
              </a:ext>
            </a:extLst>
          </p:cNvPr>
          <p:cNvSpPr>
            <a:spLocks noGrp="1"/>
          </p:cNvSpPr>
          <p:nvPr>
            <p:ph type="title"/>
          </p:nvPr>
        </p:nvSpPr>
        <p:spPr>
          <a:xfrm>
            <a:off x="839788" y="104775"/>
            <a:ext cx="10515600" cy="1325563"/>
          </a:xfrm>
        </p:spPr>
        <p:txBody>
          <a:bodyPr/>
          <a:lstStyle/>
          <a:p>
            <a:pPr algn="ctr"/>
            <a:r>
              <a:rPr lang="en-US" dirty="0"/>
              <a:t>Challenges and Limitation</a:t>
            </a:r>
          </a:p>
        </p:txBody>
      </p:sp>
      <p:sp>
        <p:nvSpPr>
          <p:cNvPr id="3" name="Text Placeholder 2">
            <a:extLst>
              <a:ext uri="{FF2B5EF4-FFF2-40B4-BE49-F238E27FC236}">
                <a16:creationId xmlns:a16="http://schemas.microsoft.com/office/drawing/2014/main" id="{FC1ED8E5-1B13-4C7A-A6EE-B544B5253398}"/>
              </a:ext>
            </a:extLst>
          </p:cNvPr>
          <p:cNvSpPr>
            <a:spLocks noGrp="1"/>
          </p:cNvSpPr>
          <p:nvPr>
            <p:ph type="body" idx="1"/>
          </p:nvPr>
        </p:nvSpPr>
        <p:spPr/>
        <p:txBody>
          <a:bodyPr/>
          <a:lstStyle/>
          <a:p>
            <a:r>
              <a:rPr lang="en-US" dirty="0"/>
              <a:t>Challenges</a:t>
            </a:r>
          </a:p>
        </p:txBody>
      </p:sp>
      <p:sp>
        <p:nvSpPr>
          <p:cNvPr id="4" name="Content Placeholder 3">
            <a:extLst>
              <a:ext uri="{FF2B5EF4-FFF2-40B4-BE49-F238E27FC236}">
                <a16:creationId xmlns:a16="http://schemas.microsoft.com/office/drawing/2014/main" id="{1138B057-995E-46DF-AC6D-32C522F78245}"/>
              </a:ext>
            </a:extLst>
          </p:cNvPr>
          <p:cNvSpPr>
            <a:spLocks noGrp="1"/>
          </p:cNvSpPr>
          <p:nvPr>
            <p:ph sz="half" idx="2"/>
          </p:nvPr>
        </p:nvSpPr>
        <p:spPr/>
        <p:txBody>
          <a:bodyPr>
            <a:normAutofit/>
          </a:bodyPr>
          <a:lstStyle/>
          <a:p>
            <a:r>
              <a:rPr lang="en-US" sz="2400" dirty="0"/>
              <a:t>Tokenizations of sentimental words</a:t>
            </a:r>
          </a:p>
          <a:p>
            <a:r>
              <a:rPr lang="en-US" sz="2400" dirty="0"/>
              <a:t>Importing Twitter data</a:t>
            </a:r>
          </a:p>
          <a:p>
            <a:endParaRPr lang="en-US" dirty="0"/>
          </a:p>
        </p:txBody>
      </p:sp>
      <p:sp>
        <p:nvSpPr>
          <p:cNvPr id="5" name="Text Placeholder 4">
            <a:extLst>
              <a:ext uri="{FF2B5EF4-FFF2-40B4-BE49-F238E27FC236}">
                <a16:creationId xmlns:a16="http://schemas.microsoft.com/office/drawing/2014/main" id="{4E9BB2C9-D0F0-4D5C-B1C6-2DC7D1C2644A}"/>
              </a:ext>
            </a:extLst>
          </p:cNvPr>
          <p:cNvSpPr>
            <a:spLocks noGrp="1"/>
          </p:cNvSpPr>
          <p:nvPr>
            <p:ph type="body" sz="quarter" idx="3"/>
          </p:nvPr>
        </p:nvSpPr>
        <p:spPr/>
        <p:txBody>
          <a:bodyPr/>
          <a:lstStyle/>
          <a:p>
            <a:r>
              <a:rPr lang="en-US" dirty="0"/>
              <a:t>Limitation</a:t>
            </a:r>
          </a:p>
        </p:txBody>
      </p:sp>
      <p:sp>
        <p:nvSpPr>
          <p:cNvPr id="6" name="Content Placeholder 5">
            <a:extLst>
              <a:ext uri="{FF2B5EF4-FFF2-40B4-BE49-F238E27FC236}">
                <a16:creationId xmlns:a16="http://schemas.microsoft.com/office/drawing/2014/main" id="{E0164A1D-C58F-43A7-A17B-8AB2CB057961}"/>
              </a:ext>
            </a:extLst>
          </p:cNvPr>
          <p:cNvSpPr>
            <a:spLocks noGrp="1"/>
          </p:cNvSpPr>
          <p:nvPr>
            <p:ph sz="quarter" idx="4"/>
          </p:nvPr>
        </p:nvSpPr>
        <p:spPr/>
        <p:txBody>
          <a:bodyPr>
            <a:normAutofit/>
          </a:bodyPr>
          <a:lstStyle/>
          <a:p>
            <a:pPr lvl="0"/>
            <a:r>
              <a:rPr lang="en-US" sz="2400" dirty="0"/>
              <a:t>Cannot identify humor and sarcasm, So sometime might be wrong.</a:t>
            </a:r>
          </a:p>
          <a:p>
            <a:pPr lvl="0"/>
            <a:r>
              <a:rPr lang="en-US" sz="2400" dirty="0"/>
              <a:t>We cannot assure 100% accuracy but the result is closest to human thoughts.</a:t>
            </a:r>
          </a:p>
          <a:p>
            <a:pPr lvl="0"/>
            <a:r>
              <a:rPr lang="en-US" sz="2400" dirty="0"/>
              <a:t>For now, this project is limited to the English language.</a:t>
            </a:r>
          </a:p>
          <a:p>
            <a:pPr marL="0" indent="0">
              <a:buNone/>
            </a:pPr>
            <a:endParaRPr lang="en-US" sz="2400" dirty="0"/>
          </a:p>
        </p:txBody>
      </p:sp>
      <p:sp>
        <p:nvSpPr>
          <p:cNvPr id="7" name="Slide Number Placeholder 6">
            <a:extLst>
              <a:ext uri="{FF2B5EF4-FFF2-40B4-BE49-F238E27FC236}">
                <a16:creationId xmlns:a16="http://schemas.microsoft.com/office/drawing/2014/main" id="{2F9ED730-91DA-437C-908C-CB4BE0A1BC71}"/>
              </a:ext>
            </a:extLst>
          </p:cNvPr>
          <p:cNvSpPr>
            <a:spLocks noGrp="1"/>
          </p:cNvSpPr>
          <p:nvPr>
            <p:ph type="sldNum" sz="quarter" idx="12"/>
          </p:nvPr>
        </p:nvSpPr>
        <p:spPr/>
        <p:txBody>
          <a:bodyPr/>
          <a:lstStyle/>
          <a:p>
            <a:fld id="{6C45EC47-6188-4C03-8813-AF382A0C43BB}" type="slidenum">
              <a:rPr lang="en-US" smtClean="0"/>
              <a:t>16</a:t>
            </a:fld>
            <a:endParaRPr lang="en-US"/>
          </a:p>
        </p:txBody>
      </p:sp>
    </p:spTree>
    <p:extLst>
      <p:ext uri="{BB962C8B-B14F-4D97-AF65-F5344CB8AC3E}">
        <p14:creationId xmlns:p14="http://schemas.microsoft.com/office/powerpoint/2010/main" val="119162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96C-ADDD-464F-ABA8-1B30ED951E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C187F29-4A65-4AB1-BEE7-CDBCAF437C4E}"/>
              </a:ext>
            </a:extLst>
          </p:cNvPr>
          <p:cNvSpPr>
            <a:spLocks noGrp="1"/>
          </p:cNvSpPr>
          <p:nvPr>
            <p:ph idx="1"/>
          </p:nvPr>
        </p:nvSpPr>
        <p:spPr/>
        <p:txBody>
          <a:bodyPr/>
          <a:lstStyle/>
          <a:p>
            <a:r>
              <a:rPr lang="en-US" dirty="0">
                <a:hlinkClick r:id="rId2"/>
              </a:rPr>
              <a:t>https://www.kaggle.com/vishaldwivedi/python-nltk-sentiment-analysis (Accessed</a:t>
            </a:r>
            <a:r>
              <a:rPr lang="en-US" dirty="0"/>
              <a:t> on 10th August 10:24 PM )</a:t>
            </a:r>
          </a:p>
          <a:p>
            <a:r>
              <a:rPr lang="en-US" dirty="0">
                <a:hlinkClick r:id="rId3"/>
              </a:rPr>
              <a:t>https://www.geeksforgeeks.org/twitter-sentiment-analysis-using-python/</a:t>
            </a:r>
            <a:r>
              <a:rPr lang="en-US" dirty="0"/>
              <a:t> (Accessed </a:t>
            </a:r>
            <a:r>
              <a:rPr lang="en-US" dirty="0" err="1"/>
              <a:t>onn</a:t>
            </a:r>
            <a:r>
              <a:rPr lang="en-US" dirty="0"/>
              <a:t> 10</a:t>
            </a:r>
            <a:r>
              <a:rPr lang="en-US" baseline="30000" dirty="0"/>
              <a:t>th</a:t>
            </a:r>
            <a:r>
              <a:rPr lang="en-US" dirty="0"/>
              <a:t> August 10:30 PM)</a:t>
            </a:r>
          </a:p>
          <a:p>
            <a:endParaRPr lang="en-US" dirty="0"/>
          </a:p>
        </p:txBody>
      </p:sp>
      <p:sp>
        <p:nvSpPr>
          <p:cNvPr id="4" name="Slide Number Placeholder 3">
            <a:extLst>
              <a:ext uri="{FF2B5EF4-FFF2-40B4-BE49-F238E27FC236}">
                <a16:creationId xmlns:a16="http://schemas.microsoft.com/office/drawing/2014/main" id="{CED628A7-3276-4AD6-A941-56286391DDBD}"/>
              </a:ext>
            </a:extLst>
          </p:cNvPr>
          <p:cNvSpPr>
            <a:spLocks noGrp="1"/>
          </p:cNvSpPr>
          <p:nvPr>
            <p:ph type="sldNum" sz="quarter" idx="12"/>
          </p:nvPr>
        </p:nvSpPr>
        <p:spPr/>
        <p:txBody>
          <a:bodyPr/>
          <a:lstStyle/>
          <a:p>
            <a:fld id="{6C45EC47-6188-4C03-8813-AF382A0C43BB}" type="slidenum">
              <a:rPr lang="en-US" smtClean="0"/>
              <a:t>17</a:t>
            </a:fld>
            <a:endParaRPr lang="en-US"/>
          </a:p>
        </p:txBody>
      </p:sp>
    </p:spTree>
    <p:extLst>
      <p:ext uri="{BB962C8B-B14F-4D97-AF65-F5344CB8AC3E}">
        <p14:creationId xmlns:p14="http://schemas.microsoft.com/office/powerpoint/2010/main" val="314914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385C-7121-42C3-AD6D-F50F4E04539C}"/>
              </a:ext>
            </a:extLst>
          </p:cNvPr>
          <p:cNvSpPr>
            <a:spLocks noGrp="1"/>
          </p:cNvSpPr>
          <p:nvPr>
            <p:ph type="ctrTitle"/>
          </p:nvPr>
        </p:nvSpPr>
        <p:spPr>
          <a:xfrm>
            <a:off x="1104900" y="2864643"/>
            <a:ext cx="9144000" cy="1128713"/>
          </a:xfrm>
        </p:spPr>
        <p:txBody>
          <a:bodyPr>
            <a:normAutofit/>
          </a:bodyPr>
          <a:lstStyle/>
          <a:p>
            <a:r>
              <a:rPr lang="en-US" dirty="0"/>
              <a:t>Thank you</a:t>
            </a:r>
          </a:p>
        </p:txBody>
      </p:sp>
      <p:sp>
        <p:nvSpPr>
          <p:cNvPr id="4" name="Slide Number Placeholder 3">
            <a:extLst>
              <a:ext uri="{FF2B5EF4-FFF2-40B4-BE49-F238E27FC236}">
                <a16:creationId xmlns:a16="http://schemas.microsoft.com/office/drawing/2014/main" id="{8514E103-BB08-49C1-AD5E-5A2F4E21CF2B}"/>
              </a:ext>
            </a:extLst>
          </p:cNvPr>
          <p:cNvSpPr>
            <a:spLocks noGrp="1"/>
          </p:cNvSpPr>
          <p:nvPr>
            <p:ph type="sldNum" sz="quarter" idx="12"/>
          </p:nvPr>
        </p:nvSpPr>
        <p:spPr/>
        <p:txBody>
          <a:bodyPr/>
          <a:lstStyle/>
          <a:p>
            <a:fld id="{6C45EC47-6188-4C03-8813-AF382A0C43BB}" type="slidenum">
              <a:rPr lang="en-US" smtClean="0"/>
              <a:t>18</a:t>
            </a:fld>
            <a:endParaRPr lang="en-US"/>
          </a:p>
        </p:txBody>
      </p:sp>
    </p:spTree>
    <p:extLst>
      <p:ext uri="{BB962C8B-B14F-4D97-AF65-F5344CB8AC3E}">
        <p14:creationId xmlns:p14="http://schemas.microsoft.com/office/powerpoint/2010/main" val="133623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6" name="Rectangle 15">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9C4D4DE-352D-4AF1-A183-74A280211FB2}"/>
              </a:ext>
            </a:extLst>
          </p:cNvPr>
          <p:cNvSpPr txBox="1"/>
          <p:nvPr/>
        </p:nvSpPr>
        <p:spPr>
          <a:xfrm>
            <a:off x="1524000" y="2776538"/>
            <a:ext cx="9144000" cy="1381188"/>
          </a:xfrm>
          <a:prstGeom prst="rect">
            <a:avLst/>
          </a:prstGeom>
        </p:spPr>
        <p:txBody>
          <a:bodyPr vert="horz" lIns="91440" tIns="45720" rIns="91440" bIns="45720" rtlCol="0" anchor="ctr">
            <a:normAutofit lnSpcReduction="10000"/>
          </a:bodyPr>
          <a:lstStyle/>
          <a:p>
            <a:pPr algn="ctr" defTabSz="914400">
              <a:lnSpc>
                <a:spcPct val="90000"/>
              </a:lnSpc>
              <a:spcBef>
                <a:spcPct val="0"/>
              </a:spcBef>
              <a:spcAft>
                <a:spcPts val="600"/>
              </a:spcAft>
            </a:pPr>
            <a:r>
              <a:rPr lang="en-US" sz="4000" b="1" kern="1200" dirty="0">
                <a:solidFill>
                  <a:srgbClr val="38A1F3"/>
                </a:solidFill>
                <a:latin typeface="+mj-lt"/>
                <a:ea typeface="+mj-ea"/>
                <a:cs typeface="+mj-cs"/>
              </a:rPr>
              <a:t>SentiMeter</a:t>
            </a:r>
          </a:p>
          <a:p>
            <a:pPr algn="ctr" defTabSz="914400">
              <a:lnSpc>
                <a:spcPct val="90000"/>
              </a:lnSpc>
              <a:spcBef>
                <a:spcPct val="0"/>
              </a:spcBef>
              <a:spcAft>
                <a:spcPts val="600"/>
              </a:spcAft>
            </a:pPr>
            <a:r>
              <a:rPr lang="en-US" sz="2800" b="1" kern="1200" dirty="0">
                <a:solidFill>
                  <a:schemeClr val="bg2"/>
                </a:solidFill>
                <a:latin typeface="+mj-lt"/>
                <a:ea typeface="+mj-ea"/>
                <a:cs typeface="+mj-cs"/>
              </a:rPr>
              <a:t>An Android Application for Sentiment Analysis of Twitter Data Using KNN and NBayes Classifiers</a:t>
            </a:r>
            <a:endParaRPr lang="en-US" sz="2800" kern="1200" dirty="0">
              <a:solidFill>
                <a:schemeClr val="bg2"/>
              </a:solidFill>
              <a:latin typeface="+mj-lt"/>
              <a:ea typeface="+mj-ea"/>
              <a:cs typeface="+mj-cs"/>
            </a:endParaRPr>
          </a:p>
        </p:txBody>
      </p:sp>
      <p:sp>
        <p:nvSpPr>
          <p:cNvPr id="7" name="Slide Number Placeholder 6">
            <a:extLst>
              <a:ext uri="{FF2B5EF4-FFF2-40B4-BE49-F238E27FC236}">
                <a16:creationId xmlns:a16="http://schemas.microsoft.com/office/drawing/2014/main" id="{C5F34628-4953-45F0-A83C-4382E325A11C}"/>
              </a:ext>
            </a:extLst>
          </p:cNvPr>
          <p:cNvSpPr>
            <a:spLocks noGrp="1"/>
          </p:cNvSpPr>
          <p:nvPr>
            <p:ph type="sldNum" sz="quarter" idx="12"/>
          </p:nvPr>
        </p:nvSpPr>
        <p:spPr/>
        <p:txBody>
          <a:bodyPr/>
          <a:lstStyle/>
          <a:p>
            <a:fld id="{6C45EC47-6188-4C03-8813-AF382A0C43BB}" type="slidenum">
              <a:rPr lang="en-US" smtClean="0"/>
              <a:t>2</a:t>
            </a:fld>
            <a:endParaRPr lang="en-US"/>
          </a:p>
        </p:txBody>
      </p:sp>
    </p:spTree>
    <p:extLst>
      <p:ext uri="{BB962C8B-B14F-4D97-AF65-F5344CB8AC3E}">
        <p14:creationId xmlns:p14="http://schemas.microsoft.com/office/powerpoint/2010/main" val="171024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7E7B-B40E-428D-A590-B5908B264F1D}"/>
              </a:ext>
            </a:extLst>
          </p:cNvPr>
          <p:cNvSpPr>
            <a:spLocks noGrp="1"/>
          </p:cNvSpPr>
          <p:nvPr>
            <p:ph type="ctrTitle"/>
          </p:nvPr>
        </p:nvSpPr>
        <p:spPr>
          <a:xfrm>
            <a:off x="1524000" y="118940"/>
            <a:ext cx="9144000" cy="1090613"/>
          </a:xfrm>
        </p:spPr>
        <p:txBody>
          <a:bodyPr>
            <a:normAutofit/>
          </a:bodyPr>
          <a:lstStyle/>
          <a:p>
            <a:r>
              <a:rPr lang="en-US" sz="4800" dirty="0"/>
              <a:t>What is Sentiment Analysis?</a:t>
            </a:r>
          </a:p>
        </p:txBody>
      </p:sp>
      <p:sp>
        <p:nvSpPr>
          <p:cNvPr id="3" name="Subtitle 2">
            <a:extLst>
              <a:ext uri="{FF2B5EF4-FFF2-40B4-BE49-F238E27FC236}">
                <a16:creationId xmlns:a16="http://schemas.microsoft.com/office/drawing/2014/main" id="{A498CE7F-7120-46AC-B277-58AA124EAED5}"/>
              </a:ext>
            </a:extLst>
          </p:cNvPr>
          <p:cNvSpPr>
            <a:spLocks noGrp="1"/>
          </p:cNvSpPr>
          <p:nvPr>
            <p:ph type="subTitle" idx="1"/>
          </p:nvPr>
        </p:nvSpPr>
        <p:spPr>
          <a:xfrm>
            <a:off x="1260232" y="1481138"/>
            <a:ext cx="9144000" cy="3112477"/>
          </a:xfrm>
        </p:spPr>
        <p:txBody>
          <a:bodyPr>
            <a:normAutofit/>
          </a:bodyPr>
          <a:lstStyle/>
          <a:p>
            <a:pPr marL="342900" indent="-342900" algn="l">
              <a:buFont typeface="Arial" panose="020B0604020202020204" pitchFamily="34" charset="0"/>
              <a:buChar char="•"/>
            </a:pPr>
            <a:r>
              <a:rPr lang="en-US" dirty="0"/>
              <a:t>process of computationally identifying and categorizing opinions expressed in a piece of text, especially in order to determine whether the writer's attitude towards a particular topic, product, etc. is positive, negative, or neutral.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Also referred to as opinion mining , it helps to determine whether someone’s opinion is positive negative or neutral</a:t>
            </a:r>
          </a:p>
        </p:txBody>
      </p:sp>
      <p:sp>
        <p:nvSpPr>
          <p:cNvPr id="4" name="Slide Number Placeholder 3">
            <a:extLst>
              <a:ext uri="{FF2B5EF4-FFF2-40B4-BE49-F238E27FC236}">
                <a16:creationId xmlns:a16="http://schemas.microsoft.com/office/drawing/2014/main" id="{F5D4F5F9-C42F-4BFE-B342-92EED49A8B33}"/>
              </a:ext>
            </a:extLst>
          </p:cNvPr>
          <p:cNvSpPr>
            <a:spLocks noGrp="1"/>
          </p:cNvSpPr>
          <p:nvPr>
            <p:ph type="sldNum" sz="quarter" idx="12"/>
          </p:nvPr>
        </p:nvSpPr>
        <p:spPr/>
        <p:txBody>
          <a:bodyPr/>
          <a:lstStyle/>
          <a:p>
            <a:fld id="{6C45EC47-6188-4C03-8813-AF382A0C43BB}" type="slidenum">
              <a:rPr lang="en-US" smtClean="0"/>
              <a:t>3</a:t>
            </a:fld>
            <a:endParaRPr lang="en-US"/>
          </a:p>
        </p:txBody>
      </p:sp>
    </p:spTree>
    <p:extLst>
      <p:ext uri="{BB962C8B-B14F-4D97-AF65-F5344CB8AC3E}">
        <p14:creationId xmlns:p14="http://schemas.microsoft.com/office/powerpoint/2010/main" val="382073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B41B-8C53-4D0B-BD6D-8B74190396A4}"/>
              </a:ext>
            </a:extLst>
          </p:cNvPr>
          <p:cNvSpPr>
            <a:spLocks noGrp="1"/>
          </p:cNvSpPr>
          <p:nvPr>
            <p:ph type="title"/>
          </p:nvPr>
        </p:nvSpPr>
        <p:spPr>
          <a:xfrm>
            <a:off x="838200" y="220478"/>
            <a:ext cx="10515600" cy="1325563"/>
          </a:xfrm>
        </p:spPr>
        <p:txBody>
          <a:bodyPr>
            <a:normAutofit/>
          </a:bodyPr>
          <a:lstStyle/>
          <a:p>
            <a:pPr algn="ctr"/>
            <a:r>
              <a:rPr lang="en-US" sz="4800" dirty="0"/>
              <a:t>Why Sentiment Analysis is important?</a:t>
            </a:r>
          </a:p>
        </p:txBody>
      </p:sp>
      <p:sp>
        <p:nvSpPr>
          <p:cNvPr id="3" name="Content Placeholder 2">
            <a:extLst>
              <a:ext uri="{FF2B5EF4-FFF2-40B4-BE49-F238E27FC236}">
                <a16:creationId xmlns:a16="http://schemas.microsoft.com/office/drawing/2014/main" id="{DCCB988C-E109-4843-B5BD-9B1616BDEDC7}"/>
              </a:ext>
            </a:extLst>
          </p:cNvPr>
          <p:cNvSpPr>
            <a:spLocks noGrp="1"/>
          </p:cNvSpPr>
          <p:nvPr>
            <p:ph idx="1"/>
          </p:nvPr>
        </p:nvSpPr>
        <p:spPr/>
        <p:txBody>
          <a:bodyPr>
            <a:normAutofit/>
          </a:bodyPr>
          <a:lstStyle/>
          <a:p>
            <a:pPr fontAlgn="base"/>
            <a:r>
              <a:rPr lang="en-US" sz="2400" b="1" dirty="0"/>
              <a:t>Business: </a:t>
            </a:r>
            <a:r>
              <a:rPr lang="en-US" sz="2400" dirty="0"/>
              <a:t>In marketing field companies use it to develop their strategies, to understand customers’ feelings towards products or brand, how people respond to their campaigns or product launches and why consumers don’t buy some</a:t>
            </a:r>
            <a:br>
              <a:rPr lang="en-US" sz="2400" dirty="0"/>
            </a:br>
            <a:r>
              <a:rPr lang="en-US" sz="2400" dirty="0"/>
              <a:t>products.</a:t>
            </a:r>
          </a:p>
          <a:p>
            <a:pPr fontAlgn="base"/>
            <a:r>
              <a:rPr lang="en-US" sz="2400" b="1" dirty="0"/>
              <a:t>Politics: </a:t>
            </a:r>
            <a:r>
              <a:rPr lang="en-US" sz="2400" dirty="0"/>
              <a:t>In political field, it is used to keep track of political view, to detect consistency and inconsistency between statements and actions at the government level. It can be used to predict election results as well!</a:t>
            </a:r>
          </a:p>
          <a:p>
            <a:pPr fontAlgn="base"/>
            <a:r>
              <a:rPr lang="en-US" sz="2400" b="1" dirty="0"/>
              <a:t>Public Actions: </a:t>
            </a:r>
            <a:r>
              <a:rPr lang="en-US" sz="2400" dirty="0"/>
              <a:t>Sentiment analysis also is used to monitor and </a:t>
            </a:r>
            <a:r>
              <a:rPr lang="en-US" sz="2400" dirty="0" err="1"/>
              <a:t>analyse</a:t>
            </a:r>
            <a:r>
              <a:rPr lang="en-US" sz="2400" dirty="0"/>
              <a:t> social phenomena, for the spotting of potentially dangerous situations and determining the general mood of the blogosphere.</a:t>
            </a:r>
          </a:p>
        </p:txBody>
      </p:sp>
      <p:sp>
        <p:nvSpPr>
          <p:cNvPr id="4" name="Slide Number Placeholder 3">
            <a:extLst>
              <a:ext uri="{FF2B5EF4-FFF2-40B4-BE49-F238E27FC236}">
                <a16:creationId xmlns:a16="http://schemas.microsoft.com/office/drawing/2014/main" id="{F13421F8-EDB8-4ACC-AC5E-BCAF8662D88A}"/>
              </a:ext>
            </a:extLst>
          </p:cNvPr>
          <p:cNvSpPr>
            <a:spLocks noGrp="1"/>
          </p:cNvSpPr>
          <p:nvPr>
            <p:ph type="sldNum" sz="quarter" idx="12"/>
          </p:nvPr>
        </p:nvSpPr>
        <p:spPr/>
        <p:txBody>
          <a:bodyPr/>
          <a:lstStyle/>
          <a:p>
            <a:fld id="{6C45EC47-6188-4C03-8813-AF382A0C43BB}" type="slidenum">
              <a:rPr lang="en-US" smtClean="0"/>
              <a:t>4</a:t>
            </a:fld>
            <a:endParaRPr lang="en-US"/>
          </a:p>
        </p:txBody>
      </p:sp>
    </p:spTree>
    <p:extLst>
      <p:ext uri="{BB962C8B-B14F-4D97-AF65-F5344CB8AC3E}">
        <p14:creationId xmlns:p14="http://schemas.microsoft.com/office/powerpoint/2010/main" val="169141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DD15-DF16-4E11-859A-19618F9FBDD9}"/>
              </a:ext>
            </a:extLst>
          </p:cNvPr>
          <p:cNvSpPr>
            <a:spLocks noGrp="1"/>
          </p:cNvSpPr>
          <p:nvPr>
            <p:ph type="title"/>
          </p:nvPr>
        </p:nvSpPr>
        <p:spPr/>
        <p:txBody>
          <a:bodyPr/>
          <a:lstStyle/>
          <a:p>
            <a:pPr algn="ctr"/>
            <a:r>
              <a:rPr lang="en-US" dirty="0"/>
              <a:t>Why Twitter?</a:t>
            </a:r>
          </a:p>
        </p:txBody>
      </p:sp>
      <p:sp>
        <p:nvSpPr>
          <p:cNvPr id="3" name="Content Placeholder 2">
            <a:extLst>
              <a:ext uri="{FF2B5EF4-FFF2-40B4-BE49-F238E27FC236}">
                <a16:creationId xmlns:a16="http://schemas.microsoft.com/office/drawing/2014/main" id="{9DB8B34C-1B93-4EA0-835C-7FA5CAA53E57}"/>
              </a:ext>
            </a:extLst>
          </p:cNvPr>
          <p:cNvSpPr>
            <a:spLocks noGrp="1"/>
          </p:cNvSpPr>
          <p:nvPr>
            <p:ph idx="1"/>
          </p:nvPr>
        </p:nvSpPr>
        <p:spPr/>
        <p:txBody>
          <a:bodyPr/>
          <a:lstStyle/>
          <a:p>
            <a:r>
              <a:rPr lang="en-US" sz="2400" dirty="0"/>
              <a:t>Limited tweet size</a:t>
            </a:r>
          </a:p>
          <a:p>
            <a:endParaRPr lang="en-US" sz="2400" dirty="0"/>
          </a:p>
          <a:p>
            <a:r>
              <a:rPr lang="en-US" sz="2400" dirty="0"/>
              <a:t>Use of hashtags, user reference and URLs.</a:t>
            </a:r>
          </a:p>
          <a:p>
            <a:endParaRPr lang="en-US" sz="2400" dirty="0"/>
          </a:p>
          <a:p>
            <a:r>
              <a:rPr lang="en-US" sz="2400" dirty="0"/>
              <a:t>Mass users expressing their opinions.</a:t>
            </a:r>
          </a:p>
          <a:p>
            <a:endParaRPr lang="en-US" sz="2400" dirty="0"/>
          </a:p>
          <a:p>
            <a:r>
              <a:rPr lang="en-US" sz="2400" dirty="0"/>
              <a:t>Use of repeated words or symbols to convey an emotion.</a:t>
            </a:r>
          </a:p>
          <a:p>
            <a:endParaRPr lang="en-US" dirty="0"/>
          </a:p>
        </p:txBody>
      </p:sp>
      <p:sp>
        <p:nvSpPr>
          <p:cNvPr id="4" name="Slide Number Placeholder 3">
            <a:extLst>
              <a:ext uri="{FF2B5EF4-FFF2-40B4-BE49-F238E27FC236}">
                <a16:creationId xmlns:a16="http://schemas.microsoft.com/office/drawing/2014/main" id="{633604FE-FC15-4635-BB79-C7250DBF32EE}"/>
              </a:ext>
            </a:extLst>
          </p:cNvPr>
          <p:cNvSpPr>
            <a:spLocks noGrp="1"/>
          </p:cNvSpPr>
          <p:nvPr>
            <p:ph type="sldNum" sz="quarter" idx="12"/>
          </p:nvPr>
        </p:nvSpPr>
        <p:spPr/>
        <p:txBody>
          <a:bodyPr/>
          <a:lstStyle/>
          <a:p>
            <a:fld id="{6C45EC47-6188-4C03-8813-AF382A0C43BB}" type="slidenum">
              <a:rPr lang="en-US" smtClean="0"/>
              <a:t>5</a:t>
            </a:fld>
            <a:endParaRPr lang="en-US"/>
          </a:p>
        </p:txBody>
      </p:sp>
    </p:spTree>
    <p:extLst>
      <p:ext uri="{BB962C8B-B14F-4D97-AF65-F5344CB8AC3E}">
        <p14:creationId xmlns:p14="http://schemas.microsoft.com/office/powerpoint/2010/main" val="194545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7E7B-B40E-428D-A590-B5908B264F1D}"/>
              </a:ext>
            </a:extLst>
          </p:cNvPr>
          <p:cNvSpPr>
            <a:spLocks noGrp="1"/>
          </p:cNvSpPr>
          <p:nvPr>
            <p:ph type="ctrTitle"/>
          </p:nvPr>
        </p:nvSpPr>
        <p:spPr>
          <a:xfrm>
            <a:off x="1524000" y="136525"/>
            <a:ext cx="9144000" cy="1319213"/>
          </a:xfrm>
        </p:spPr>
        <p:txBody>
          <a:bodyPr/>
          <a:lstStyle/>
          <a:p>
            <a:r>
              <a:rPr lang="en-US" dirty="0"/>
              <a:t>Problem Statement</a:t>
            </a:r>
          </a:p>
        </p:txBody>
      </p:sp>
      <p:sp>
        <p:nvSpPr>
          <p:cNvPr id="3" name="Subtitle 2">
            <a:extLst>
              <a:ext uri="{FF2B5EF4-FFF2-40B4-BE49-F238E27FC236}">
                <a16:creationId xmlns:a16="http://schemas.microsoft.com/office/drawing/2014/main" id="{A498CE7F-7120-46AC-B277-58AA124EAED5}"/>
              </a:ext>
            </a:extLst>
          </p:cNvPr>
          <p:cNvSpPr>
            <a:spLocks noGrp="1"/>
          </p:cNvSpPr>
          <p:nvPr>
            <p:ph type="subTitle" idx="1"/>
          </p:nvPr>
        </p:nvSpPr>
        <p:spPr>
          <a:xfrm>
            <a:off x="1453662" y="2013439"/>
            <a:ext cx="9144000" cy="3437792"/>
          </a:xfrm>
        </p:spPr>
        <p:txBody>
          <a:bodyPr>
            <a:normAutofit/>
          </a:bodyPr>
          <a:lstStyle/>
          <a:p>
            <a:pPr algn="l"/>
            <a:r>
              <a:rPr lang="en-US" dirty="0"/>
              <a:t>This project aims to extract the features of tweets and analyze the opinion of tweets as positive or negative. </a:t>
            </a:r>
          </a:p>
          <a:p>
            <a:pPr algn="l"/>
            <a:endParaRPr lang="en-US" dirty="0"/>
          </a:p>
          <a:p>
            <a:pPr algn="l"/>
            <a:r>
              <a:rPr lang="en-US" dirty="0"/>
              <a:t>It aims to classify the tweets on certain people or objects as positive</a:t>
            </a:r>
            <a:br>
              <a:rPr lang="en-US" dirty="0"/>
            </a:br>
            <a:r>
              <a:rPr lang="en-US" dirty="0"/>
              <a:t>or negative for a set of latest tweets by people around the globe. </a:t>
            </a:r>
            <a:br>
              <a:rPr lang="en-US" dirty="0"/>
            </a:br>
            <a:endParaRPr lang="en-US" dirty="0"/>
          </a:p>
          <a:p>
            <a:pPr algn="l"/>
            <a:r>
              <a:rPr lang="en-US" dirty="0"/>
              <a:t>Using such data we are performing sentiment analysis to calculate if the majority of tweets are of positive sentiments or a negative one.</a:t>
            </a:r>
          </a:p>
          <a:p>
            <a:endParaRPr lang="en-US" dirty="0"/>
          </a:p>
        </p:txBody>
      </p:sp>
      <p:sp>
        <p:nvSpPr>
          <p:cNvPr id="4" name="Slide Number Placeholder 3">
            <a:extLst>
              <a:ext uri="{FF2B5EF4-FFF2-40B4-BE49-F238E27FC236}">
                <a16:creationId xmlns:a16="http://schemas.microsoft.com/office/drawing/2014/main" id="{03DF31DC-D8BD-4874-9B04-CB97F6321455}"/>
              </a:ext>
            </a:extLst>
          </p:cNvPr>
          <p:cNvSpPr>
            <a:spLocks noGrp="1"/>
          </p:cNvSpPr>
          <p:nvPr>
            <p:ph type="sldNum" sz="quarter" idx="12"/>
          </p:nvPr>
        </p:nvSpPr>
        <p:spPr/>
        <p:txBody>
          <a:bodyPr/>
          <a:lstStyle/>
          <a:p>
            <a:fld id="{6C45EC47-6188-4C03-8813-AF382A0C43BB}" type="slidenum">
              <a:rPr lang="en-US" smtClean="0"/>
              <a:t>6</a:t>
            </a:fld>
            <a:endParaRPr lang="en-US"/>
          </a:p>
        </p:txBody>
      </p:sp>
    </p:spTree>
    <p:extLst>
      <p:ext uri="{BB962C8B-B14F-4D97-AF65-F5344CB8AC3E}">
        <p14:creationId xmlns:p14="http://schemas.microsoft.com/office/powerpoint/2010/main" val="200525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A1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215A-1695-4290-BFB7-7F34486C40EB}"/>
              </a:ext>
            </a:extLst>
          </p:cNvPr>
          <p:cNvSpPr>
            <a:spLocks noGrp="1"/>
          </p:cNvSpPr>
          <p:nvPr>
            <p:ph type="title"/>
          </p:nvPr>
        </p:nvSpPr>
        <p:spPr/>
        <p:txBody>
          <a:bodyPr/>
          <a:lstStyle/>
          <a:p>
            <a:pPr algn="ctr"/>
            <a:r>
              <a:rPr lang="en-US" dirty="0"/>
              <a:t>Scope</a:t>
            </a:r>
          </a:p>
        </p:txBody>
      </p:sp>
      <p:sp>
        <p:nvSpPr>
          <p:cNvPr id="3" name="Content Placeholder 2">
            <a:extLst>
              <a:ext uri="{FF2B5EF4-FFF2-40B4-BE49-F238E27FC236}">
                <a16:creationId xmlns:a16="http://schemas.microsoft.com/office/drawing/2014/main" id="{84E66043-1C81-432C-98A9-E84FB3F6010B}"/>
              </a:ext>
            </a:extLst>
          </p:cNvPr>
          <p:cNvSpPr>
            <a:spLocks noGrp="1"/>
          </p:cNvSpPr>
          <p:nvPr>
            <p:ph idx="1"/>
          </p:nvPr>
        </p:nvSpPr>
        <p:spPr>
          <a:xfrm>
            <a:off x="838200" y="1619250"/>
            <a:ext cx="10515600" cy="4351338"/>
          </a:xfrm>
        </p:spPr>
        <p:txBody>
          <a:bodyPr/>
          <a:lstStyle/>
          <a:p>
            <a:r>
              <a:rPr lang="en-US" dirty="0"/>
              <a:t>The information is becoming vast and can be extracted to turn into business objectives, social campaigns, marketing, and other promotional strategies. </a:t>
            </a:r>
          </a:p>
          <a:p>
            <a:r>
              <a:rPr lang="en-US" dirty="0"/>
              <a:t>It can be used during :</a:t>
            </a:r>
          </a:p>
          <a:p>
            <a:pPr>
              <a:buFont typeface="Wingdings" panose="05000000000000000000" pitchFamily="2" charset="2"/>
              <a:buChar char="Ø"/>
            </a:pPr>
            <a:r>
              <a:rPr lang="en-US" dirty="0"/>
              <a:t>Elections</a:t>
            </a:r>
          </a:p>
          <a:p>
            <a:pPr>
              <a:buFont typeface="Wingdings" panose="05000000000000000000" pitchFamily="2" charset="2"/>
              <a:buChar char="Ø"/>
            </a:pPr>
            <a:r>
              <a:rPr lang="en-US" dirty="0"/>
              <a:t>Movie Premier</a:t>
            </a:r>
          </a:p>
          <a:p>
            <a:pPr>
              <a:buFont typeface="Wingdings" panose="05000000000000000000" pitchFamily="2" charset="2"/>
              <a:buChar char="Ø"/>
            </a:pPr>
            <a:r>
              <a:rPr lang="en-US" dirty="0"/>
              <a:t>Promotions</a:t>
            </a:r>
          </a:p>
          <a:p>
            <a:pPr>
              <a:buFont typeface="Wingdings" panose="05000000000000000000" pitchFamily="2" charset="2"/>
              <a:buChar char="Ø"/>
            </a:pPr>
            <a:r>
              <a:rPr lang="en-US" dirty="0"/>
              <a:t>Product Analysis</a:t>
            </a:r>
          </a:p>
        </p:txBody>
      </p:sp>
      <p:sp>
        <p:nvSpPr>
          <p:cNvPr id="4" name="Slide Number Placeholder 3">
            <a:extLst>
              <a:ext uri="{FF2B5EF4-FFF2-40B4-BE49-F238E27FC236}">
                <a16:creationId xmlns:a16="http://schemas.microsoft.com/office/drawing/2014/main" id="{972385BD-44E4-4D3C-8482-E21819040EC0}"/>
              </a:ext>
            </a:extLst>
          </p:cNvPr>
          <p:cNvSpPr>
            <a:spLocks noGrp="1"/>
          </p:cNvSpPr>
          <p:nvPr>
            <p:ph type="sldNum" sz="quarter" idx="12"/>
          </p:nvPr>
        </p:nvSpPr>
        <p:spPr/>
        <p:txBody>
          <a:bodyPr/>
          <a:lstStyle/>
          <a:p>
            <a:fld id="{6C45EC47-6188-4C03-8813-AF382A0C43BB}" type="slidenum">
              <a:rPr lang="en-US" smtClean="0"/>
              <a:t>7</a:t>
            </a:fld>
            <a:endParaRPr lang="en-US"/>
          </a:p>
        </p:txBody>
      </p:sp>
    </p:spTree>
    <p:extLst>
      <p:ext uri="{BB962C8B-B14F-4D97-AF65-F5344CB8AC3E}">
        <p14:creationId xmlns:p14="http://schemas.microsoft.com/office/powerpoint/2010/main" val="71684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D1DD-D4E1-46AB-B0EE-EAF60AA18639}"/>
              </a:ext>
            </a:extLst>
          </p:cNvPr>
          <p:cNvSpPr>
            <a:spLocks noGrp="1"/>
          </p:cNvSpPr>
          <p:nvPr>
            <p:ph type="ctrTitle"/>
          </p:nvPr>
        </p:nvSpPr>
        <p:spPr>
          <a:xfrm>
            <a:off x="1524000" y="-23211"/>
            <a:ext cx="9144000" cy="1006475"/>
          </a:xfrm>
        </p:spPr>
        <p:txBody>
          <a:bodyPr>
            <a:normAutofit/>
          </a:bodyPr>
          <a:lstStyle/>
          <a:p>
            <a:r>
              <a:rPr lang="en-US" sz="4800" dirty="0"/>
              <a:t>Flow of UI process</a:t>
            </a:r>
          </a:p>
        </p:txBody>
      </p:sp>
      <p:sp>
        <p:nvSpPr>
          <p:cNvPr id="3" name="Subtitle 2">
            <a:extLst>
              <a:ext uri="{FF2B5EF4-FFF2-40B4-BE49-F238E27FC236}">
                <a16:creationId xmlns:a16="http://schemas.microsoft.com/office/drawing/2014/main" id="{DB84E6C2-D201-453A-9A5B-D7D9EC779C4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1809645-467D-46BA-B5DF-420FBC86638A}"/>
              </a:ext>
            </a:extLst>
          </p:cNvPr>
          <p:cNvSpPr>
            <a:spLocks noGrp="1"/>
          </p:cNvSpPr>
          <p:nvPr>
            <p:ph type="sldNum" sz="quarter" idx="12"/>
          </p:nvPr>
        </p:nvSpPr>
        <p:spPr/>
        <p:txBody>
          <a:bodyPr/>
          <a:lstStyle/>
          <a:p>
            <a:fld id="{6C45EC47-6188-4C03-8813-AF382A0C43BB}" type="slidenum">
              <a:rPr lang="en-US" smtClean="0"/>
              <a:t>8</a:t>
            </a:fld>
            <a:endParaRPr lang="en-US"/>
          </a:p>
        </p:txBody>
      </p:sp>
      <p:pic>
        <p:nvPicPr>
          <p:cNvPr id="8" name="Picture 7">
            <a:extLst>
              <a:ext uri="{FF2B5EF4-FFF2-40B4-BE49-F238E27FC236}">
                <a16:creationId xmlns:a16="http://schemas.microsoft.com/office/drawing/2014/main" id="{06121EE0-6404-489A-A26B-FB2A403E7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056909"/>
            <a:ext cx="9829800" cy="5889014"/>
          </a:xfrm>
          <a:prstGeom prst="rect">
            <a:avLst/>
          </a:prstGeom>
        </p:spPr>
      </p:pic>
      <p:sp>
        <p:nvSpPr>
          <p:cNvPr id="9" name="TextBox 8">
            <a:extLst>
              <a:ext uri="{FF2B5EF4-FFF2-40B4-BE49-F238E27FC236}">
                <a16:creationId xmlns:a16="http://schemas.microsoft.com/office/drawing/2014/main" id="{DA6ECF81-D2E0-4BED-B0C8-17C8FCC82CB5}"/>
              </a:ext>
            </a:extLst>
          </p:cNvPr>
          <p:cNvSpPr txBox="1"/>
          <p:nvPr/>
        </p:nvSpPr>
        <p:spPr>
          <a:xfrm>
            <a:off x="1934307" y="2153687"/>
            <a:ext cx="914400" cy="276999"/>
          </a:xfrm>
          <a:prstGeom prst="rect">
            <a:avLst/>
          </a:prstGeom>
          <a:noFill/>
        </p:spPr>
        <p:txBody>
          <a:bodyPr wrap="square" rtlCol="0">
            <a:spAutoFit/>
          </a:bodyPr>
          <a:lstStyle/>
          <a:p>
            <a:r>
              <a:rPr lang="en-US" sz="1200" dirty="0"/>
              <a:t>SentiMeter</a:t>
            </a:r>
          </a:p>
        </p:txBody>
      </p:sp>
      <p:sp>
        <p:nvSpPr>
          <p:cNvPr id="10" name="Rectangle 9">
            <a:extLst>
              <a:ext uri="{FF2B5EF4-FFF2-40B4-BE49-F238E27FC236}">
                <a16:creationId xmlns:a16="http://schemas.microsoft.com/office/drawing/2014/main" id="{4ED09A39-7583-4D11-A62C-5F897F50B806}"/>
              </a:ext>
            </a:extLst>
          </p:cNvPr>
          <p:cNvSpPr/>
          <p:nvPr/>
        </p:nvSpPr>
        <p:spPr>
          <a:xfrm>
            <a:off x="2233246" y="2371318"/>
            <a:ext cx="316523" cy="415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93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A1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06BD-2679-4020-BED9-F1258866D22A}"/>
              </a:ext>
            </a:extLst>
          </p:cNvPr>
          <p:cNvSpPr>
            <a:spLocks noGrp="1"/>
          </p:cNvSpPr>
          <p:nvPr>
            <p:ph type="title"/>
          </p:nvPr>
        </p:nvSpPr>
        <p:spPr>
          <a:xfrm>
            <a:off x="838200" y="136525"/>
            <a:ext cx="10515600" cy="1325563"/>
          </a:xfrm>
        </p:spPr>
        <p:txBody>
          <a:bodyPr/>
          <a:lstStyle/>
          <a:p>
            <a:pPr algn="ctr"/>
            <a:r>
              <a:rPr lang="en-US" dirty="0"/>
              <a:t>Project Tasks</a:t>
            </a:r>
          </a:p>
        </p:txBody>
      </p:sp>
      <p:pic>
        <p:nvPicPr>
          <p:cNvPr id="6" name="Content Placeholder 5">
            <a:extLst>
              <a:ext uri="{FF2B5EF4-FFF2-40B4-BE49-F238E27FC236}">
                <a16:creationId xmlns:a16="http://schemas.microsoft.com/office/drawing/2014/main" id="{C1810338-EAB9-4AE8-BD26-D3D149FAA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912" y="1825625"/>
            <a:ext cx="7882176" cy="4351338"/>
          </a:xfrm>
        </p:spPr>
      </p:pic>
      <p:sp>
        <p:nvSpPr>
          <p:cNvPr id="4" name="Slide Number Placeholder 3">
            <a:extLst>
              <a:ext uri="{FF2B5EF4-FFF2-40B4-BE49-F238E27FC236}">
                <a16:creationId xmlns:a16="http://schemas.microsoft.com/office/drawing/2014/main" id="{907DE8D0-33A4-4E89-8C1C-12779A474A1C}"/>
              </a:ext>
            </a:extLst>
          </p:cNvPr>
          <p:cNvSpPr>
            <a:spLocks noGrp="1"/>
          </p:cNvSpPr>
          <p:nvPr>
            <p:ph type="sldNum" sz="quarter" idx="12"/>
          </p:nvPr>
        </p:nvSpPr>
        <p:spPr/>
        <p:txBody>
          <a:bodyPr/>
          <a:lstStyle/>
          <a:p>
            <a:fld id="{6C45EC47-6188-4C03-8813-AF382A0C43BB}" type="slidenum">
              <a:rPr lang="en-US" smtClean="0"/>
              <a:t>9</a:t>
            </a:fld>
            <a:endParaRPr lang="en-US"/>
          </a:p>
        </p:txBody>
      </p:sp>
    </p:spTree>
    <p:extLst>
      <p:ext uri="{BB962C8B-B14F-4D97-AF65-F5344CB8AC3E}">
        <p14:creationId xmlns:p14="http://schemas.microsoft.com/office/powerpoint/2010/main" val="693700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445</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Namaste!  We are</vt:lpstr>
      <vt:lpstr>PowerPoint Presentation</vt:lpstr>
      <vt:lpstr>What is Sentiment Analysis?</vt:lpstr>
      <vt:lpstr>Why Sentiment Analysis is important?</vt:lpstr>
      <vt:lpstr>Why Twitter?</vt:lpstr>
      <vt:lpstr>Problem Statement</vt:lpstr>
      <vt:lpstr>Scope</vt:lpstr>
      <vt:lpstr>Flow of UI process</vt:lpstr>
      <vt:lpstr>Project Tasks</vt:lpstr>
      <vt:lpstr>Calculation Process</vt:lpstr>
      <vt:lpstr>PowerPoint Presentation</vt:lpstr>
      <vt:lpstr>Technologies to be used</vt:lpstr>
      <vt:lpstr>Tools to be Used</vt:lpstr>
      <vt:lpstr>Use Case</vt:lpstr>
      <vt:lpstr>Time Schedule</vt:lpstr>
      <vt:lpstr>Challenges and Limitation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Namaste!  We are</dc:title>
  <dc:creator>Poshan Pandey</dc:creator>
  <cp:lastModifiedBy>Poshan Pandey</cp:lastModifiedBy>
  <cp:revision>26</cp:revision>
  <dcterms:created xsi:type="dcterms:W3CDTF">2019-08-08T04:08:01Z</dcterms:created>
  <dcterms:modified xsi:type="dcterms:W3CDTF">2019-08-11T10:08:59Z</dcterms:modified>
</cp:coreProperties>
</file>