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80" r:id="rId3"/>
    <p:sldId id="407" r:id="rId4"/>
    <p:sldId id="406" r:id="rId5"/>
    <p:sldId id="408" r:id="rId6"/>
    <p:sldId id="416" r:id="rId7"/>
    <p:sldId id="415" r:id="rId8"/>
    <p:sldId id="409" r:id="rId9"/>
    <p:sldId id="417" r:id="rId10"/>
    <p:sldId id="418" r:id="rId11"/>
    <p:sldId id="419" r:id="rId12"/>
    <p:sldId id="412" r:id="rId13"/>
    <p:sldId id="420" r:id="rId14"/>
    <p:sldId id="413" r:id="rId15"/>
    <p:sldId id="414" r:id="rId16"/>
    <p:sldId id="421" r:id="rId17"/>
    <p:sldId id="422" r:id="rId18"/>
    <p:sldId id="3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250" autoAdjust="0"/>
  </p:normalViewPr>
  <p:slideViewPr>
    <p:cSldViewPr snapToGrid="0">
      <p:cViewPr varScale="1">
        <p:scale>
          <a:sx n="83" d="100"/>
          <a:sy n="83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3C7AD-5985-4D5D-889F-35871CFD755E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2C29A-A783-4848-95D3-B4ED5FA7ADD4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D3B73-470F-4A78-B31A-BBEB2CBE3796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600A-1E3B-4D7D-BC3A-1B12C56040AE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A78B-4440-45BF-9605-9BB811702FB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0490" y="1122363"/>
            <a:ext cx="64133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490" y="3602038"/>
            <a:ext cx="64133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7E1-9793-4F2A-B6D9-5824D40E5295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1" y="1122363"/>
            <a:ext cx="2601604" cy="83003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821373" y="968991"/>
            <a:ext cx="0" cy="48313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846"/>
            <a:ext cx="10515600" cy="10368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5C357-9733-4AD2-809C-547C68F7C3DF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188720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056828" y="6515967"/>
            <a:ext cx="16353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iGloble Confidential 2016</a:t>
            </a:r>
            <a:endParaRPr lang="en-IN" sz="11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CD55-CCDF-4773-A304-BE857A96E4F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846"/>
            <a:ext cx="10515600" cy="10368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6E46-07A2-4227-8983-FED11C3C656C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37073" y="0"/>
            <a:ext cx="186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iota</a:t>
            </a:r>
            <a:r>
              <a:rPr lang="en-IN" sz="3200" b="1" dirty="0">
                <a:solidFill>
                  <a:srgbClr val="00B050"/>
                </a:solidFill>
              </a:rPr>
              <a:t>Smart</a:t>
            </a:r>
            <a:endParaRPr lang="en-IN" sz="3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1146"/>
            <a:ext cx="10515600" cy="10495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A8FB-E5F5-4489-9900-8B2C2F277286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837073" y="0"/>
            <a:ext cx="186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iota</a:t>
            </a:r>
            <a:r>
              <a:rPr lang="en-IN" sz="3200" b="1" dirty="0">
                <a:solidFill>
                  <a:srgbClr val="00B050"/>
                </a:solidFill>
              </a:rPr>
              <a:t>Smart</a:t>
            </a:r>
            <a:endParaRPr lang="en-IN" sz="3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6036"/>
            <a:ext cx="10515600" cy="9946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0DA1-0014-4624-828D-0CD1A16B4F4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C84-0ECF-44CD-8626-FE80913D276B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837073" y="0"/>
            <a:ext cx="186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iota</a:t>
            </a:r>
            <a:r>
              <a:rPr lang="en-IN" sz="3200" b="1" dirty="0">
                <a:solidFill>
                  <a:srgbClr val="00B050"/>
                </a:solidFill>
              </a:rPr>
              <a:t>Smart</a:t>
            </a:r>
            <a:endParaRPr lang="en-IN" sz="3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286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308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06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F5AB-A9E5-404F-BCB0-23FA65F4658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37073" y="0"/>
            <a:ext cx="186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iota</a:t>
            </a:r>
            <a:r>
              <a:rPr lang="en-IN" sz="3200" b="1" dirty="0">
                <a:solidFill>
                  <a:srgbClr val="00B050"/>
                </a:solidFill>
              </a:rPr>
              <a:t>Smart</a:t>
            </a:r>
            <a:endParaRPr lang="en-IN" sz="3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A1ED-A047-4ABA-A512-1199E32715FE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90500" y="774700"/>
            <a:ext cx="1016000" cy="419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380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40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4400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EAD0-C1DA-4DE5-9E41-2FCFECEFA406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837073" y="0"/>
            <a:ext cx="186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iota</a:t>
            </a:r>
            <a:r>
              <a:rPr lang="en-IN" sz="3200" b="1" dirty="0">
                <a:solidFill>
                  <a:srgbClr val="00B050"/>
                </a:solidFill>
              </a:rPr>
              <a:t>Smart</a:t>
            </a:r>
            <a:endParaRPr lang="en-IN" sz="32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847"/>
            <a:ext cx="10515600" cy="10368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2F68-7713-4628-A7C1-0BB3E02048C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537959"/>
            <a:ext cx="118872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837073" y="0"/>
            <a:ext cx="186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iota</a:t>
            </a:r>
            <a:r>
              <a:rPr lang="en-IN" sz="3200" b="1" dirty="0">
                <a:solidFill>
                  <a:srgbClr val="00B050"/>
                </a:solidFill>
              </a:rPr>
              <a:t>Smart</a:t>
            </a:r>
            <a:endParaRPr lang="en-IN" sz="32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61A0-5721-4E3C-A537-71192AB8F40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9B2-7448-435E-8257-A753F94A336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/>
              <a:t>iGloble Confidential 2019-20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982A-F043-47DC-85CA-BB84136ACF3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29F1-110B-414A-A7E6-4071C9FEE1AC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C45A-1FC9-41CD-B18D-808A9799320F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C5BDC-E190-45CB-949F-3ED89F5566DF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6201-A83C-4C8A-8B27-3F63CC005B3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FAC9-CD3C-48BE-BB83-2647EF1AC4E8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F7C5-6133-438C-97A8-3F56869DE9B5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CBBD-A024-4FED-80B2-6B399A93332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CE8B-E82E-4368-B0FC-81F12EEEDFD0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iGloble Confidential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15" imgW="0" imgH="0" progId="">
                  <p:embed/>
                </p:oleObj>
              </mc:Choice>
              <mc:Fallback>
                <p:oleObj name="think-cell Slide" r:id="rId15" imgW="0" imgH="0" progId="">
                  <p:embed/>
                  <p:pic>
                    <p:nvPicPr>
                      <p:cNvPr id="0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otasma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mit@igloble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iotasmar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hlinkClick r:id="rId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hlinkClick r:id="rId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5760" y="4226510"/>
            <a:ext cx="8564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IoT PLATFORM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Predictive and Prescriptive Analytics 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 descr="C:\Users\amits_000\Downloads\iota_Smart_Whit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93452" y="395168"/>
            <a:ext cx="1437954" cy="1142561"/>
          </a:xfrm>
          <a:prstGeom prst="rect">
            <a:avLst/>
          </a:prstGeom>
          <a:noFill/>
        </p:spPr>
      </p:pic>
      <p:pic>
        <p:nvPicPr>
          <p:cNvPr id="20482" name="Picture 2" descr="C:\Users\amits_000\Downloads\connected_car_graphic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1828" y="324751"/>
            <a:ext cx="6830096" cy="37900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289179" y="1618906"/>
            <a:ext cx="2830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Reach · Engage · Innovate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D5CBBD-A024-4FED-80B2-6B399A9333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iGloble Confidential 2019-20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2678-0C3B-41B2-9951-4E23DE45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F7ABD-0984-41E6-B321-CECDC8C2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63130-A500-44D0-8CBB-252B7BF10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4" t="9251" r="9564" b="5390"/>
          <a:stretch/>
        </p:blipFill>
        <p:spPr>
          <a:xfrm>
            <a:off x="0" y="64808"/>
            <a:ext cx="5979459" cy="5179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4778C-9420-4838-A95B-7688615F5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9150" r="9129" b="5622"/>
          <a:stretch/>
        </p:blipFill>
        <p:spPr>
          <a:xfrm>
            <a:off x="6096000" y="64809"/>
            <a:ext cx="6096000" cy="5179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A76596-D256-493F-8566-404074D5C4ED}"/>
              </a:ext>
            </a:extLst>
          </p:cNvPr>
          <p:cNvSpPr txBox="1"/>
          <p:nvPr/>
        </p:nvSpPr>
        <p:spPr>
          <a:xfrm>
            <a:off x="547254" y="5336480"/>
            <a:ext cx="10806546" cy="13849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Graph 1 is showing a negative correlation between Mileage and Total Idle time, i.e. Mileage will reduce as the Idle Time increases.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It was observed in Graph 2 that Fuel Consumption was more in case of overspeeding.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F228-5D68-4E44-A46C-43460B6C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16"/>
            <a:ext cx="10515600" cy="57698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Lucida Bright" panose="02040602050505020304" pitchFamily="18" charset="0"/>
              </a:rPr>
              <a:t>City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73672-6BC6-4FAB-90FE-9FFDED4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FC962-411C-4987-A1F3-E04725D3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54C0FF-1002-48D2-9526-EB92D31936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5" t="9811" r="9167" b="6553"/>
          <a:stretch/>
        </p:blipFill>
        <p:spPr>
          <a:xfrm>
            <a:off x="0" y="609600"/>
            <a:ext cx="6012873" cy="5157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38B2E-425C-4278-805F-8307F7C46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5" t="8485" r="8878" b="5051"/>
          <a:stretch/>
        </p:blipFill>
        <p:spPr>
          <a:xfrm>
            <a:off x="6096000" y="528918"/>
            <a:ext cx="6012873" cy="5270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503660-D9B7-42A6-A5AD-368EBEFA3178}"/>
              </a:ext>
            </a:extLst>
          </p:cNvPr>
          <p:cNvSpPr txBox="1"/>
          <p:nvPr/>
        </p:nvSpPr>
        <p:spPr>
          <a:xfrm>
            <a:off x="412648" y="5799840"/>
            <a:ext cx="10806546" cy="95410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Idle Instances are high for distance less than 20 km but less for distance greater than 20 km.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No overspeeding was observed across all trips.</a:t>
            </a:r>
          </a:p>
        </p:txBody>
      </p:sp>
    </p:spTree>
    <p:extLst>
      <p:ext uri="{BB962C8B-B14F-4D97-AF65-F5344CB8AC3E}">
        <p14:creationId xmlns:p14="http://schemas.microsoft.com/office/powerpoint/2010/main" val="70060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3DB8-79EC-4E89-B3D2-A23CCBE6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FD6B56-C66D-4B7A-9EB7-5E48C115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3" t="8520" r="8796" b="4538"/>
          <a:stretch/>
        </p:blipFill>
        <p:spPr>
          <a:xfrm>
            <a:off x="0" y="62752"/>
            <a:ext cx="6096000" cy="5489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E106D-BDEF-483A-82C9-C6753286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6ECAD-0A50-4BCD-A6EB-BCC6A6CB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AADE0-F0F1-400F-B964-8BB5A58E9E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t="9185" r="8780" b="5324"/>
          <a:stretch/>
        </p:blipFill>
        <p:spPr>
          <a:xfrm>
            <a:off x="6096000" y="62753"/>
            <a:ext cx="5997388" cy="5489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2AC0F8-9178-4EA7-9599-CA64A75A8D8A}"/>
              </a:ext>
            </a:extLst>
          </p:cNvPr>
          <p:cNvSpPr txBox="1"/>
          <p:nvPr/>
        </p:nvSpPr>
        <p:spPr>
          <a:xfrm>
            <a:off x="376788" y="5596140"/>
            <a:ext cx="10806546" cy="11695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In Graph 1 the Clutch was pressed for more than 60% of the Total Idle 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Graph 2 is showing the effect of Clutch pressed in Idle Time and Total Idle Time on Driver Score across all trips. The more these 2 parameters are the less the Driver Score will be.</a:t>
            </a:r>
          </a:p>
        </p:txBody>
      </p:sp>
    </p:spTree>
    <p:extLst>
      <p:ext uri="{BB962C8B-B14F-4D97-AF65-F5344CB8AC3E}">
        <p14:creationId xmlns:p14="http://schemas.microsoft.com/office/powerpoint/2010/main" val="20413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8DFC-047B-4C07-90EA-56EC599B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29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Lucida Bright" panose="02040602050505020304" pitchFamily="18" charset="0"/>
              </a:rPr>
              <a:t>City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C0B0A-6C1B-41EB-B116-367EFF3F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8AF0B-C1DB-467C-A1F0-82531644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A48D40-EB13-4470-BF44-C70EFB542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t="9292" r="8877" b="5320"/>
          <a:stretch/>
        </p:blipFill>
        <p:spPr>
          <a:xfrm>
            <a:off x="69272" y="706293"/>
            <a:ext cx="5962073" cy="4630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D9566-37D4-47BB-A964-FC0189F5AB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5" t="9659" r="9319" b="6705"/>
          <a:stretch/>
        </p:blipFill>
        <p:spPr>
          <a:xfrm>
            <a:off x="6096000" y="706292"/>
            <a:ext cx="6026728" cy="45201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F98EEB-624C-46AF-ADF5-DBCA270C6F16}"/>
              </a:ext>
            </a:extLst>
          </p:cNvPr>
          <p:cNvSpPr txBox="1"/>
          <p:nvPr/>
        </p:nvSpPr>
        <p:spPr>
          <a:xfrm>
            <a:off x="554181" y="5336480"/>
            <a:ext cx="10806546" cy="13849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Idle Instances are high for distances less than 20 km.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No overspeeding was observed.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Mileage for shorter distances was observed to be 17 - 24 kmpl.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Driver Score was around 4 </a:t>
            </a:r>
          </a:p>
        </p:txBody>
      </p:sp>
    </p:spTree>
    <p:extLst>
      <p:ext uri="{BB962C8B-B14F-4D97-AF65-F5344CB8AC3E}">
        <p14:creationId xmlns:p14="http://schemas.microsoft.com/office/powerpoint/2010/main" val="316171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79C67-F2BA-439B-A9D4-7BC567D9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5864-9F3C-4EFD-B2B6-C0CB8BE9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2D753-F5D9-4E69-826F-22E970DC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8485" r="9058" b="5185"/>
          <a:stretch/>
        </p:blipFill>
        <p:spPr>
          <a:xfrm>
            <a:off x="930427" y="136524"/>
            <a:ext cx="9827220" cy="5199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6AFFF-4E3F-4714-9254-F98DEC5A1186}"/>
              </a:ext>
            </a:extLst>
          </p:cNvPr>
          <p:cNvSpPr txBox="1"/>
          <p:nvPr/>
        </p:nvSpPr>
        <p:spPr>
          <a:xfrm>
            <a:off x="547254" y="5336480"/>
            <a:ext cx="10806546" cy="13849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Bright" panose="02040602050505020304" pitchFamily="18" charset="0"/>
              </a:rPr>
              <a:t>Findings:</a:t>
            </a:r>
          </a:p>
          <a:p>
            <a:endParaRPr lang="en-IN" sz="1400" dirty="0">
              <a:latin typeface="Lucida Bright" panose="02040602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Bright" panose="02040602050505020304" pitchFamily="18" charset="0"/>
              </a:rPr>
              <a:t>Idle Instances are low for distances more than 20 km.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Bright" panose="02040602050505020304" pitchFamily="18" charset="0"/>
              </a:rPr>
              <a:t>No overspeeding was observed.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Bright" panose="02040602050505020304" pitchFamily="18" charset="0"/>
              </a:rPr>
              <a:t>Mileage for longer distances was observed to be above 26 kmpl which is good.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Bright" panose="02040602050505020304" pitchFamily="18" charset="0"/>
              </a:rPr>
              <a:t>Driver Score is around 4 for these trips.</a:t>
            </a:r>
          </a:p>
        </p:txBody>
      </p:sp>
    </p:spTree>
    <p:extLst>
      <p:ext uri="{BB962C8B-B14F-4D97-AF65-F5344CB8AC3E}">
        <p14:creationId xmlns:p14="http://schemas.microsoft.com/office/powerpoint/2010/main" val="429035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2C82-36B1-401A-ACB9-C885F5EA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D209-D70E-4737-8EC5-522AC5CE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87E41-9EB3-4E15-B6F4-34DE1B6EE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8889" r="8781" b="5490"/>
          <a:stretch/>
        </p:blipFill>
        <p:spPr>
          <a:xfrm>
            <a:off x="0" y="145491"/>
            <a:ext cx="6311153" cy="5612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0ACD1D-41CF-4E11-883E-CF0AC38E9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8" t="8523" r="9108" b="4709"/>
          <a:stretch/>
        </p:blipFill>
        <p:spPr>
          <a:xfrm>
            <a:off x="6436661" y="136526"/>
            <a:ext cx="5647763" cy="5621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C576B2-8E2E-411D-8ECA-B0AB61765B73}"/>
              </a:ext>
            </a:extLst>
          </p:cNvPr>
          <p:cNvSpPr txBox="1"/>
          <p:nvPr/>
        </p:nvSpPr>
        <p:spPr>
          <a:xfrm>
            <a:off x="376789" y="5758403"/>
            <a:ext cx="10806546" cy="95410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In graph 1 it was observed that for more than 30% of the Idle Time, Clutch was pressed.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Graph 2 is showing Mileage is more for long distances as compared to short distances.</a:t>
            </a:r>
          </a:p>
        </p:txBody>
      </p:sp>
    </p:spTree>
    <p:extLst>
      <p:ext uri="{BB962C8B-B14F-4D97-AF65-F5344CB8AC3E}">
        <p14:creationId xmlns:p14="http://schemas.microsoft.com/office/powerpoint/2010/main" val="216984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3C58-6263-453A-B530-BDFDD39A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Lucida Bright" panose="020406020505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CE47-2330-452C-94D6-C183BDA6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Lucida Fax" panose="02060602050505020204" pitchFamily="18" charset="0"/>
              </a:rPr>
              <a:t>Idle Instances are high for short distance and less for long distance.</a:t>
            </a:r>
          </a:p>
          <a:p>
            <a:r>
              <a:rPr lang="en-IN" sz="1800" dirty="0">
                <a:latin typeface="Lucida Fax" panose="02060602050505020204" pitchFamily="18" charset="0"/>
              </a:rPr>
              <a:t>Fuel Consumption is affected by:</a:t>
            </a:r>
          </a:p>
          <a:p>
            <a:pPr lvl="1"/>
            <a:r>
              <a:rPr lang="en-IN" sz="1800" dirty="0">
                <a:latin typeface="Lucida Fax" panose="02060602050505020204" pitchFamily="18" charset="0"/>
              </a:rPr>
              <a:t>Overspeeding</a:t>
            </a:r>
          </a:p>
          <a:p>
            <a:pPr lvl="1"/>
            <a:r>
              <a:rPr lang="en-IN" sz="1800" dirty="0">
                <a:latin typeface="Lucida Fax" panose="02060602050505020204" pitchFamily="18" charset="0"/>
              </a:rPr>
              <a:t>AC on/off</a:t>
            </a:r>
          </a:p>
          <a:p>
            <a:pPr lvl="1"/>
            <a:r>
              <a:rPr lang="en-IN" sz="1800" dirty="0">
                <a:latin typeface="Lucida Fax" panose="02060602050505020204" pitchFamily="18" charset="0"/>
              </a:rPr>
              <a:t>Idling Instances and Idling Time</a:t>
            </a:r>
          </a:p>
          <a:p>
            <a:pPr lvl="1"/>
            <a:r>
              <a:rPr lang="en-IN" sz="1800" dirty="0">
                <a:latin typeface="Lucida Fax" panose="02060602050505020204" pitchFamily="18" charset="0"/>
              </a:rPr>
              <a:t>Clutch pressed in Idling.</a:t>
            </a:r>
          </a:p>
          <a:p>
            <a:pPr marL="342900" lvl="1" indent="-342900"/>
            <a:r>
              <a:rPr lang="en-IN" sz="1800" dirty="0">
                <a:latin typeface="Lucida Fax" panose="02060602050505020204" pitchFamily="18" charset="0"/>
              </a:rPr>
              <a:t>Mileage is majorly affected by Idling Time</a:t>
            </a:r>
          </a:p>
          <a:p>
            <a:pPr marL="342900" lvl="1" indent="-342900"/>
            <a:r>
              <a:rPr lang="en-IN" sz="1800" dirty="0">
                <a:latin typeface="Lucida Fax" panose="02060602050505020204" pitchFamily="18" charset="0"/>
              </a:rPr>
              <a:t>Driver Score is majorly affected by Clutch pressed during Idling.</a:t>
            </a:r>
          </a:p>
          <a:p>
            <a:pPr marL="342900" lvl="1" indent="-342900"/>
            <a:r>
              <a:rPr lang="en-IN" sz="1800" dirty="0">
                <a:latin typeface="Lucida Fax" panose="02060602050505020204" pitchFamily="18" charset="0"/>
              </a:rPr>
              <a:t>AC was on in all the trips.</a:t>
            </a:r>
          </a:p>
          <a:p>
            <a:pPr marL="342900" lvl="1" indent="-342900"/>
            <a:r>
              <a:rPr lang="en-IN" sz="1800" dirty="0">
                <a:latin typeface="Lucida Fax" panose="02060602050505020204" pitchFamily="18" charset="0"/>
              </a:rPr>
              <a:t>No Overspeeding was recorded in any of the trips of Honda City cars as compared to Honda Amaze.</a:t>
            </a:r>
          </a:p>
          <a:p>
            <a:pPr marL="342900" lvl="1" indent="-342900"/>
            <a:r>
              <a:rPr lang="en-IN" sz="1800" dirty="0">
                <a:latin typeface="Lucida Fax" panose="02060602050505020204" pitchFamily="18" charset="0"/>
              </a:rPr>
              <a:t>Mileage of City cars are better than Amaze cars.</a:t>
            </a:r>
          </a:p>
          <a:p>
            <a:pPr marL="342900" lvl="1" indent="-342900"/>
            <a:endParaRPr lang="en-IN" sz="1800" dirty="0">
              <a:latin typeface="Lucida Fax" panose="02060602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0C66-5862-4682-9B37-D29E4D6E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06F7E-D50D-494B-BD94-1E146F4E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2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458" name="Picture 2" descr="C:\Users\amits_000\Downloads\iota_Smart_Whit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3320" y="1046409"/>
            <a:ext cx="1820129" cy="144622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233139" y="4421876"/>
            <a:ext cx="38215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 Amit Shekhar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amit@igloble.com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Mob: +91 9650077258</a:t>
            </a:r>
            <a:endParaRPr kumimoji="0" lang="en-IN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www.iotasmart.com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09302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075" y="4278855"/>
            <a:ext cx="298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57F1E4F-1CFF-5643-939E-217C01CDF5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59B0-142A-4BD8-929B-1D13030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Lucida Bright" panose="020406020505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DA05-83C0-4E21-BFCD-F1A681DB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Lucida Fax" panose="02060602050505020204" pitchFamily="18" charset="0"/>
              </a:rPr>
              <a:t>To analyse the Honda car data for Delhi city.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12670-A2E5-4515-960B-5B18F20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37EB-F2E7-46FD-B6D9-7228966D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7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1801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Lucida Bright" panose="02040602050505020304" pitchFamily="18" charset="0"/>
                <a:cs typeface="Abyssinica SIL" panose="02000603020000020004" charset="0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79" y="147744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4 vehicles were observed in Delhi 2 Amaze and 2 City.</a:t>
            </a:r>
          </a:p>
          <a:p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The data is from 21 September to 6 October, 2015.</a:t>
            </a:r>
          </a:p>
          <a:p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It was observed that all the cars were Diesel.</a:t>
            </a:r>
          </a:p>
          <a:p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No Hard Acceleration or Hard Breaking was observed in any of the trips.</a:t>
            </a:r>
          </a:p>
          <a:p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The trips were divided in 3 categories according to Distance:</a:t>
            </a:r>
          </a:p>
          <a:p>
            <a:pPr lvl="1"/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Cat 1: Distance less than 5 km.</a:t>
            </a:r>
          </a:p>
          <a:p>
            <a:pPr lvl="1"/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Cat 2: Distance from 5 – 20 km.</a:t>
            </a:r>
          </a:p>
          <a:p>
            <a:pPr lvl="1"/>
            <a:r>
              <a:rPr lang="en-US" altLang="en-US" sz="1400" dirty="0">
                <a:latin typeface="Lucida Fax" panose="02060602050505020204" pitchFamily="18" charset="0"/>
                <a:cs typeface="Bitstream Charter" charset="0"/>
              </a:rPr>
              <a:t>Cat 3: Distance Above 20 km.</a:t>
            </a:r>
          </a:p>
          <a:p>
            <a:pPr marL="457200" lvl="1" indent="0">
              <a:buNone/>
            </a:pPr>
            <a:endParaRPr lang="en-US" altLang="en-US" sz="1400" dirty="0">
              <a:latin typeface="Lucida Fax" panose="02060602050505020204" pitchFamily="18" charset="0"/>
              <a:cs typeface="Bitstream Charter" charset="0"/>
            </a:endParaRPr>
          </a:p>
          <a:p>
            <a:pPr marL="0" lvl="1" indent="0">
              <a:buNone/>
            </a:pPr>
            <a:endParaRPr lang="en-US" altLang="en-US" sz="1400" dirty="0">
              <a:latin typeface="Lucida Fax" panose="02060602050505020204" pitchFamily="18" charset="0"/>
              <a:cs typeface="Bitstream Charter" charset="0"/>
            </a:endParaRPr>
          </a:p>
          <a:p>
            <a:endParaRPr lang="en-US" altLang="en-US" sz="1400" dirty="0">
              <a:latin typeface="Lucida Fax" panose="02060602050505020204" pitchFamily="18" charset="0"/>
              <a:cs typeface="Bitstream Charte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D270A8-4DF2-47DE-B2B8-00A0F7C4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12548"/>
              </p:ext>
            </p:extLst>
          </p:nvPr>
        </p:nvGraphicFramePr>
        <p:xfrm>
          <a:off x="932329" y="4280106"/>
          <a:ext cx="10310092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66">
                  <a:extLst>
                    <a:ext uri="{9D8B030D-6E8A-4147-A177-3AD203B41FA5}">
                      <a16:colId xmlns:a16="http://schemas.microsoft.com/office/drawing/2014/main" val="3223237413"/>
                    </a:ext>
                  </a:extLst>
                </a:gridCol>
                <a:gridCol w="2922414">
                  <a:extLst>
                    <a:ext uri="{9D8B030D-6E8A-4147-A177-3AD203B41FA5}">
                      <a16:colId xmlns:a16="http://schemas.microsoft.com/office/drawing/2014/main" val="2184562768"/>
                    </a:ext>
                  </a:extLst>
                </a:gridCol>
                <a:gridCol w="2622386">
                  <a:extLst>
                    <a:ext uri="{9D8B030D-6E8A-4147-A177-3AD203B41FA5}">
                      <a16:colId xmlns:a16="http://schemas.microsoft.com/office/drawing/2014/main" val="523112140"/>
                    </a:ext>
                  </a:extLst>
                </a:gridCol>
                <a:gridCol w="2770126">
                  <a:extLst>
                    <a:ext uri="{9D8B030D-6E8A-4147-A177-3AD203B41FA5}">
                      <a16:colId xmlns:a16="http://schemas.microsoft.com/office/drawing/2014/main" val="1248895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Bright" panose="02040602050505020304" pitchFamily="18" charset="0"/>
                        </a:rPr>
                        <a:t>Cars\No. of Trips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Bright" panose="02040602050505020304" pitchFamily="18" charset="0"/>
                        </a:rPr>
                        <a:t>Distance less than 5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Bright" panose="02040602050505020304" pitchFamily="18" charset="0"/>
                        </a:rPr>
                        <a:t>Distance 5 – 20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Bright" panose="02040602050505020304" pitchFamily="18" charset="0"/>
                        </a:rPr>
                        <a:t>Distance greater than 20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2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Amaze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Amaze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1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City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City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Lucida Fax" panose="0206060205050502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17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E127-6ED0-43F8-9539-E96179F9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59604"/>
            <a:ext cx="10515600" cy="62388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Lucida Bright" panose="02040602050505020304" pitchFamily="18" charset="0"/>
              </a:rPr>
              <a:t>Amaze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6167E-EA8C-4EED-9025-BAE6C295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4</a:t>
            </a:fld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20EF9B0-49C2-4B16-A7E5-AC99EACD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t="9562" r="9327" b="5325"/>
          <a:stretch/>
        </p:blipFill>
        <p:spPr>
          <a:xfrm>
            <a:off x="1" y="683492"/>
            <a:ext cx="5226422" cy="47299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9DA88A-EB83-41F6-B044-4453834200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1" t="9507" r="9167" b="6705"/>
          <a:stretch/>
        </p:blipFill>
        <p:spPr>
          <a:xfrm>
            <a:off x="5325035" y="655747"/>
            <a:ext cx="6866965" cy="47576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7939CF-E9DC-4B1B-8F9E-21869ABEBD8D}"/>
              </a:ext>
            </a:extLst>
          </p:cNvPr>
          <p:cNvSpPr txBox="1"/>
          <p:nvPr/>
        </p:nvSpPr>
        <p:spPr>
          <a:xfrm>
            <a:off x="436417" y="5413401"/>
            <a:ext cx="10806546" cy="13849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Idle Instances are high for distance less than 20 km signifying traffic in the city.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No overspeeding was observed.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Mileage for shorter distances was observed to be 10-16 kmpl which is very low.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Driver Score is around 4 for these trips.</a:t>
            </a:r>
          </a:p>
        </p:txBody>
      </p:sp>
    </p:spTree>
    <p:extLst>
      <p:ext uri="{BB962C8B-B14F-4D97-AF65-F5344CB8AC3E}">
        <p14:creationId xmlns:p14="http://schemas.microsoft.com/office/powerpoint/2010/main" val="64499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795E8-4F8F-493A-8930-4F381D7E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448BA-3500-4E6F-8656-494CAF19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9562" r="9327" b="5724"/>
          <a:stretch/>
        </p:blipFill>
        <p:spPr>
          <a:xfrm>
            <a:off x="1395555" y="136525"/>
            <a:ext cx="8321965" cy="488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E856C-2F25-47C9-858F-8909E4B368E5}"/>
              </a:ext>
            </a:extLst>
          </p:cNvPr>
          <p:cNvSpPr txBox="1"/>
          <p:nvPr/>
        </p:nvSpPr>
        <p:spPr>
          <a:xfrm>
            <a:off x="547254" y="5121037"/>
            <a:ext cx="10806546" cy="16004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"/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Idle Instances are low for distances more than 20 km.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20 % – 60 % overspeeding was observed in longer trips.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Mileage for longer distances was observed to be above 20 kmpl which is good.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Driver Score is around 4 for these trips.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It was observed that Fuel Consumption was more in case of overspeeding.</a:t>
            </a:r>
          </a:p>
        </p:txBody>
      </p:sp>
    </p:spTree>
    <p:extLst>
      <p:ext uri="{BB962C8B-B14F-4D97-AF65-F5344CB8AC3E}">
        <p14:creationId xmlns:p14="http://schemas.microsoft.com/office/powerpoint/2010/main" val="189563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BAA-5CC7-434B-A2CA-EDF53B49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41EB3D-F90C-4D99-B3F0-1A32F336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9324" r="8644" b="5134"/>
          <a:stretch/>
        </p:blipFill>
        <p:spPr>
          <a:xfrm>
            <a:off x="116541" y="90054"/>
            <a:ext cx="5979459" cy="54029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F49D6-A7F1-421E-86E5-AFF6394A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47D85-A4B9-4AD1-BBFC-65981165B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4" t="9159" r="9326" b="5324"/>
          <a:stretch/>
        </p:blipFill>
        <p:spPr>
          <a:xfrm>
            <a:off x="6158754" y="90054"/>
            <a:ext cx="5916706" cy="5461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B7CEF-6650-4D47-A385-5E2676B36CC7}"/>
              </a:ext>
            </a:extLst>
          </p:cNvPr>
          <p:cNvSpPr txBox="1"/>
          <p:nvPr/>
        </p:nvSpPr>
        <p:spPr>
          <a:xfrm>
            <a:off x="547254" y="5688449"/>
            <a:ext cx="10806546" cy="11695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Graph 1 is showing a positive correlation between Mileage and Total Distance.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Graph 2 is showing a negative correlation between Mileage and Total Idle time, i.e. Mileage will reduce as the Idle Time increases.</a:t>
            </a:r>
          </a:p>
        </p:txBody>
      </p:sp>
    </p:spTree>
    <p:extLst>
      <p:ext uri="{BB962C8B-B14F-4D97-AF65-F5344CB8AC3E}">
        <p14:creationId xmlns:p14="http://schemas.microsoft.com/office/powerpoint/2010/main" val="69857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7EB8-AED2-4BC1-BCB0-575AF55F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78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Lucida Bright" panose="02040602050505020304" pitchFamily="18" charset="0"/>
              </a:rPr>
              <a:t>Amaze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43923-FD38-4392-811F-AA990073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A4BA6-0CD8-4D64-974E-B259509F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037C9-A3B6-4B5E-BADF-D14B1C52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3" t="8889" r="9596" b="5320"/>
          <a:stretch/>
        </p:blipFill>
        <p:spPr>
          <a:xfrm>
            <a:off x="0" y="580303"/>
            <a:ext cx="6022109" cy="4971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5C81B-BE7B-4DD3-9961-650A1A866E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9962" r="9318" b="7008"/>
          <a:stretch/>
        </p:blipFill>
        <p:spPr>
          <a:xfrm>
            <a:off x="6096000" y="580303"/>
            <a:ext cx="6022109" cy="4870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90C470-6A79-4908-940E-737204D77774}"/>
              </a:ext>
            </a:extLst>
          </p:cNvPr>
          <p:cNvSpPr txBox="1"/>
          <p:nvPr/>
        </p:nvSpPr>
        <p:spPr>
          <a:xfrm>
            <a:off x="547254" y="5551924"/>
            <a:ext cx="10806546" cy="11695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Idle Instances are high for distances less than 20 km signifying traffic in the city.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No overspeeding was observed.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Mileage for shorter distances was observed to be 8-22 kmpl which is very low.</a:t>
            </a:r>
          </a:p>
        </p:txBody>
      </p:sp>
    </p:spTree>
    <p:extLst>
      <p:ext uri="{BB962C8B-B14F-4D97-AF65-F5344CB8AC3E}">
        <p14:creationId xmlns:p14="http://schemas.microsoft.com/office/powerpoint/2010/main" val="165845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BB573-09DC-4A3E-A20A-6ECF713F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45A6E-EEB6-44D0-B38A-1D762744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5DDC3-A4FC-49C7-B69F-385071FFD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8462" r="8609" b="5859"/>
          <a:stretch/>
        </p:blipFill>
        <p:spPr>
          <a:xfrm>
            <a:off x="1549400" y="136526"/>
            <a:ext cx="8432800" cy="511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63D64-4718-43BC-93FA-3951DE8344A8}"/>
              </a:ext>
            </a:extLst>
          </p:cNvPr>
          <p:cNvSpPr txBox="1"/>
          <p:nvPr/>
        </p:nvSpPr>
        <p:spPr>
          <a:xfrm>
            <a:off x="547254" y="5336479"/>
            <a:ext cx="10806546" cy="138499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Idle Instances are low for distances more than 20 km.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8% - 20 % overspeeding was observed in longer trips.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Mileage for longer distances was observed to be above 20 kmpl which is good.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It was observed that Fuel Consumption was more in case of overspeeding.</a:t>
            </a:r>
          </a:p>
        </p:txBody>
      </p:sp>
    </p:spTree>
    <p:extLst>
      <p:ext uri="{BB962C8B-B14F-4D97-AF65-F5344CB8AC3E}">
        <p14:creationId xmlns:p14="http://schemas.microsoft.com/office/powerpoint/2010/main" val="29615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A3A6-32FD-462D-89AB-3EE2D4EE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C986FD-ED4A-4B96-828B-D74837D88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1" t="8726" r="9482" b="5157"/>
          <a:stretch/>
        </p:blipFill>
        <p:spPr>
          <a:xfrm>
            <a:off x="0" y="-1"/>
            <a:ext cx="5961529" cy="57981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577DC-11FC-46B3-B6D8-6CCBDFA3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iGloble Confidential 2019-20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16FAB-4F3C-4C79-BB00-0F5B0ADF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CBBD-A024-4FED-80B2-6B399A93332A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496A6-6222-4383-985D-ECED9DC408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4" t="9020" r="9041" b="5324"/>
          <a:stretch/>
        </p:blipFill>
        <p:spPr>
          <a:xfrm>
            <a:off x="6095999" y="44977"/>
            <a:ext cx="6096001" cy="5722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DBC541-616A-4130-A428-1AC9E53B3C83}"/>
              </a:ext>
            </a:extLst>
          </p:cNvPr>
          <p:cNvSpPr txBox="1"/>
          <p:nvPr/>
        </p:nvSpPr>
        <p:spPr>
          <a:xfrm>
            <a:off x="547254" y="5798145"/>
            <a:ext cx="10806546" cy="95410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dirty="0">
                <a:latin typeface="Lucida Fax" panose="02060602050505020204" pitchFamily="18" charset="0"/>
              </a:rPr>
              <a:t>Findings:</a:t>
            </a:r>
          </a:p>
          <a:p>
            <a:endParaRPr lang="en-IN" sz="1400" dirty="0">
              <a:latin typeface="Lucida Fax" panose="02060602050505020204" pitchFamily="18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Graph 1 is showing a negative correlation between ‘Clutch pressed in Idling’ and ‘Driver Score’.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Lucida Fax" panose="02060602050505020204" pitchFamily="18" charset="0"/>
              </a:rPr>
              <a:t>It was observed in graph 2 that 50% - 80 % of the times the clutch was pressed in Total Idle Time of all trips.</a:t>
            </a:r>
          </a:p>
        </p:txBody>
      </p:sp>
    </p:spTree>
    <p:extLst>
      <p:ext uri="{BB962C8B-B14F-4D97-AF65-F5344CB8AC3E}">
        <p14:creationId xmlns:p14="http://schemas.microsoft.com/office/powerpoint/2010/main" val="736951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867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Lucida Bright</vt:lpstr>
      <vt:lpstr>Lucida Fax</vt:lpstr>
      <vt:lpstr>1_Office Theme</vt:lpstr>
      <vt:lpstr>2_Office Theme</vt:lpstr>
      <vt:lpstr>think-cell Slide</vt:lpstr>
      <vt:lpstr>PowerPoint Presentation</vt:lpstr>
      <vt:lpstr>Objective</vt:lpstr>
      <vt:lpstr>Findings</vt:lpstr>
      <vt:lpstr>Amaze 1</vt:lpstr>
      <vt:lpstr>PowerPoint Presentation</vt:lpstr>
      <vt:lpstr>PowerPoint Presentation</vt:lpstr>
      <vt:lpstr>Amaze 2</vt:lpstr>
      <vt:lpstr>PowerPoint Presentation</vt:lpstr>
      <vt:lpstr>PowerPoint Presentation</vt:lpstr>
      <vt:lpstr>PowerPoint Presentation</vt:lpstr>
      <vt:lpstr>City 1</vt:lpstr>
      <vt:lpstr>PowerPoint Presentation</vt:lpstr>
      <vt:lpstr>City 2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iGloble Solutions</dc:creator>
  <cp:lastModifiedBy>Poshita</cp:lastModifiedBy>
  <cp:revision>44</cp:revision>
  <dcterms:created xsi:type="dcterms:W3CDTF">2019-05-21T12:43:44Z</dcterms:created>
  <dcterms:modified xsi:type="dcterms:W3CDTF">2020-04-06T22:34:48Z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