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0"/>
  </p:notesMasterIdLst>
  <p:sldIdLst>
    <p:sldId id="297" r:id="rId2"/>
    <p:sldId id="257" r:id="rId3"/>
    <p:sldId id="259" r:id="rId4"/>
    <p:sldId id="300" r:id="rId5"/>
    <p:sldId id="301" r:id="rId6"/>
    <p:sldId id="264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62" r:id="rId21"/>
    <p:sldId id="298" r:id="rId22"/>
    <p:sldId id="303" r:id="rId23"/>
    <p:sldId id="299" r:id="rId24"/>
    <p:sldId id="304" r:id="rId25"/>
    <p:sldId id="305" r:id="rId26"/>
    <p:sldId id="267" r:id="rId27"/>
    <p:sldId id="279" r:id="rId28"/>
    <p:sldId id="278" r:id="rId29"/>
  </p:sldIdLst>
  <p:sldSz cx="9144000" cy="5143500" type="screen16x9"/>
  <p:notesSz cx="6858000" cy="9144000"/>
  <p:embeddedFontLst>
    <p:embeddedFont>
      <p:font typeface="Barlow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DD8BD513-CBA0-4138-8182-2B40BB7AB4C3}">
  <a:tblStyle styleId="{DD8BD513-CBA0-4138-8182-2B40BB7AB4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4" autoAdjust="0"/>
    <p:restoredTop sz="94660"/>
  </p:normalViewPr>
  <p:slideViewPr>
    <p:cSldViewPr snapToGrid="0">
      <p:cViewPr varScale="1">
        <p:scale>
          <a:sx n="90" d="100"/>
          <a:sy n="90" d="100"/>
        </p:scale>
        <p:origin x="85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4590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0907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132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294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8425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9818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1403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3799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3645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5427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2498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95800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9076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2835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1489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89446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0346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7356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4326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6855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574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Shape 11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Shape 15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Shape 20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Shape 2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sz="3600" b="1"/>
            </a:lvl1pPr>
            <a:lvl2pPr marL="914400" lvl="1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2pPr>
            <a:lvl3pPr marL="1371600" lvl="2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3pPr>
            <a:lvl4pPr marL="1828800" lvl="3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4pPr>
            <a:lvl5pPr marL="2286000" lvl="4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5pPr>
            <a:lvl6pPr marL="2743200" lvl="5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6pPr>
            <a:lvl7pPr marL="3200400" lvl="6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b="1"/>
            </a:lvl7pPr>
            <a:lvl8pPr marL="3657600" lvl="7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8pPr>
            <a:lvl9pPr marL="4114800" lvl="8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FFFF"/>
                </a:solidFill>
              </a:rPr>
              <a:t>“</a:t>
            </a:r>
            <a:endParaRPr sz="7200" b="1" dirty="0">
              <a:solidFill>
                <a:srgbClr val="FFFFFF"/>
              </a:solidFill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Shape 27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Shape 28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  <p:sp>
        <p:nvSpPr>
          <p:cNvPr id="32" name="Shape 32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Shape 43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Shape 44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  <p:sp>
        <p:nvSpPr>
          <p:cNvPr id="49" name="Shape 49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Shape 62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Shape 63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  <p:sp>
        <p:nvSpPr>
          <p:cNvPr id="66" name="Shape 66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Shape 69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Shape 70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  <p:sp>
        <p:nvSpPr>
          <p:cNvPr id="73" name="Shape 73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Shape 76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icon space">
  <p:cSld name="BLANK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Shape 80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  <p:sp>
        <p:nvSpPr>
          <p:cNvPr id="82" name="Shape 82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ynda.com/Tableau-tutorials/Welcome/585002/604788-4.html" TargetMode="External"/><Relationship Id="rId5" Type="http://schemas.openxmlformats.org/officeDocument/2006/relationships/hyperlink" Target="https://www.tableau.com/learn/training" TargetMode="External"/><Relationship Id="rId4" Type="http://schemas.openxmlformats.org/officeDocument/2006/relationships/hyperlink" Target="https://www.tutorialspoint.com/tableau/index.htm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ctrTitle" idx="4294967295"/>
          </p:nvPr>
        </p:nvSpPr>
        <p:spPr>
          <a:xfrm>
            <a:off x="1993902" y="1717595"/>
            <a:ext cx="5455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B000"/>
                </a:solidFill>
              </a:rPr>
              <a:t>TA</a:t>
            </a:r>
            <a:r>
              <a:rPr lang="en-IN" sz="7200" dirty="0">
                <a:solidFill>
                  <a:srgbClr val="FFB000"/>
                </a:solidFill>
              </a:rPr>
              <a:t>BLEAU</a:t>
            </a:r>
            <a:endParaRPr sz="7200" dirty="0">
              <a:solidFill>
                <a:srgbClr val="FFB000"/>
              </a:solidFill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7568290" y="2334064"/>
            <a:ext cx="261878" cy="25005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4" name="Shape 144"/>
          <p:cNvGrpSpPr/>
          <p:nvPr/>
        </p:nvGrpSpPr>
        <p:grpSpPr>
          <a:xfrm>
            <a:off x="7206016" y="759216"/>
            <a:ext cx="1121957" cy="1122271"/>
            <a:chOff x="6654650" y="3665275"/>
            <a:chExt cx="409100" cy="409125"/>
          </a:xfrm>
        </p:grpSpPr>
        <p:sp>
          <p:nvSpPr>
            <p:cNvPr id="145" name="Shape 14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7" name="Shape 147"/>
          <p:cNvGrpSpPr/>
          <p:nvPr/>
        </p:nvGrpSpPr>
        <p:grpSpPr>
          <a:xfrm rot="1057075">
            <a:off x="6255010" y="1887650"/>
            <a:ext cx="741255" cy="741354"/>
            <a:chOff x="570875" y="4322250"/>
            <a:chExt cx="443300" cy="443325"/>
          </a:xfrm>
        </p:grpSpPr>
        <p:sp>
          <p:nvSpPr>
            <p:cNvPr id="148" name="Shape 14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2" name="Shape 152"/>
          <p:cNvSpPr/>
          <p:nvPr/>
        </p:nvSpPr>
        <p:spPr>
          <a:xfrm rot="2466613">
            <a:off x="6245163" y="1147346"/>
            <a:ext cx="363854" cy="34742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Shape 153"/>
          <p:cNvSpPr/>
          <p:nvPr/>
        </p:nvSpPr>
        <p:spPr>
          <a:xfrm rot="-1609020">
            <a:off x="6777274" y="1365970"/>
            <a:ext cx="261831" cy="25000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Shape 154"/>
          <p:cNvSpPr/>
          <p:nvPr/>
        </p:nvSpPr>
        <p:spPr>
          <a:xfrm rot="2926409">
            <a:off x="8364950" y="1564011"/>
            <a:ext cx="196068" cy="18721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Shape 155"/>
          <p:cNvSpPr/>
          <p:nvPr/>
        </p:nvSpPr>
        <p:spPr>
          <a:xfrm rot="-1609718">
            <a:off x="7548927" y="309671"/>
            <a:ext cx="176665" cy="16868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F0E365-5AC1-4A22-AE4F-5A0A1E4E0B1D}"/>
              </a:ext>
            </a:extLst>
          </p:cNvPr>
          <p:cNvSpPr txBox="1"/>
          <p:nvPr/>
        </p:nvSpPr>
        <p:spPr>
          <a:xfrm>
            <a:off x="4954577" y="3833005"/>
            <a:ext cx="3795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rlow" panose="020B0604020202020204" charset="0"/>
              </a:rPr>
              <a:t>Presented By: Kunal Chanda(104908653)</a:t>
            </a:r>
          </a:p>
          <a:p>
            <a:pPr algn="just"/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rlow" panose="020B0604020202020204" charset="0"/>
              </a:rPr>
              <a:t>	       Neha Singla(104862337)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2B0F3A5-0E3A-47BA-9352-8A5EDF27C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0284" y="3211205"/>
            <a:ext cx="1658874" cy="134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4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0DDA2B-31D9-45D7-8740-84468911D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2884" y="4356225"/>
            <a:ext cx="7174500" cy="393600"/>
          </a:xfrm>
        </p:spPr>
        <p:txBody>
          <a:bodyPr/>
          <a:lstStyle/>
          <a:p>
            <a:r>
              <a:rPr lang="en-IN" b="1" dirty="0"/>
              <a:t>Joining two different data sets with a common field using joins.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1D0BB7-4D62-456C-99FA-C41B3BC9740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667125" y="1311275"/>
            <a:ext cx="5476875" cy="2520950"/>
          </a:xfrm>
        </p:spPr>
        <p:txBody>
          <a:bodyPr/>
          <a:lstStyle/>
          <a:p>
            <a:r>
              <a:rPr lang="en-IN" sz="3600" dirty="0"/>
              <a:t>Data Joining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BF56C-D100-49CF-AD63-80077C77F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274" y="0"/>
            <a:ext cx="1020726" cy="10207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932FCC-6583-4C1F-9892-67D7EFFC5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0136" y="255181"/>
            <a:ext cx="6645550" cy="4018872"/>
          </a:xfrm>
          <a:prstGeom prst="rect">
            <a:avLst/>
          </a:prstGeom>
          <a:effectLst>
            <a:outerShdw blurRad="50800" dist="38100" dir="2700000" algn="tl" rotWithShape="0">
              <a:schemeClr val="bg2">
                <a:lumMod val="75000"/>
                <a:alpha val="40000"/>
              </a:scheme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24115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ctrTitle"/>
          </p:nvPr>
        </p:nvSpPr>
        <p:spPr>
          <a:xfrm>
            <a:off x="2635797" y="1499190"/>
            <a:ext cx="5476800" cy="21052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Data Blending</a:t>
            </a:r>
            <a:endParaRPr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DC7C8A-F47E-46D3-848D-FCC2DE610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460" y="0"/>
            <a:ext cx="1286540" cy="102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92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45C384-12D8-4CC0-8EB5-C27B803A8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265" y="4348232"/>
            <a:ext cx="7929414" cy="393600"/>
          </a:xfrm>
        </p:spPr>
        <p:txBody>
          <a:bodyPr/>
          <a:lstStyle/>
          <a:p>
            <a:r>
              <a:rPr lang="en-IN" sz="1400" b="1" dirty="0"/>
              <a:t>Connects data from different data sources and perform action on the joined database formed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dirty="0"/>
          </a:p>
        </p:txBody>
      </p:sp>
      <p:sp>
        <p:nvSpPr>
          <p:cNvPr id="232" name="Shape 232"/>
          <p:cNvSpPr txBox="1">
            <a:spLocks noGrp="1"/>
          </p:cNvSpPr>
          <p:nvPr>
            <p:ph type="ctrTitle" idx="4294967295"/>
          </p:nvPr>
        </p:nvSpPr>
        <p:spPr>
          <a:xfrm>
            <a:off x="3667125" y="1498600"/>
            <a:ext cx="5476875" cy="21066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Data Blending</a:t>
            </a:r>
            <a:endParaRPr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DC7C8A-F47E-46D3-848D-FCC2DE610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050" y="0"/>
            <a:ext cx="1158949" cy="10207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CA8E3B-1DB5-45BF-B5B5-C0DDE2C5AF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130" y="216249"/>
            <a:ext cx="6570921" cy="40367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7367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Visual Analytics</a:t>
            </a:r>
            <a:endParaRPr sz="36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1F3CC1B-D6F3-47F3-9BA6-6CE486BCB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460" y="0"/>
            <a:ext cx="1286540" cy="102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23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1F3CC1B-D6F3-47F3-9BA6-6CE486BCB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460" y="0"/>
            <a:ext cx="1286540" cy="1020726"/>
          </a:xfrm>
          <a:prstGeom prst="rect">
            <a:avLst/>
          </a:prstGeom>
        </p:spPr>
      </p:pic>
      <p:sp>
        <p:nvSpPr>
          <p:cNvPr id="6" name="Shape 110">
            <a:extLst>
              <a:ext uri="{FF2B5EF4-FFF2-40B4-BE49-F238E27FC236}">
                <a16:creationId xmlns:a16="http://schemas.microsoft.com/office/drawing/2014/main" id="{097F2F36-5392-431E-90CD-FC8690C529AF}"/>
              </a:ext>
            </a:extLst>
          </p:cNvPr>
          <p:cNvSpPr txBox="1">
            <a:spLocks/>
          </p:cNvSpPr>
          <p:nvPr/>
        </p:nvSpPr>
        <p:spPr>
          <a:xfrm>
            <a:off x="1779446" y="730643"/>
            <a:ext cx="6184339" cy="3625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Bef>
                <a:spcPts val="600"/>
              </a:spcBef>
            </a:pPr>
            <a:r>
              <a:rPr lang="en-IN" sz="1800" b="1" dirty="0">
                <a:latin typeface="Barlow" panose="020B0604020202020204" charset="0"/>
              </a:rPr>
              <a:t>Different Visual Features: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b="1" dirty="0">
                <a:latin typeface="Barlow" panose="020B0604020202020204" charset="0"/>
              </a:rPr>
              <a:t>Filters Shelf: </a:t>
            </a:r>
            <a:r>
              <a:rPr lang="en-IN" sz="1600" dirty="0">
                <a:latin typeface="Barlow" panose="020B0604020202020204" charset="0"/>
              </a:rPr>
              <a:t>Allows user to filter data he wants to display and hide in his visualization.</a:t>
            </a:r>
            <a:endParaRPr lang="en-IN" sz="1600" b="1" dirty="0">
              <a:latin typeface="Barlow" panose="020B0604020202020204" charset="0"/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b="1" dirty="0">
                <a:latin typeface="Barlow" panose="020B0604020202020204" charset="0"/>
              </a:rPr>
              <a:t>Page Shelf: </a:t>
            </a:r>
            <a:r>
              <a:rPr lang="en-IN" sz="1600" dirty="0">
                <a:latin typeface="Barlow" panose="020B0604020202020204" charset="0"/>
              </a:rPr>
              <a:t>Enable user to better analyse the data by displaying page by page visualization depending upon the field selected.</a:t>
            </a:r>
            <a:endParaRPr lang="en-IN" sz="1600" b="1" dirty="0">
              <a:latin typeface="Barlow" panose="020B0604020202020204" charset="0"/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b="1" dirty="0">
                <a:latin typeface="Barlow" panose="020B0604020202020204" charset="0"/>
              </a:rPr>
              <a:t>Marks Shelf: </a:t>
            </a:r>
            <a:r>
              <a:rPr lang="en-IN" sz="1600" dirty="0">
                <a:latin typeface="Barlow" panose="020B0604020202020204" charset="0"/>
              </a:rPr>
              <a:t>Context can be added to the visualization by using marks with color, label, tooltip.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b="1" dirty="0">
                <a:latin typeface="Barlow" panose="020B0604020202020204" charset="0"/>
              </a:rPr>
              <a:t>Sorting: </a:t>
            </a:r>
            <a:r>
              <a:rPr lang="en-IN" sz="1600" dirty="0">
                <a:latin typeface="Barlow" panose="020B0604020202020204" charset="0"/>
              </a:rPr>
              <a:t>Sort the visualization in ascending and descending.</a:t>
            </a:r>
            <a:endParaRPr lang="en-IN" sz="1600" b="1" dirty="0">
              <a:latin typeface="Barlow" panose="020B0604020202020204" charset="0"/>
            </a:endParaRPr>
          </a:p>
          <a:p>
            <a:pPr algn="just">
              <a:spcBef>
                <a:spcPts val="600"/>
              </a:spcBef>
            </a:pPr>
            <a:endParaRPr lang="en-IN" sz="1800" b="1" dirty="0">
              <a:latin typeface="Barlow" panose="020B0604020202020204" charset="0"/>
            </a:endParaRPr>
          </a:p>
          <a:p>
            <a:pPr>
              <a:spcBef>
                <a:spcPts val="600"/>
              </a:spcBef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0050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1FC0FF-7B55-4E5B-8CDC-7E5B3A5B9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Visual Analytics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dirty="0"/>
          </a:p>
        </p:txBody>
      </p:sp>
      <p:sp>
        <p:nvSpPr>
          <p:cNvPr id="201" name="Shape 201"/>
          <p:cNvSpPr txBox="1">
            <a:spLocks noGrp="1"/>
          </p:cNvSpPr>
          <p:nvPr>
            <p:ph type="ctrTitle" idx="4294967295"/>
          </p:nvPr>
        </p:nvSpPr>
        <p:spPr>
          <a:xfrm>
            <a:off x="3667125" y="1311275"/>
            <a:ext cx="5476875" cy="2520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Visual Analytics</a:t>
            </a:r>
            <a:endParaRPr sz="36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1F3CC1B-D6F3-47F3-9BA6-6CE486BCB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5684" y="0"/>
            <a:ext cx="1148316" cy="10207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DD223D-3C84-45C3-ACAF-95AEF6B8D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702" y="181938"/>
            <a:ext cx="6655982" cy="4071085"/>
          </a:xfrm>
          <a:prstGeom prst="rect">
            <a:avLst/>
          </a:prstGeom>
          <a:effectLst>
            <a:outerShdw blurRad="50800" dist="38100" dir="2700000" algn="tl" rotWithShape="0">
              <a:schemeClr val="tx2">
                <a:lumMod val="2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9317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ctrTitle"/>
          </p:nvPr>
        </p:nvSpPr>
        <p:spPr>
          <a:xfrm>
            <a:off x="2603900" y="1860697"/>
            <a:ext cx="5476800" cy="12759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</a:t>
            </a:r>
            <a:r>
              <a:rPr lang="en-IN" sz="3600" dirty="0"/>
              <a:t>alculations</a:t>
            </a:r>
            <a:endParaRPr sz="3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9AAC27D-D9B8-4583-AB6A-465381CC6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727" y="0"/>
            <a:ext cx="1265274" cy="10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77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</a:t>
            </a:r>
            <a:r>
              <a:rPr lang="en-IN" dirty="0"/>
              <a:t>alculations Used</a:t>
            </a:r>
            <a:endParaRPr dirty="0"/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9AAC27D-D9B8-4583-AB6A-465381CC6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1700" y="393475"/>
            <a:ext cx="828700" cy="806700"/>
          </a:xfrm>
          <a:prstGeom prst="rect">
            <a:avLst/>
          </a:prstGeom>
        </p:spPr>
      </p:pic>
      <p:sp>
        <p:nvSpPr>
          <p:cNvPr id="5" name="Shape 110">
            <a:extLst>
              <a:ext uri="{FF2B5EF4-FFF2-40B4-BE49-F238E27FC236}">
                <a16:creationId xmlns:a16="http://schemas.microsoft.com/office/drawing/2014/main" id="{D28E0120-2173-4FD5-9857-10A4843DAA9C}"/>
              </a:ext>
            </a:extLst>
          </p:cNvPr>
          <p:cNvSpPr txBox="1">
            <a:spLocks/>
          </p:cNvSpPr>
          <p:nvPr/>
        </p:nvSpPr>
        <p:spPr>
          <a:xfrm>
            <a:off x="1459782" y="1198054"/>
            <a:ext cx="6929306" cy="3625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Bef>
                <a:spcPts val="600"/>
              </a:spcBef>
            </a:pPr>
            <a:r>
              <a:rPr lang="en-IN" sz="1800" b="1" dirty="0">
                <a:latin typeface="Barlow" panose="020B0604020202020204" charset="0"/>
              </a:rPr>
              <a:t>Different Visual Features: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b="1" dirty="0">
                <a:latin typeface="Barlow" panose="020B0604020202020204" charset="0"/>
              </a:rPr>
              <a:t>Count Distinct: </a:t>
            </a:r>
            <a:r>
              <a:rPr lang="en-IN" sz="1600" dirty="0">
                <a:latin typeface="Barlow" panose="020B0604020202020204" charset="0"/>
              </a:rPr>
              <a:t>Returns the number of unique value in a field.</a:t>
            </a:r>
            <a:endParaRPr lang="en-IN" sz="1600" b="1" dirty="0">
              <a:latin typeface="Barlow" panose="020B0604020202020204" charset="0"/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b="1" dirty="0">
                <a:latin typeface="Barlow" panose="020B0604020202020204" charset="0"/>
              </a:rPr>
              <a:t>Percentage Of :</a:t>
            </a:r>
            <a:r>
              <a:rPr lang="en-IN" sz="1600" dirty="0">
                <a:latin typeface="Barlow" panose="020B0604020202020204" charset="0"/>
              </a:rPr>
              <a:t> We can calculate the percentage of our fields that we want to compare using this option.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b="1" dirty="0">
                <a:latin typeface="Barlow" panose="020B0604020202020204" charset="0"/>
              </a:rPr>
              <a:t>Calculated Field: </a:t>
            </a:r>
            <a:r>
              <a:rPr lang="en-IN" sz="1600" dirty="0">
                <a:latin typeface="Barlow" panose="020B0604020202020204" charset="0"/>
              </a:rPr>
              <a:t>It create a custom field which involves calculations on different rows and columns. 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b="1" dirty="0">
                <a:latin typeface="Barlow" panose="020B0604020202020204" charset="0"/>
              </a:rPr>
              <a:t>Forecasting: </a:t>
            </a:r>
            <a:r>
              <a:rPr lang="en-IN" sz="1600" dirty="0">
                <a:latin typeface="Barlow" panose="020B0604020202020204" charset="0"/>
              </a:rPr>
              <a:t>It helps to find the trend or pattern in our previous data which can be implement in the future.</a:t>
            </a:r>
          </a:p>
          <a:p>
            <a:pPr>
              <a:spcBef>
                <a:spcPts val="600"/>
              </a:spcBef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81079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1B77D1-4B60-4909-995D-2DE03288D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 b="1" dirty="0"/>
              <a:t>Different Calculations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9AAC27D-D9B8-4583-AB6A-465381CC6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300" y="0"/>
            <a:ext cx="828700" cy="806700"/>
          </a:xfrm>
          <a:prstGeom prst="rect">
            <a:avLst/>
          </a:prstGeom>
        </p:spPr>
      </p:pic>
      <p:sp>
        <p:nvSpPr>
          <p:cNvPr id="5" name="Shape 110">
            <a:extLst>
              <a:ext uri="{FF2B5EF4-FFF2-40B4-BE49-F238E27FC236}">
                <a16:creationId xmlns:a16="http://schemas.microsoft.com/office/drawing/2014/main" id="{D28E0120-2173-4FD5-9857-10A4843DAA9C}"/>
              </a:ext>
            </a:extLst>
          </p:cNvPr>
          <p:cNvSpPr txBox="1">
            <a:spLocks/>
          </p:cNvSpPr>
          <p:nvPr/>
        </p:nvSpPr>
        <p:spPr>
          <a:xfrm>
            <a:off x="1385994" y="532009"/>
            <a:ext cx="6929306" cy="3625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4DAC8-A9D2-49F2-9D78-4C5D67DDA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994" y="194983"/>
            <a:ext cx="6970706" cy="40722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6211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1B77D1-4B60-4909-995D-2DE03288D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 b="1" dirty="0"/>
              <a:t>Forecasting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9AAC27D-D9B8-4583-AB6A-465381CC6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300" y="0"/>
            <a:ext cx="828700" cy="806700"/>
          </a:xfrm>
          <a:prstGeom prst="rect">
            <a:avLst/>
          </a:prstGeom>
        </p:spPr>
      </p:pic>
      <p:sp>
        <p:nvSpPr>
          <p:cNvPr id="5" name="Shape 110">
            <a:extLst>
              <a:ext uri="{FF2B5EF4-FFF2-40B4-BE49-F238E27FC236}">
                <a16:creationId xmlns:a16="http://schemas.microsoft.com/office/drawing/2014/main" id="{D28E0120-2173-4FD5-9857-10A4843DAA9C}"/>
              </a:ext>
            </a:extLst>
          </p:cNvPr>
          <p:cNvSpPr txBox="1">
            <a:spLocks/>
          </p:cNvSpPr>
          <p:nvPr/>
        </p:nvSpPr>
        <p:spPr>
          <a:xfrm>
            <a:off x="1385994" y="532009"/>
            <a:ext cx="6929306" cy="3625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endParaRPr lang="en-I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1EF348-DA0E-4AF8-8825-1AAECD3F4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994" y="205067"/>
            <a:ext cx="6843606" cy="4039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764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Content</a:t>
            </a:r>
            <a:endParaRPr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576275" y="1397700"/>
            <a:ext cx="6974766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ct val="75000"/>
              <a:buFont typeface="Wingdings" panose="05000000000000000000" pitchFamily="2" charset="2"/>
              <a:buChar char="Ø"/>
            </a:pPr>
            <a:r>
              <a:rPr lang="en-IN" sz="1600" dirty="0"/>
              <a:t>Introduction to Tableau</a:t>
            </a:r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ct val="75000"/>
              <a:buFont typeface="Wingdings" panose="05000000000000000000" pitchFamily="2" charset="2"/>
              <a:buChar char="Ø"/>
            </a:pPr>
            <a:r>
              <a:rPr lang="en-IN" sz="1600" dirty="0"/>
              <a:t>Connecting to Data Source</a:t>
            </a:r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ct val="75000"/>
              <a:buFont typeface="Wingdings" panose="05000000000000000000" pitchFamily="2" charset="2"/>
              <a:buChar char="Ø"/>
            </a:pPr>
            <a:r>
              <a:rPr lang="en-IN" sz="1600" dirty="0"/>
              <a:t>Data Joining and Data Blending</a:t>
            </a:r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ct val="75000"/>
              <a:buFont typeface="Wingdings" panose="05000000000000000000" pitchFamily="2" charset="2"/>
              <a:buChar char="Ø"/>
            </a:pPr>
            <a:r>
              <a:rPr lang="en-IN" sz="1600" dirty="0"/>
              <a:t>Visual Analytics</a:t>
            </a:r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ct val="75000"/>
              <a:buFont typeface="Wingdings" panose="05000000000000000000" pitchFamily="2" charset="2"/>
              <a:buChar char="Ø"/>
            </a:pPr>
            <a:r>
              <a:rPr lang="en-IN" sz="1600" dirty="0"/>
              <a:t>Calculations</a:t>
            </a:r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ct val="75000"/>
              <a:buFont typeface="Wingdings" panose="05000000000000000000" pitchFamily="2" charset="2"/>
              <a:buChar char="Ø"/>
            </a:pPr>
            <a:r>
              <a:rPr lang="en-IN" sz="1600" dirty="0"/>
              <a:t>Dashboard</a:t>
            </a:r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ct val="75000"/>
              <a:buFont typeface="Wingdings" panose="05000000000000000000" pitchFamily="2" charset="2"/>
              <a:buChar char="Ø"/>
            </a:pPr>
            <a:r>
              <a:rPr lang="en-IN" sz="1600" dirty="0"/>
              <a:t>Story</a:t>
            </a:r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ct val="75000"/>
              <a:buFont typeface="Wingdings" panose="05000000000000000000" pitchFamily="2" charset="2"/>
              <a:buChar char="Ø"/>
            </a:pPr>
            <a:r>
              <a:rPr lang="en-IN" sz="1600" dirty="0"/>
              <a:t>Benefits</a:t>
            </a: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ct val="75000"/>
              <a:buFont typeface="Wingdings" panose="05000000000000000000" pitchFamily="2" charset="2"/>
              <a:buChar char="Ø"/>
            </a:pPr>
            <a:endParaRPr lang="en-IN" dirty="0"/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ct val="75000"/>
              <a:buFont typeface="Wingdings" panose="05000000000000000000" pitchFamily="2" charset="2"/>
              <a:buChar char="Ø"/>
            </a:pPr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505073-1C60-4CE9-982A-925CF2168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1700" y="499730"/>
            <a:ext cx="828700" cy="68048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ctrTitle"/>
          </p:nvPr>
        </p:nvSpPr>
        <p:spPr>
          <a:xfrm>
            <a:off x="2710225" y="1934155"/>
            <a:ext cx="5476800" cy="1049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bg1"/>
                </a:solidFill>
              </a:rPr>
              <a:t>Dashboard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7568290" y="2334064"/>
            <a:ext cx="261878" cy="25005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4" name="Shape 144"/>
          <p:cNvGrpSpPr/>
          <p:nvPr/>
        </p:nvGrpSpPr>
        <p:grpSpPr>
          <a:xfrm>
            <a:off x="673120" y="3430679"/>
            <a:ext cx="1121957" cy="1122271"/>
            <a:chOff x="6654650" y="3665275"/>
            <a:chExt cx="409100" cy="409125"/>
          </a:xfrm>
        </p:grpSpPr>
        <p:sp>
          <p:nvSpPr>
            <p:cNvPr id="145" name="Shape 14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3" name="Shape 153"/>
          <p:cNvSpPr/>
          <p:nvPr/>
        </p:nvSpPr>
        <p:spPr>
          <a:xfrm rot="-1609020">
            <a:off x="6777274" y="1365970"/>
            <a:ext cx="261831" cy="25000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Shape 154"/>
          <p:cNvSpPr/>
          <p:nvPr/>
        </p:nvSpPr>
        <p:spPr>
          <a:xfrm rot="2926409">
            <a:off x="8364950" y="1564011"/>
            <a:ext cx="196068" cy="18721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80DC898-3FF2-43FE-AA91-256979677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727" y="0"/>
            <a:ext cx="1265274" cy="101009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DB10CE-1788-4DF9-94B8-C9AB60836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169" y="787500"/>
            <a:ext cx="4362558" cy="3092062"/>
          </a:xfrm>
        </p:spPr>
        <p:txBody>
          <a:bodyPr/>
          <a:lstStyle/>
          <a:p>
            <a:pPr algn="just">
              <a:buClrTx/>
              <a:buSzPct val="150000"/>
              <a:buFont typeface="Arial" panose="020B0604020202020204" pitchFamily="34" charset="0"/>
              <a:buChar char="•"/>
            </a:pPr>
            <a:r>
              <a:rPr lang="en-IN" sz="1600" b="0" dirty="0">
                <a:solidFill>
                  <a:schemeClr val="tx1"/>
                </a:solidFill>
              </a:rPr>
              <a:t>Dashboard is a collection of different worksheets being displayed on a single view.</a:t>
            </a:r>
          </a:p>
          <a:p>
            <a:pPr algn="just">
              <a:buClrTx/>
              <a:buSzPct val="150000"/>
              <a:buFont typeface="Arial" panose="020B0604020202020204" pitchFamily="34" charset="0"/>
              <a:buChar char="•"/>
            </a:pPr>
            <a:r>
              <a:rPr lang="en-IN" sz="1600" b="0" dirty="0">
                <a:solidFill>
                  <a:schemeClr val="tx1"/>
                </a:solidFill>
              </a:rPr>
              <a:t>It is an excellent tool for generic view in which we can compare and monitor variety of data of different worksheets simultaneously.</a:t>
            </a:r>
          </a:p>
          <a:p>
            <a:pPr algn="just">
              <a:buClrTx/>
              <a:buSzPct val="150000"/>
              <a:buFont typeface="Arial" panose="020B0604020202020204" pitchFamily="34" charset="0"/>
              <a:buChar char="•"/>
            </a:pPr>
            <a:r>
              <a:rPr lang="en-IN" sz="1600" b="0" dirty="0">
                <a:solidFill>
                  <a:schemeClr val="tx1"/>
                </a:solidFill>
              </a:rPr>
              <a:t>When we modify a worksheet the dashboard is updated automatically and vice versa.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dirty="0"/>
          </a:p>
        </p:txBody>
      </p:sp>
      <p:sp>
        <p:nvSpPr>
          <p:cNvPr id="143" name="Shape 143"/>
          <p:cNvSpPr/>
          <p:nvPr/>
        </p:nvSpPr>
        <p:spPr>
          <a:xfrm>
            <a:off x="1200936" y="4356225"/>
            <a:ext cx="261878" cy="25005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Shape 153"/>
          <p:cNvSpPr/>
          <p:nvPr/>
        </p:nvSpPr>
        <p:spPr>
          <a:xfrm rot="-1609020">
            <a:off x="590965" y="4060603"/>
            <a:ext cx="261831" cy="25000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Shape 154"/>
          <p:cNvSpPr/>
          <p:nvPr/>
        </p:nvSpPr>
        <p:spPr>
          <a:xfrm rot="2926409">
            <a:off x="1226087" y="3921379"/>
            <a:ext cx="196068" cy="18721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80DC898-3FF2-43FE-AA91-256979677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727" y="0"/>
            <a:ext cx="1265274" cy="10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60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dirty="0"/>
          </a:p>
        </p:txBody>
      </p:sp>
      <p:sp>
        <p:nvSpPr>
          <p:cNvPr id="143" name="Shape 143"/>
          <p:cNvSpPr/>
          <p:nvPr/>
        </p:nvSpPr>
        <p:spPr>
          <a:xfrm>
            <a:off x="1200936" y="4356225"/>
            <a:ext cx="261878" cy="25005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Shape 153"/>
          <p:cNvSpPr/>
          <p:nvPr/>
        </p:nvSpPr>
        <p:spPr>
          <a:xfrm rot="-1609020">
            <a:off x="181892" y="3925180"/>
            <a:ext cx="261831" cy="25000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Shape 154"/>
          <p:cNvSpPr/>
          <p:nvPr/>
        </p:nvSpPr>
        <p:spPr>
          <a:xfrm rot="2926409">
            <a:off x="742397" y="4025589"/>
            <a:ext cx="196068" cy="18721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80DC898-3FF2-43FE-AA91-256979677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413" y="0"/>
            <a:ext cx="1035587" cy="94745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1096-80AE-4E80-832B-D101D45BB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 b="1" dirty="0"/>
              <a:t>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AB78B2-8447-4B35-A47C-97DBE91A3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7313" y="95693"/>
            <a:ext cx="6627738" cy="41589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4723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ctrTitle"/>
          </p:nvPr>
        </p:nvSpPr>
        <p:spPr>
          <a:xfrm>
            <a:off x="2691175" y="2009774"/>
            <a:ext cx="5476800" cy="8763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Story</a:t>
            </a:r>
            <a:endParaRPr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FCC3D7-1A12-41DD-AE79-DE0557D60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727" y="0"/>
            <a:ext cx="1265274" cy="10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8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dirty="0"/>
          </a:p>
        </p:txBody>
      </p:sp>
      <p:sp>
        <p:nvSpPr>
          <p:cNvPr id="185" name="Shape 185"/>
          <p:cNvSpPr txBox="1">
            <a:spLocks noGrp="1"/>
          </p:cNvSpPr>
          <p:nvPr>
            <p:ph type="ctrTitle" idx="4294967295"/>
          </p:nvPr>
        </p:nvSpPr>
        <p:spPr>
          <a:xfrm>
            <a:off x="3667125" y="2009775"/>
            <a:ext cx="5476875" cy="8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Story</a:t>
            </a:r>
            <a:endParaRPr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FCC3D7-1A12-41DD-AE79-DE0557D60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727" y="0"/>
            <a:ext cx="1265274" cy="1010093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E369C709-BE34-4233-8535-2DEE821FD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169" y="1137128"/>
            <a:ext cx="4883552" cy="1861253"/>
          </a:xfrm>
        </p:spPr>
        <p:txBody>
          <a:bodyPr/>
          <a:lstStyle/>
          <a:p>
            <a:pPr algn="just">
              <a:buClrTx/>
              <a:buSzPct val="150000"/>
              <a:buFont typeface="Arial" panose="020B0604020202020204" pitchFamily="34" charset="0"/>
              <a:buChar char="•"/>
            </a:pPr>
            <a:r>
              <a:rPr lang="en-IN" sz="1600" b="0" dirty="0"/>
              <a:t>Sheet that contains a sequence of worksheets or dashboards that work together to convey information.</a:t>
            </a:r>
          </a:p>
          <a:p>
            <a:pPr algn="just">
              <a:buClrTx/>
              <a:buSzPct val="150000"/>
              <a:buFont typeface="Arial" panose="020B0604020202020204" pitchFamily="34" charset="0"/>
              <a:buChar char="•"/>
            </a:pPr>
            <a:r>
              <a:rPr lang="en-IN" sz="1600" b="0" dirty="0"/>
              <a:t>Powerful navigation tool for presentations.</a:t>
            </a:r>
          </a:p>
          <a:p>
            <a:pPr algn="just">
              <a:buClrTx/>
              <a:buSzPct val="150000"/>
              <a:buFont typeface="Arial" panose="020B0604020202020204" pitchFamily="34" charset="0"/>
              <a:buChar char="•"/>
            </a:pPr>
            <a:endParaRPr lang="en-IN" sz="1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56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FCC3D7-1A12-41DD-AE79-DE0557D60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398" y="0"/>
            <a:ext cx="1046602" cy="101009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3BDC9-8FA3-495A-AA1D-B30C70BF44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 b="1" dirty="0"/>
              <a:t>Story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E02F17-ED59-41C4-9715-8692ADCC6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865" y="148857"/>
            <a:ext cx="6613450" cy="4114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4034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Benefits</a:t>
            </a:r>
            <a:endParaRPr dirty="0"/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9EB35D7-2412-445B-B1D4-AF2CFD19E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1700" y="393475"/>
            <a:ext cx="828700" cy="806700"/>
          </a:xfrm>
          <a:prstGeom prst="rect">
            <a:avLst/>
          </a:prstGeom>
        </p:spPr>
      </p:pic>
      <p:sp>
        <p:nvSpPr>
          <p:cNvPr id="34" name="Text Placeholder 1">
            <a:extLst>
              <a:ext uri="{FF2B5EF4-FFF2-40B4-BE49-F238E27FC236}">
                <a16:creationId xmlns:a16="http://schemas.microsoft.com/office/drawing/2014/main" id="{4058300C-EBD4-485E-88A4-7B7B948D2ECB}"/>
              </a:ext>
            </a:extLst>
          </p:cNvPr>
          <p:cNvSpPr txBox="1">
            <a:spLocks/>
          </p:cNvSpPr>
          <p:nvPr/>
        </p:nvSpPr>
        <p:spPr>
          <a:xfrm>
            <a:off x="1527881" y="1583695"/>
            <a:ext cx="6606026" cy="229718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buClrTx/>
              <a:buSzPct val="15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rlow" panose="020B0604020202020204" charset="0"/>
              </a:rPr>
              <a:t>Tableau allows connection to a number of data sources, import and visualize data in a matter of minutes.</a:t>
            </a:r>
          </a:p>
          <a:p>
            <a:pPr algn="just">
              <a:buClrTx/>
              <a:buSzPct val="150000"/>
            </a:pPr>
            <a:endParaRPr lang="en-IN" sz="1600" dirty="0">
              <a:solidFill>
                <a:schemeClr val="tx1"/>
              </a:solidFill>
              <a:latin typeface="Barlow" panose="020B0604020202020204" charset="0"/>
            </a:endParaRPr>
          </a:p>
          <a:p>
            <a:pPr marL="285750" indent="-285750" algn="just">
              <a:buClrTx/>
              <a:buSzPct val="15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rlow" panose="020B0604020202020204" charset="0"/>
              </a:rPr>
              <a:t>Tableau is incredibly easy to use, and makes it possible to bring data for analysis with few simple drag-and-drop moves.</a:t>
            </a:r>
          </a:p>
          <a:p>
            <a:pPr marL="285750" indent="-285750" algn="just">
              <a:buClrTx/>
              <a:buSzPct val="15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arlow" panose="020B0604020202020204" charset="0"/>
            </a:endParaRPr>
          </a:p>
          <a:p>
            <a:pPr marL="285750" indent="-285750" algn="just">
              <a:buClrTx/>
              <a:buSzPct val="15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rlow" panose="020B0604020202020204" charset="0"/>
              </a:rPr>
              <a:t>Tableau investigates data in many different ways, starting with large, traditional dashboards, and ending up with complex cloud-based source explorations.</a:t>
            </a:r>
            <a:endParaRPr lang="en-CA" sz="1600" dirty="0">
              <a:solidFill>
                <a:schemeClr val="tx1"/>
              </a:solidFill>
              <a:latin typeface="Barlow" panose="020B06040202020202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References</a:t>
            </a:r>
            <a:endParaRPr dirty="0"/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sz="1600" dirty="0">
                <a:hlinkClick r:id="rId4"/>
              </a:rPr>
              <a:t>https://www.tutorialspoint.com/tableau/index.htm</a:t>
            </a:r>
            <a:r>
              <a:rPr lang="en-IN" sz="1600" dirty="0"/>
              <a:t> </a:t>
            </a:r>
          </a:p>
          <a:p>
            <a:pPr marL="0" lvl="0" indent="0">
              <a:buNone/>
            </a:pPr>
            <a:r>
              <a:rPr lang="en-IN" sz="1600" dirty="0">
                <a:hlinkClick r:id="rId5"/>
              </a:rPr>
              <a:t>https://www.tableau.com/learn/training</a:t>
            </a:r>
            <a:r>
              <a:rPr lang="en-IN" sz="1600" dirty="0"/>
              <a:t> </a:t>
            </a:r>
          </a:p>
          <a:p>
            <a:pPr marL="0" lvl="0" indent="0">
              <a:buNone/>
            </a:pPr>
            <a:r>
              <a:rPr lang="en-IN" sz="1600" dirty="0">
                <a:hlinkClick r:id="rId6"/>
              </a:rPr>
              <a:t>https://www.lynda.com/Tableau-tutorials/Welcome/585002/604788-4.html</a:t>
            </a:r>
            <a:r>
              <a:rPr lang="en-IN" sz="1600" dirty="0"/>
              <a:t> 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9F3C19-34F5-40FC-9683-EDF7F5C799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1700" y="393475"/>
            <a:ext cx="828700" cy="8067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solidFill>
                  <a:schemeClr val="bg1"/>
                </a:solidFill>
              </a:rPr>
              <a:t>THANKS!</a:t>
            </a:r>
            <a:endParaRPr sz="8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/>
          </p:nvPr>
        </p:nvSpPr>
        <p:spPr>
          <a:xfrm>
            <a:off x="2686162" y="2021305"/>
            <a:ext cx="5476800" cy="9210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What is Tableau?</a:t>
            </a:r>
            <a:endParaRPr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B0C4F2-4345-4A34-B5BB-224233CB1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460" y="0"/>
            <a:ext cx="1286540" cy="10207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 idx="4294967295"/>
          </p:nvPr>
        </p:nvSpPr>
        <p:spPr>
          <a:xfrm>
            <a:off x="3328988" y="2039938"/>
            <a:ext cx="5815012" cy="9112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Tableau?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B0C4F2-4345-4A34-B5BB-224233CB1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460" y="0"/>
            <a:ext cx="1286540" cy="1020726"/>
          </a:xfrm>
          <a:prstGeom prst="rect">
            <a:avLst/>
          </a:prstGeom>
        </p:spPr>
      </p:pic>
      <p:sp>
        <p:nvSpPr>
          <p:cNvPr id="5" name="Shape 110">
            <a:extLst>
              <a:ext uri="{FF2B5EF4-FFF2-40B4-BE49-F238E27FC236}">
                <a16:creationId xmlns:a16="http://schemas.microsoft.com/office/drawing/2014/main" id="{1F0D1C3E-3365-4C7D-A4DF-194DB3606B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61735" y="682759"/>
            <a:ext cx="4713000" cy="3625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b="1" dirty="0"/>
              <a:t>What is Data Visualization?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b="0" dirty="0"/>
              <a:t>Data visualization is the process of describing information through visual charts and reports.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lang="en-IN" sz="1600" b="0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dirty="0"/>
              <a:t>Why is Data Visualization Needed?</a:t>
            </a:r>
          </a:p>
          <a:p>
            <a:pPr algn="just">
              <a:buClrTx/>
              <a:buSzPct val="150000"/>
              <a:buFont typeface="Arial" panose="020B0604020202020204" pitchFamily="34" charset="0"/>
              <a:buChar char="•"/>
            </a:pPr>
            <a:r>
              <a:rPr lang="en-IN" sz="1600" b="0" dirty="0"/>
              <a:t>It enables user to understand huge amount of data in simple and powerful visuals.</a:t>
            </a:r>
          </a:p>
          <a:p>
            <a:pPr algn="just">
              <a:buClrTx/>
              <a:buSzPct val="150000"/>
              <a:buFont typeface="Arial" panose="020B0604020202020204" pitchFamily="34" charset="0"/>
              <a:buChar char="•"/>
            </a:pPr>
            <a:r>
              <a:rPr lang="en-IN" sz="1600" b="0" dirty="0"/>
              <a:t>It also enables user to easily recognize patterns, trends and relations between data which might not be easily understood with the text based data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600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4659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085947" y="510117"/>
            <a:ext cx="6739500" cy="5534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Tableau?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A25672-CECF-44D0-97DE-93A5E28A2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1700" y="393475"/>
            <a:ext cx="828700" cy="786739"/>
          </a:xfrm>
          <a:prstGeom prst="rect">
            <a:avLst/>
          </a:prstGeom>
        </p:spPr>
      </p:pic>
      <p:sp>
        <p:nvSpPr>
          <p:cNvPr id="7" name="Shape 129">
            <a:extLst>
              <a:ext uri="{FF2B5EF4-FFF2-40B4-BE49-F238E27FC236}">
                <a16:creationId xmlns:a16="http://schemas.microsoft.com/office/drawing/2014/main" id="{4376B109-F833-4CC6-A7E3-C6E6CB275F08}"/>
              </a:ext>
            </a:extLst>
          </p:cNvPr>
          <p:cNvSpPr txBox="1">
            <a:spLocks/>
          </p:cNvSpPr>
          <p:nvPr/>
        </p:nvSpPr>
        <p:spPr>
          <a:xfrm>
            <a:off x="1566964" y="1349141"/>
            <a:ext cx="7085700" cy="2095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9250" indent="-285750" algn="just">
              <a:spcBef>
                <a:spcPts val="600"/>
              </a:spcBef>
              <a:buSzPts val="2600"/>
              <a:buFont typeface="Arial" panose="020B0604020202020204" pitchFamily="34" charset="0"/>
              <a:buChar char="•"/>
            </a:pPr>
            <a:r>
              <a:rPr lang="en-IN" sz="1600" dirty="0">
                <a:latin typeface="Barlow" panose="020B0604020202020204" charset="0"/>
              </a:rPr>
              <a:t>Tableau is a tool for visually analyzing the data and can easily connect to many data source.</a:t>
            </a:r>
          </a:p>
          <a:p>
            <a:pPr marL="349250" indent="-285750" algn="just">
              <a:spcBef>
                <a:spcPts val="600"/>
              </a:spcBef>
              <a:buSzPts val="2600"/>
              <a:buFont typeface="Arial" panose="020B0604020202020204" pitchFamily="34" charset="0"/>
              <a:buChar char="•"/>
            </a:pPr>
            <a:r>
              <a:rPr lang="en-IN" sz="1600" dirty="0">
                <a:latin typeface="Barlow" panose="020B0604020202020204" charset="0"/>
              </a:rPr>
              <a:t>Tableau gives instant knowledge by transforming data into interactive visualizations called dashboards which shows various trends and variations in the data. </a:t>
            </a:r>
          </a:p>
          <a:p>
            <a:pPr marL="63500">
              <a:spcBef>
                <a:spcPts val="600"/>
              </a:spcBef>
              <a:buSzPts val="2600"/>
            </a:pPr>
            <a:endParaRPr lang="en-IN" sz="1600" dirty="0"/>
          </a:p>
          <a:p>
            <a:pPr marL="63500">
              <a:spcBef>
                <a:spcPts val="600"/>
              </a:spcBef>
              <a:buSzPts val="2600"/>
            </a:pPr>
            <a:r>
              <a:rPr lang="en-IN" sz="1600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182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ctrTitle"/>
          </p:nvPr>
        </p:nvSpPr>
        <p:spPr>
          <a:xfrm>
            <a:off x="2343519" y="1754371"/>
            <a:ext cx="5688374" cy="15679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Connecting to Data Source</a:t>
            </a:r>
            <a:endParaRPr sz="3600" dirty="0"/>
          </a:p>
        </p:txBody>
      </p:sp>
      <p:sp>
        <p:nvSpPr>
          <p:cNvPr id="180" name="Shape 180"/>
          <p:cNvSpPr/>
          <p:nvPr/>
        </p:nvSpPr>
        <p:spPr>
          <a:xfrm rot="17474264">
            <a:off x="8093239" y="4093508"/>
            <a:ext cx="320958" cy="351240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6528EA-7C00-4D6A-9B89-42C4FA2C4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460" y="0"/>
            <a:ext cx="1286540" cy="10207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ctrTitle" idx="4294967295"/>
          </p:nvPr>
        </p:nvSpPr>
        <p:spPr>
          <a:xfrm>
            <a:off x="3455988" y="1754188"/>
            <a:ext cx="5688012" cy="15684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Connecting to Data Source</a:t>
            </a:r>
            <a:endParaRPr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6528EA-7C00-4D6A-9B89-42C4FA2C4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460" y="0"/>
            <a:ext cx="1286540" cy="10207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449035-046C-4741-85D0-A5012027F4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946298"/>
            <a:ext cx="1738423" cy="4040372"/>
          </a:xfrm>
          <a:prstGeom prst="rect">
            <a:avLst/>
          </a:prstGeom>
          <a:effectLst>
            <a:outerShdw blurRad="50800" dist="38100" dir="2700000" algn="tl" rotWithShape="0">
              <a:schemeClr val="accent5">
                <a:lumMod val="50000"/>
                <a:alpha val="40000"/>
              </a:schemeClr>
            </a:outerShdw>
          </a:effectLst>
        </p:spPr>
      </p:pic>
      <p:sp>
        <p:nvSpPr>
          <p:cNvPr id="7" name="Shape 110">
            <a:extLst>
              <a:ext uri="{FF2B5EF4-FFF2-40B4-BE49-F238E27FC236}">
                <a16:creationId xmlns:a16="http://schemas.microsoft.com/office/drawing/2014/main" id="{5288DC32-3209-4ACD-85EE-7EF90529BC6E}"/>
              </a:ext>
            </a:extLst>
          </p:cNvPr>
          <p:cNvSpPr txBox="1">
            <a:spLocks/>
          </p:cNvSpPr>
          <p:nvPr/>
        </p:nvSpPr>
        <p:spPr>
          <a:xfrm>
            <a:off x="1800712" y="725622"/>
            <a:ext cx="4713000" cy="3625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Bef>
                <a:spcPts val="600"/>
              </a:spcBef>
            </a:pPr>
            <a:r>
              <a:rPr lang="en-IN" sz="1800" b="1" dirty="0">
                <a:latin typeface="Barlow" panose="020B0604020202020204" charset="0"/>
              </a:rPr>
              <a:t>Tableau can connect to data sources as below: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latin typeface="Barlow" panose="020B0604020202020204" charset="0"/>
              </a:rPr>
              <a:t>To Local Files: Text Files, Microsoft excel, PDF Files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latin typeface="Barlow" panose="020B0604020202020204" charset="0"/>
              </a:rPr>
              <a:t>Server: Tableau Server, MySQL, Oracle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latin typeface="Barlow" panose="020B0604020202020204" charset="0"/>
              </a:rPr>
              <a:t>Cloud : One Drive, Dropbox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>
              <a:latin typeface="Barlow" panose="020B0604020202020204" charset="0"/>
            </a:endParaRPr>
          </a:p>
          <a:p>
            <a:pPr algn="just">
              <a:spcBef>
                <a:spcPts val="600"/>
              </a:spcBef>
            </a:pPr>
            <a:r>
              <a:rPr lang="en-IN" sz="1800" b="1" dirty="0">
                <a:latin typeface="Barlow" panose="020B0604020202020204" charset="0"/>
              </a:rPr>
              <a:t>Connection in tableau is of two types: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latin typeface="Barlow" panose="020B0604020202020204" charset="0"/>
              </a:rPr>
              <a:t>Live: To a live data source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latin typeface="Barlow" panose="020B0604020202020204" charset="0"/>
              </a:rPr>
              <a:t>Extract: To a locally saved extract</a:t>
            </a:r>
          </a:p>
          <a:p>
            <a:pPr algn="just">
              <a:spcBef>
                <a:spcPts val="600"/>
              </a:spcBef>
            </a:pPr>
            <a:endParaRPr lang="en-IN" sz="1800" b="1" dirty="0">
              <a:latin typeface="Barlow" panose="020B0604020202020204" charset="0"/>
            </a:endParaRPr>
          </a:p>
          <a:p>
            <a:pPr algn="just">
              <a:spcBef>
                <a:spcPts val="600"/>
              </a:spcBef>
            </a:pPr>
            <a:endParaRPr lang="en-IN" sz="1800" b="1" dirty="0">
              <a:latin typeface="Barlow" panose="020B0604020202020204" charset="0"/>
            </a:endParaRPr>
          </a:p>
          <a:p>
            <a:pPr>
              <a:spcBef>
                <a:spcPts val="600"/>
              </a:spcBef>
            </a:pPr>
            <a:endParaRPr lang="en-IN" sz="16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34847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1D0BB7-4D62-456C-99FA-C41B3BC97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600" dirty="0"/>
              <a:t>Data Joining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BF56C-D100-49CF-AD63-80077C77F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460" y="0"/>
            <a:ext cx="1286540" cy="102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4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1D0BB7-4D62-456C-99FA-C41B3BC9740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667125" y="1311275"/>
            <a:ext cx="5476875" cy="2520950"/>
          </a:xfrm>
        </p:spPr>
        <p:txBody>
          <a:bodyPr/>
          <a:lstStyle/>
          <a:p>
            <a:r>
              <a:rPr lang="en-IN" sz="3600" dirty="0"/>
              <a:t>Data Joining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BF56C-D100-49CF-AD63-80077C77F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460" y="0"/>
            <a:ext cx="1286540" cy="1020726"/>
          </a:xfrm>
          <a:prstGeom prst="rect">
            <a:avLst/>
          </a:prstGeom>
        </p:spPr>
      </p:pic>
      <p:sp>
        <p:nvSpPr>
          <p:cNvPr id="5" name="Shape 110">
            <a:extLst>
              <a:ext uri="{FF2B5EF4-FFF2-40B4-BE49-F238E27FC236}">
                <a16:creationId xmlns:a16="http://schemas.microsoft.com/office/drawing/2014/main" id="{53C988EC-4259-48E7-B21E-639D9B43D5F4}"/>
              </a:ext>
            </a:extLst>
          </p:cNvPr>
          <p:cNvSpPr txBox="1">
            <a:spLocks/>
          </p:cNvSpPr>
          <p:nvPr/>
        </p:nvSpPr>
        <p:spPr>
          <a:xfrm>
            <a:off x="1843241" y="510363"/>
            <a:ext cx="6184339" cy="3625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Bef>
                <a:spcPts val="600"/>
              </a:spcBef>
            </a:pPr>
            <a:r>
              <a:rPr lang="en-IN" sz="1800" b="1" dirty="0">
                <a:latin typeface="Barlow" panose="020B0604020202020204" charset="0"/>
              </a:rPr>
              <a:t>Data Interpreter: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latin typeface="Barlow" panose="020B0604020202020204" charset="0"/>
              </a:rPr>
              <a:t>Delete unused rows and columns.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latin typeface="Barlow" panose="020B0604020202020204" charset="0"/>
              </a:rPr>
              <a:t>Make data more meaningful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>
              <a:latin typeface="Barlow" panose="020B0604020202020204" charset="0"/>
            </a:endParaRPr>
          </a:p>
          <a:p>
            <a:pPr algn="just">
              <a:spcBef>
                <a:spcPts val="600"/>
              </a:spcBef>
            </a:pPr>
            <a:r>
              <a:rPr lang="en-IN" sz="1800" b="1" dirty="0">
                <a:latin typeface="Barlow" panose="020B0604020202020204" charset="0"/>
              </a:rPr>
              <a:t>Cross Database Join: </a:t>
            </a:r>
          </a:p>
          <a:p>
            <a:pPr algn="just">
              <a:spcBef>
                <a:spcPts val="600"/>
              </a:spcBef>
            </a:pPr>
            <a:r>
              <a:rPr lang="en-IN" sz="1600" dirty="0">
                <a:latin typeface="Barlow" panose="020B0604020202020204" charset="0"/>
              </a:rPr>
              <a:t>Tableau connects the data from two different files and join them to make a single table. Different kinds of join in tableau are: 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latin typeface="Barlow" panose="020B0604020202020204" charset="0"/>
              </a:rPr>
              <a:t>Inner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latin typeface="Barlow" panose="020B0604020202020204" charset="0"/>
              </a:rPr>
              <a:t>Left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latin typeface="Barlow" panose="020B0604020202020204" charset="0"/>
              </a:rPr>
              <a:t>Right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latin typeface="Barlow" panose="020B0604020202020204" charset="0"/>
              </a:rPr>
              <a:t>Full Outer</a:t>
            </a:r>
            <a:endParaRPr lang="en-IN" sz="1800" b="1" dirty="0">
              <a:latin typeface="Barlow" panose="020B0604020202020204" charset="0"/>
            </a:endParaRPr>
          </a:p>
          <a:p>
            <a:pPr algn="just">
              <a:spcBef>
                <a:spcPts val="600"/>
              </a:spcBef>
            </a:pPr>
            <a:endParaRPr lang="en-IN" sz="1800" b="1" dirty="0">
              <a:latin typeface="Barlow" panose="020B0604020202020204" charset="0"/>
            </a:endParaRPr>
          </a:p>
          <a:p>
            <a:pPr>
              <a:spcBef>
                <a:spcPts val="600"/>
              </a:spcBef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63977935"/>
      </p:ext>
    </p:extLst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665</Words>
  <Application>Microsoft Office PowerPoint</Application>
  <PresentationFormat>On-screen Show (16:9)</PresentationFormat>
  <Paragraphs>110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Barlow</vt:lpstr>
      <vt:lpstr>Arial</vt:lpstr>
      <vt:lpstr>Wingdings</vt:lpstr>
      <vt:lpstr>Basset template</vt:lpstr>
      <vt:lpstr>TABLEAU</vt:lpstr>
      <vt:lpstr>Content</vt:lpstr>
      <vt:lpstr>What is Tableau?</vt:lpstr>
      <vt:lpstr>What is Tableau?</vt:lpstr>
      <vt:lpstr>What is Tableau?</vt:lpstr>
      <vt:lpstr>Connecting to Data Source</vt:lpstr>
      <vt:lpstr>Connecting to Data Source</vt:lpstr>
      <vt:lpstr>Data Joining</vt:lpstr>
      <vt:lpstr>Data Joining</vt:lpstr>
      <vt:lpstr>Data Joining</vt:lpstr>
      <vt:lpstr>Data Blending</vt:lpstr>
      <vt:lpstr>Data Blending</vt:lpstr>
      <vt:lpstr>Visual Analytics</vt:lpstr>
      <vt:lpstr>PowerPoint Presentation</vt:lpstr>
      <vt:lpstr>Visual Analytics</vt:lpstr>
      <vt:lpstr>Calculations</vt:lpstr>
      <vt:lpstr>Calculations Used</vt:lpstr>
      <vt:lpstr>PowerPoint Presentation</vt:lpstr>
      <vt:lpstr>PowerPoint Presentation</vt:lpstr>
      <vt:lpstr>Dashboard</vt:lpstr>
      <vt:lpstr>PowerPoint Presentation</vt:lpstr>
      <vt:lpstr>PowerPoint Presentation</vt:lpstr>
      <vt:lpstr>Story</vt:lpstr>
      <vt:lpstr>Story</vt:lpstr>
      <vt:lpstr>PowerPoint Presentation</vt:lpstr>
      <vt:lpstr>Benefits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cp:lastModifiedBy>Priyanka Singla</cp:lastModifiedBy>
  <cp:revision>54</cp:revision>
  <dcterms:modified xsi:type="dcterms:W3CDTF">2018-06-05T03:41:43Z</dcterms:modified>
</cp:coreProperties>
</file>