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Arthik Danie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6-06T08:00:35.245">
    <p:pos x="6000" y="0"/>
    <p:text>Can we insert an Image... here to reflect on Data Preparation?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8-06-06T08:00:56.143">
    <p:pos x="6000" y="0"/>
    <p:text>Can we insert an Image... here to reflect on topic discussed?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8-06-06T08:01:04.884">
    <p:pos x="6000" y="0"/>
    <p:text>Can we insert an Image... here to reflect on topic discussed?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Pavan’s email id.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Don't you want to know where your most profitable customers come from?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3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1065975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Data Visualisation</a:t>
            </a:r>
            <a:endParaRPr b="1" sz="6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Using Tableau</a:t>
            </a:r>
            <a:endParaRPr sz="6000"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321100" y="3407750"/>
            <a:ext cx="27174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Kiranjot Kaur</a:t>
            </a:r>
            <a:r>
              <a:rPr lang="en"/>
              <a:t>  </a:t>
            </a:r>
            <a:r>
              <a:rPr lang="en"/>
              <a:t>kaur13u@uwindsor.ca</a:t>
            </a:r>
            <a:br>
              <a:rPr lang="en"/>
            </a:br>
            <a:r>
              <a:rPr lang="en"/>
              <a:t>104871416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3407750"/>
            <a:ext cx="27174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Arthik Daniel das11e@uwindsor.ca</a:t>
            </a:r>
            <a:br>
              <a:rPr lang="en"/>
            </a:br>
            <a:r>
              <a:rPr lang="en"/>
              <a:t>104742468</a:t>
            </a:r>
            <a:br>
              <a:rPr lang="en"/>
            </a:b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193750" y="3402825"/>
            <a:ext cx="27174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Pavan Ganga</a:t>
            </a:r>
            <a:br>
              <a:rPr lang="en"/>
            </a:br>
            <a:r>
              <a:rPr lang="en"/>
              <a:t>posina@uwindsor.ca</a:t>
            </a:r>
            <a:br>
              <a:rPr lang="en"/>
            </a:br>
            <a:r>
              <a:rPr lang="en"/>
              <a:t>104907887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Blending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29875"/>
            <a:ext cx="6684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An </a:t>
            </a:r>
            <a:r>
              <a:rPr b="1" lang="en"/>
              <a:t>alternate approach</a:t>
            </a:r>
            <a:r>
              <a:rPr lang="en"/>
              <a:t> to create JOINS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Use Data Blending when any one of the following cases are true: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When your datasets have </a:t>
            </a:r>
            <a:r>
              <a:rPr b="1" lang="en"/>
              <a:t>different levels of granularity</a:t>
            </a:r>
            <a:endParaRPr b="1"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When your data comes from </a:t>
            </a:r>
            <a:r>
              <a:rPr b="1" lang="en"/>
              <a:t>disparate data sources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When you simply cannot do a join for any other reason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Blending </a:t>
            </a:r>
            <a:r>
              <a:rPr lang="en" sz="1800"/>
              <a:t>- continued</a:t>
            </a:r>
            <a:endParaRPr sz="1800"/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2620" l="20860" r="2334" t="39539"/>
          <a:stretch/>
        </p:blipFill>
        <p:spPr>
          <a:xfrm>
            <a:off x="5420375" y="1475100"/>
            <a:ext cx="3503599" cy="236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 b="60243" l="0" r="79397" t="0"/>
          <a:stretch/>
        </p:blipFill>
        <p:spPr>
          <a:xfrm>
            <a:off x="3180675" y="1475100"/>
            <a:ext cx="1674126" cy="18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5">
            <a:alphaModFix/>
          </a:blip>
          <a:srcRect b="0" l="0" r="58955" t="0"/>
          <a:stretch/>
        </p:blipFill>
        <p:spPr>
          <a:xfrm>
            <a:off x="363525" y="1475100"/>
            <a:ext cx="2352001" cy="32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Learned?</a:t>
            </a:r>
            <a:endParaRPr/>
          </a:p>
        </p:txBody>
      </p:sp>
      <p:sp>
        <p:nvSpPr>
          <p:cNvPr id="157" name="Shape 15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Visual Analytic Features </a:t>
            </a:r>
            <a:endParaRPr b="1"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29875"/>
            <a:ext cx="4392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Allows us to Sort our Visualization in ascending or descending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8575" l="0" r="11316" t="0"/>
          <a:stretch/>
        </p:blipFill>
        <p:spPr>
          <a:xfrm>
            <a:off x="4703700" y="1240479"/>
            <a:ext cx="4440301" cy="3654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Drilldown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229875"/>
            <a:ext cx="71553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Allows for hierarchies to display data using categories and sub-categories.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Customer joining date is used to drilldown to review the yearly, </a:t>
            </a:r>
            <a:r>
              <a:rPr lang="en"/>
              <a:t>quarterly, monthly data.</a:t>
            </a:r>
            <a:r>
              <a:rPr lang="en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14937" l="0" r="0" t="0"/>
          <a:stretch/>
        </p:blipFill>
        <p:spPr>
          <a:xfrm>
            <a:off x="838400" y="2571775"/>
            <a:ext cx="2887699" cy="19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425" y="2495093"/>
            <a:ext cx="3757724" cy="23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/ Geocoding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229875"/>
            <a:ext cx="3468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Mapping is way of representing our data or visualization on the basis of the regions.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875" y="1017800"/>
            <a:ext cx="4615700" cy="34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Calculated Fields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229875"/>
            <a:ext cx="4416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r>
              <a:rPr lang="en">
                <a:solidFill>
                  <a:srgbClr val="333333"/>
                </a:solidFill>
              </a:rPr>
              <a:t>Allows for Creation of New fields that are not necessarily readily available in our datasets </a:t>
            </a:r>
            <a:endParaRPr>
              <a:solidFill>
                <a:srgbClr val="33333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r>
              <a:rPr lang="en">
                <a:solidFill>
                  <a:srgbClr val="333333"/>
                </a:solidFill>
              </a:rPr>
              <a:t>These fields are save as part of our data source. </a:t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800" y="2635805"/>
            <a:ext cx="3879800" cy="2229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5800" y="410000"/>
            <a:ext cx="3879799" cy="22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Learned?</a:t>
            </a:r>
            <a:endParaRPr/>
          </a:p>
        </p:txBody>
      </p:sp>
      <p:sp>
        <p:nvSpPr>
          <p:cNvPr id="193" name="Shape 19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Dashboard &amp; Stories</a:t>
            </a:r>
            <a:endParaRPr b="1"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Dashboards</a:t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0" l="12842" r="12797" t="3697"/>
          <a:stretch/>
        </p:blipFill>
        <p:spPr>
          <a:xfrm>
            <a:off x="3137925" y="410000"/>
            <a:ext cx="6006074" cy="44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0" y="0"/>
            <a:ext cx="3000000" cy="50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134350" y="986475"/>
            <a:ext cx="2811600" cy="3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A dashboard is a consolidated display of many worksheets and related information in a single place. It is used to compare and monitor a variety of data simultaneously</a:t>
            </a:r>
            <a:endParaRPr/>
          </a:p>
          <a:p>
            <a:pPr indent="-3175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When we modify a worksheet the dashboard is updated automatically and vice versa.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The different data views are displayed all at once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Stories</a:t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 b="0" l="12786" r="12831" t="0"/>
          <a:stretch/>
        </p:blipFill>
        <p:spPr>
          <a:xfrm>
            <a:off x="3031450" y="100700"/>
            <a:ext cx="6112552" cy="48051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105550" y="890525"/>
            <a:ext cx="2925900" cy="3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Tableau story points is also a dashboard in which you provide a narration of the visualizations.</a:t>
            </a:r>
            <a:endParaRPr/>
          </a:p>
          <a:p>
            <a:pPr indent="-3175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Something like saying what we can observe from the visualizations. People tend to understand and remember concepts through stories. Using tableau you can tell a story with data, just as you can tell a story with text or with film.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Why Data Visualisation?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Why Tableau?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What We Learned?</a:t>
            </a:r>
            <a:endParaRPr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en" sz="1700"/>
              <a:t>Data </a:t>
            </a:r>
            <a:r>
              <a:rPr lang="en" sz="1700"/>
              <a:t>Preparation</a:t>
            </a:r>
            <a:endParaRPr sz="17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en" sz="1700"/>
              <a:t>Visual Analytics Features</a:t>
            </a:r>
            <a:endParaRPr sz="17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en" sz="1700"/>
              <a:t>Dashboards &amp; Data Stories</a:t>
            </a:r>
            <a:endParaRPr sz="17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Learning Curve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Curve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Learning Curve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1456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consider when doing Visualization projects:</a:t>
            </a:r>
            <a:endParaRPr/>
          </a:p>
          <a:p>
            <a:pPr indent="-336550" lvl="0" marL="457200" rtl="0">
              <a:spcBef>
                <a:spcPts val="160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What information to select for visualization </a:t>
            </a:r>
            <a:endParaRPr sz="17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How to visualize it (Which Graph / Chart?)</a:t>
            </a:r>
            <a:endParaRPr sz="17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Looking for datasets was quite tricky </a:t>
            </a:r>
            <a:endParaRPr sz="17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Selecting what kind of information to mine from the data was tricky initially.</a:t>
            </a:r>
            <a:endParaRPr sz="17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336550" lvl="0" marL="457200">
              <a:spcBef>
                <a:spcPts val="160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I</a:t>
            </a:r>
            <a:r>
              <a:rPr lang="en" sz="1700"/>
              <a:t>nteractive dashboards when using data blending values as filters did not work </a:t>
            </a: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Data Visualisation?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/>
              <a:t>Data Visualisation?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help us </a:t>
            </a:r>
            <a:r>
              <a:rPr b="1" lang="en"/>
              <a:t>easily</a:t>
            </a:r>
            <a:r>
              <a:rPr lang="en"/>
              <a:t> </a:t>
            </a:r>
            <a:r>
              <a:rPr b="1" lang="en"/>
              <a:t>understand</a:t>
            </a:r>
            <a:r>
              <a:rPr lang="en"/>
              <a:t> the </a:t>
            </a:r>
            <a:r>
              <a:rPr b="1" lang="en"/>
              <a:t>Significance of Data</a:t>
            </a:r>
            <a:r>
              <a:rPr lang="en"/>
              <a:t> by placing it in a Visual Context.  It is the defacto standard in Business Intelligence (BI)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exactly are we looking for:</a:t>
            </a:r>
            <a:endParaRPr/>
          </a:p>
          <a:p>
            <a:pPr indent="-342900" lvl="0" marL="914400" rtl="0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Patterns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Trends / Predictions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Co-relations</a:t>
            </a:r>
            <a:endParaRPr/>
          </a:p>
          <a:p>
            <a:pPr indent="-342900" lvl="0" marL="91440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Indicators / Alerts / Key Performance Indicators (KPI)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Tableau?</a:t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775" y="1914353"/>
            <a:ext cx="2676675" cy="21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selected Tableau?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Qlikview</a:t>
            </a:r>
            <a:r>
              <a:rPr lang="en"/>
              <a:t> &amp; </a:t>
            </a:r>
            <a:r>
              <a:rPr b="1" lang="en"/>
              <a:t>Tableau</a:t>
            </a:r>
            <a:r>
              <a:rPr lang="en"/>
              <a:t> are the most popular commercially used BI tools for </a:t>
            </a:r>
            <a:r>
              <a:rPr b="1" lang="en"/>
              <a:t>trends &amp; forecasting </a:t>
            </a:r>
            <a:endParaRPr b="1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Supports for connectivity to </a:t>
            </a:r>
            <a:r>
              <a:rPr b="1" lang="en"/>
              <a:t>Big Data / Any Data</a:t>
            </a:r>
            <a:r>
              <a:rPr lang="en"/>
              <a:t> and r</a:t>
            </a:r>
            <a:r>
              <a:rPr b="1" lang="en"/>
              <a:t>efreshes data automatically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Smart and Interactive Dashboards</a:t>
            </a:r>
            <a:r>
              <a:rPr lang="en"/>
              <a:t> &gt;&gt;&gt; Allows for </a:t>
            </a:r>
            <a:r>
              <a:rPr b="1" lang="en"/>
              <a:t>drilldowns</a:t>
            </a:r>
            <a:r>
              <a:rPr lang="en"/>
              <a:t> into data for querying &amp;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Learned?</a:t>
            </a:r>
            <a:endParaRPr/>
          </a:p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Data </a:t>
            </a:r>
            <a:r>
              <a:rPr b="1" lang="en" sz="3000"/>
              <a:t>Preparation</a:t>
            </a:r>
            <a:endParaRPr b="1"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to Data Sources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29875"/>
            <a:ext cx="4765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➔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to connect to single / multiple sources.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➔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Connection Types: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◆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Live: Connects to Live Data Source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◆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Extract: Connects to Local Data Extract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➔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Interpreters allow to clean up data sources that aren’t cleaned up.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478" y="911174"/>
            <a:ext cx="4066522" cy="39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 Joins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29875"/>
            <a:ext cx="2073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Outer Join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Inner Join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Left Join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Right Join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856" y="962619"/>
            <a:ext cx="6750364" cy="39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