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57" r:id="rId4"/>
    <p:sldId id="284" r:id="rId5"/>
    <p:sldId id="285" r:id="rId6"/>
    <p:sldId id="292" r:id="rId7"/>
    <p:sldId id="286" r:id="rId8"/>
    <p:sldId id="287" r:id="rId9"/>
    <p:sldId id="288" r:id="rId10"/>
    <p:sldId id="293" r:id="rId11"/>
    <p:sldId id="289" r:id="rId12"/>
    <p:sldId id="290" r:id="rId13"/>
    <p:sldId id="260" r:id="rId14"/>
    <p:sldId id="268" r:id="rId15"/>
    <p:sldId id="271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1" r:id="rId26"/>
    <p:sldId id="304" r:id="rId27"/>
    <p:sldId id="307" r:id="rId28"/>
    <p:sldId id="262" r:id="rId29"/>
    <p:sldId id="308" r:id="rId30"/>
    <p:sldId id="282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0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9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41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8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2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6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13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45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93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09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7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81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42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5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2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7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1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98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76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1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7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3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7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3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ootstrapcdn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www.w3school.com.cn/html/index.asp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842315"/>
            <a:ext cx="72554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800" b="1" dirty="0" smtClean="0">
                <a:latin typeface="微软雅黑"/>
                <a:ea typeface="微软雅黑"/>
                <a:cs typeface="+mn-ea"/>
                <a:sym typeface="+mn-lt"/>
              </a:rPr>
              <a:t>web </a:t>
            </a:r>
            <a:r>
              <a:rPr lang="zh-CN" altLang="en-US" sz="4800" b="1" dirty="0" smtClean="0">
                <a:latin typeface="微软雅黑"/>
                <a:ea typeface="微软雅黑"/>
                <a:cs typeface="+mn-ea"/>
                <a:sym typeface="+mn-lt"/>
              </a:rPr>
              <a:t>前端开发基础</a:t>
            </a:r>
            <a:endParaRPr lang="zh-CN" altLang="en-US" sz="48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8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890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属性</a:t>
            </a:r>
          </a:p>
        </p:txBody>
      </p:sp>
      <p:sp>
        <p:nvSpPr>
          <p:cNvPr id="4" name="矩形 3"/>
          <p:cNvSpPr/>
          <p:nvPr/>
        </p:nvSpPr>
        <p:spPr>
          <a:xfrm>
            <a:off x="2820986" y="1981200"/>
            <a:ext cx="7416824" cy="194421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08000" rIns="252000" bIns="108000" anchor="ctr"/>
          <a:lstStyle/>
          <a:p>
            <a:pPr>
              <a:defRPr/>
            </a:pPr>
            <a:r>
              <a:rPr lang="en-US" altLang="zh-CN" sz="3200" kern="0" dirty="0">
                <a:solidFill>
                  <a:srgbClr val="F92672"/>
                </a:solidFill>
                <a:highlight>
                  <a:srgbClr val="000000"/>
                </a:highlight>
                <a:latin typeface="Consolas"/>
                <a:ea typeface="宋体"/>
              </a:rPr>
              <a:t>&lt;a</a:t>
            </a:r>
            <a:r>
              <a:rPr lang="en-US" altLang="zh-CN" sz="3200" kern="0" dirty="0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宋体"/>
              </a:rPr>
              <a:t> </a:t>
            </a:r>
            <a:r>
              <a:rPr lang="en-US" altLang="zh-CN" sz="32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宋体"/>
              </a:rPr>
              <a:t>href</a:t>
            </a:r>
            <a:r>
              <a:rPr lang="en-US" altLang="zh-CN" sz="3200" kern="0" dirty="0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宋体"/>
              </a:rPr>
              <a:t>=</a:t>
            </a:r>
            <a:r>
              <a:rPr lang="en-US" altLang="zh-CN" sz="3200" kern="0" dirty="0">
                <a:solidFill>
                  <a:srgbClr val="E6DB74"/>
                </a:solidFill>
                <a:highlight>
                  <a:srgbClr val="000000"/>
                </a:highlight>
                <a:latin typeface="Consolas"/>
                <a:ea typeface="宋体"/>
              </a:rPr>
              <a:t>"http://www.so.com"</a:t>
            </a:r>
            <a:r>
              <a:rPr lang="en-US" altLang="zh-CN" sz="3200" kern="0" dirty="0">
                <a:solidFill>
                  <a:srgbClr val="F92672"/>
                </a:solidFill>
                <a:highlight>
                  <a:srgbClr val="000000"/>
                </a:highlight>
                <a:latin typeface="Consolas"/>
                <a:ea typeface="宋体"/>
              </a:rPr>
              <a:t>&gt;</a:t>
            </a:r>
          </a:p>
          <a:p>
            <a:pPr>
              <a:defRPr/>
            </a:pPr>
            <a:r>
              <a:rPr lang="en-US" altLang="zh-CN" sz="3200" kern="0" dirty="0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宋体"/>
                <a:cs typeface="Consolas"/>
              </a:rPr>
              <a:t>  </a:t>
            </a:r>
            <a:r>
              <a:rPr lang="zh-CN" altLang="zh-CN" sz="3200" kern="0" dirty="0">
                <a:solidFill>
                  <a:srgbClr val="F8F8F2"/>
                </a:solidFill>
                <a:highlight>
                  <a:srgbClr val="000000"/>
                </a:highlight>
                <a:latin typeface="+mj-ea"/>
                <a:ea typeface="+mj-ea"/>
                <a:cs typeface="Consolas"/>
              </a:rPr>
              <a:t>点击这里</a:t>
            </a:r>
            <a:endParaRPr lang="en-US" altLang="zh-CN" sz="3200" kern="0" dirty="0">
              <a:solidFill>
                <a:srgbClr val="F8F8F2"/>
              </a:solidFill>
              <a:highlight>
                <a:srgbClr val="000000"/>
              </a:highlight>
              <a:latin typeface="+mj-ea"/>
              <a:ea typeface="+mj-ea"/>
              <a:cs typeface="Consolas"/>
            </a:endParaRPr>
          </a:p>
          <a:p>
            <a:pPr>
              <a:defRPr/>
            </a:pPr>
            <a:r>
              <a:rPr lang="en-US" altLang="zh-CN" sz="3200" kern="0" dirty="0">
                <a:solidFill>
                  <a:srgbClr val="F92672"/>
                </a:solidFill>
                <a:highlight>
                  <a:srgbClr val="000000"/>
                </a:highlight>
                <a:latin typeface="Consolas"/>
                <a:ea typeface="宋体"/>
              </a:rPr>
              <a:t>&lt;/a&gt;</a:t>
            </a:r>
            <a:endParaRPr lang="zh-CN" altLang="en-US" sz="3200" dirty="0">
              <a:solidFill>
                <a:srgbClr val="F92672"/>
              </a:solidFill>
              <a:highlight>
                <a:srgbClr val="272822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Brace 9"/>
          <p:cNvSpPr/>
          <p:nvPr/>
        </p:nvSpPr>
        <p:spPr>
          <a:xfrm rot="16200000">
            <a:off x="3896519" y="1191419"/>
            <a:ext cx="287338" cy="971550"/>
          </a:xfrm>
          <a:prstGeom prst="rightBrace">
            <a:avLst>
              <a:gd name="adj1" fmla="val 45605"/>
              <a:gd name="adj2" fmla="val 500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0138" y="1012826"/>
            <a:ext cx="8001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dirty="0">
                <a:ea typeface="黑体" panose="02010609060101010101" pitchFamily="49" charset="-122"/>
              </a:rPr>
              <a:t>属性</a:t>
            </a:r>
          </a:p>
        </p:txBody>
      </p:sp>
      <p:sp>
        <p:nvSpPr>
          <p:cNvPr id="8" name="Right Brace 9"/>
          <p:cNvSpPr/>
          <p:nvPr/>
        </p:nvSpPr>
        <p:spPr>
          <a:xfrm rot="16200000">
            <a:off x="6801644" y="-165894"/>
            <a:ext cx="287338" cy="3686175"/>
          </a:xfrm>
          <a:prstGeom prst="rightBrace">
            <a:avLst>
              <a:gd name="adj1" fmla="val 45605"/>
              <a:gd name="adj2" fmla="val 500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0476" y="1012826"/>
            <a:ext cx="11080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9pPr>
          </a:lstStyle>
          <a:p>
            <a:pPr algn="ctr"/>
            <a:r>
              <a:rPr lang="zh-CN" altLang="en-US" sz="2400">
                <a:latin typeface="Arial" charset="0"/>
              </a:rPr>
              <a:t>属性值</a:t>
            </a:r>
          </a:p>
        </p:txBody>
      </p:sp>
      <p:sp>
        <p:nvSpPr>
          <p:cNvPr id="37896" name="内容占位符 1"/>
          <p:cNvSpPr txBox="1">
            <a:spLocks/>
          </p:cNvSpPr>
          <p:nvPr/>
        </p:nvSpPr>
        <p:spPr bwMode="auto">
          <a:xfrm>
            <a:off x="2894014" y="4475163"/>
            <a:ext cx="6402387" cy="17256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365125" defTabSz="1158875">
              <a:spcBef>
                <a:spcPct val="20000"/>
              </a:spcBef>
              <a:buClr>
                <a:srgbClr val="660066"/>
              </a:buClr>
              <a:buSzPct val="100000"/>
              <a:buFont typeface="Wingdings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898525" indent="-182563" defTabSz="1158875">
              <a:spcBef>
                <a:spcPct val="20000"/>
              </a:spcBef>
              <a:buClr>
                <a:srgbClr val="800000"/>
              </a:buClr>
              <a:buSzPct val="100000"/>
              <a:buFont typeface="Wingdings" charset="2"/>
              <a:buChar char="Ø"/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36713" indent="-228600" defTabSz="1158875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158875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158875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158875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158875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158875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CN"/>
              <a:t>&lt;a&gt;</a:t>
            </a:r>
            <a:r>
              <a:rPr lang="zh-CN" altLang="en-US"/>
              <a:t>定义超链接</a:t>
            </a:r>
            <a:endParaRPr lang="en-US" altLang="zh-CN"/>
          </a:p>
          <a:p>
            <a:pPr lvl="1">
              <a:buFont typeface="Wingdings" charset="2"/>
              <a:buNone/>
            </a:pPr>
            <a:r>
              <a:rPr lang="en-US" altLang="zh-CN" sz="2000"/>
              <a:t>href=</a:t>
            </a:r>
            <a:r>
              <a:rPr lang="zh-CN" altLang="en-US" sz="2000"/>
              <a:t>链接目标的 </a:t>
            </a:r>
            <a:r>
              <a:rPr lang="en-US" altLang="zh-CN" sz="2000"/>
              <a:t>URL(</a:t>
            </a:r>
            <a:r>
              <a:rPr lang="zh-CN" altLang="en-US" sz="2000"/>
              <a:t>即</a:t>
            </a:r>
            <a:r>
              <a:rPr lang="en-US" altLang="zh-CN" sz="2000"/>
              <a:t>web</a:t>
            </a:r>
            <a:r>
              <a:rPr lang="zh-CN" altLang="en-US" sz="2000"/>
              <a:t>页的地址</a:t>
            </a:r>
            <a:r>
              <a:rPr lang="en-US" altLang="zh-CN" sz="2000"/>
              <a:t>)</a:t>
            </a:r>
          </a:p>
          <a:p>
            <a:pPr lvl="1">
              <a:buFont typeface="Wingdings" charset="2"/>
              <a:buNone/>
            </a:pPr>
            <a:r>
              <a:rPr lang="en-US" altLang="zh-CN" sz="2000"/>
              <a:t>title=</a:t>
            </a:r>
            <a:r>
              <a:rPr lang="zh-CN" altLang="en-US" sz="2000"/>
              <a:t>锚文字</a:t>
            </a:r>
            <a:endParaRPr lang="en-US" altLang="zh-CN" sz="2000"/>
          </a:p>
          <a:p>
            <a:pPr lvl="1">
              <a:buFont typeface="Wingdings" charset="2"/>
              <a:buNone/>
            </a:pPr>
            <a:r>
              <a:rPr lang="en-US" altLang="zh-CN" sz="2000"/>
              <a:t>target=_blank {</a:t>
            </a:r>
            <a:r>
              <a:rPr lang="zh-CN" altLang="en-US" sz="2000"/>
              <a:t>转到空白页</a:t>
            </a:r>
            <a:r>
              <a:rPr lang="en-US" altLang="zh-CN" sz="2000"/>
              <a:t>}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7602552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60" y="0"/>
            <a:ext cx="9135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7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49927" y="17872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89" y="0"/>
            <a:ext cx="8970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0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567111" y="3429248"/>
            <a:ext cx="5057796" cy="759610"/>
            <a:chOff x="3554285" y="2848154"/>
            <a:chExt cx="5057796" cy="759610"/>
          </a:xfrm>
        </p:grpSpPr>
        <p:sp>
          <p:nvSpPr>
            <p:cNvPr id="8" name="文本框 7"/>
            <p:cNvSpPr txBox="1"/>
            <p:nvPr/>
          </p:nvSpPr>
          <p:spPr>
            <a:xfrm>
              <a:off x="3554285" y="2925223"/>
              <a:ext cx="5057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前端基础框架</a:t>
              </a:r>
              <a:r>
                <a:rPr lang="en-US" altLang="zh-CN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(Bootstrap)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360776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913843" y="2085375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288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595605" y="3055537"/>
            <a:ext cx="3793643" cy="590638"/>
            <a:chOff x="6180940" y="3828220"/>
            <a:chExt cx="3592830" cy="559371"/>
          </a:xfrm>
        </p:grpSpPr>
        <p:sp>
          <p:nvSpPr>
            <p:cNvPr id="6" name="文本框 5"/>
            <p:cNvSpPr txBox="1"/>
            <p:nvPr/>
          </p:nvSpPr>
          <p:spPr>
            <a:xfrm>
              <a:off x="6180940" y="4116511"/>
              <a:ext cx="3592830" cy="27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特有的栅格模式。以及组件的是使用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" name="TextBox 1956"/>
            <p:cNvSpPr/>
            <p:nvPr/>
          </p:nvSpPr>
          <p:spPr>
            <a:xfrm>
              <a:off x="6184751" y="3828220"/>
              <a:ext cx="2086684" cy="3206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开发速度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6072296" y="2344156"/>
            <a:ext cx="27992" cy="2661013"/>
          </a:xfrm>
          <a:prstGeom prst="line">
            <a:avLst/>
          </a:prstGeom>
          <a:noFill/>
          <a:ln w="9525" cap="flat" cmpd="sng" algn="ctr">
            <a:solidFill>
              <a:srgbClr val="1B4367"/>
            </a:solidFill>
            <a:prstDash val="solid"/>
            <a:miter lim="800000"/>
          </a:ln>
          <a:effectLst/>
        </p:spPr>
      </p:cxnSp>
      <p:grpSp>
        <p:nvGrpSpPr>
          <p:cNvPr id="9" name="组合 8"/>
          <p:cNvGrpSpPr/>
          <p:nvPr/>
        </p:nvGrpSpPr>
        <p:grpSpPr>
          <a:xfrm>
            <a:off x="5599142" y="4277345"/>
            <a:ext cx="966049" cy="978254"/>
            <a:chOff x="5237224" y="4937554"/>
            <a:chExt cx="914912" cy="926470"/>
          </a:xfrm>
          <a:solidFill>
            <a:sysClr val="window" lastClr="FFFFFF"/>
          </a:solidFill>
        </p:grpSpPr>
        <p:sp>
          <p:nvSpPr>
            <p:cNvPr id="10" name="Freeform 1812"/>
            <p:cNvSpPr/>
            <p:nvPr/>
          </p:nvSpPr>
          <p:spPr>
            <a:xfrm>
              <a:off x="5237224" y="4937554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294F73"/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474309" y="5184293"/>
              <a:ext cx="438631" cy="441328"/>
              <a:chOff x="5595939" y="4999038"/>
              <a:chExt cx="515938" cy="519113"/>
            </a:xfrm>
            <a:grpFill/>
          </p:grpSpPr>
          <p:sp>
            <p:nvSpPr>
              <p:cNvPr id="12" name="Freeform 5"/>
              <p:cNvSpPr/>
              <p:nvPr/>
            </p:nvSpPr>
            <p:spPr bwMode="auto">
              <a:xfrm>
                <a:off x="5599114" y="4999038"/>
                <a:ext cx="430213" cy="303213"/>
              </a:xfrm>
              <a:custGeom>
                <a:avLst/>
                <a:gdLst>
                  <a:gd name="T0" fmla="*/ 298 w 298"/>
                  <a:gd name="T1" fmla="*/ 81 h 211"/>
                  <a:gd name="T2" fmla="*/ 292 w 298"/>
                  <a:gd name="T3" fmla="*/ 0 h 211"/>
                  <a:gd name="T4" fmla="*/ 210 w 298"/>
                  <a:gd name="T5" fmla="*/ 30 h 211"/>
                  <a:gd name="T6" fmla="*/ 242 w 298"/>
                  <a:gd name="T7" fmla="*/ 48 h 211"/>
                  <a:gd name="T8" fmla="*/ 100 w 298"/>
                  <a:gd name="T9" fmla="*/ 155 h 211"/>
                  <a:gd name="T10" fmla="*/ 1 w 298"/>
                  <a:gd name="T11" fmla="*/ 169 h 211"/>
                  <a:gd name="T12" fmla="*/ 1 w 298"/>
                  <a:gd name="T13" fmla="*/ 188 h 211"/>
                  <a:gd name="T14" fmla="*/ 1 w 298"/>
                  <a:gd name="T15" fmla="*/ 207 h 211"/>
                  <a:gd name="T16" fmla="*/ 1 w 298"/>
                  <a:gd name="T17" fmla="*/ 207 h 211"/>
                  <a:gd name="T18" fmla="*/ 112 w 298"/>
                  <a:gd name="T19" fmla="*/ 191 h 211"/>
                  <a:gd name="T20" fmla="*/ 208 w 298"/>
                  <a:gd name="T21" fmla="*/ 139 h 211"/>
                  <a:gd name="T22" fmla="*/ 275 w 298"/>
                  <a:gd name="T23" fmla="*/ 68 h 211"/>
                  <a:gd name="T24" fmla="*/ 298 w 298"/>
                  <a:gd name="T25" fmla="*/ 8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8" h="211">
                    <a:moveTo>
                      <a:pt x="298" y="81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10" y="30"/>
                      <a:pt x="210" y="30"/>
                      <a:pt x="210" y="30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08" y="98"/>
                      <a:pt x="160" y="133"/>
                      <a:pt x="100" y="155"/>
                    </a:cubicBezTo>
                    <a:cubicBezTo>
                      <a:pt x="46" y="174"/>
                      <a:pt x="1" y="169"/>
                      <a:pt x="1" y="169"/>
                    </a:cubicBezTo>
                    <a:cubicBezTo>
                      <a:pt x="1" y="188"/>
                      <a:pt x="1" y="188"/>
                      <a:pt x="1" y="188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1" y="207"/>
                      <a:pt x="0" y="207"/>
                      <a:pt x="1" y="207"/>
                    </a:cubicBezTo>
                    <a:cubicBezTo>
                      <a:pt x="8" y="207"/>
                      <a:pt x="55" y="211"/>
                      <a:pt x="112" y="191"/>
                    </a:cubicBezTo>
                    <a:cubicBezTo>
                      <a:pt x="147" y="179"/>
                      <a:pt x="180" y="161"/>
                      <a:pt x="208" y="139"/>
                    </a:cubicBezTo>
                    <a:cubicBezTo>
                      <a:pt x="234" y="119"/>
                      <a:pt x="256" y="95"/>
                      <a:pt x="275" y="68"/>
                    </a:cubicBezTo>
                    <a:lnTo>
                      <a:pt x="298" y="81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5595939" y="5345113"/>
                <a:ext cx="100013" cy="109538"/>
              </a:xfrm>
              <a:prstGeom prst="rect">
                <a:avLst/>
              </a:prstGeom>
              <a:grpFill/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4" name="Freeform 7"/>
              <p:cNvSpPr/>
              <p:nvPr/>
            </p:nvSpPr>
            <p:spPr bwMode="auto">
              <a:xfrm>
                <a:off x="5713414" y="5310188"/>
                <a:ext cx="98425" cy="144463"/>
              </a:xfrm>
              <a:custGeom>
                <a:avLst/>
                <a:gdLst>
                  <a:gd name="T0" fmla="*/ 62 w 62"/>
                  <a:gd name="T1" fmla="*/ 0 h 91"/>
                  <a:gd name="T2" fmla="*/ 1 w 62"/>
                  <a:gd name="T3" fmla="*/ 0 h 91"/>
                  <a:gd name="T4" fmla="*/ 0 w 62"/>
                  <a:gd name="T5" fmla="*/ 91 h 91"/>
                  <a:gd name="T6" fmla="*/ 62 w 62"/>
                  <a:gd name="T7" fmla="*/ 91 h 91"/>
                  <a:gd name="T8" fmla="*/ 62 w 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91">
                    <a:moveTo>
                      <a:pt x="62" y="0"/>
                    </a:moveTo>
                    <a:lnTo>
                      <a:pt x="1" y="0"/>
                    </a:lnTo>
                    <a:lnTo>
                      <a:pt x="0" y="91"/>
                    </a:lnTo>
                    <a:lnTo>
                      <a:pt x="62" y="91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5830889" y="5260976"/>
                <a:ext cx="98425" cy="193675"/>
              </a:xfrm>
              <a:prstGeom prst="rect">
                <a:avLst/>
              </a:prstGeom>
              <a:grpFill/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5948364" y="5183188"/>
                <a:ext cx="98425" cy="271463"/>
              </a:xfrm>
              <a:prstGeom prst="rect">
                <a:avLst/>
              </a:prstGeom>
              <a:grpFill/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" name="Freeform 10"/>
              <p:cNvSpPr/>
              <p:nvPr/>
            </p:nvSpPr>
            <p:spPr bwMode="auto">
              <a:xfrm>
                <a:off x="5595939" y="4999038"/>
                <a:ext cx="515938" cy="519113"/>
              </a:xfrm>
              <a:custGeom>
                <a:avLst/>
                <a:gdLst>
                  <a:gd name="T0" fmla="*/ 343 w 358"/>
                  <a:gd name="T1" fmla="*/ 0 h 361"/>
                  <a:gd name="T2" fmla="*/ 343 w 358"/>
                  <a:gd name="T3" fmla="*/ 0 h 361"/>
                  <a:gd name="T4" fmla="*/ 343 w 358"/>
                  <a:gd name="T5" fmla="*/ 0 h 361"/>
                  <a:gd name="T6" fmla="*/ 334 w 358"/>
                  <a:gd name="T7" fmla="*/ 4 h 361"/>
                  <a:gd name="T8" fmla="*/ 329 w 358"/>
                  <a:gd name="T9" fmla="*/ 14 h 361"/>
                  <a:gd name="T10" fmla="*/ 339 w 358"/>
                  <a:gd name="T11" fmla="*/ 28 h 361"/>
                  <a:gd name="T12" fmla="*/ 339 w 358"/>
                  <a:gd name="T13" fmla="*/ 343 h 361"/>
                  <a:gd name="T14" fmla="*/ 29 w 358"/>
                  <a:gd name="T15" fmla="*/ 343 h 361"/>
                  <a:gd name="T16" fmla="*/ 15 w 358"/>
                  <a:gd name="T17" fmla="*/ 332 h 361"/>
                  <a:gd name="T18" fmla="*/ 0 w 358"/>
                  <a:gd name="T19" fmla="*/ 347 h 361"/>
                  <a:gd name="T20" fmla="*/ 0 w 358"/>
                  <a:gd name="T21" fmla="*/ 348 h 361"/>
                  <a:gd name="T22" fmla="*/ 15 w 358"/>
                  <a:gd name="T23" fmla="*/ 361 h 361"/>
                  <a:gd name="T24" fmla="*/ 29 w 358"/>
                  <a:gd name="T25" fmla="*/ 351 h 361"/>
                  <a:gd name="T26" fmla="*/ 347 w 358"/>
                  <a:gd name="T27" fmla="*/ 351 h 361"/>
                  <a:gd name="T28" fmla="*/ 347 w 358"/>
                  <a:gd name="T29" fmla="*/ 28 h 361"/>
                  <a:gd name="T30" fmla="*/ 358 w 358"/>
                  <a:gd name="T31" fmla="*/ 14 h 361"/>
                  <a:gd name="T32" fmla="*/ 343 w 358"/>
                  <a:gd name="T3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8" h="361">
                    <a:moveTo>
                      <a:pt x="343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39" y="0"/>
                      <a:pt x="336" y="1"/>
                      <a:pt x="334" y="4"/>
                    </a:cubicBezTo>
                    <a:cubicBezTo>
                      <a:pt x="331" y="6"/>
                      <a:pt x="329" y="10"/>
                      <a:pt x="329" y="14"/>
                    </a:cubicBezTo>
                    <a:cubicBezTo>
                      <a:pt x="329" y="21"/>
                      <a:pt x="333" y="26"/>
                      <a:pt x="339" y="28"/>
                    </a:cubicBezTo>
                    <a:cubicBezTo>
                      <a:pt x="339" y="343"/>
                      <a:pt x="339" y="343"/>
                      <a:pt x="339" y="343"/>
                    </a:cubicBezTo>
                    <a:cubicBezTo>
                      <a:pt x="29" y="343"/>
                      <a:pt x="29" y="343"/>
                      <a:pt x="29" y="343"/>
                    </a:cubicBezTo>
                    <a:cubicBezTo>
                      <a:pt x="27" y="337"/>
                      <a:pt x="21" y="332"/>
                      <a:pt x="15" y="332"/>
                    </a:cubicBezTo>
                    <a:cubicBezTo>
                      <a:pt x="7" y="332"/>
                      <a:pt x="0" y="339"/>
                      <a:pt x="0" y="347"/>
                    </a:cubicBezTo>
                    <a:cubicBezTo>
                      <a:pt x="0" y="347"/>
                      <a:pt x="0" y="348"/>
                      <a:pt x="0" y="348"/>
                    </a:cubicBezTo>
                    <a:cubicBezTo>
                      <a:pt x="1" y="355"/>
                      <a:pt x="7" y="361"/>
                      <a:pt x="15" y="361"/>
                    </a:cubicBezTo>
                    <a:cubicBezTo>
                      <a:pt x="21" y="361"/>
                      <a:pt x="27" y="357"/>
                      <a:pt x="29" y="351"/>
                    </a:cubicBezTo>
                    <a:cubicBezTo>
                      <a:pt x="347" y="351"/>
                      <a:pt x="347" y="351"/>
                      <a:pt x="347" y="351"/>
                    </a:cubicBezTo>
                    <a:cubicBezTo>
                      <a:pt x="347" y="28"/>
                      <a:pt x="347" y="28"/>
                      <a:pt x="347" y="28"/>
                    </a:cubicBezTo>
                    <a:cubicBezTo>
                      <a:pt x="353" y="27"/>
                      <a:pt x="358" y="21"/>
                      <a:pt x="358" y="14"/>
                    </a:cubicBezTo>
                    <a:cubicBezTo>
                      <a:pt x="358" y="6"/>
                      <a:pt x="351" y="0"/>
                      <a:pt x="343" y="0"/>
                    </a:cubicBez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5599143" y="1790278"/>
            <a:ext cx="966049" cy="978254"/>
            <a:chOff x="5237226" y="2582137"/>
            <a:chExt cx="914912" cy="926470"/>
          </a:xfrm>
          <a:solidFill>
            <a:sysClr val="window" lastClr="FFFFFF"/>
          </a:solidFill>
        </p:grpSpPr>
        <p:sp>
          <p:nvSpPr>
            <p:cNvPr id="35" name="Freeform 1812"/>
            <p:cNvSpPr/>
            <p:nvPr/>
          </p:nvSpPr>
          <p:spPr>
            <a:xfrm>
              <a:off x="5237226" y="2582137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294F73"/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443702" y="2786512"/>
              <a:ext cx="478851" cy="491868"/>
              <a:chOff x="5572126" y="3962401"/>
              <a:chExt cx="525463" cy="539750"/>
            </a:xfrm>
            <a:grpFill/>
          </p:grpSpPr>
          <p:sp>
            <p:nvSpPr>
              <p:cNvPr id="37" name="Freeform 26"/>
              <p:cNvSpPr>
                <a:spLocks noEditPoints="1"/>
              </p:cNvSpPr>
              <p:nvPr/>
            </p:nvSpPr>
            <p:spPr bwMode="auto">
              <a:xfrm>
                <a:off x="5572126" y="4130676"/>
                <a:ext cx="371475" cy="371475"/>
              </a:xfrm>
              <a:custGeom>
                <a:avLst/>
                <a:gdLst>
                  <a:gd name="T0" fmla="*/ 258 w 258"/>
                  <a:gd name="T1" fmla="*/ 156 h 259"/>
                  <a:gd name="T2" fmla="*/ 258 w 258"/>
                  <a:gd name="T3" fmla="*/ 104 h 259"/>
                  <a:gd name="T4" fmla="*/ 239 w 258"/>
                  <a:gd name="T5" fmla="*/ 94 h 259"/>
                  <a:gd name="T6" fmla="*/ 232 w 258"/>
                  <a:gd name="T7" fmla="*/ 78 h 259"/>
                  <a:gd name="T8" fmla="*/ 239 w 258"/>
                  <a:gd name="T9" fmla="*/ 57 h 259"/>
                  <a:gd name="T10" fmla="*/ 202 w 258"/>
                  <a:gd name="T11" fmla="*/ 20 h 259"/>
                  <a:gd name="T12" fmla="*/ 180 w 258"/>
                  <a:gd name="T13" fmla="*/ 27 h 259"/>
                  <a:gd name="T14" fmla="*/ 166 w 258"/>
                  <a:gd name="T15" fmla="*/ 21 h 259"/>
                  <a:gd name="T16" fmla="*/ 155 w 258"/>
                  <a:gd name="T17" fmla="*/ 0 h 259"/>
                  <a:gd name="T18" fmla="*/ 103 w 258"/>
                  <a:gd name="T19" fmla="*/ 0 h 259"/>
                  <a:gd name="T20" fmla="*/ 92 w 258"/>
                  <a:gd name="T21" fmla="*/ 21 h 259"/>
                  <a:gd name="T22" fmla="*/ 79 w 258"/>
                  <a:gd name="T23" fmla="*/ 26 h 259"/>
                  <a:gd name="T24" fmla="*/ 56 w 258"/>
                  <a:gd name="T25" fmla="*/ 19 h 259"/>
                  <a:gd name="T26" fmla="*/ 19 w 258"/>
                  <a:gd name="T27" fmla="*/ 56 h 259"/>
                  <a:gd name="T28" fmla="*/ 26 w 258"/>
                  <a:gd name="T29" fmla="*/ 79 h 259"/>
                  <a:gd name="T30" fmla="*/ 21 w 258"/>
                  <a:gd name="T31" fmla="*/ 92 h 259"/>
                  <a:gd name="T32" fmla="*/ 0 w 258"/>
                  <a:gd name="T33" fmla="*/ 103 h 259"/>
                  <a:gd name="T34" fmla="*/ 0 w 258"/>
                  <a:gd name="T35" fmla="*/ 155 h 259"/>
                  <a:gd name="T36" fmla="*/ 20 w 258"/>
                  <a:gd name="T37" fmla="*/ 166 h 259"/>
                  <a:gd name="T38" fmla="*/ 26 w 258"/>
                  <a:gd name="T39" fmla="*/ 180 h 259"/>
                  <a:gd name="T40" fmla="*/ 19 w 258"/>
                  <a:gd name="T41" fmla="*/ 202 h 259"/>
                  <a:gd name="T42" fmla="*/ 56 w 258"/>
                  <a:gd name="T43" fmla="*/ 239 h 259"/>
                  <a:gd name="T44" fmla="*/ 76 w 258"/>
                  <a:gd name="T45" fmla="*/ 233 h 259"/>
                  <a:gd name="T46" fmla="*/ 92 w 258"/>
                  <a:gd name="T47" fmla="*/ 240 h 259"/>
                  <a:gd name="T48" fmla="*/ 102 w 258"/>
                  <a:gd name="T49" fmla="*/ 259 h 259"/>
                  <a:gd name="T50" fmla="*/ 155 w 258"/>
                  <a:gd name="T51" fmla="*/ 259 h 259"/>
                  <a:gd name="T52" fmla="*/ 164 w 258"/>
                  <a:gd name="T53" fmla="*/ 240 h 259"/>
                  <a:gd name="T54" fmla="*/ 181 w 258"/>
                  <a:gd name="T55" fmla="*/ 233 h 259"/>
                  <a:gd name="T56" fmla="*/ 201 w 258"/>
                  <a:gd name="T57" fmla="*/ 240 h 259"/>
                  <a:gd name="T58" fmla="*/ 238 w 258"/>
                  <a:gd name="T59" fmla="*/ 202 h 259"/>
                  <a:gd name="T60" fmla="*/ 232 w 258"/>
                  <a:gd name="T61" fmla="*/ 183 h 259"/>
                  <a:gd name="T62" fmla="*/ 239 w 258"/>
                  <a:gd name="T63" fmla="*/ 166 h 259"/>
                  <a:gd name="T64" fmla="*/ 258 w 258"/>
                  <a:gd name="T65" fmla="*/ 156 h 259"/>
                  <a:gd name="T66" fmla="*/ 187 w 258"/>
                  <a:gd name="T67" fmla="*/ 130 h 259"/>
                  <a:gd name="T68" fmla="*/ 130 w 258"/>
                  <a:gd name="T69" fmla="*/ 188 h 259"/>
                  <a:gd name="T70" fmla="*/ 71 w 258"/>
                  <a:gd name="T71" fmla="*/ 130 h 259"/>
                  <a:gd name="T72" fmla="*/ 130 w 258"/>
                  <a:gd name="T73" fmla="*/ 72 h 259"/>
                  <a:gd name="T74" fmla="*/ 187 w 258"/>
                  <a:gd name="T75" fmla="*/ 13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8" h="259">
                    <a:moveTo>
                      <a:pt x="258" y="156"/>
                    </a:move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7" y="88"/>
                      <a:pt x="235" y="83"/>
                      <a:pt x="232" y="78"/>
                    </a:cubicBezTo>
                    <a:cubicBezTo>
                      <a:pt x="239" y="57"/>
                      <a:pt x="239" y="57"/>
                      <a:pt x="239" y="57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180" y="27"/>
                      <a:pt x="180" y="27"/>
                      <a:pt x="180" y="27"/>
                    </a:cubicBezTo>
                    <a:cubicBezTo>
                      <a:pt x="175" y="25"/>
                      <a:pt x="171" y="23"/>
                      <a:pt x="166" y="21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88" y="23"/>
                      <a:pt x="83" y="25"/>
                      <a:pt x="79" y="2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4" y="83"/>
                      <a:pt x="22" y="87"/>
                      <a:pt x="21" y="9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1" y="171"/>
                      <a:pt x="23" y="176"/>
                      <a:pt x="26" y="180"/>
                    </a:cubicBezTo>
                    <a:cubicBezTo>
                      <a:pt x="19" y="202"/>
                      <a:pt x="19" y="202"/>
                      <a:pt x="19" y="202"/>
                    </a:cubicBezTo>
                    <a:cubicBezTo>
                      <a:pt x="56" y="239"/>
                      <a:pt x="56" y="239"/>
                      <a:pt x="56" y="239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81" y="235"/>
                      <a:pt x="87" y="238"/>
                      <a:pt x="92" y="240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55" y="259"/>
                      <a:pt x="155" y="259"/>
                      <a:pt x="155" y="259"/>
                    </a:cubicBezTo>
                    <a:cubicBezTo>
                      <a:pt x="164" y="240"/>
                      <a:pt x="164" y="240"/>
                      <a:pt x="164" y="240"/>
                    </a:cubicBezTo>
                    <a:cubicBezTo>
                      <a:pt x="170" y="239"/>
                      <a:pt x="176" y="236"/>
                      <a:pt x="181" y="233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38" y="202"/>
                      <a:pt x="238" y="202"/>
                      <a:pt x="238" y="202"/>
                    </a:cubicBezTo>
                    <a:cubicBezTo>
                      <a:pt x="232" y="183"/>
                      <a:pt x="232" y="183"/>
                      <a:pt x="232" y="183"/>
                    </a:cubicBezTo>
                    <a:cubicBezTo>
                      <a:pt x="235" y="177"/>
                      <a:pt x="237" y="172"/>
                      <a:pt x="239" y="166"/>
                    </a:cubicBezTo>
                    <a:lnTo>
                      <a:pt x="258" y="156"/>
                    </a:lnTo>
                    <a:close/>
                    <a:moveTo>
                      <a:pt x="187" y="130"/>
                    </a:moveTo>
                    <a:cubicBezTo>
                      <a:pt x="187" y="162"/>
                      <a:pt x="161" y="188"/>
                      <a:pt x="130" y="188"/>
                    </a:cubicBezTo>
                    <a:cubicBezTo>
                      <a:pt x="97" y="188"/>
                      <a:pt x="71" y="162"/>
                      <a:pt x="71" y="130"/>
                    </a:cubicBezTo>
                    <a:cubicBezTo>
                      <a:pt x="71" y="98"/>
                      <a:pt x="97" y="72"/>
                      <a:pt x="130" y="72"/>
                    </a:cubicBezTo>
                    <a:cubicBezTo>
                      <a:pt x="161" y="72"/>
                      <a:pt x="187" y="98"/>
                      <a:pt x="187" y="13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8" name="Freeform 27"/>
              <p:cNvSpPr>
                <a:spLocks noEditPoints="1"/>
              </p:cNvSpPr>
              <p:nvPr/>
            </p:nvSpPr>
            <p:spPr bwMode="auto">
              <a:xfrm>
                <a:off x="5818189" y="3962401"/>
                <a:ext cx="192088" cy="188913"/>
              </a:xfrm>
              <a:custGeom>
                <a:avLst/>
                <a:gdLst>
                  <a:gd name="T0" fmla="*/ 133 w 133"/>
                  <a:gd name="T1" fmla="*/ 80 h 132"/>
                  <a:gd name="T2" fmla="*/ 133 w 133"/>
                  <a:gd name="T3" fmla="*/ 53 h 132"/>
                  <a:gd name="T4" fmla="*/ 123 w 133"/>
                  <a:gd name="T5" fmla="*/ 48 h 132"/>
                  <a:gd name="T6" fmla="*/ 120 w 133"/>
                  <a:gd name="T7" fmla="*/ 40 h 132"/>
                  <a:gd name="T8" fmla="*/ 123 w 133"/>
                  <a:gd name="T9" fmla="*/ 29 h 132"/>
                  <a:gd name="T10" fmla="*/ 104 w 133"/>
                  <a:gd name="T11" fmla="*/ 9 h 132"/>
                  <a:gd name="T12" fmla="*/ 93 w 133"/>
                  <a:gd name="T13" fmla="*/ 13 h 132"/>
                  <a:gd name="T14" fmla="*/ 86 w 133"/>
                  <a:gd name="T15" fmla="*/ 10 h 132"/>
                  <a:gd name="T16" fmla="*/ 80 w 133"/>
                  <a:gd name="T17" fmla="*/ 0 h 132"/>
                  <a:gd name="T18" fmla="*/ 53 w 133"/>
                  <a:gd name="T19" fmla="*/ 0 h 132"/>
                  <a:gd name="T20" fmla="*/ 48 w 133"/>
                  <a:gd name="T21" fmla="*/ 10 h 132"/>
                  <a:gd name="T22" fmla="*/ 41 w 133"/>
                  <a:gd name="T23" fmla="*/ 13 h 132"/>
                  <a:gd name="T24" fmla="*/ 29 w 133"/>
                  <a:gd name="T25" fmla="*/ 9 h 132"/>
                  <a:gd name="T26" fmla="*/ 10 w 133"/>
                  <a:gd name="T27" fmla="*/ 28 h 132"/>
                  <a:gd name="T28" fmla="*/ 14 w 133"/>
                  <a:gd name="T29" fmla="*/ 40 h 132"/>
                  <a:gd name="T30" fmla="*/ 11 w 133"/>
                  <a:gd name="T31" fmla="*/ 47 h 132"/>
                  <a:gd name="T32" fmla="*/ 0 w 133"/>
                  <a:gd name="T33" fmla="*/ 52 h 132"/>
                  <a:gd name="T34" fmla="*/ 0 w 133"/>
                  <a:gd name="T35" fmla="*/ 79 h 132"/>
                  <a:gd name="T36" fmla="*/ 11 w 133"/>
                  <a:gd name="T37" fmla="*/ 85 h 132"/>
                  <a:gd name="T38" fmla="*/ 13 w 133"/>
                  <a:gd name="T39" fmla="*/ 92 h 132"/>
                  <a:gd name="T40" fmla="*/ 10 w 133"/>
                  <a:gd name="T41" fmla="*/ 103 h 132"/>
                  <a:gd name="T42" fmla="*/ 29 w 133"/>
                  <a:gd name="T43" fmla="*/ 122 h 132"/>
                  <a:gd name="T44" fmla="*/ 39 w 133"/>
                  <a:gd name="T45" fmla="*/ 119 h 132"/>
                  <a:gd name="T46" fmla="*/ 48 w 133"/>
                  <a:gd name="T47" fmla="*/ 122 h 132"/>
                  <a:gd name="T48" fmla="*/ 53 w 133"/>
                  <a:gd name="T49" fmla="*/ 132 h 132"/>
                  <a:gd name="T50" fmla="*/ 80 w 133"/>
                  <a:gd name="T51" fmla="*/ 132 h 132"/>
                  <a:gd name="T52" fmla="*/ 85 w 133"/>
                  <a:gd name="T53" fmla="*/ 123 h 132"/>
                  <a:gd name="T54" fmla="*/ 94 w 133"/>
                  <a:gd name="T55" fmla="*/ 119 h 132"/>
                  <a:gd name="T56" fmla="*/ 104 w 133"/>
                  <a:gd name="T57" fmla="*/ 122 h 132"/>
                  <a:gd name="T58" fmla="*/ 123 w 133"/>
                  <a:gd name="T59" fmla="*/ 103 h 132"/>
                  <a:gd name="T60" fmla="*/ 120 w 133"/>
                  <a:gd name="T61" fmla="*/ 93 h 132"/>
                  <a:gd name="T62" fmla="*/ 123 w 133"/>
                  <a:gd name="T63" fmla="*/ 85 h 132"/>
                  <a:gd name="T64" fmla="*/ 133 w 133"/>
                  <a:gd name="T65" fmla="*/ 80 h 132"/>
                  <a:gd name="T66" fmla="*/ 97 w 133"/>
                  <a:gd name="T67" fmla="*/ 66 h 132"/>
                  <a:gd name="T68" fmla="*/ 67 w 133"/>
                  <a:gd name="T69" fmla="*/ 96 h 132"/>
                  <a:gd name="T70" fmla="*/ 37 w 133"/>
                  <a:gd name="T71" fmla="*/ 66 h 132"/>
                  <a:gd name="T72" fmla="*/ 67 w 133"/>
                  <a:gd name="T73" fmla="*/ 37 h 132"/>
                  <a:gd name="T74" fmla="*/ 97 w 133"/>
                  <a:gd name="T7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2">
                    <a:moveTo>
                      <a:pt x="133" y="80"/>
                    </a:moveTo>
                    <a:cubicBezTo>
                      <a:pt x="133" y="53"/>
                      <a:pt x="133" y="53"/>
                      <a:pt x="133" y="53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2" y="45"/>
                      <a:pt x="121" y="42"/>
                      <a:pt x="120" y="40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1" y="12"/>
                      <a:pt x="88" y="11"/>
                      <a:pt x="86" y="1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6" y="11"/>
                      <a:pt x="43" y="12"/>
                      <a:pt x="41" y="1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2"/>
                      <a:pt x="12" y="44"/>
                      <a:pt x="11" y="4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7"/>
                      <a:pt x="12" y="90"/>
                      <a:pt x="13" y="92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42" y="120"/>
                      <a:pt x="45" y="122"/>
                      <a:pt x="48" y="12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8" y="122"/>
                      <a:pt x="91" y="121"/>
                      <a:pt x="94" y="119"/>
                    </a:cubicBezTo>
                    <a:cubicBezTo>
                      <a:pt x="104" y="122"/>
                      <a:pt x="104" y="122"/>
                      <a:pt x="104" y="122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1" y="90"/>
                      <a:pt x="122" y="88"/>
                      <a:pt x="123" y="85"/>
                    </a:cubicBezTo>
                    <a:lnTo>
                      <a:pt x="133" y="80"/>
                    </a:lnTo>
                    <a:close/>
                    <a:moveTo>
                      <a:pt x="97" y="66"/>
                    </a:moveTo>
                    <a:cubicBezTo>
                      <a:pt x="97" y="83"/>
                      <a:pt x="83" y="96"/>
                      <a:pt x="67" y="96"/>
                    </a:cubicBezTo>
                    <a:cubicBezTo>
                      <a:pt x="50" y="96"/>
                      <a:pt x="37" y="83"/>
                      <a:pt x="37" y="66"/>
                    </a:cubicBezTo>
                    <a:cubicBezTo>
                      <a:pt x="37" y="50"/>
                      <a:pt x="50" y="37"/>
                      <a:pt x="67" y="37"/>
                    </a:cubicBezTo>
                    <a:cubicBezTo>
                      <a:pt x="83" y="37"/>
                      <a:pt x="97" y="50"/>
                      <a:pt x="97" y="6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9" name="Freeform 28"/>
              <p:cNvSpPr>
                <a:spLocks noEditPoints="1"/>
              </p:cNvSpPr>
              <p:nvPr/>
            </p:nvSpPr>
            <p:spPr bwMode="auto">
              <a:xfrm>
                <a:off x="5942014" y="4138613"/>
                <a:ext cx="155575" cy="155575"/>
              </a:xfrm>
              <a:custGeom>
                <a:avLst/>
                <a:gdLst>
                  <a:gd name="T0" fmla="*/ 108 w 108"/>
                  <a:gd name="T1" fmla="*/ 65 h 108"/>
                  <a:gd name="T2" fmla="*/ 108 w 108"/>
                  <a:gd name="T3" fmla="*/ 43 h 108"/>
                  <a:gd name="T4" fmla="*/ 100 w 108"/>
                  <a:gd name="T5" fmla="*/ 39 h 108"/>
                  <a:gd name="T6" fmla="*/ 97 w 108"/>
                  <a:gd name="T7" fmla="*/ 33 h 108"/>
                  <a:gd name="T8" fmla="*/ 100 w 108"/>
                  <a:gd name="T9" fmla="*/ 24 h 108"/>
                  <a:gd name="T10" fmla="*/ 84 w 108"/>
                  <a:gd name="T11" fmla="*/ 8 h 108"/>
                  <a:gd name="T12" fmla="*/ 75 w 108"/>
                  <a:gd name="T13" fmla="*/ 11 h 108"/>
                  <a:gd name="T14" fmla="*/ 70 w 108"/>
                  <a:gd name="T15" fmla="*/ 9 h 108"/>
                  <a:gd name="T16" fmla="*/ 65 w 108"/>
                  <a:gd name="T17" fmla="*/ 0 h 108"/>
                  <a:gd name="T18" fmla="*/ 43 w 108"/>
                  <a:gd name="T19" fmla="*/ 0 h 108"/>
                  <a:gd name="T20" fmla="*/ 39 w 108"/>
                  <a:gd name="T21" fmla="*/ 9 h 108"/>
                  <a:gd name="T22" fmla="*/ 33 w 108"/>
                  <a:gd name="T23" fmla="*/ 11 h 108"/>
                  <a:gd name="T24" fmla="*/ 24 w 108"/>
                  <a:gd name="T25" fmla="*/ 8 h 108"/>
                  <a:gd name="T26" fmla="*/ 8 w 108"/>
                  <a:gd name="T27" fmla="*/ 24 h 108"/>
                  <a:gd name="T28" fmla="*/ 11 w 108"/>
                  <a:gd name="T29" fmla="*/ 33 h 108"/>
                  <a:gd name="T30" fmla="*/ 9 w 108"/>
                  <a:gd name="T31" fmla="*/ 39 h 108"/>
                  <a:gd name="T32" fmla="*/ 0 w 108"/>
                  <a:gd name="T33" fmla="*/ 43 h 108"/>
                  <a:gd name="T34" fmla="*/ 0 w 108"/>
                  <a:gd name="T35" fmla="*/ 65 h 108"/>
                  <a:gd name="T36" fmla="*/ 8 w 108"/>
                  <a:gd name="T37" fmla="*/ 69 h 108"/>
                  <a:gd name="T38" fmla="*/ 11 w 108"/>
                  <a:gd name="T39" fmla="*/ 76 h 108"/>
                  <a:gd name="T40" fmla="*/ 8 w 108"/>
                  <a:gd name="T41" fmla="*/ 84 h 108"/>
                  <a:gd name="T42" fmla="*/ 23 w 108"/>
                  <a:gd name="T43" fmla="*/ 100 h 108"/>
                  <a:gd name="T44" fmla="*/ 32 w 108"/>
                  <a:gd name="T45" fmla="*/ 97 h 108"/>
                  <a:gd name="T46" fmla="*/ 39 w 108"/>
                  <a:gd name="T47" fmla="*/ 100 h 108"/>
                  <a:gd name="T48" fmla="*/ 43 w 108"/>
                  <a:gd name="T49" fmla="*/ 108 h 108"/>
                  <a:gd name="T50" fmla="*/ 65 w 108"/>
                  <a:gd name="T51" fmla="*/ 108 h 108"/>
                  <a:gd name="T52" fmla="*/ 69 w 108"/>
                  <a:gd name="T53" fmla="*/ 100 h 108"/>
                  <a:gd name="T54" fmla="*/ 76 w 108"/>
                  <a:gd name="T55" fmla="*/ 98 h 108"/>
                  <a:gd name="T56" fmla="*/ 84 w 108"/>
                  <a:gd name="T57" fmla="*/ 100 h 108"/>
                  <a:gd name="T58" fmla="*/ 100 w 108"/>
                  <a:gd name="T59" fmla="*/ 85 h 108"/>
                  <a:gd name="T60" fmla="*/ 97 w 108"/>
                  <a:gd name="T61" fmla="*/ 76 h 108"/>
                  <a:gd name="T62" fmla="*/ 100 w 108"/>
                  <a:gd name="T63" fmla="*/ 69 h 108"/>
                  <a:gd name="T64" fmla="*/ 108 w 108"/>
                  <a:gd name="T65" fmla="*/ 65 h 108"/>
                  <a:gd name="T66" fmla="*/ 78 w 108"/>
                  <a:gd name="T67" fmla="*/ 54 h 108"/>
                  <a:gd name="T68" fmla="*/ 54 w 108"/>
                  <a:gd name="T69" fmla="*/ 79 h 108"/>
                  <a:gd name="T70" fmla="*/ 30 w 108"/>
                  <a:gd name="T71" fmla="*/ 54 h 108"/>
                  <a:gd name="T72" fmla="*/ 54 w 108"/>
                  <a:gd name="T73" fmla="*/ 30 h 108"/>
                  <a:gd name="T74" fmla="*/ 78 w 108"/>
                  <a:gd name="T7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08">
                    <a:moveTo>
                      <a:pt x="108" y="65"/>
                    </a:moveTo>
                    <a:cubicBezTo>
                      <a:pt x="108" y="43"/>
                      <a:pt x="108" y="43"/>
                      <a:pt x="108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99" y="37"/>
                      <a:pt x="98" y="35"/>
                      <a:pt x="97" y="3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3" y="10"/>
                      <a:pt x="72" y="10"/>
                      <a:pt x="70" y="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10"/>
                      <a:pt x="35" y="10"/>
                      <a:pt x="33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0" y="35"/>
                      <a:pt x="9" y="37"/>
                      <a:pt x="9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71"/>
                      <a:pt x="10" y="73"/>
                      <a:pt x="11" y="76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4" y="98"/>
                      <a:pt x="36" y="99"/>
                      <a:pt x="39" y="100"/>
                    </a:cubicBezTo>
                    <a:cubicBezTo>
                      <a:pt x="43" y="108"/>
                      <a:pt x="43" y="108"/>
                      <a:pt x="43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1" y="100"/>
                      <a:pt x="74" y="99"/>
                      <a:pt x="76" y="98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4"/>
                      <a:pt x="99" y="72"/>
                      <a:pt x="100" y="69"/>
                    </a:cubicBezTo>
                    <a:lnTo>
                      <a:pt x="108" y="65"/>
                    </a:lnTo>
                    <a:close/>
                    <a:moveTo>
                      <a:pt x="78" y="54"/>
                    </a:moveTo>
                    <a:cubicBezTo>
                      <a:pt x="78" y="68"/>
                      <a:pt x="68" y="79"/>
                      <a:pt x="54" y="79"/>
                    </a:cubicBezTo>
                    <a:cubicBezTo>
                      <a:pt x="41" y="79"/>
                      <a:pt x="30" y="68"/>
                      <a:pt x="30" y="54"/>
                    </a:cubicBezTo>
                    <a:cubicBezTo>
                      <a:pt x="30" y="41"/>
                      <a:pt x="41" y="30"/>
                      <a:pt x="54" y="30"/>
                    </a:cubicBezTo>
                    <a:cubicBezTo>
                      <a:pt x="68" y="30"/>
                      <a:pt x="78" y="41"/>
                      <a:pt x="78" y="54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5599142" y="3033811"/>
            <a:ext cx="966049" cy="978254"/>
            <a:chOff x="5237224" y="3759845"/>
            <a:chExt cx="914912" cy="926470"/>
          </a:xfrm>
          <a:solidFill>
            <a:sysClr val="window" lastClr="FFFFFF"/>
          </a:solidFill>
        </p:grpSpPr>
        <p:sp>
          <p:nvSpPr>
            <p:cNvPr id="41" name="Freeform 1812"/>
            <p:cNvSpPr/>
            <p:nvPr/>
          </p:nvSpPr>
          <p:spPr>
            <a:xfrm>
              <a:off x="5237224" y="3759845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539564" y="3983837"/>
              <a:ext cx="345128" cy="512366"/>
              <a:chOff x="5649914" y="2946401"/>
              <a:chExt cx="360363" cy="534987"/>
            </a:xfrm>
            <a:grpFill/>
          </p:grpSpPr>
          <p:sp>
            <p:nvSpPr>
              <p:cNvPr id="43" name="Freeform 29"/>
              <p:cNvSpPr/>
              <p:nvPr/>
            </p:nvSpPr>
            <p:spPr bwMode="auto">
              <a:xfrm>
                <a:off x="5776914" y="3424238"/>
                <a:ext cx="106363" cy="57150"/>
              </a:xfrm>
              <a:custGeom>
                <a:avLst/>
                <a:gdLst>
                  <a:gd name="T0" fmla="*/ 0 w 74"/>
                  <a:gd name="T1" fmla="*/ 0 h 40"/>
                  <a:gd name="T2" fmla="*/ 37 w 74"/>
                  <a:gd name="T3" fmla="*/ 40 h 40"/>
                  <a:gd name="T4" fmla="*/ 74 w 74"/>
                  <a:gd name="T5" fmla="*/ 0 h 40"/>
                  <a:gd name="T6" fmla="*/ 0 w 74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40">
                    <a:moveTo>
                      <a:pt x="0" y="0"/>
                    </a:moveTo>
                    <a:cubicBezTo>
                      <a:pt x="0" y="22"/>
                      <a:pt x="17" y="40"/>
                      <a:pt x="37" y="40"/>
                    </a:cubicBezTo>
                    <a:cubicBezTo>
                      <a:pt x="57" y="40"/>
                      <a:pt x="74" y="22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5753101" y="3346451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6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6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4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5753101" y="3386138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5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5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3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6" name="Freeform 32"/>
              <p:cNvSpPr/>
              <p:nvPr/>
            </p:nvSpPr>
            <p:spPr bwMode="auto">
              <a:xfrm>
                <a:off x="5649914" y="2946401"/>
                <a:ext cx="360363" cy="385763"/>
              </a:xfrm>
              <a:custGeom>
                <a:avLst/>
                <a:gdLst>
                  <a:gd name="T0" fmla="*/ 250 w 250"/>
                  <a:gd name="T1" fmla="*/ 125 h 268"/>
                  <a:gd name="T2" fmla="*/ 125 w 250"/>
                  <a:gd name="T3" fmla="*/ 0 h 268"/>
                  <a:gd name="T4" fmla="*/ 0 w 250"/>
                  <a:gd name="T5" fmla="*/ 125 h 268"/>
                  <a:gd name="T6" fmla="*/ 72 w 250"/>
                  <a:gd name="T7" fmla="*/ 238 h 268"/>
                  <a:gd name="T8" fmla="*/ 72 w 250"/>
                  <a:gd name="T9" fmla="*/ 244 h 268"/>
                  <a:gd name="T10" fmla="*/ 96 w 250"/>
                  <a:gd name="T11" fmla="*/ 268 h 268"/>
                  <a:gd name="T12" fmla="*/ 154 w 250"/>
                  <a:gd name="T13" fmla="*/ 268 h 268"/>
                  <a:gd name="T14" fmla="*/ 178 w 250"/>
                  <a:gd name="T15" fmla="*/ 244 h 268"/>
                  <a:gd name="T16" fmla="*/ 178 w 250"/>
                  <a:gd name="T17" fmla="*/ 238 h 268"/>
                  <a:gd name="T18" fmla="*/ 250 w 250"/>
                  <a:gd name="T19" fmla="*/ 12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268">
                    <a:moveTo>
                      <a:pt x="250" y="125"/>
                    </a:moveTo>
                    <a:cubicBezTo>
                      <a:pt x="250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5"/>
                    </a:cubicBezTo>
                    <a:cubicBezTo>
                      <a:pt x="0" y="175"/>
                      <a:pt x="30" y="218"/>
                      <a:pt x="72" y="238"/>
                    </a:cubicBezTo>
                    <a:cubicBezTo>
                      <a:pt x="72" y="244"/>
                      <a:pt x="72" y="244"/>
                      <a:pt x="72" y="244"/>
                    </a:cubicBezTo>
                    <a:cubicBezTo>
                      <a:pt x="72" y="257"/>
                      <a:pt x="83" y="268"/>
                      <a:pt x="96" y="268"/>
                    </a:cubicBezTo>
                    <a:cubicBezTo>
                      <a:pt x="154" y="268"/>
                      <a:pt x="154" y="268"/>
                      <a:pt x="154" y="268"/>
                    </a:cubicBezTo>
                    <a:cubicBezTo>
                      <a:pt x="167" y="268"/>
                      <a:pt x="178" y="257"/>
                      <a:pt x="178" y="244"/>
                    </a:cubicBezTo>
                    <a:cubicBezTo>
                      <a:pt x="178" y="238"/>
                      <a:pt x="178" y="238"/>
                      <a:pt x="178" y="238"/>
                    </a:cubicBezTo>
                    <a:cubicBezTo>
                      <a:pt x="221" y="218"/>
                      <a:pt x="250" y="175"/>
                      <a:pt x="250" y="125"/>
                    </a:cubicBez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802753" y="1781678"/>
            <a:ext cx="3793643" cy="590636"/>
            <a:chOff x="1641794" y="2573986"/>
            <a:chExt cx="3592830" cy="559370"/>
          </a:xfrm>
        </p:grpSpPr>
        <p:sp>
          <p:nvSpPr>
            <p:cNvPr id="48" name="文本框 85"/>
            <p:cNvSpPr txBox="1"/>
            <p:nvPr/>
          </p:nvSpPr>
          <p:spPr>
            <a:xfrm>
              <a:off x="1641794" y="2862276"/>
              <a:ext cx="3592830" cy="27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兼容</a:t>
              </a:r>
              <a:r>
                <a:rPr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p c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，手机，平板等多终端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9" name="TextBox 1956"/>
            <p:cNvSpPr/>
            <p:nvPr/>
          </p:nvSpPr>
          <p:spPr>
            <a:xfrm>
              <a:off x="3438210" y="2573986"/>
              <a:ext cx="1765746" cy="3206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algn="r" defTabSz="685800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响应式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805498" y="4184130"/>
            <a:ext cx="3793643" cy="590635"/>
            <a:chOff x="1644394" y="4873181"/>
            <a:chExt cx="3592830" cy="559370"/>
          </a:xfrm>
        </p:grpSpPr>
        <p:sp>
          <p:nvSpPr>
            <p:cNvPr id="51" name="文本框 5"/>
            <p:cNvSpPr txBox="1"/>
            <p:nvPr/>
          </p:nvSpPr>
          <p:spPr>
            <a:xfrm>
              <a:off x="1644394" y="5161471"/>
              <a:ext cx="3592830" cy="27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lt"/>
                </a:rPr>
                <a:t>基本涵盖常用场景的组件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2" name="TextBox 1956"/>
            <p:cNvSpPr/>
            <p:nvPr/>
          </p:nvSpPr>
          <p:spPr>
            <a:xfrm>
              <a:off x="3334871" y="4873181"/>
              <a:ext cx="1847934" cy="3206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algn="r" defTabSz="685800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组件丰富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29062" y="672460"/>
            <a:ext cx="4203131" cy="505021"/>
            <a:chOff x="716110" y="187653"/>
            <a:chExt cx="4203131" cy="505021"/>
          </a:xfrm>
        </p:grpSpPr>
        <p:sp>
          <p:nvSpPr>
            <p:cNvPr id="54" name="文本框 53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Bootstrap </a:t>
              </a:r>
              <a:r>
                <a:rPr lang="zh-CN" altLang="en-US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特点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74478" y="692674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8133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452527" y="1995280"/>
            <a:ext cx="648793" cy="648793"/>
            <a:chOff x="6443245" y="1611109"/>
            <a:chExt cx="751188" cy="751188"/>
          </a:xfrm>
          <a:solidFill>
            <a:sysClr val="window" lastClr="FFFFFF"/>
          </a:solidFill>
        </p:grpSpPr>
        <p:sp>
          <p:nvSpPr>
            <p:cNvPr id="9" name="椭圆 8"/>
            <p:cNvSpPr/>
            <p:nvPr/>
          </p:nvSpPr>
          <p:spPr>
            <a:xfrm>
              <a:off x="6443245" y="1611109"/>
              <a:ext cx="751188" cy="751188"/>
            </a:xfrm>
            <a:prstGeom prst="ellipse">
              <a:avLst/>
            </a:prstGeom>
            <a:solidFill>
              <a:srgbClr val="294F73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6602953" y="1780982"/>
              <a:ext cx="425755" cy="418061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6 h 204"/>
                <a:gd name="T34" fmla="*/ 34 w 208"/>
                <a:gd name="T35" fmla="*/ 138 h 204"/>
                <a:gd name="T36" fmla="*/ 23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1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6"/>
                    <a:pt x="28" y="126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3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4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close/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6" y="135"/>
                    <a:pt x="71" y="120"/>
                    <a:pt x="71" y="102"/>
                  </a:cubicBezTo>
                  <a:cubicBezTo>
                    <a:pt x="71" y="84"/>
                    <a:pt x="86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411268" y="1996509"/>
            <a:ext cx="655558" cy="655558"/>
            <a:chOff x="3424768" y="1611109"/>
            <a:chExt cx="759650" cy="759649"/>
          </a:xfrm>
          <a:solidFill>
            <a:sysClr val="window" lastClr="FFFFFF"/>
          </a:solidFill>
        </p:grpSpPr>
        <p:sp>
          <p:nvSpPr>
            <p:cNvPr id="29" name="椭圆 28"/>
            <p:cNvSpPr/>
            <p:nvPr/>
          </p:nvSpPr>
          <p:spPr>
            <a:xfrm>
              <a:off x="3424768" y="1611109"/>
              <a:ext cx="759650" cy="7596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3524311" y="1805900"/>
              <a:ext cx="555723" cy="348110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16024" y="1968500"/>
            <a:ext cx="3698159" cy="582115"/>
            <a:chOff x="2077924" y="1968500"/>
            <a:chExt cx="3698159" cy="582115"/>
          </a:xfrm>
        </p:grpSpPr>
        <p:sp>
          <p:nvSpPr>
            <p:cNvPr id="32" name="TextBox 1210"/>
            <p:cNvSpPr/>
            <p:nvPr/>
          </p:nvSpPr>
          <p:spPr>
            <a:xfrm>
              <a:off x="2077925" y="1968500"/>
              <a:ext cx="981679" cy="315471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defTabSz="685800"/>
              <a:r>
                <a:rPr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Npm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安装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3" name="文本框 11"/>
            <p:cNvSpPr txBox="1"/>
            <p:nvPr/>
          </p:nvSpPr>
          <p:spPr>
            <a:xfrm>
              <a:off x="2077924" y="2287466"/>
              <a:ext cx="3698159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square" lIns="68580" tIns="34290" rIns="68580" bIns="34290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050" dirty="0" err="1"/>
                <a:t>npm</a:t>
              </a:r>
              <a:r>
                <a:rPr lang="en-US" altLang="zh-CN" sz="1050" dirty="0"/>
                <a:t> </a:t>
              </a:r>
              <a:r>
                <a:rPr lang="en-US" altLang="zh-CN" sz="1050" dirty="0"/>
                <a:t>install </a:t>
              </a:r>
              <a:r>
                <a:rPr lang="en-US" altLang="zh-CN" sz="1050" dirty="0"/>
                <a:t>bootstrap</a:t>
              </a:r>
              <a:endParaRPr lang="en-US" altLang="zh-CN" sz="105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183373" y="1968500"/>
            <a:ext cx="3698159" cy="776014"/>
            <a:chOff x="7145273" y="1968500"/>
            <a:chExt cx="3698159" cy="776014"/>
          </a:xfrm>
        </p:grpSpPr>
        <p:sp>
          <p:nvSpPr>
            <p:cNvPr id="41" name="TextBox 1210"/>
            <p:cNvSpPr/>
            <p:nvPr/>
          </p:nvSpPr>
          <p:spPr>
            <a:xfrm>
              <a:off x="7145274" y="1968500"/>
              <a:ext cx="959237" cy="315471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defTabSz="685800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下载文件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2" name="文本框 11"/>
            <p:cNvSpPr txBox="1"/>
            <p:nvPr/>
          </p:nvSpPr>
          <p:spPr>
            <a:xfrm>
              <a:off x="7145273" y="2287466"/>
              <a:ext cx="3698159" cy="457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square" lIns="68580" tIns="34290" rIns="68580" bIns="34290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050" dirty="0"/>
                <a:t>需要将预编译的 </a:t>
              </a:r>
              <a:r>
                <a:rPr lang="en-US" altLang="zh-CN" sz="1050" dirty="0"/>
                <a:t>CSS </a:t>
              </a:r>
              <a:r>
                <a:rPr lang="zh-CN" altLang="en-US" sz="1050" dirty="0"/>
                <a:t>或 </a:t>
              </a:r>
              <a:r>
                <a:rPr lang="en-US" altLang="zh-CN" sz="1050" dirty="0"/>
                <a:t>JS </a:t>
              </a:r>
              <a:r>
                <a:rPr lang="zh-CN" altLang="en-US" sz="1050" dirty="0"/>
                <a:t>文件引入你的页面，可以直接使用 </a:t>
              </a:r>
              <a:r>
                <a:rPr lang="en-US" altLang="zh-CN" sz="1050" dirty="0">
                  <a:hlinkClick r:id="rId3"/>
                </a:rPr>
                <a:t>BootstrapCDN</a:t>
              </a:r>
              <a:r>
                <a:rPr lang="zh-CN" altLang="en-US" sz="1050" dirty="0"/>
                <a:t>。</a:t>
              </a:r>
              <a:endParaRPr lang="en-US" altLang="zh-CN" sz="105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29062" y="672460"/>
            <a:ext cx="4203131" cy="449599"/>
            <a:chOff x="716110" y="187653"/>
            <a:chExt cx="4203131" cy="449599"/>
          </a:xfrm>
        </p:grpSpPr>
        <p:sp>
          <p:nvSpPr>
            <p:cNvPr id="50" name="文本框 49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774478" y="637252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53" name="矩形 52"/>
          <p:cNvSpPr/>
          <p:nvPr/>
        </p:nvSpPr>
        <p:spPr>
          <a:xfrm>
            <a:off x="1099356" y="676679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altLang="zh-CN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Bootstrap </a:t>
            </a:r>
            <a:r>
              <a:rPr lang="zh-CN" altLang="en-US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引用</a:t>
            </a:r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方式</a:t>
            </a:r>
            <a:endParaRPr lang="zh-CN" altLang="en-US" b="1" dirty="0"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8745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720436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>
          <a:xfrm>
            <a:off x="812800" y="162985"/>
            <a:ext cx="8940800" cy="833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733" dirty="0" smtClean="0"/>
              <a:t>Bootstrap</a:t>
            </a:r>
            <a:endParaRPr lang="zh-CN" altLang="en-US" sz="3200" dirty="0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717551" y="1411817"/>
            <a:ext cx="11142133" cy="52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1" indent="-761981">
              <a:lnSpc>
                <a:spcPct val="140000"/>
              </a:lnSpc>
            </a:pPr>
            <a:r>
              <a:rPr lang="zh-CN" altLang="en-US" sz="2400" dirty="0" smtClean="0"/>
              <a:t>1. Bootstrap栅格系统</a:t>
            </a:r>
          </a:p>
          <a:p>
            <a:pPr marL="761981" indent="-761981">
              <a:lnSpc>
                <a:spcPct val="140000"/>
              </a:lnSpc>
            </a:pPr>
            <a:r>
              <a:rPr lang="zh-CN" altLang="en-US" sz="2400" dirty="0" smtClean="0"/>
              <a:t>2. Bootstrap排版</a:t>
            </a:r>
          </a:p>
          <a:p>
            <a:pPr marL="761981" indent="-761981">
              <a:lnSpc>
                <a:spcPct val="140000"/>
              </a:lnSpc>
            </a:pPr>
            <a:r>
              <a:rPr lang="zh-CN" altLang="en-US" sz="2400" dirty="0" smtClean="0"/>
              <a:t>3. Bootstrap代码</a:t>
            </a:r>
          </a:p>
          <a:p>
            <a:pPr marL="761981" indent="-761981">
              <a:lnSpc>
                <a:spcPct val="140000"/>
              </a:lnSpc>
            </a:pPr>
            <a:r>
              <a:rPr lang="zh-CN" altLang="en-US" sz="2400" dirty="0" smtClean="0"/>
              <a:t>4. Bootstrap表格</a:t>
            </a:r>
          </a:p>
          <a:p>
            <a:pPr marL="761981" indent="-761981">
              <a:lnSpc>
                <a:spcPct val="140000"/>
              </a:lnSpc>
            </a:pPr>
            <a:r>
              <a:rPr lang="zh-CN" altLang="en-US" sz="2400" dirty="0" smtClean="0"/>
              <a:t>5. Bootstrap表单</a:t>
            </a:r>
          </a:p>
          <a:p>
            <a:pPr marL="761981" indent="-761981">
              <a:lnSpc>
                <a:spcPct val="140000"/>
              </a:lnSpc>
            </a:pPr>
            <a:r>
              <a:rPr lang="zh-CN" altLang="en-US" sz="2400" dirty="0" smtClean="0"/>
              <a:t>6. Bootstrap按钮</a:t>
            </a:r>
          </a:p>
          <a:p>
            <a:pPr marL="761981" indent="-761981">
              <a:lnSpc>
                <a:spcPct val="140000"/>
              </a:lnSpc>
            </a:pPr>
            <a:r>
              <a:rPr lang="zh-CN" altLang="en-US" sz="2400" dirty="0" smtClean="0"/>
              <a:t>7. Bootstrap图像</a:t>
            </a:r>
          </a:p>
          <a:p>
            <a:pPr marL="761981" indent="-761981">
              <a:lnSpc>
                <a:spcPct val="14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9857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812800" y="162985"/>
            <a:ext cx="8940800" cy="833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/>
              <a:t>Bootstrap栅格系统</a:t>
            </a:r>
            <a:endParaRPr lang="zh-CN" altLang="en-US" sz="320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17551" y="1411817"/>
            <a:ext cx="11142133" cy="52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1" indent="-761981"/>
            <a:r>
              <a:rPr lang="zh-CN" altLang="en-US" sz="2400" dirty="0" smtClean="0"/>
              <a:t>Bootstrap包含了一个响应式的、移动设备优先的、不固定的网格系统，可以随着设备和视口大小的增加而适当的增加到最多12列</a:t>
            </a:r>
          </a:p>
          <a:p>
            <a:pPr marL="761981" indent="-761981"/>
            <a:r>
              <a:rPr lang="zh-CN" altLang="en-US" sz="2400" dirty="0" smtClean="0"/>
              <a:t>媒体查询：	</a:t>
            </a:r>
          </a:p>
          <a:p>
            <a:pPr marL="761981" indent="-761981">
              <a:buFont typeface="Arial" panose="020B0604020202020204" pitchFamily="34" charset="0"/>
              <a:buNone/>
            </a:pPr>
            <a:r>
              <a:rPr lang="zh-CN" altLang="en-US" sz="2400" dirty="0" smtClean="0"/>
              <a:t>		</a:t>
            </a:r>
            <a:r>
              <a:rPr lang="zh-CN" altLang="en-US" sz="2133" dirty="0" smtClean="0"/>
              <a:t>用来创建 Bootstrap 网格系统中的关键的分界点，根据不同的视口大小显示不同的内容</a:t>
            </a:r>
          </a:p>
          <a:p>
            <a:pPr marL="761981" indent="-761981">
              <a:buFont typeface="Arial" panose="020B0604020202020204" pitchFamily="34" charset="0"/>
              <a:buNone/>
            </a:pPr>
            <a:endParaRPr lang="zh-CN" altLang="en-US" sz="1333" dirty="0" smtClean="0"/>
          </a:p>
          <a:p>
            <a:pPr marL="761981" indent="-76198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1683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QQ截图201611021429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53" y="1489786"/>
            <a:ext cx="9312419" cy="389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682625" y="585357"/>
            <a:ext cx="641032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9pPr>
          </a:lstStyle>
          <a:p>
            <a:r>
              <a:rPr lang="zh-CN" altLang="en-US" sz="2400" b="0">
                <a:solidFill>
                  <a:srgbClr val="262626"/>
                </a:solidFill>
              </a:rPr>
              <a:t>Bootstrap栅格系统</a:t>
            </a:r>
          </a:p>
        </p:txBody>
      </p:sp>
    </p:spTree>
    <p:extLst>
      <p:ext uri="{BB962C8B-B14F-4D97-AF65-F5344CB8AC3E}">
        <p14:creationId xmlns:p14="http://schemas.microsoft.com/office/powerpoint/2010/main" val="17336611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21290" y="1503796"/>
            <a:ext cx="8356600" cy="39608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</a:pPr>
            <a:r>
              <a:rPr lang="zh-CN" altLang="en-US" sz="1800" dirty="0" smtClean="0"/>
              <a:t>1. 内联子标题</a:t>
            </a:r>
          </a:p>
          <a:p>
            <a:pPr marL="571500" indent="-571500">
              <a:lnSpc>
                <a:spcPct val="100000"/>
              </a:lnSpc>
              <a:buFont typeface="Wingdings" charset="2"/>
              <a:buNone/>
            </a:pPr>
            <a:r>
              <a:rPr lang="zh-CN" altLang="en-US" sz="1800" dirty="0" smtClean="0"/>
              <a:t>		&lt;h3&gt;我是标题3 h3. &lt;small&gt;我是副标题3 h3&lt;/small&gt;&lt;/h3&gt;</a:t>
            </a:r>
          </a:p>
          <a:p>
            <a:pPr marL="571500" indent="-571500">
              <a:lnSpc>
                <a:spcPct val="100000"/>
              </a:lnSpc>
            </a:pPr>
            <a:r>
              <a:rPr lang="zh-CN" altLang="en-US" sz="1800" dirty="0" smtClean="0"/>
              <a:t>2. 强调</a:t>
            </a:r>
          </a:p>
          <a:p>
            <a:pPr marL="571500" indent="-571500">
              <a:lnSpc>
                <a:spcPct val="100000"/>
              </a:lnSpc>
              <a:buFont typeface="Wingdings" charset="2"/>
              <a:buNone/>
            </a:pPr>
            <a:r>
              <a:rPr lang="zh-CN" altLang="en-US" sz="1800" dirty="0" smtClean="0"/>
              <a:t>		&lt;small&gt;  &lt;strong&gt;  &lt;em&gt;</a:t>
            </a:r>
          </a:p>
          <a:p>
            <a:pPr marL="571500" indent="-571500">
              <a:lnSpc>
                <a:spcPct val="100000"/>
              </a:lnSpc>
              <a:buFont typeface="Wingdings" charset="2"/>
              <a:buNone/>
            </a:pPr>
            <a:r>
              <a:rPr lang="zh-CN" altLang="en-US" sz="1800" dirty="0" smtClean="0"/>
              <a:t>	3. 缩写</a:t>
            </a:r>
          </a:p>
          <a:p>
            <a:pPr marL="571500" indent="-571500">
              <a:lnSpc>
                <a:spcPct val="100000"/>
              </a:lnSpc>
              <a:buFont typeface="Wingdings" charset="2"/>
              <a:buNone/>
            </a:pPr>
            <a:r>
              <a:rPr lang="zh-CN" altLang="en-US" sz="1800" dirty="0" smtClean="0"/>
              <a:t>		&lt;abbr title="World Wide Wed"&gt;WWW&lt;/abbr&gt;</a:t>
            </a:r>
          </a:p>
          <a:p>
            <a:pPr marL="571500" indent="-571500">
              <a:lnSpc>
                <a:spcPct val="100000"/>
              </a:lnSpc>
              <a:buFont typeface="Wingdings" charset="2"/>
              <a:buNone/>
            </a:pPr>
            <a:r>
              <a:rPr lang="zh-CN" altLang="en-US" sz="1800" dirty="0" smtClean="0"/>
              <a:t>	4. 地址</a:t>
            </a:r>
          </a:p>
          <a:p>
            <a:pPr marL="571500" indent="-571500">
              <a:lnSpc>
                <a:spcPct val="100000"/>
              </a:lnSpc>
              <a:buFont typeface="Wingdings" charset="2"/>
              <a:buNone/>
            </a:pPr>
            <a:r>
              <a:rPr lang="zh-CN" altLang="en-US" sz="1800" dirty="0" smtClean="0"/>
              <a:t>		&lt;address&gt;&lt;/address&gt;</a:t>
            </a:r>
          </a:p>
          <a:p>
            <a:pPr marL="571500" indent="-571500">
              <a:lnSpc>
                <a:spcPct val="100000"/>
              </a:lnSpc>
              <a:buFont typeface="Wingdings" charset="2"/>
              <a:buNone/>
            </a:pPr>
            <a:r>
              <a:rPr lang="zh-CN" altLang="en-US" sz="1800" dirty="0" smtClean="0"/>
              <a:t>	5. 引用</a:t>
            </a:r>
          </a:p>
          <a:p>
            <a:pPr marL="571500" indent="-571500">
              <a:lnSpc>
                <a:spcPct val="100000"/>
              </a:lnSpc>
              <a:buFont typeface="Wingdings" charset="2"/>
              <a:buNone/>
            </a:pPr>
            <a:r>
              <a:rPr lang="zh-CN" altLang="en-US" sz="1800" dirty="0" smtClean="0"/>
              <a:t>	6. 列表</a:t>
            </a:r>
            <a:endParaRPr lang="zh-CN" altLang="en-US" sz="18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1290" y="440893"/>
            <a:ext cx="670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smtClean="0"/>
              <a:t>Bootstrap排版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021058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845284" y="2716922"/>
            <a:ext cx="38415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CONTENT</a:t>
            </a:r>
            <a:endParaRPr lang="zh-CN" altLang="en-US" sz="6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04869" y="970953"/>
            <a:ext cx="1175322" cy="806290"/>
            <a:chOff x="7779199" y="970953"/>
            <a:chExt cx="1175322" cy="806290"/>
          </a:xfrm>
        </p:grpSpPr>
        <p:sp>
          <p:nvSpPr>
            <p:cNvPr id="13" name="矩形 12"/>
            <p:cNvSpPr/>
            <p:nvPr/>
          </p:nvSpPr>
          <p:spPr>
            <a:xfrm>
              <a:off x="7779199" y="1438689"/>
              <a:ext cx="11753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dirty="0" smtClean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HTML</a:t>
              </a:r>
              <a:r>
                <a:rPr lang="zh-CN" altLang="en-US" sz="1600" dirty="0" smtClean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语法</a:t>
              </a:r>
              <a:endParaRPr lang="zh-CN" altLang="en-US" sz="16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789473" y="970953"/>
              <a:ext cx="942975" cy="523220"/>
              <a:chOff x="6095999" y="654444"/>
              <a:chExt cx="942975" cy="523220"/>
            </a:xfrm>
          </p:grpSpPr>
          <p:sp>
            <p:nvSpPr>
              <p:cNvPr id="8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07209" y="654444"/>
                <a:ext cx="729943" cy="523220"/>
                <a:chOff x="943942" y="2688081"/>
                <a:chExt cx="729943" cy="523220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94394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01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11" name="直接连接符 10"/>
                <p:cNvCxnSpPr>
                  <a:cxnSpLocks/>
                </p:cNvCxnSpPr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组合 13"/>
          <p:cNvGrpSpPr/>
          <p:nvPr/>
        </p:nvGrpSpPr>
        <p:grpSpPr>
          <a:xfrm>
            <a:off x="8204869" y="2222427"/>
            <a:ext cx="2031106" cy="982710"/>
            <a:chOff x="7779199" y="2222427"/>
            <a:chExt cx="2031106" cy="982710"/>
          </a:xfrm>
        </p:grpSpPr>
        <p:grpSp>
          <p:nvGrpSpPr>
            <p:cNvPr id="15" name="组合 14"/>
            <p:cNvGrpSpPr/>
            <p:nvPr/>
          </p:nvGrpSpPr>
          <p:grpSpPr>
            <a:xfrm>
              <a:off x="7789473" y="2222427"/>
              <a:ext cx="942975" cy="523220"/>
              <a:chOff x="6095999" y="2071235"/>
              <a:chExt cx="942975" cy="523220"/>
            </a:xfrm>
          </p:grpSpPr>
          <p:sp>
            <p:nvSpPr>
              <p:cNvPr id="19" name="矩形: 圆角 39"/>
              <p:cNvSpPr/>
              <p:nvPr/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6107209" y="2071235"/>
                <a:ext cx="765564" cy="523220"/>
                <a:chOff x="3673121" y="2688081"/>
                <a:chExt cx="765564" cy="523220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3673121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02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22" name="直接连接符 21"/>
                <p:cNvCxnSpPr>
                  <a:cxnSpLocks/>
                </p:cNvCxnSpPr>
                <p:nvPr/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组合 15"/>
            <p:cNvGrpSpPr/>
            <p:nvPr/>
          </p:nvGrpSpPr>
          <p:grpSpPr>
            <a:xfrm>
              <a:off x="7779199" y="2684018"/>
              <a:ext cx="2031106" cy="521119"/>
              <a:chOff x="8106714" y="1721786"/>
              <a:chExt cx="2031106" cy="521119"/>
            </a:xfrm>
          </p:grpSpPr>
          <p:sp>
            <p:nvSpPr>
              <p:cNvPr id="17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106714" y="1721786"/>
                <a:ext cx="14157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 smtClean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前端基础框架</a:t>
                </a:r>
                <a:endPara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204869" y="3473901"/>
            <a:ext cx="2031106" cy="799568"/>
            <a:chOff x="7779199" y="3473901"/>
            <a:chExt cx="2031106" cy="799568"/>
          </a:xfrm>
        </p:grpSpPr>
        <p:grpSp>
          <p:nvGrpSpPr>
            <p:cNvPr id="24" name="组合 23"/>
            <p:cNvGrpSpPr/>
            <p:nvPr/>
          </p:nvGrpSpPr>
          <p:grpSpPr>
            <a:xfrm>
              <a:off x="7789473" y="3473901"/>
              <a:ext cx="942975" cy="523220"/>
              <a:chOff x="6095999" y="3498928"/>
              <a:chExt cx="942975" cy="523220"/>
            </a:xfrm>
          </p:grpSpPr>
          <p:sp>
            <p:nvSpPr>
              <p:cNvPr id="28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03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31" name="直接连接符 30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组合 24"/>
            <p:cNvGrpSpPr/>
            <p:nvPr/>
          </p:nvGrpSpPr>
          <p:grpSpPr>
            <a:xfrm>
              <a:off x="7779199" y="3913932"/>
              <a:ext cx="2031106" cy="359537"/>
              <a:chOff x="8106714" y="1721786"/>
              <a:chExt cx="2031106" cy="359537"/>
            </a:xfrm>
          </p:grpSpPr>
          <p:sp>
            <p:nvSpPr>
              <p:cNvPr id="26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106714" y="1721786"/>
                <a:ext cx="16209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 smtClean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开发文档的使用</a:t>
                </a:r>
                <a:endPara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8204869" y="4725375"/>
            <a:ext cx="2686954" cy="823118"/>
            <a:chOff x="7779199" y="4725375"/>
            <a:chExt cx="2686954" cy="823118"/>
          </a:xfrm>
        </p:grpSpPr>
        <p:grpSp>
          <p:nvGrpSpPr>
            <p:cNvPr id="33" name="组合 32"/>
            <p:cNvGrpSpPr/>
            <p:nvPr/>
          </p:nvGrpSpPr>
          <p:grpSpPr>
            <a:xfrm>
              <a:off x="7789473" y="4725375"/>
              <a:ext cx="942975" cy="523220"/>
              <a:chOff x="6095999" y="3498928"/>
              <a:chExt cx="942975" cy="523220"/>
            </a:xfrm>
          </p:grpSpPr>
          <p:sp>
            <p:nvSpPr>
              <p:cNvPr id="37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9" name="文本框 38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04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40" name="直接连接符 39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组合 33"/>
            <p:cNvGrpSpPr/>
            <p:nvPr/>
          </p:nvGrpSpPr>
          <p:grpSpPr>
            <a:xfrm>
              <a:off x="7779199" y="5188956"/>
              <a:ext cx="2686954" cy="359537"/>
              <a:chOff x="8106714" y="1721786"/>
              <a:chExt cx="2686954" cy="359537"/>
            </a:xfrm>
          </p:grpSpPr>
          <p:sp>
            <p:nvSpPr>
              <p:cNvPr id="35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106714" y="1721786"/>
                <a:ext cx="26869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 smtClean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前端工程师技能标准与要求</a:t>
                </a:r>
                <a:endPara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5693144" y="3529854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 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&gt;&gt;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3959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22238"/>
            <a:ext cx="670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Bootstrap </a:t>
            </a:r>
            <a:r>
              <a:rPr lang="zh-CN" altLang="en-US" sz="2400" smtClean="0"/>
              <a:t>代码</a:t>
            </a:r>
            <a:endParaRPr lang="zh-CN" altLang="en-US" sz="24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8163" y="1058863"/>
            <a:ext cx="8356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30000"/>
              </a:lnSpc>
            </a:pPr>
            <a:r>
              <a:rPr lang="zh-CN" altLang="en-US" sz="1800" dirty="0" smtClean="0"/>
              <a:t>1. Bootstrap允许你以两种形式显示代码：</a:t>
            </a:r>
          </a:p>
          <a:p>
            <a:pPr marL="571500" indent="-571500">
              <a:lnSpc>
                <a:spcPct val="130000"/>
              </a:lnSpc>
              <a:buFont typeface="Wingdings" charset="2"/>
              <a:buNone/>
            </a:pPr>
            <a:r>
              <a:rPr lang="zh-CN" altLang="en-US" sz="1800" dirty="0" smtClean="0"/>
              <a:t>		code标签</a:t>
            </a:r>
          </a:p>
          <a:p>
            <a:pPr marL="571500" indent="-571500">
              <a:lnSpc>
                <a:spcPct val="130000"/>
              </a:lnSpc>
              <a:buFont typeface="Wingdings" charset="2"/>
              <a:buNone/>
            </a:pPr>
            <a:r>
              <a:rPr lang="zh-CN" altLang="en-US" sz="1800" dirty="0" smtClean="0"/>
              <a:t>		pre标签</a:t>
            </a:r>
          </a:p>
          <a:p>
            <a:pPr marL="571500" indent="-571500">
              <a:lnSpc>
                <a:spcPct val="130000"/>
              </a:lnSpc>
              <a:buFont typeface="Wingdings" charset="2"/>
              <a:buNone/>
            </a:pPr>
            <a:r>
              <a:rPr lang="zh-CN" altLang="en-US" sz="1800" dirty="0" smtClean="0"/>
              <a:t>	注意：请确保你使用&lt;pre&gt;和&lt;code&gt;标签时，开始标签和结束标签使用Unicode变体 &amp;lt   &amp;gt</a:t>
            </a:r>
          </a:p>
        </p:txBody>
      </p:sp>
    </p:spTree>
    <p:extLst>
      <p:ext uri="{BB962C8B-B14F-4D97-AF65-F5344CB8AC3E}">
        <p14:creationId xmlns:p14="http://schemas.microsoft.com/office/powerpoint/2010/main" val="8899535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22238"/>
            <a:ext cx="670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Bootstrap </a:t>
            </a:r>
            <a:r>
              <a:rPr lang="zh-CN" altLang="en-US" sz="2400" smtClean="0"/>
              <a:t>表格</a:t>
            </a:r>
            <a:endParaRPr lang="zh-CN" altLang="en-US" sz="24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8163" y="1058863"/>
            <a:ext cx="8356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40000"/>
              </a:lnSpc>
            </a:pPr>
            <a:r>
              <a:rPr lang="zh-CN" altLang="en-US" sz="1800" smtClean="0"/>
              <a:t>Bootstrap支持原来的表格元素</a:t>
            </a:r>
          </a:p>
          <a:p>
            <a:pPr marL="571500" indent="-571500">
              <a:lnSpc>
                <a:spcPct val="140000"/>
              </a:lnSpc>
            </a:pPr>
            <a:r>
              <a:rPr lang="zh-CN" altLang="en-US" sz="1800" smtClean="0"/>
              <a:t>table</a:t>
            </a:r>
          </a:p>
          <a:p>
            <a:pPr marL="571500" indent="-571500">
              <a:lnSpc>
                <a:spcPct val="140000"/>
              </a:lnSpc>
            </a:pPr>
            <a:r>
              <a:rPr lang="zh-CN" altLang="en-US" sz="1800" smtClean="0"/>
              <a:t>thead：表格标题行容器元素</a:t>
            </a:r>
          </a:p>
          <a:p>
            <a:pPr marL="571500" indent="-571500">
              <a:lnSpc>
                <a:spcPct val="140000"/>
              </a:lnSpc>
            </a:pPr>
            <a:r>
              <a:rPr lang="zh-CN" altLang="en-US" sz="1800" smtClean="0"/>
              <a:t>tbody：表格主题内容</a:t>
            </a:r>
          </a:p>
          <a:p>
            <a:pPr marL="571500" indent="-571500">
              <a:lnSpc>
                <a:spcPct val="140000"/>
              </a:lnSpc>
            </a:pPr>
            <a:r>
              <a:rPr lang="zh-CN" altLang="en-US" sz="1800" smtClean="0"/>
              <a:t>tr</a:t>
            </a:r>
          </a:p>
          <a:p>
            <a:pPr marL="571500" indent="-571500">
              <a:lnSpc>
                <a:spcPct val="140000"/>
              </a:lnSpc>
            </a:pPr>
            <a:r>
              <a:rPr lang="zh-CN" altLang="en-US" sz="1800" smtClean="0"/>
              <a:t>td</a:t>
            </a:r>
          </a:p>
          <a:p>
            <a:pPr marL="571500" indent="-571500">
              <a:lnSpc>
                <a:spcPct val="140000"/>
              </a:lnSpc>
            </a:pPr>
            <a:r>
              <a:rPr lang="zh-CN" altLang="en-US" sz="1800" smtClean="0"/>
              <a:t>th：表头(必须在thead中)</a:t>
            </a:r>
          </a:p>
          <a:p>
            <a:pPr marL="571500" indent="-571500">
              <a:lnSpc>
                <a:spcPct val="140000"/>
              </a:lnSpc>
            </a:pPr>
            <a:r>
              <a:rPr lang="zh-CN" altLang="en-US" sz="1800" smtClean="0"/>
              <a:t>caption：表格存储内容的总结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82929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22238"/>
            <a:ext cx="670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Bootstrap </a:t>
            </a:r>
            <a:r>
              <a:rPr lang="zh-CN" altLang="en-US" sz="2400" smtClean="0"/>
              <a:t>表单布局</a:t>
            </a:r>
            <a:endParaRPr lang="zh-CN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8163" y="1058863"/>
            <a:ext cx="8356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zh-CN" altLang="en-US" sz="1800" smtClean="0"/>
              <a:t>Bootstrap提供了下列类型的表单布局：</a:t>
            </a:r>
          </a:p>
          <a:p>
            <a:pPr marL="571500" indent="-571500"/>
            <a:r>
              <a:rPr lang="zh-CN" altLang="en-US" sz="1800" smtClean="0"/>
              <a:t>垂直表单</a:t>
            </a:r>
          </a:p>
          <a:p>
            <a:pPr marL="571500" indent="-571500"/>
            <a:r>
              <a:rPr lang="zh-CN" altLang="en-US" sz="1800" smtClean="0"/>
              <a:t>内联表单</a:t>
            </a:r>
          </a:p>
          <a:p>
            <a:pPr marL="571500" indent="-571500"/>
            <a:r>
              <a:rPr lang="zh-CN" altLang="en-US" sz="1800" smtClean="0"/>
              <a:t>水平表单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003344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22238"/>
            <a:ext cx="670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Bootstrap </a:t>
            </a:r>
            <a:r>
              <a:rPr lang="zh-CN" altLang="en-US" sz="2400" smtClean="0"/>
              <a:t>按钮</a:t>
            </a:r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1060450"/>
            <a:ext cx="8570913" cy="3960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zh-CN" altLang="en-US" sz="1800" smtClean="0"/>
              <a:t>任何带有 class="btn" 的元素都会继承圆角灰色按钮的默认外观。但是 Bootstrap 提供了一些选项来定义按钮的样式，具体如下表所示：</a:t>
            </a:r>
          </a:p>
          <a:p>
            <a:pPr marL="571500" indent="-571500">
              <a:lnSpc>
                <a:spcPct val="100000"/>
              </a:lnSpc>
            </a:pPr>
            <a:r>
              <a:rPr lang="zh-CN" altLang="en-US" sz="1800" smtClean="0"/>
              <a:t>class="btn"		默认的按钮</a:t>
            </a:r>
          </a:p>
          <a:p>
            <a:pPr marL="571500" indent="-571500">
              <a:lnSpc>
                <a:spcPct val="100000"/>
              </a:lnSpc>
            </a:pPr>
            <a:r>
              <a:rPr lang="zh-CN" altLang="en-US" sz="1800" smtClean="0"/>
              <a:t>class="btn-primary"	一组按钮中的初始状态</a:t>
            </a:r>
          </a:p>
          <a:p>
            <a:pPr marL="571500" indent="-571500">
              <a:lnSpc>
                <a:spcPct val="100000"/>
              </a:lnSpc>
            </a:pPr>
            <a:r>
              <a:rPr lang="zh-CN" altLang="en-US" sz="1800" smtClean="0"/>
              <a:t>class="btn-success"	一个成功或积极的动作</a:t>
            </a:r>
          </a:p>
          <a:p>
            <a:pPr marL="571500" indent="-571500">
              <a:lnSpc>
                <a:spcPct val="100000"/>
              </a:lnSpc>
            </a:pPr>
            <a:r>
              <a:rPr lang="zh-CN" altLang="en-US" sz="1800" smtClean="0"/>
              <a:t>class="btn-info"		警告信息的上下文按钮</a:t>
            </a:r>
          </a:p>
          <a:p>
            <a:pPr marL="571500" indent="-571500">
              <a:lnSpc>
                <a:spcPct val="100000"/>
              </a:lnSpc>
            </a:pPr>
            <a:r>
              <a:rPr lang="zh-CN" altLang="en-US" sz="1800" smtClean="0"/>
              <a:t>class="btn-warning"	谨慎采取的动作</a:t>
            </a:r>
          </a:p>
          <a:p>
            <a:pPr marL="571500" indent="-571500">
              <a:lnSpc>
                <a:spcPct val="100000"/>
              </a:lnSpc>
            </a:pPr>
            <a:r>
              <a:rPr lang="zh-CN" altLang="en-US" sz="1800" smtClean="0"/>
              <a:t>class="btn-danger"		潜在危险动作</a:t>
            </a:r>
          </a:p>
          <a:p>
            <a:pPr marL="571500" indent="-571500">
              <a:lnSpc>
                <a:spcPct val="100000"/>
              </a:lnSpc>
            </a:pPr>
            <a:r>
              <a:rPr lang="zh-CN" altLang="en-US" sz="1800" smtClean="0"/>
              <a:t>class="btn-link"		看起来想一个连接，但保持按钮的行为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348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22238"/>
            <a:ext cx="670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Bootstrap </a:t>
            </a:r>
            <a:r>
              <a:rPr lang="zh-CN" altLang="en-US" sz="2400" smtClean="0"/>
              <a:t>表单布局</a:t>
            </a:r>
            <a:endParaRPr lang="zh-CN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8163" y="1058863"/>
            <a:ext cx="8356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zh-CN" altLang="en-US" sz="1800" smtClean="0"/>
              <a:t>Bootstrap提供了下列类型的表单布局：</a:t>
            </a:r>
          </a:p>
          <a:p>
            <a:pPr marL="571500" indent="-571500"/>
            <a:r>
              <a:rPr lang="zh-CN" altLang="en-US" sz="1800" smtClean="0"/>
              <a:t>垂直表单</a:t>
            </a:r>
          </a:p>
          <a:p>
            <a:pPr marL="571500" indent="-571500"/>
            <a:r>
              <a:rPr lang="zh-CN" altLang="en-US" sz="1800" smtClean="0"/>
              <a:t>内联表单</a:t>
            </a:r>
          </a:p>
          <a:p>
            <a:pPr marL="571500" indent="-571500"/>
            <a:r>
              <a:rPr lang="zh-CN" altLang="en-US" sz="1800" smtClean="0"/>
              <a:t>水平表单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547423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387847" y="3429248"/>
            <a:ext cx="3416320" cy="773465"/>
            <a:chOff x="4375021" y="2848154"/>
            <a:chExt cx="3416320" cy="773465"/>
          </a:xfrm>
        </p:grpSpPr>
        <p:sp>
          <p:nvSpPr>
            <p:cNvPr id="8" name="文本框 7"/>
            <p:cNvSpPr txBox="1"/>
            <p:nvPr/>
          </p:nvSpPr>
          <p:spPr>
            <a:xfrm>
              <a:off x="4375021" y="2925223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开发文档的使用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3621619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28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56" y="466314"/>
            <a:ext cx="10046279" cy="50329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6800" y="5860473"/>
            <a:ext cx="738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学习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：</a:t>
            </a:r>
            <a:r>
              <a:rPr lang="en-US" altLang="zh-CN" dirty="0" smtClean="0">
                <a:hlinkClick r:id="rId4"/>
              </a:rPr>
              <a:t>w w wp://</a:t>
            </a:r>
            <a:r>
              <a:rPr lang="en-US" altLang="zh-CN" dirty="0">
                <a:hlinkClick r:id="rId4"/>
              </a:rPr>
              <a:t>www.w3school.com.cn/html/index.asp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7937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92859" y="1535060"/>
            <a:ext cx="3793643" cy="338554"/>
            <a:chOff x="6178340" y="1707081"/>
            <a:chExt cx="3592830" cy="320630"/>
          </a:xfrm>
        </p:grpSpPr>
        <p:sp>
          <p:nvSpPr>
            <p:cNvPr id="3" name="文本框 2"/>
            <p:cNvSpPr txBox="1"/>
            <p:nvPr/>
          </p:nvSpPr>
          <p:spPr>
            <a:xfrm>
              <a:off x="6178340" y="1746065"/>
              <a:ext cx="3592830" cy="27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" name="TextBox 1956"/>
            <p:cNvSpPr/>
            <p:nvPr/>
          </p:nvSpPr>
          <p:spPr>
            <a:xfrm>
              <a:off x="6182151" y="1707081"/>
              <a:ext cx="3147074" cy="320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查找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HTML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文档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（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w3c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）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95605" y="3762130"/>
            <a:ext cx="3793643" cy="784537"/>
            <a:chOff x="6180940" y="3828220"/>
            <a:chExt cx="3592830" cy="743005"/>
          </a:xfrm>
        </p:grpSpPr>
        <p:sp>
          <p:nvSpPr>
            <p:cNvPr id="6" name="文本框 5"/>
            <p:cNvSpPr txBox="1"/>
            <p:nvPr/>
          </p:nvSpPr>
          <p:spPr>
            <a:xfrm>
              <a:off x="6180940" y="4116511"/>
              <a:ext cx="3592830" cy="45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在阅读文档的同时，发现比较类似的方法，或者比较容易混淆的进行总结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比较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" name="TextBox 1956"/>
            <p:cNvSpPr/>
            <p:nvPr/>
          </p:nvSpPr>
          <p:spPr>
            <a:xfrm>
              <a:off x="6184750" y="3828220"/>
              <a:ext cx="3586418" cy="3206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学习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8" name="直接连接符 7"/>
          <p:cNvCxnSpPr>
            <a:stCxn id="19" idx="0"/>
          </p:cNvCxnSpPr>
          <p:nvPr/>
        </p:nvCxnSpPr>
        <p:spPr>
          <a:xfrm>
            <a:off x="6088380" y="1412504"/>
            <a:ext cx="0" cy="4715214"/>
          </a:xfrm>
          <a:prstGeom prst="line">
            <a:avLst/>
          </a:prstGeom>
          <a:noFill/>
          <a:ln w="9525" cap="flat" cmpd="sng" algn="ctr">
            <a:solidFill>
              <a:srgbClr val="1B4367"/>
            </a:solidFill>
            <a:prstDash val="solid"/>
            <a:miter lim="800000"/>
          </a:ln>
          <a:effectLst/>
        </p:spPr>
      </p:cxnSp>
      <p:grpSp>
        <p:nvGrpSpPr>
          <p:cNvPr id="9" name="组合 8"/>
          <p:cNvGrpSpPr/>
          <p:nvPr/>
        </p:nvGrpSpPr>
        <p:grpSpPr>
          <a:xfrm>
            <a:off x="5599142" y="4983936"/>
            <a:ext cx="966049" cy="978254"/>
            <a:chOff x="5237224" y="4937554"/>
            <a:chExt cx="914912" cy="926470"/>
          </a:xfrm>
          <a:solidFill>
            <a:sysClr val="window" lastClr="FFFFFF"/>
          </a:solidFill>
        </p:grpSpPr>
        <p:sp>
          <p:nvSpPr>
            <p:cNvPr id="10" name="Freeform 1812"/>
            <p:cNvSpPr/>
            <p:nvPr/>
          </p:nvSpPr>
          <p:spPr>
            <a:xfrm>
              <a:off x="5237224" y="4937554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294F73"/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474309" y="5184293"/>
              <a:ext cx="438631" cy="441328"/>
              <a:chOff x="5595939" y="4999038"/>
              <a:chExt cx="515938" cy="519113"/>
            </a:xfrm>
            <a:grpFill/>
          </p:grpSpPr>
          <p:sp>
            <p:nvSpPr>
              <p:cNvPr id="12" name="Freeform 5"/>
              <p:cNvSpPr/>
              <p:nvPr/>
            </p:nvSpPr>
            <p:spPr bwMode="auto">
              <a:xfrm>
                <a:off x="5599114" y="4999038"/>
                <a:ext cx="430213" cy="303213"/>
              </a:xfrm>
              <a:custGeom>
                <a:avLst/>
                <a:gdLst>
                  <a:gd name="T0" fmla="*/ 298 w 298"/>
                  <a:gd name="T1" fmla="*/ 81 h 211"/>
                  <a:gd name="T2" fmla="*/ 292 w 298"/>
                  <a:gd name="T3" fmla="*/ 0 h 211"/>
                  <a:gd name="T4" fmla="*/ 210 w 298"/>
                  <a:gd name="T5" fmla="*/ 30 h 211"/>
                  <a:gd name="T6" fmla="*/ 242 w 298"/>
                  <a:gd name="T7" fmla="*/ 48 h 211"/>
                  <a:gd name="T8" fmla="*/ 100 w 298"/>
                  <a:gd name="T9" fmla="*/ 155 h 211"/>
                  <a:gd name="T10" fmla="*/ 1 w 298"/>
                  <a:gd name="T11" fmla="*/ 169 h 211"/>
                  <a:gd name="T12" fmla="*/ 1 w 298"/>
                  <a:gd name="T13" fmla="*/ 188 h 211"/>
                  <a:gd name="T14" fmla="*/ 1 w 298"/>
                  <a:gd name="T15" fmla="*/ 207 h 211"/>
                  <a:gd name="T16" fmla="*/ 1 w 298"/>
                  <a:gd name="T17" fmla="*/ 207 h 211"/>
                  <a:gd name="T18" fmla="*/ 112 w 298"/>
                  <a:gd name="T19" fmla="*/ 191 h 211"/>
                  <a:gd name="T20" fmla="*/ 208 w 298"/>
                  <a:gd name="T21" fmla="*/ 139 h 211"/>
                  <a:gd name="T22" fmla="*/ 275 w 298"/>
                  <a:gd name="T23" fmla="*/ 68 h 211"/>
                  <a:gd name="T24" fmla="*/ 298 w 298"/>
                  <a:gd name="T25" fmla="*/ 8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8" h="211">
                    <a:moveTo>
                      <a:pt x="298" y="81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10" y="30"/>
                      <a:pt x="210" y="30"/>
                      <a:pt x="210" y="30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08" y="98"/>
                      <a:pt x="160" y="133"/>
                      <a:pt x="100" y="155"/>
                    </a:cubicBezTo>
                    <a:cubicBezTo>
                      <a:pt x="46" y="174"/>
                      <a:pt x="1" y="169"/>
                      <a:pt x="1" y="169"/>
                    </a:cubicBezTo>
                    <a:cubicBezTo>
                      <a:pt x="1" y="188"/>
                      <a:pt x="1" y="188"/>
                      <a:pt x="1" y="188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1" y="207"/>
                      <a:pt x="0" y="207"/>
                      <a:pt x="1" y="207"/>
                    </a:cubicBezTo>
                    <a:cubicBezTo>
                      <a:pt x="8" y="207"/>
                      <a:pt x="55" y="211"/>
                      <a:pt x="112" y="191"/>
                    </a:cubicBezTo>
                    <a:cubicBezTo>
                      <a:pt x="147" y="179"/>
                      <a:pt x="180" y="161"/>
                      <a:pt x="208" y="139"/>
                    </a:cubicBezTo>
                    <a:cubicBezTo>
                      <a:pt x="234" y="119"/>
                      <a:pt x="256" y="95"/>
                      <a:pt x="275" y="68"/>
                    </a:cubicBezTo>
                    <a:lnTo>
                      <a:pt x="298" y="81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5595939" y="5345113"/>
                <a:ext cx="100013" cy="109538"/>
              </a:xfrm>
              <a:prstGeom prst="rect">
                <a:avLst/>
              </a:prstGeom>
              <a:grpFill/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4" name="Freeform 7"/>
              <p:cNvSpPr/>
              <p:nvPr/>
            </p:nvSpPr>
            <p:spPr bwMode="auto">
              <a:xfrm>
                <a:off x="5713414" y="5310188"/>
                <a:ext cx="98425" cy="144463"/>
              </a:xfrm>
              <a:custGeom>
                <a:avLst/>
                <a:gdLst>
                  <a:gd name="T0" fmla="*/ 62 w 62"/>
                  <a:gd name="T1" fmla="*/ 0 h 91"/>
                  <a:gd name="T2" fmla="*/ 1 w 62"/>
                  <a:gd name="T3" fmla="*/ 0 h 91"/>
                  <a:gd name="T4" fmla="*/ 0 w 62"/>
                  <a:gd name="T5" fmla="*/ 91 h 91"/>
                  <a:gd name="T6" fmla="*/ 62 w 62"/>
                  <a:gd name="T7" fmla="*/ 91 h 91"/>
                  <a:gd name="T8" fmla="*/ 62 w 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91">
                    <a:moveTo>
                      <a:pt x="62" y="0"/>
                    </a:moveTo>
                    <a:lnTo>
                      <a:pt x="1" y="0"/>
                    </a:lnTo>
                    <a:lnTo>
                      <a:pt x="0" y="91"/>
                    </a:lnTo>
                    <a:lnTo>
                      <a:pt x="62" y="91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5830889" y="5260976"/>
                <a:ext cx="98425" cy="193675"/>
              </a:xfrm>
              <a:prstGeom prst="rect">
                <a:avLst/>
              </a:prstGeom>
              <a:grpFill/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5948364" y="5183188"/>
                <a:ext cx="98425" cy="271463"/>
              </a:xfrm>
              <a:prstGeom prst="rect">
                <a:avLst/>
              </a:prstGeom>
              <a:grpFill/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" name="Freeform 10"/>
              <p:cNvSpPr/>
              <p:nvPr/>
            </p:nvSpPr>
            <p:spPr bwMode="auto">
              <a:xfrm>
                <a:off x="5595939" y="4999038"/>
                <a:ext cx="515938" cy="519113"/>
              </a:xfrm>
              <a:custGeom>
                <a:avLst/>
                <a:gdLst>
                  <a:gd name="T0" fmla="*/ 343 w 358"/>
                  <a:gd name="T1" fmla="*/ 0 h 361"/>
                  <a:gd name="T2" fmla="*/ 343 w 358"/>
                  <a:gd name="T3" fmla="*/ 0 h 361"/>
                  <a:gd name="T4" fmla="*/ 343 w 358"/>
                  <a:gd name="T5" fmla="*/ 0 h 361"/>
                  <a:gd name="T6" fmla="*/ 334 w 358"/>
                  <a:gd name="T7" fmla="*/ 4 h 361"/>
                  <a:gd name="T8" fmla="*/ 329 w 358"/>
                  <a:gd name="T9" fmla="*/ 14 h 361"/>
                  <a:gd name="T10" fmla="*/ 339 w 358"/>
                  <a:gd name="T11" fmla="*/ 28 h 361"/>
                  <a:gd name="T12" fmla="*/ 339 w 358"/>
                  <a:gd name="T13" fmla="*/ 343 h 361"/>
                  <a:gd name="T14" fmla="*/ 29 w 358"/>
                  <a:gd name="T15" fmla="*/ 343 h 361"/>
                  <a:gd name="T16" fmla="*/ 15 w 358"/>
                  <a:gd name="T17" fmla="*/ 332 h 361"/>
                  <a:gd name="T18" fmla="*/ 0 w 358"/>
                  <a:gd name="T19" fmla="*/ 347 h 361"/>
                  <a:gd name="T20" fmla="*/ 0 w 358"/>
                  <a:gd name="T21" fmla="*/ 348 h 361"/>
                  <a:gd name="T22" fmla="*/ 15 w 358"/>
                  <a:gd name="T23" fmla="*/ 361 h 361"/>
                  <a:gd name="T24" fmla="*/ 29 w 358"/>
                  <a:gd name="T25" fmla="*/ 351 h 361"/>
                  <a:gd name="T26" fmla="*/ 347 w 358"/>
                  <a:gd name="T27" fmla="*/ 351 h 361"/>
                  <a:gd name="T28" fmla="*/ 347 w 358"/>
                  <a:gd name="T29" fmla="*/ 28 h 361"/>
                  <a:gd name="T30" fmla="*/ 358 w 358"/>
                  <a:gd name="T31" fmla="*/ 14 h 361"/>
                  <a:gd name="T32" fmla="*/ 343 w 358"/>
                  <a:gd name="T3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8" h="361">
                    <a:moveTo>
                      <a:pt x="343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39" y="0"/>
                      <a:pt x="336" y="1"/>
                      <a:pt x="334" y="4"/>
                    </a:cubicBezTo>
                    <a:cubicBezTo>
                      <a:pt x="331" y="6"/>
                      <a:pt x="329" y="10"/>
                      <a:pt x="329" y="14"/>
                    </a:cubicBezTo>
                    <a:cubicBezTo>
                      <a:pt x="329" y="21"/>
                      <a:pt x="333" y="26"/>
                      <a:pt x="339" y="28"/>
                    </a:cubicBezTo>
                    <a:cubicBezTo>
                      <a:pt x="339" y="343"/>
                      <a:pt x="339" y="343"/>
                      <a:pt x="339" y="343"/>
                    </a:cubicBezTo>
                    <a:cubicBezTo>
                      <a:pt x="29" y="343"/>
                      <a:pt x="29" y="343"/>
                      <a:pt x="29" y="343"/>
                    </a:cubicBezTo>
                    <a:cubicBezTo>
                      <a:pt x="27" y="337"/>
                      <a:pt x="21" y="332"/>
                      <a:pt x="15" y="332"/>
                    </a:cubicBezTo>
                    <a:cubicBezTo>
                      <a:pt x="7" y="332"/>
                      <a:pt x="0" y="339"/>
                      <a:pt x="0" y="347"/>
                    </a:cubicBezTo>
                    <a:cubicBezTo>
                      <a:pt x="0" y="347"/>
                      <a:pt x="0" y="348"/>
                      <a:pt x="0" y="348"/>
                    </a:cubicBezTo>
                    <a:cubicBezTo>
                      <a:pt x="1" y="355"/>
                      <a:pt x="7" y="361"/>
                      <a:pt x="15" y="361"/>
                    </a:cubicBezTo>
                    <a:cubicBezTo>
                      <a:pt x="21" y="361"/>
                      <a:pt x="27" y="357"/>
                      <a:pt x="29" y="351"/>
                    </a:cubicBezTo>
                    <a:cubicBezTo>
                      <a:pt x="347" y="351"/>
                      <a:pt x="347" y="351"/>
                      <a:pt x="347" y="351"/>
                    </a:cubicBezTo>
                    <a:cubicBezTo>
                      <a:pt x="347" y="28"/>
                      <a:pt x="347" y="28"/>
                      <a:pt x="347" y="28"/>
                    </a:cubicBezTo>
                    <a:cubicBezTo>
                      <a:pt x="353" y="27"/>
                      <a:pt x="358" y="21"/>
                      <a:pt x="358" y="14"/>
                    </a:cubicBezTo>
                    <a:cubicBezTo>
                      <a:pt x="358" y="6"/>
                      <a:pt x="351" y="0"/>
                      <a:pt x="343" y="0"/>
                    </a:cubicBez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599142" y="1253336"/>
            <a:ext cx="966049" cy="978254"/>
            <a:chOff x="5237224" y="1404429"/>
            <a:chExt cx="914912" cy="926470"/>
          </a:xfrm>
          <a:solidFill>
            <a:sysClr val="window" lastClr="FFFFFF"/>
          </a:solidFill>
        </p:grpSpPr>
        <p:sp>
          <p:nvSpPr>
            <p:cNvPr id="19" name="Freeform 1812"/>
            <p:cNvSpPr/>
            <p:nvPr/>
          </p:nvSpPr>
          <p:spPr>
            <a:xfrm>
              <a:off x="5237224" y="1404429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414070" y="1669201"/>
              <a:ext cx="567104" cy="386174"/>
              <a:chOff x="5842315" y="2065986"/>
              <a:chExt cx="592138" cy="403225"/>
            </a:xfrm>
            <a:grpFill/>
          </p:grpSpPr>
          <p:sp>
            <p:nvSpPr>
              <p:cNvPr id="21" name="Oval 14"/>
              <p:cNvSpPr>
                <a:spLocks noChangeArrowheads="1"/>
              </p:cNvSpPr>
              <p:nvPr/>
            </p:nvSpPr>
            <p:spPr bwMode="auto">
              <a:xfrm>
                <a:off x="6050278" y="2065986"/>
                <a:ext cx="174625" cy="171450"/>
              </a:xfrm>
              <a:prstGeom prst="ellipse">
                <a:avLst/>
              </a:pr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842315" y="2112023"/>
                <a:ext cx="592138" cy="357188"/>
                <a:chOff x="5543551" y="2033588"/>
                <a:chExt cx="592138" cy="357188"/>
              </a:xfrm>
              <a:grpFill/>
            </p:grpSpPr>
            <p:sp>
              <p:nvSpPr>
                <p:cNvPr id="23" name="Freeform 15"/>
                <p:cNvSpPr/>
                <p:nvPr/>
              </p:nvSpPr>
              <p:spPr bwMode="auto">
                <a:xfrm>
                  <a:off x="5681664" y="2170113"/>
                  <a:ext cx="315913" cy="220663"/>
                </a:xfrm>
                <a:custGeom>
                  <a:avLst/>
                  <a:gdLst>
                    <a:gd name="T0" fmla="*/ 219 w 219"/>
                    <a:gd name="T1" fmla="*/ 93 h 154"/>
                    <a:gd name="T2" fmla="*/ 156 w 219"/>
                    <a:gd name="T3" fmla="*/ 0 h 154"/>
                    <a:gd name="T4" fmla="*/ 110 w 219"/>
                    <a:gd name="T5" fmla="*/ 125 h 154"/>
                    <a:gd name="T6" fmla="*/ 64 w 219"/>
                    <a:gd name="T7" fmla="*/ 0 h 154"/>
                    <a:gd name="T8" fmla="*/ 0 w 219"/>
                    <a:gd name="T9" fmla="*/ 93 h 154"/>
                    <a:gd name="T10" fmla="*/ 0 w 219"/>
                    <a:gd name="T11" fmla="*/ 96 h 154"/>
                    <a:gd name="T12" fmla="*/ 0 w 219"/>
                    <a:gd name="T13" fmla="*/ 97 h 154"/>
                    <a:gd name="T14" fmla="*/ 110 w 219"/>
                    <a:gd name="T15" fmla="*/ 154 h 154"/>
                    <a:gd name="T16" fmla="*/ 219 w 219"/>
                    <a:gd name="T17" fmla="*/ 97 h 154"/>
                    <a:gd name="T18" fmla="*/ 219 w 219"/>
                    <a:gd name="T19" fmla="*/ 96 h 154"/>
                    <a:gd name="T20" fmla="*/ 219 w 219"/>
                    <a:gd name="T21" fmla="*/ 93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9" h="154">
                      <a:moveTo>
                        <a:pt x="219" y="93"/>
                      </a:moveTo>
                      <a:cubicBezTo>
                        <a:pt x="217" y="52"/>
                        <a:pt x="191" y="16"/>
                        <a:pt x="156" y="0"/>
                      </a:cubicBezTo>
                      <a:cubicBezTo>
                        <a:pt x="110" y="125"/>
                        <a:pt x="110" y="125"/>
                        <a:pt x="110" y="125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8" y="16"/>
                        <a:pt x="2" y="52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0" y="96"/>
                        <a:pt x="0" y="97"/>
                        <a:pt x="0" y="97"/>
                      </a:cubicBezTo>
                      <a:cubicBezTo>
                        <a:pt x="1" y="122"/>
                        <a:pt x="50" y="154"/>
                        <a:pt x="110" y="154"/>
                      </a:cubicBezTo>
                      <a:cubicBezTo>
                        <a:pt x="169" y="154"/>
                        <a:pt x="218" y="122"/>
                        <a:pt x="219" y="97"/>
                      </a:cubicBezTo>
                      <a:cubicBezTo>
                        <a:pt x="219" y="97"/>
                        <a:pt x="219" y="96"/>
                        <a:pt x="219" y="96"/>
                      </a:cubicBezTo>
                      <a:cubicBezTo>
                        <a:pt x="219" y="95"/>
                        <a:pt x="219" y="94"/>
                        <a:pt x="219" y="9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16"/>
                <p:cNvSpPr/>
                <p:nvPr/>
              </p:nvSpPr>
              <p:spPr bwMode="auto">
                <a:xfrm>
                  <a:off x="5824539" y="2165351"/>
                  <a:ext cx="31750" cy="31750"/>
                </a:xfrm>
                <a:custGeom>
                  <a:avLst/>
                  <a:gdLst>
                    <a:gd name="T0" fmla="*/ 10 w 20"/>
                    <a:gd name="T1" fmla="*/ 0 h 20"/>
                    <a:gd name="T2" fmla="*/ 20 w 20"/>
                    <a:gd name="T3" fmla="*/ 10 h 20"/>
                    <a:gd name="T4" fmla="*/ 10 w 20"/>
                    <a:gd name="T5" fmla="*/ 20 h 20"/>
                    <a:gd name="T6" fmla="*/ 0 w 20"/>
                    <a:gd name="T7" fmla="*/ 10 h 20"/>
                    <a:gd name="T8" fmla="*/ 10 w 20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17"/>
                <p:cNvSpPr/>
                <p:nvPr/>
              </p:nvSpPr>
              <p:spPr bwMode="auto">
                <a:xfrm>
                  <a:off x="5816601" y="2197101"/>
                  <a:ext cx="46038" cy="117475"/>
                </a:xfrm>
                <a:custGeom>
                  <a:avLst/>
                  <a:gdLst>
                    <a:gd name="T0" fmla="*/ 21 w 29"/>
                    <a:gd name="T1" fmla="*/ 6 h 74"/>
                    <a:gd name="T2" fmla="*/ 15 w 29"/>
                    <a:gd name="T3" fmla="*/ 0 h 74"/>
                    <a:gd name="T4" fmla="*/ 7 w 29"/>
                    <a:gd name="T5" fmla="*/ 6 h 74"/>
                    <a:gd name="T6" fmla="*/ 0 w 29"/>
                    <a:gd name="T7" fmla="*/ 37 h 74"/>
                    <a:gd name="T8" fmla="*/ 15 w 29"/>
                    <a:gd name="T9" fmla="*/ 74 h 74"/>
                    <a:gd name="T10" fmla="*/ 29 w 29"/>
                    <a:gd name="T11" fmla="*/ 37 h 74"/>
                    <a:gd name="T12" fmla="*/ 21 w 29"/>
                    <a:gd name="T13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74">
                      <a:moveTo>
                        <a:pt x="21" y="6"/>
                      </a:moveTo>
                      <a:lnTo>
                        <a:pt x="15" y="0"/>
                      </a:lnTo>
                      <a:lnTo>
                        <a:pt x="7" y="6"/>
                      </a:lnTo>
                      <a:lnTo>
                        <a:pt x="0" y="37"/>
                      </a:lnTo>
                      <a:lnTo>
                        <a:pt x="15" y="74"/>
                      </a:lnTo>
                      <a:lnTo>
                        <a:pt x="29" y="37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18"/>
                <p:cNvSpPr/>
                <p:nvPr/>
              </p:nvSpPr>
              <p:spPr bwMode="auto">
                <a:xfrm>
                  <a:off x="5956301" y="2033588"/>
                  <a:ext cx="127000" cy="125413"/>
                </a:xfrm>
                <a:custGeom>
                  <a:avLst/>
                  <a:gdLst>
                    <a:gd name="T0" fmla="*/ 88 w 88"/>
                    <a:gd name="T1" fmla="*/ 44 h 87"/>
                    <a:gd name="T2" fmla="*/ 44 w 88"/>
                    <a:gd name="T3" fmla="*/ 0 h 87"/>
                    <a:gd name="T4" fmla="*/ 0 w 88"/>
                    <a:gd name="T5" fmla="*/ 44 h 87"/>
                    <a:gd name="T6" fmla="*/ 44 w 88"/>
                    <a:gd name="T7" fmla="*/ 87 h 87"/>
                    <a:gd name="T8" fmla="*/ 88 w 88"/>
                    <a:gd name="T9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87">
                      <a:moveTo>
                        <a:pt x="88" y="44"/>
                      </a:moveTo>
                      <a:cubicBezTo>
                        <a:pt x="88" y="19"/>
                        <a:pt x="68" y="0"/>
                        <a:pt x="44" y="0"/>
                      </a:cubicBezTo>
                      <a:cubicBezTo>
                        <a:pt x="20" y="0"/>
                        <a:pt x="1" y="19"/>
                        <a:pt x="0" y="44"/>
                      </a:cubicBezTo>
                      <a:cubicBezTo>
                        <a:pt x="0" y="68"/>
                        <a:pt x="20" y="87"/>
                        <a:pt x="44" y="87"/>
                      </a:cubicBezTo>
                      <a:cubicBezTo>
                        <a:pt x="68" y="87"/>
                        <a:pt x="88" y="68"/>
                        <a:pt x="88" y="4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19"/>
                <p:cNvSpPr/>
                <p:nvPr/>
              </p:nvSpPr>
              <p:spPr bwMode="auto">
                <a:xfrm>
                  <a:off x="600868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20"/>
                <p:cNvSpPr/>
                <p:nvPr/>
              </p:nvSpPr>
              <p:spPr bwMode="auto">
                <a:xfrm>
                  <a:off x="600392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6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Oval 21"/>
                <p:cNvSpPr>
                  <a:spLocks noChangeArrowheads="1"/>
                </p:cNvSpPr>
                <p:nvPr/>
              </p:nvSpPr>
              <p:spPr bwMode="auto">
                <a:xfrm>
                  <a:off x="5594351" y="2033588"/>
                  <a:ext cx="127000" cy="125413"/>
                </a:xfrm>
                <a:prstGeom prst="ellipse">
                  <a:avLst/>
                </a:pr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22"/>
                <p:cNvSpPr/>
                <p:nvPr/>
              </p:nvSpPr>
              <p:spPr bwMode="auto">
                <a:xfrm>
                  <a:off x="5543551" y="2165351"/>
                  <a:ext cx="190500" cy="161925"/>
                </a:xfrm>
                <a:custGeom>
                  <a:avLst/>
                  <a:gdLst>
                    <a:gd name="T0" fmla="*/ 91 w 133"/>
                    <a:gd name="T1" fmla="*/ 100 h 112"/>
                    <a:gd name="T2" fmla="*/ 91 w 133"/>
                    <a:gd name="T3" fmla="*/ 100 h 112"/>
                    <a:gd name="T4" fmla="*/ 91 w 133"/>
                    <a:gd name="T5" fmla="*/ 99 h 112"/>
                    <a:gd name="T6" fmla="*/ 91 w 133"/>
                    <a:gd name="T7" fmla="*/ 96 h 112"/>
                    <a:gd name="T8" fmla="*/ 133 w 133"/>
                    <a:gd name="T9" fmla="*/ 13 h 112"/>
                    <a:gd name="T10" fmla="*/ 114 w 133"/>
                    <a:gd name="T11" fmla="*/ 0 h 112"/>
                    <a:gd name="T12" fmla="*/ 80 w 133"/>
                    <a:gd name="T13" fmla="*/ 92 h 112"/>
                    <a:gd name="T14" fmla="*/ 47 w 133"/>
                    <a:gd name="T15" fmla="*/ 0 h 112"/>
                    <a:gd name="T16" fmla="*/ 0 w 133"/>
                    <a:gd name="T17" fmla="*/ 68 h 112"/>
                    <a:gd name="T18" fmla="*/ 0 w 133"/>
                    <a:gd name="T19" fmla="*/ 70 h 112"/>
                    <a:gd name="T20" fmla="*/ 0 w 133"/>
                    <a:gd name="T21" fmla="*/ 71 h 112"/>
                    <a:gd name="T22" fmla="*/ 80 w 133"/>
                    <a:gd name="T23" fmla="*/ 112 h 112"/>
                    <a:gd name="T24" fmla="*/ 94 w 133"/>
                    <a:gd name="T25" fmla="*/ 112 h 112"/>
                    <a:gd name="T26" fmla="*/ 91 w 133"/>
                    <a:gd name="T27" fmla="*/ 10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3" h="112">
                      <a:moveTo>
                        <a:pt x="91" y="100"/>
                      </a:moveTo>
                      <a:cubicBezTo>
                        <a:pt x="91" y="100"/>
                        <a:pt x="91" y="100"/>
                        <a:pt x="91" y="100"/>
                      </a:cubicBezTo>
                      <a:cubicBezTo>
                        <a:pt x="91" y="100"/>
                        <a:pt x="91" y="100"/>
                        <a:pt x="91" y="99"/>
                      </a:cubicBezTo>
                      <a:cubicBezTo>
                        <a:pt x="91" y="98"/>
                        <a:pt x="91" y="97"/>
                        <a:pt x="91" y="96"/>
                      </a:cubicBezTo>
                      <a:cubicBezTo>
                        <a:pt x="93" y="63"/>
                        <a:pt x="108" y="33"/>
                        <a:pt x="133" y="13"/>
                      </a:cubicBezTo>
                      <a:cubicBezTo>
                        <a:pt x="127" y="8"/>
                        <a:pt x="121" y="4"/>
                        <a:pt x="114" y="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1" y="12"/>
                        <a:pt x="2" y="38"/>
                        <a:pt x="0" y="68"/>
                      </a:cubicBezTo>
                      <a:cubicBezTo>
                        <a:pt x="0" y="69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90"/>
                        <a:pt x="37" y="112"/>
                        <a:pt x="80" y="112"/>
                      </a:cubicBezTo>
                      <a:cubicBezTo>
                        <a:pt x="85" y="112"/>
                        <a:pt x="89" y="112"/>
                        <a:pt x="94" y="112"/>
                      </a:cubicBezTo>
                      <a:cubicBezTo>
                        <a:pt x="92" y="108"/>
                        <a:pt x="91" y="104"/>
                        <a:pt x="91" y="10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23"/>
                <p:cNvSpPr/>
                <p:nvPr/>
              </p:nvSpPr>
              <p:spPr bwMode="auto">
                <a:xfrm>
                  <a:off x="564673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24"/>
                <p:cNvSpPr/>
                <p:nvPr/>
              </p:nvSpPr>
              <p:spPr bwMode="auto">
                <a:xfrm>
                  <a:off x="564197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5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5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25"/>
                <p:cNvSpPr/>
                <p:nvPr/>
              </p:nvSpPr>
              <p:spPr bwMode="auto">
                <a:xfrm>
                  <a:off x="5943601" y="2165351"/>
                  <a:ext cx="192088" cy="161925"/>
                </a:xfrm>
                <a:custGeom>
                  <a:avLst/>
                  <a:gdLst>
                    <a:gd name="T0" fmla="*/ 133 w 133"/>
                    <a:gd name="T1" fmla="*/ 69 h 113"/>
                    <a:gd name="T2" fmla="*/ 87 w 133"/>
                    <a:gd name="T3" fmla="*/ 0 h 113"/>
                    <a:gd name="T4" fmla="*/ 53 w 133"/>
                    <a:gd name="T5" fmla="*/ 92 h 113"/>
                    <a:gd name="T6" fmla="*/ 20 w 133"/>
                    <a:gd name="T7" fmla="*/ 0 h 113"/>
                    <a:gd name="T8" fmla="*/ 0 w 133"/>
                    <a:gd name="T9" fmla="*/ 13 h 113"/>
                    <a:gd name="T10" fmla="*/ 22 w 133"/>
                    <a:gd name="T11" fmla="*/ 37 h 113"/>
                    <a:gd name="T12" fmla="*/ 43 w 133"/>
                    <a:gd name="T13" fmla="*/ 96 h 113"/>
                    <a:gd name="T14" fmla="*/ 43 w 133"/>
                    <a:gd name="T15" fmla="*/ 99 h 113"/>
                    <a:gd name="T16" fmla="*/ 43 w 133"/>
                    <a:gd name="T17" fmla="*/ 100 h 113"/>
                    <a:gd name="T18" fmla="*/ 43 w 133"/>
                    <a:gd name="T19" fmla="*/ 100 h 113"/>
                    <a:gd name="T20" fmla="*/ 40 w 133"/>
                    <a:gd name="T21" fmla="*/ 112 h 113"/>
                    <a:gd name="T22" fmla="*/ 53 w 133"/>
                    <a:gd name="T23" fmla="*/ 113 h 113"/>
                    <a:gd name="T24" fmla="*/ 133 w 133"/>
                    <a:gd name="T25" fmla="*/ 71 h 113"/>
                    <a:gd name="T26" fmla="*/ 133 w 133"/>
                    <a:gd name="T27" fmla="*/ 70 h 113"/>
                    <a:gd name="T28" fmla="*/ 133 w 133"/>
                    <a:gd name="T29" fmla="*/ 69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3" h="113">
                      <a:moveTo>
                        <a:pt x="133" y="69"/>
                      </a:moveTo>
                      <a:cubicBezTo>
                        <a:pt x="131" y="38"/>
                        <a:pt x="113" y="12"/>
                        <a:pt x="87" y="0"/>
                      </a:cubicBezTo>
                      <a:cubicBezTo>
                        <a:pt x="53" y="92"/>
                        <a:pt x="53" y="92"/>
                        <a:pt x="53" y="9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4"/>
                        <a:pt x="6" y="8"/>
                        <a:pt x="0" y="13"/>
                      </a:cubicBezTo>
                      <a:cubicBezTo>
                        <a:pt x="9" y="20"/>
                        <a:pt x="16" y="28"/>
                        <a:pt x="22" y="37"/>
                      </a:cubicBezTo>
                      <a:cubicBezTo>
                        <a:pt x="34" y="55"/>
                        <a:pt x="41" y="75"/>
                        <a:pt x="43" y="96"/>
                      </a:cubicBezTo>
                      <a:cubicBezTo>
                        <a:pt x="43" y="97"/>
                        <a:pt x="43" y="98"/>
                        <a:pt x="43" y="99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4"/>
                        <a:pt x="41" y="108"/>
                        <a:pt x="40" y="112"/>
                      </a:cubicBezTo>
                      <a:cubicBezTo>
                        <a:pt x="44" y="112"/>
                        <a:pt x="49" y="113"/>
                        <a:pt x="53" y="113"/>
                      </a:cubicBezTo>
                      <a:cubicBezTo>
                        <a:pt x="97" y="112"/>
                        <a:pt x="132" y="90"/>
                        <a:pt x="133" y="71"/>
                      </a:cubicBezTo>
                      <a:cubicBezTo>
                        <a:pt x="133" y="71"/>
                        <a:pt x="133" y="71"/>
                        <a:pt x="133" y="70"/>
                      </a:cubicBezTo>
                      <a:cubicBezTo>
                        <a:pt x="133" y="70"/>
                        <a:pt x="133" y="69"/>
                        <a:pt x="133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34" name="组合 33"/>
          <p:cNvGrpSpPr/>
          <p:nvPr/>
        </p:nvGrpSpPr>
        <p:grpSpPr>
          <a:xfrm>
            <a:off x="5599143" y="2496869"/>
            <a:ext cx="966049" cy="978254"/>
            <a:chOff x="5237226" y="2582137"/>
            <a:chExt cx="914912" cy="926470"/>
          </a:xfrm>
          <a:solidFill>
            <a:sysClr val="window" lastClr="FFFFFF"/>
          </a:solidFill>
        </p:grpSpPr>
        <p:sp>
          <p:nvSpPr>
            <p:cNvPr id="35" name="Freeform 1812"/>
            <p:cNvSpPr/>
            <p:nvPr/>
          </p:nvSpPr>
          <p:spPr>
            <a:xfrm>
              <a:off x="5237226" y="2582137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294F73"/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443702" y="2786512"/>
              <a:ext cx="478851" cy="491868"/>
              <a:chOff x="5572126" y="3962401"/>
              <a:chExt cx="525463" cy="539750"/>
            </a:xfrm>
            <a:grpFill/>
          </p:grpSpPr>
          <p:sp>
            <p:nvSpPr>
              <p:cNvPr id="37" name="Freeform 26"/>
              <p:cNvSpPr>
                <a:spLocks noEditPoints="1"/>
              </p:cNvSpPr>
              <p:nvPr/>
            </p:nvSpPr>
            <p:spPr bwMode="auto">
              <a:xfrm>
                <a:off x="5572126" y="4130676"/>
                <a:ext cx="371475" cy="371475"/>
              </a:xfrm>
              <a:custGeom>
                <a:avLst/>
                <a:gdLst>
                  <a:gd name="T0" fmla="*/ 258 w 258"/>
                  <a:gd name="T1" fmla="*/ 156 h 259"/>
                  <a:gd name="T2" fmla="*/ 258 w 258"/>
                  <a:gd name="T3" fmla="*/ 104 h 259"/>
                  <a:gd name="T4" fmla="*/ 239 w 258"/>
                  <a:gd name="T5" fmla="*/ 94 h 259"/>
                  <a:gd name="T6" fmla="*/ 232 w 258"/>
                  <a:gd name="T7" fmla="*/ 78 h 259"/>
                  <a:gd name="T8" fmla="*/ 239 w 258"/>
                  <a:gd name="T9" fmla="*/ 57 h 259"/>
                  <a:gd name="T10" fmla="*/ 202 w 258"/>
                  <a:gd name="T11" fmla="*/ 20 h 259"/>
                  <a:gd name="T12" fmla="*/ 180 w 258"/>
                  <a:gd name="T13" fmla="*/ 27 h 259"/>
                  <a:gd name="T14" fmla="*/ 166 w 258"/>
                  <a:gd name="T15" fmla="*/ 21 h 259"/>
                  <a:gd name="T16" fmla="*/ 155 w 258"/>
                  <a:gd name="T17" fmla="*/ 0 h 259"/>
                  <a:gd name="T18" fmla="*/ 103 w 258"/>
                  <a:gd name="T19" fmla="*/ 0 h 259"/>
                  <a:gd name="T20" fmla="*/ 92 w 258"/>
                  <a:gd name="T21" fmla="*/ 21 h 259"/>
                  <a:gd name="T22" fmla="*/ 79 w 258"/>
                  <a:gd name="T23" fmla="*/ 26 h 259"/>
                  <a:gd name="T24" fmla="*/ 56 w 258"/>
                  <a:gd name="T25" fmla="*/ 19 h 259"/>
                  <a:gd name="T26" fmla="*/ 19 w 258"/>
                  <a:gd name="T27" fmla="*/ 56 h 259"/>
                  <a:gd name="T28" fmla="*/ 26 w 258"/>
                  <a:gd name="T29" fmla="*/ 79 h 259"/>
                  <a:gd name="T30" fmla="*/ 21 w 258"/>
                  <a:gd name="T31" fmla="*/ 92 h 259"/>
                  <a:gd name="T32" fmla="*/ 0 w 258"/>
                  <a:gd name="T33" fmla="*/ 103 h 259"/>
                  <a:gd name="T34" fmla="*/ 0 w 258"/>
                  <a:gd name="T35" fmla="*/ 155 h 259"/>
                  <a:gd name="T36" fmla="*/ 20 w 258"/>
                  <a:gd name="T37" fmla="*/ 166 h 259"/>
                  <a:gd name="T38" fmla="*/ 26 w 258"/>
                  <a:gd name="T39" fmla="*/ 180 h 259"/>
                  <a:gd name="T40" fmla="*/ 19 w 258"/>
                  <a:gd name="T41" fmla="*/ 202 h 259"/>
                  <a:gd name="T42" fmla="*/ 56 w 258"/>
                  <a:gd name="T43" fmla="*/ 239 h 259"/>
                  <a:gd name="T44" fmla="*/ 76 w 258"/>
                  <a:gd name="T45" fmla="*/ 233 h 259"/>
                  <a:gd name="T46" fmla="*/ 92 w 258"/>
                  <a:gd name="T47" fmla="*/ 240 h 259"/>
                  <a:gd name="T48" fmla="*/ 102 w 258"/>
                  <a:gd name="T49" fmla="*/ 259 h 259"/>
                  <a:gd name="T50" fmla="*/ 155 w 258"/>
                  <a:gd name="T51" fmla="*/ 259 h 259"/>
                  <a:gd name="T52" fmla="*/ 164 w 258"/>
                  <a:gd name="T53" fmla="*/ 240 h 259"/>
                  <a:gd name="T54" fmla="*/ 181 w 258"/>
                  <a:gd name="T55" fmla="*/ 233 h 259"/>
                  <a:gd name="T56" fmla="*/ 201 w 258"/>
                  <a:gd name="T57" fmla="*/ 240 h 259"/>
                  <a:gd name="T58" fmla="*/ 238 w 258"/>
                  <a:gd name="T59" fmla="*/ 202 h 259"/>
                  <a:gd name="T60" fmla="*/ 232 w 258"/>
                  <a:gd name="T61" fmla="*/ 183 h 259"/>
                  <a:gd name="T62" fmla="*/ 239 w 258"/>
                  <a:gd name="T63" fmla="*/ 166 h 259"/>
                  <a:gd name="T64" fmla="*/ 258 w 258"/>
                  <a:gd name="T65" fmla="*/ 156 h 259"/>
                  <a:gd name="T66" fmla="*/ 187 w 258"/>
                  <a:gd name="T67" fmla="*/ 130 h 259"/>
                  <a:gd name="T68" fmla="*/ 130 w 258"/>
                  <a:gd name="T69" fmla="*/ 188 h 259"/>
                  <a:gd name="T70" fmla="*/ 71 w 258"/>
                  <a:gd name="T71" fmla="*/ 130 h 259"/>
                  <a:gd name="T72" fmla="*/ 130 w 258"/>
                  <a:gd name="T73" fmla="*/ 72 h 259"/>
                  <a:gd name="T74" fmla="*/ 187 w 258"/>
                  <a:gd name="T75" fmla="*/ 13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8" h="259">
                    <a:moveTo>
                      <a:pt x="258" y="156"/>
                    </a:move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7" y="88"/>
                      <a:pt x="235" y="83"/>
                      <a:pt x="232" y="78"/>
                    </a:cubicBezTo>
                    <a:cubicBezTo>
                      <a:pt x="239" y="57"/>
                      <a:pt x="239" y="57"/>
                      <a:pt x="239" y="57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180" y="27"/>
                      <a:pt x="180" y="27"/>
                      <a:pt x="180" y="27"/>
                    </a:cubicBezTo>
                    <a:cubicBezTo>
                      <a:pt x="175" y="25"/>
                      <a:pt x="171" y="23"/>
                      <a:pt x="166" y="21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88" y="23"/>
                      <a:pt x="83" y="25"/>
                      <a:pt x="79" y="2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4" y="83"/>
                      <a:pt x="22" y="87"/>
                      <a:pt x="21" y="9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1" y="171"/>
                      <a:pt x="23" y="176"/>
                      <a:pt x="26" y="180"/>
                    </a:cubicBezTo>
                    <a:cubicBezTo>
                      <a:pt x="19" y="202"/>
                      <a:pt x="19" y="202"/>
                      <a:pt x="19" y="202"/>
                    </a:cubicBezTo>
                    <a:cubicBezTo>
                      <a:pt x="56" y="239"/>
                      <a:pt x="56" y="239"/>
                      <a:pt x="56" y="239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81" y="235"/>
                      <a:pt x="87" y="238"/>
                      <a:pt x="92" y="240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55" y="259"/>
                      <a:pt x="155" y="259"/>
                      <a:pt x="155" y="259"/>
                    </a:cubicBezTo>
                    <a:cubicBezTo>
                      <a:pt x="164" y="240"/>
                      <a:pt x="164" y="240"/>
                      <a:pt x="164" y="240"/>
                    </a:cubicBezTo>
                    <a:cubicBezTo>
                      <a:pt x="170" y="239"/>
                      <a:pt x="176" y="236"/>
                      <a:pt x="181" y="233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38" y="202"/>
                      <a:pt x="238" y="202"/>
                      <a:pt x="238" y="202"/>
                    </a:cubicBezTo>
                    <a:cubicBezTo>
                      <a:pt x="232" y="183"/>
                      <a:pt x="232" y="183"/>
                      <a:pt x="232" y="183"/>
                    </a:cubicBezTo>
                    <a:cubicBezTo>
                      <a:pt x="235" y="177"/>
                      <a:pt x="237" y="172"/>
                      <a:pt x="239" y="166"/>
                    </a:cubicBezTo>
                    <a:lnTo>
                      <a:pt x="258" y="156"/>
                    </a:lnTo>
                    <a:close/>
                    <a:moveTo>
                      <a:pt x="187" y="130"/>
                    </a:moveTo>
                    <a:cubicBezTo>
                      <a:pt x="187" y="162"/>
                      <a:pt x="161" y="188"/>
                      <a:pt x="130" y="188"/>
                    </a:cubicBezTo>
                    <a:cubicBezTo>
                      <a:pt x="97" y="188"/>
                      <a:pt x="71" y="162"/>
                      <a:pt x="71" y="130"/>
                    </a:cubicBezTo>
                    <a:cubicBezTo>
                      <a:pt x="71" y="98"/>
                      <a:pt x="97" y="72"/>
                      <a:pt x="130" y="72"/>
                    </a:cubicBezTo>
                    <a:cubicBezTo>
                      <a:pt x="161" y="72"/>
                      <a:pt x="187" y="98"/>
                      <a:pt x="187" y="13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8" name="Freeform 27"/>
              <p:cNvSpPr>
                <a:spLocks noEditPoints="1"/>
              </p:cNvSpPr>
              <p:nvPr/>
            </p:nvSpPr>
            <p:spPr bwMode="auto">
              <a:xfrm>
                <a:off x="5818189" y="3962401"/>
                <a:ext cx="192088" cy="188913"/>
              </a:xfrm>
              <a:custGeom>
                <a:avLst/>
                <a:gdLst>
                  <a:gd name="T0" fmla="*/ 133 w 133"/>
                  <a:gd name="T1" fmla="*/ 80 h 132"/>
                  <a:gd name="T2" fmla="*/ 133 w 133"/>
                  <a:gd name="T3" fmla="*/ 53 h 132"/>
                  <a:gd name="T4" fmla="*/ 123 w 133"/>
                  <a:gd name="T5" fmla="*/ 48 h 132"/>
                  <a:gd name="T6" fmla="*/ 120 w 133"/>
                  <a:gd name="T7" fmla="*/ 40 h 132"/>
                  <a:gd name="T8" fmla="*/ 123 w 133"/>
                  <a:gd name="T9" fmla="*/ 29 h 132"/>
                  <a:gd name="T10" fmla="*/ 104 w 133"/>
                  <a:gd name="T11" fmla="*/ 9 h 132"/>
                  <a:gd name="T12" fmla="*/ 93 w 133"/>
                  <a:gd name="T13" fmla="*/ 13 h 132"/>
                  <a:gd name="T14" fmla="*/ 86 w 133"/>
                  <a:gd name="T15" fmla="*/ 10 h 132"/>
                  <a:gd name="T16" fmla="*/ 80 w 133"/>
                  <a:gd name="T17" fmla="*/ 0 h 132"/>
                  <a:gd name="T18" fmla="*/ 53 w 133"/>
                  <a:gd name="T19" fmla="*/ 0 h 132"/>
                  <a:gd name="T20" fmla="*/ 48 w 133"/>
                  <a:gd name="T21" fmla="*/ 10 h 132"/>
                  <a:gd name="T22" fmla="*/ 41 w 133"/>
                  <a:gd name="T23" fmla="*/ 13 h 132"/>
                  <a:gd name="T24" fmla="*/ 29 w 133"/>
                  <a:gd name="T25" fmla="*/ 9 h 132"/>
                  <a:gd name="T26" fmla="*/ 10 w 133"/>
                  <a:gd name="T27" fmla="*/ 28 h 132"/>
                  <a:gd name="T28" fmla="*/ 14 w 133"/>
                  <a:gd name="T29" fmla="*/ 40 h 132"/>
                  <a:gd name="T30" fmla="*/ 11 w 133"/>
                  <a:gd name="T31" fmla="*/ 47 h 132"/>
                  <a:gd name="T32" fmla="*/ 0 w 133"/>
                  <a:gd name="T33" fmla="*/ 52 h 132"/>
                  <a:gd name="T34" fmla="*/ 0 w 133"/>
                  <a:gd name="T35" fmla="*/ 79 h 132"/>
                  <a:gd name="T36" fmla="*/ 11 w 133"/>
                  <a:gd name="T37" fmla="*/ 85 h 132"/>
                  <a:gd name="T38" fmla="*/ 13 w 133"/>
                  <a:gd name="T39" fmla="*/ 92 h 132"/>
                  <a:gd name="T40" fmla="*/ 10 w 133"/>
                  <a:gd name="T41" fmla="*/ 103 h 132"/>
                  <a:gd name="T42" fmla="*/ 29 w 133"/>
                  <a:gd name="T43" fmla="*/ 122 h 132"/>
                  <a:gd name="T44" fmla="*/ 39 w 133"/>
                  <a:gd name="T45" fmla="*/ 119 h 132"/>
                  <a:gd name="T46" fmla="*/ 48 w 133"/>
                  <a:gd name="T47" fmla="*/ 122 h 132"/>
                  <a:gd name="T48" fmla="*/ 53 w 133"/>
                  <a:gd name="T49" fmla="*/ 132 h 132"/>
                  <a:gd name="T50" fmla="*/ 80 w 133"/>
                  <a:gd name="T51" fmla="*/ 132 h 132"/>
                  <a:gd name="T52" fmla="*/ 85 w 133"/>
                  <a:gd name="T53" fmla="*/ 123 h 132"/>
                  <a:gd name="T54" fmla="*/ 94 w 133"/>
                  <a:gd name="T55" fmla="*/ 119 h 132"/>
                  <a:gd name="T56" fmla="*/ 104 w 133"/>
                  <a:gd name="T57" fmla="*/ 122 h 132"/>
                  <a:gd name="T58" fmla="*/ 123 w 133"/>
                  <a:gd name="T59" fmla="*/ 103 h 132"/>
                  <a:gd name="T60" fmla="*/ 120 w 133"/>
                  <a:gd name="T61" fmla="*/ 93 h 132"/>
                  <a:gd name="T62" fmla="*/ 123 w 133"/>
                  <a:gd name="T63" fmla="*/ 85 h 132"/>
                  <a:gd name="T64" fmla="*/ 133 w 133"/>
                  <a:gd name="T65" fmla="*/ 80 h 132"/>
                  <a:gd name="T66" fmla="*/ 97 w 133"/>
                  <a:gd name="T67" fmla="*/ 66 h 132"/>
                  <a:gd name="T68" fmla="*/ 67 w 133"/>
                  <a:gd name="T69" fmla="*/ 96 h 132"/>
                  <a:gd name="T70" fmla="*/ 37 w 133"/>
                  <a:gd name="T71" fmla="*/ 66 h 132"/>
                  <a:gd name="T72" fmla="*/ 67 w 133"/>
                  <a:gd name="T73" fmla="*/ 37 h 132"/>
                  <a:gd name="T74" fmla="*/ 97 w 133"/>
                  <a:gd name="T7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2">
                    <a:moveTo>
                      <a:pt x="133" y="80"/>
                    </a:moveTo>
                    <a:cubicBezTo>
                      <a:pt x="133" y="53"/>
                      <a:pt x="133" y="53"/>
                      <a:pt x="133" y="53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2" y="45"/>
                      <a:pt x="121" y="42"/>
                      <a:pt x="120" y="40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1" y="12"/>
                      <a:pt x="88" y="11"/>
                      <a:pt x="86" y="1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6" y="11"/>
                      <a:pt x="43" y="12"/>
                      <a:pt x="41" y="1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2"/>
                      <a:pt x="12" y="44"/>
                      <a:pt x="11" y="4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7"/>
                      <a:pt x="12" y="90"/>
                      <a:pt x="13" y="92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42" y="120"/>
                      <a:pt x="45" y="122"/>
                      <a:pt x="48" y="12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8" y="122"/>
                      <a:pt x="91" y="121"/>
                      <a:pt x="94" y="119"/>
                    </a:cubicBezTo>
                    <a:cubicBezTo>
                      <a:pt x="104" y="122"/>
                      <a:pt x="104" y="122"/>
                      <a:pt x="104" y="122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1" y="90"/>
                      <a:pt x="122" y="88"/>
                      <a:pt x="123" y="85"/>
                    </a:cubicBezTo>
                    <a:lnTo>
                      <a:pt x="133" y="80"/>
                    </a:lnTo>
                    <a:close/>
                    <a:moveTo>
                      <a:pt x="97" y="66"/>
                    </a:moveTo>
                    <a:cubicBezTo>
                      <a:pt x="97" y="83"/>
                      <a:pt x="83" y="96"/>
                      <a:pt x="67" y="96"/>
                    </a:cubicBezTo>
                    <a:cubicBezTo>
                      <a:pt x="50" y="96"/>
                      <a:pt x="37" y="83"/>
                      <a:pt x="37" y="66"/>
                    </a:cubicBezTo>
                    <a:cubicBezTo>
                      <a:pt x="37" y="50"/>
                      <a:pt x="50" y="37"/>
                      <a:pt x="67" y="37"/>
                    </a:cubicBezTo>
                    <a:cubicBezTo>
                      <a:pt x="83" y="37"/>
                      <a:pt x="97" y="50"/>
                      <a:pt x="97" y="6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9" name="Freeform 28"/>
              <p:cNvSpPr>
                <a:spLocks noEditPoints="1"/>
              </p:cNvSpPr>
              <p:nvPr/>
            </p:nvSpPr>
            <p:spPr bwMode="auto">
              <a:xfrm>
                <a:off x="5942014" y="4138613"/>
                <a:ext cx="155575" cy="155575"/>
              </a:xfrm>
              <a:custGeom>
                <a:avLst/>
                <a:gdLst>
                  <a:gd name="T0" fmla="*/ 108 w 108"/>
                  <a:gd name="T1" fmla="*/ 65 h 108"/>
                  <a:gd name="T2" fmla="*/ 108 w 108"/>
                  <a:gd name="T3" fmla="*/ 43 h 108"/>
                  <a:gd name="T4" fmla="*/ 100 w 108"/>
                  <a:gd name="T5" fmla="*/ 39 h 108"/>
                  <a:gd name="T6" fmla="*/ 97 w 108"/>
                  <a:gd name="T7" fmla="*/ 33 h 108"/>
                  <a:gd name="T8" fmla="*/ 100 w 108"/>
                  <a:gd name="T9" fmla="*/ 24 h 108"/>
                  <a:gd name="T10" fmla="*/ 84 w 108"/>
                  <a:gd name="T11" fmla="*/ 8 h 108"/>
                  <a:gd name="T12" fmla="*/ 75 w 108"/>
                  <a:gd name="T13" fmla="*/ 11 h 108"/>
                  <a:gd name="T14" fmla="*/ 70 w 108"/>
                  <a:gd name="T15" fmla="*/ 9 h 108"/>
                  <a:gd name="T16" fmla="*/ 65 w 108"/>
                  <a:gd name="T17" fmla="*/ 0 h 108"/>
                  <a:gd name="T18" fmla="*/ 43 w 108"/>
                  <a:gd name="T19" fmla="*/ 0 h 108"/>
                  <a:gd name="T20" fmla="*/ 39 w 108"/>
                  <a:gd name="T21" fmla="*/ 9 h 108"/>
                  <a:gd name="T22" fmla="*/ 33 w 108"/>
                  <a:gd name="T23" fmla="*/ 11 h 108"/>
                  <a:gd name="T24" fmla="*/ 24 w 108"/>
                  <a:gd name="T25" fmla="*/ 8 h 108"/>
                  <a:gd name="T26" fmla="*/ 8 w 108"/>
                  <a:gd name="T27" fmla="*/ 24 h 108"/>
                  <a:gd name="T28" fmla="*/ 11 w 108"/>
                  <a:gd name="T29" fmla="*/ 33 h 108"/>
                  <a:gd name="T30" fmla="*/ 9 w 108"/>
                  <a:gd name="T31" fmla="*/ 39 h 108"/>
                  <a:gd name="T32" fmla="*/ 0 w 108"/>
                  <a:gd name="T33" fmla="*/ 43 h 108"/>
                  <a:gd name="T34" fmla="*/ 0 w 108"/>
                  <a:gd name="T35" fmla="*/ 65 h 108"/>
                  <a:gd name="T36" fmla="*/ 8 w 108"/>
                  <a:gd name="T37" fmla="*/ 69 h 108"/>
                  <a:gd name="T38" fmla="*/ 11 w 108"/>
                  <a:gd name="T39" fmla="*/ 76 h 108"/>
                  <a:gd name="T40" fmla="*/ 8 w 108"/>
                  <a:gd name="T41" fmla="*/ 84 h 108"/>
                  <a:gd name="T42" fmla="*/ 23 w 108"/>
                  <a:gd name="T43" fmla="*/ 100 h 108"/>
                  <a:gd name="T44" fmla="*/ 32 w 108"/>
                  <a:gd name="T45" fmla="*/ 97 h 108"/>
                  <a:gd name="T46" fmla="*/ 39 w 108"/>
                  <a:gd name="T47" fmla="*/ 100 h 108"/>
                  <a:gd name="T48" fmla="*/ 43 w 108"/>
                  <a:gd name="T49" fmla="*/ 108 h 108"/>
                  <a:gd name="T50" fmla="*/ 65 w 108"/>
                  <a:gd name="T51" fmla="*/ 108 h 108"/>
                  <a:gd name="T52" fmla="*/ 69 w 108"/>
                  <a:gd name="T53" fmla="*/ 100 h 108"/>
                  <a:gd name="T54" fmla="*/ 76 w 108"/>
                  <a:gd name="T55" fmla="*/ 98 h 108"/>
                  <a:gd name="T56" fmla="*/ 84 w 108"/>
                  <a:gd name="T57" fmla="*/ 100 h 108"/>
                  <a:gd name="T58" fmla="*/ 100 w 108"/>
                  <a:gd name="T59" fmla="*/ 85 h 108"/>
                  <a:gd name="T60" fmla="*/ 97 w 108"/>
                  <a:gd name="T61" fmla="*/ 76 h 108"/>
                  <a:gd name="T62" fmla="*/ 100 w 108"/>
                  <a:gd name="T63" fmla="*/ 69 h 108"/>
                  <a:gd name="T64" fmla="*/ 108 w 108"/>
                  <a:gd name="T65" fmla="*/ 65 h 108"/>
                  <a:gd name="T66" fmla="*/ 78 w 108"/>
                  <a:gd name="T67" fmla="*/ 54 h 108"/>
                  <a:gd name="T68" fmla="*/ 54 w 108"/>
                  <a:gd name="T69" fmla="*/ 79 h 108"/>
                  <a:gd name="T70" fmla="*/ 30 w 108"/>
                  <a:gd name="T71" fmla="*/ 54 h 108"/>
                  <a:gd name="T72" fmla="*/ 54 w 108"/>
                  <a:gd name="T73" fmla="*/ 30 h 108"/>
                  <a:gd name="T74" fmla="*/ 78 w 108"/>
                  <a:gd name="T7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08">
                    <a:moveTo>
                      <a:pt x="108" y="65"/>
                    </a:moveTo>
                    <a:cubicBezTo>
                      <a:pt x="108" y="43"/>
                      <a:pt x="108" y="43"/>
                      <a:pt x="108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99" y="37"/>
                      <a:pt x="98" y="35"/>
                      <a:pt x="97" y="3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3" y="10"/>
                      <a:pt x="72" y="10"/>
                      <a:pt x="70" y="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10"/>
                      <a:pt x="35" y="10"/>
                      <a:pt x="33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0" y="35"/>
                      <a:pt x="9" y="37"/>
                      <a:pt x="9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71"/>
                      <a:pt x="10" y="73"/>
                      <a:pt x="11" y="76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4" y="98"/>
                      <a:pt x="36" y="99"/>
                      <a:pt x="39" y="100"/>
                    </a:cubicBezTo>
                    <a:cubicBezTo>
                      <a:pt x="43" y="108"/>
                      <a:pt x="43" y="108"/>
                      <a:pt x="43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1" y="100"/>
                      <a:pt x="74" y="99"/>
                      <a:pt x="76" y="98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4"/>
                      <a:pt x="99" y="72"/>
                      <a:pt x="100" y="69"/>
                    </a:cubicBezTo>
                    <a:lnTo>
                      <a:pt x="108" y="65"/>
                    </a:lnTo>
                    <a:close/>
                    <a:moveTo>
                      <a:pt x="78" y="54"/>
                    </a:moveTo>
                    <a:cubicBezTo>
                      <a:pt x="78" y="68"/>
                      <a:pt x="68" y="79"/>
                      <a:pt x="54" y="79"/>
                    </a:cubicBezTo>
                    <a:cubicBezTo>
                      <a:pt x="41" y="79"/>
                      <a:pt x="30" y="68"/>
                      <a:pt x="30" y="54"/>
                    </a:cubicBezTo>
                    <a:cubicBezTo>
                      <a:pt x="30" y="41"/>
                      <a:pt x="41" y="30"/>
                      <a:pt x="54" y="30"/>
                    </a:cubicBezTo>
                    <a:cubicBezTo>
                      <a:pt x="68" y="30"/>
                      <a:pt x="78" y="41"/>
                      <a:pt x="78" y="54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5599142" y="3740402"/>
            <a:ext cx="966049" cy="978254"/>
            <a:chOff x="5237224" y="3759845"/>
            <a:chExt cx="914912" cy="926470"/>
          </a:xfrm>
          <a:solidFill>
            <a:sysClr val="window" lastClr="FFFFFF"/>
          </a:solidFill>
        </p:grpSpPr>
        <p:sp>
          <p:nvSpPr>
            <p:cNvPr id="41" name="Freeform 1812"/>
            <p:cNvSpPr/>
            <p:nvPr/>
          </p:nvSpPr>
          <p:spPr>
            <a:xfrm>
              <a:off x="5237224" y="3759845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539564" y="3983837"/>
              <a:ext cx="345128" cy="512366"/>
              <a:chOff x="5649914" y="2946401"/>
              <a:chExt cx="360363" cy="534987"/>
            </a:xfrm>
            <a:grpFill/>
          </p:grpSpPr>
          <p:sp>
            <p:nvSpPr>
              <p:cNvPr id="43" name="Freeform 29"/>
              <p:cNvSpPr/>
              <p:nvPr/>
            </p:nvSpPr>
            <p:spPr bwMode="auto">
              <a:xfrm>
                <a:off x="5776914" y="3424238"/>
                <a:ext cx="106363" cy="57150"/>
              </a:xfrm>
              <a:custGeom>
                <a:avLst/>
                <a:gdLst>
                  <a:gd name="T0" fmla="*/ 0 w 74"/>
                  <a:gd name="T1" fmla="*/ 0 h 40"/>
                  <a:gd name="T2" fmla="*/ 37 w 74"/>
                  <a:gd name="T3" fmla="*/ 40 h 40"/>
                  <a:gd name="T4" fmla="*/ 74 w 74"/>
                  <a:gd name="T5" fmla="*/ 0 h 40"/>
                  <a:gd name="T6" fmla="*/ 0 w 74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40">
                    <a:moveTo>
                      <a:pt x="0" y="0"/>
                    </a:moveTo>
                    <a:cubicBezTo>
                      <a:pt x="0" y="22"/>
                      <a:pt x="17" y="40"/>
                      <a:pt x="37" y="40"/>
                    </a:cubicBezTo>
                    <a:cubicBezTo>
                      <a:pt x="57" y="40"/>
                      <a:pt x="74" y="22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5753101" y="3346451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6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6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4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5753101" y="3386138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5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5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3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6" name="Freeform 32"/>
              <p:cNvSpPr/>
              <p:nvPr/>
            </p:nvSpPr>
            <p:spPr bwMode="auto">
              <a:xfrm>
                <a:off x="5649914" y="2946401"/>
                <a:ext cx="360363" cy="385763"/>
              </a:xfrm>
              <a:custGeom>
                <a:avLst/>
                <a:gdLst>
                  <a:gd name="T0" fmla="*/ 250 w 250"/>
                  <a:gd name="T1" fmla="*/ 125 h 268"/>
                  <a:gd name="T2" fmla="*/ 125 w 250"/>
                  <a:gd name="T3" fmla="*/ 0 h 268"/>
                  <a:gd name="T4" fmla="*/ 0 w 250"/>
                  <a:gd name="T5" fmla="*/ 125 h 268"/>
                  <a:gd name="T6" fmla="*/ 72 w 250"/>
                  <a:gd name="T7" fmla="*/ 238 h 268"/>
                  <a:gd name="T8" fmla="*/ 72 w 250"/>
                  <a:gd name="T9" fmla="*/ 244 h 268"/>
                  <a:gd name="T10" fmla="*/ 96 w 250"/>
                  <a:gd name="T11" fmla="*/ 268 h 268"/>
                  <a:gd name="T12" fmla="*/ 154 w 250"/>
                  <a:gd name="T13" fmla="*/ 268 h 268"/>
                  <a:gd name="T14" fmla="*/ 178 w 250"/>
                  <a:gd name="T15" fmla="*/ 244 h 268"/>
                  <a:gd name="T16" fmla="*/ 178 w 250"/>
                  <a:gd name="T17" fmla="*/ 238 h 268"/>
                  <a:gd name="T18" fmla="*/ 250 w 250"/>
                  <a:gd name="T19" fmla="*/ 12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268">
                    <a:moveTo>
                      <a:pt x="250" y="125"/>
                    </a:moveTo>
                    <a:cubicBezTo>
                      <a:pt x="250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5"/>
                    </a:cubicBezTo>
                    <a:cubicBezTo>
                      <a:pt x="0" y="175"/>
                      <a:pt x="30" y="218"/>
                      <a:pt x="72" y="238"/>
                    </a:cubicBezTo>
                    <a:cubicBezTo>
                      <a:pt x="72" y="244"/>
                      <a:pt x="72" y="244"/>
                      <a:pt x="72" y="244"/>
                    </a:cubicBezTo>
                    <a:cubicBezTo>
                      <a:pt x="72" y="257"/>
                      <a:pt x="83" y="268"/>
                      <a:pt x="96" y="268"/>
                    </a:cubicBezTo>
                    <a:cubicBezTo>
                      <a:pt x="154" y="268"/>
                      <a:pt x="154" y="268"/>
                      <a:pt x="154" y="268"/>
                    </a:cubicBezTo>
                    <a:cubicBezTo>
                      <a:pt x="167" y="268"/>
                      <a:pt x="178" y="257"/>
                      <a:pt x="178" y="244"/>
                    </a:cubicBezTo>
                    <a:cubicBezTo>
                      <a:pt x="178" y="238"/>
                      <a:pt x="178" y="238"/>
                      <a:pt x="178" y="238"/>
                    </a:cubicBezTo>
                    <a:cubicBezTo>
                      <a:pt x="221" y="218"/>
                      <a:pt x="250" y="175"/>
                      <a:pt x="250" y="125"/>
                    </a:cubicBez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802753" y="2488268"/>
            <a:ext cx="3793643" cy="784535"/>
            <a:chOff x="1641794" y="2573986"/>
            <a:chExt cx="3592830" cy="743005"/>
          </a:xfrm>
        </p:grpSpPr>
        <p:sp>
          <p:nvSpPr>
            <p:cNvPr id="48" name="文本框 85"/>
            <p:cNvSpPr txBox="1"/>
            <p:nvPr/>
          </p:nvSpPr>
          <p:spPr>
            <a:xfrm>
              <a:off x="1641794" y="2862276"/>
              <a:ext cx="3592830" cy="454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lt"/>
                </a:rPr>
                <a:t>首先系统的查看文档基础内容，可以大概了解文档中包含的内容，同时不要忘记亲手测试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lt"/>
                </a:rPr>
                <a:t>demo</a:t>
              </a: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lt"/>
                </a:rPr>
                <a:t>，多练习才能理解并掌握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9" name="TextBox 1956"/>
            <p:cNvSpPr/>
            <p:nvPr/>
          </p:nvSpPr>
          <p:spPr>
            <a:xfrm>
              <a:off x="3438210" y="2573986"/>
              <a:ext cx="1765746" cy="3206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algn="r" defTabSz="685800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系统查看文档内容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805498" y="4890721"/>
            <a:ext cx="3793643" cy="978434"/>
            <a:chOff x="1644394" y="4873181"/>
            <a:chExt cx="3592830" cy="926641"/>
          </a:xfrm>
        </p:grpSpPr>
        <p:sp>
          <p:nvSpPr>
            <p:cNvPr id="51" name="文本框 5"/>
            <p:cNvSpPr txBox="1"/>
            <p:nvPr/>
          </p:nvSpPr>
          <p:spPr>
            <a:xfrm>
              <a:off x="1644394" y="5161471"/>
              <a:ext cx="3592830" cy="638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lt"/>
                </a:rPr>
                <a:t>在整体学习文档之后，可以仿照简单的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lt"/>
                </a:rPr>
                <a:t>demo,,</a:t>
              </a: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lt"/>
                </a:rPr>
                <a:t>做一个中小型网站，以测试自己对基础的掌握，以及加深对函数以及方法的理解。。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2" name="TextBox 1956"/>
            <p:cNvSpPr/>
            <p:nvPr/>
          </p:nvSpPr>
          <p:spPr>
            <a:xfrm>
              <a:off x="1837038" y="4873181"/>
              <a:ext cx="3345767" cy="3206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algn="r" defTabSz="685800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理解并熟练掌握基础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29062" y="672460"/>
            <a:ext cx="4203131" cy="712836"/>
            <a:chOff x="716110" y="187653"/>
            <a:chExt cx="4203131" cy="712836"/>
          </a:xfrm>
        </p:grpSpPr>
        <p:sp>
          <p:nvSpPr>
            <p:cNvPr id="54" name="文本框 53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HTML</a:t>
              </a:r>
              <a:r>
                <a:rPr lang="zh-CN" altLang="en-US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文档</a:t>
              </a:r>
              <a:r>
                <a:rPr lang="zh-CN" altLang="en-US" sz="24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的使用</a:t>
              </a: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3544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881302" y="3429248"/>
            <a:ext cx="4429418" cy="815028"/>
            <a:chOff x="3868476" y="2848154"/>
            <a:chExt cx="4429418" cy="815028"/>
          </a:xfrm>
        </p:grpSpPr>
        <p:sp>
          <p:nvSpPr>
            <p:cNvPr id="8" name="文本框 7"/>
            <p:cNvSpPr txBox="1"/>
            <p:nvPr/>
          </p:nvSpPr>
          <p:spPr>
            <a:xfrm>
              <a:off x="3868476" y="2925223"/>
              <a:ext cx="4429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前端技能标准和要求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3663182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818595" y="2085375"/>
            <a:ext cx="2554810" cy="1199156"/>
            <a:chOff x="9226008" y="-1169675"/>
            <a:chExt cx="164780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9226008" y="-1169675"/>
              <a:ext cx="767829" cy="773433"/>
            </a:xfrm>
            <a:custGeom>
              <a:avLst/>
              <a:gdLst/>
              <a:ahLst/>
              <a:cxnLst/>
              <a:rect l="l" t="t" r="r" b="b"/>
              <a:pathLst>
                <a:path w="767829" h="773433">
                  <a:moveTo>
                    <a:pt x="383186" y="0"/>
                  </a:moveTo>
                  <a:cubicBezTo>
                    <a:pt x="499323" y="52"/>
                    <a:pt x="592033" y="46540"/>
                    <a:pt x="661316" y="139464"/>
                  </a:cubicBezTo>
                  <a:cubicBezTo>
                    <a:pt x="730599" y="232388"/>
                    <a:pt x="766103" y="371436"/>
                    <a:pt x="767829" y="556608"/>
                  </a:cubicBezTo>
                  <a:cubicBezTo>
                    <a:pt x="767397" y="603342"/>
                    <a:pt x="764855" y="647227"/>
                    <a:pt x="760201" y="688263"/>
                  </a:cubicBezTo>
                  <a:lnTo>
                    <a:pt x="745113" y="773433"/>
                  </a:lnTo>
                  <a:lnTo>
                    <a:pt x="506019" y="773433"/>
                  </a:lnTo>
                  <a:lnTo>
                    <a:pt x="512259" y="739730"/>
                  </a:lnTo>
                  <a:cubicBezTo>
                    <a:pt x="519317" y="691261"/>
                    <a:pt x="522957" y="630221"/>
                    <a:pt x="523180" y="556608"/>
                  </a:cubicBezTo>
                  <a:cubicBezTo>
                    <a:pt x="522883" y="459043"/>
                    <a:pt x="516510" y="384341"/>
                    <a:pt x="504061" y="332502"/>
                  </a:cubicBezTo>
                  <a:cubicBezTo>
                    <a:pt x="491611" y="280663"/>
                    <a:pt x="474868" y="245264"/>
                    <a:pt x="453831" y="226305"/>
                  </a:cubicBezTo>
                  <a:cubicBezTo>
                    <a:pt x="432794" y="207345"/>
                    <a:pt x="409245" y="198400"/>
                    <a:pt x="383186" y="199471"/>
                  </a:cubicBezTo>
                  <a:cubicBezTo>
                    <a:pt x="357143" y="198400"/>
                    <a:pt x="333721" y="207345"/>
                    <a:pt x="312918" y="226305"/>
                  </a:cubicBezTo>
                  <a:cubicBezTo>
                    <a:pt x="292115" y="245264"/>
                    <a:pt x="275606" y="280663"/>
                    <a:pt x="263391" y="332502"/>
                  </a:cubicBezTo>
                  <a:cubicBezTo>
                    <a:pt x="251175" y="384341"/>
                    <a:pt x="244928" y="459043"/>
                    <a:pt x="244649" y="556608"/>
                  </a:cubicBezTo>
                  <a:cubicBezTo>
                    <a:pt x="244858" y="630221"/>
                    <a:pt x="248425" y="691261"/>
                    <a:pt x="255348" y="739730"/>
                  </a:cubicBezTo>
                  <a:lnTo>
                    <a:pt x="261470" y="773433"/>
                  </a:lnTo>
                  <a:lnTo>
                    <a:pt x="22526" y="773433"/>
                  </a:lnTo>
                  <a:lnTo>
                    <a:pt x="7548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5" y="370162"/>
                    <a:pt x="36926" y="230750"/>
                    <a:pt x="105784" y="138372"/>
                  </a:cubicBezTo>
                  <a:cubicBezTo>
                    <a:pt x="174642" y="45994"/>
                    <a:pt x="267109" y="-130"/>
                    <a:pt x="3831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0056434" y="-1149273"/>
              <a:ext cx="817377" cy="753031"/>
            </a:xfrm>
            <a:custGeom>
              <a:avLst/>
              <a:gdLst/>
              <a:ahLst/>
              <a:cxnLst/>
              <a:rect l="l" t="t" r="r" b="b"/>
              <a:pathLst>
                <a:path w="817377" h="753031">
                  <a:moveTo>
                    <a:pt x="377447" y="0"/>
                  </a:moveTo>
                  <a:lnTo>
                    <a:pt x="696419" y="0"/>
                  </a:lnTo>
                  <a:lnTo>
                    <a:pt x="696419" y="616449"/>
                  </a:lnTo>
                  <a:lnTo>
                    <a:pt x="817377" y="616449"/>
                  </a:lnTo>
                  <a:lnTo>
                    <a:pt x="817377" y="753031"/>
                  </a:lnTo>
                  <a:lnTo>
                    <a:pt x="0" y="753031"/>
                  </a:lnTo>
                  <a:lnTo>
                    <a:pt x="0" y="633922"/>
                  </a:lnTo>
                  <a:lnTo>
                    <a:pt x="377447" y="0"/>
                  </a:lnTo>
                  <a:close/>
                  <a:moveTo>
                    <a:pt x="459054" y="216960"/>
                  </a:moveTo>
                  <a:cubicBezTo>
                    <a:pt x="445211" y="247638"/>
                    <a:pt x="431003" y="278499"/>
                    <a:pt x="416430" y="309542"/>
                  </a:cubicBezTo>
                  <a:cubicBezTo>
                    <a:pt x="401858" y="340585"/>
                    <a:pt x="386920" y="371445"/>
                    <a:pt x="371618" y="402124"/>
                  </a:cubicBezTo>
                  <a:lnTo>
                    <a:pt x="247745" y="616449"/>
                  </a:lnTo>
                  <a:lnTo>
                    <a:pt x="454686" y="616449"/>
                  </a:lnTo>
                  <a:lnTo>
                    <a:pt x="454686" y="457528"/>
                  </a:lnTo>
                  <a:cubicBezTo>
                    <a:pt x="454928" y="421807"/>
                    <a:pt x="456263" y="381712"/>
                    <a:pt x="458690" y="337244"/>
                  </a:cubicBezTo>
                  <a:cubicBezTo>
                    <a:pt x="461117" y="292775"/>
                    <a:pt x="463180" y="252680"/>
                    <a:pt x="464879" y="216960"/>
                  </a:cubicBezTo>
                  <a:lnTo>
                    <a:pt x="459054" y="2169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9437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22238"/>
            <a:ext cx="670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所需技能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8163" y="1058863"/>
            <a:ext cx="8356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en-US" altLang="zh-CN" sz="1800" dirty="0" smtClean="0"/>
              <a:t>HTML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CSS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Javascript</a:t>
            </a:r>
            <a:endParaRPr lang="en-US" altLang="zh-CN" sz="1800" dirty="0" smtClean="0"/>
          </a:p>
          <a:p>
            <a:pPr marL="571500" indent="-571500"/>
            <a:r>
              <a:rPr lang="zh-CN" altLang="en-US" sz="1800" dirty="0" smtClean="0"/>
              <a:t>熟练使用</a:t>
            </a:r>
            <a:r>
              <a:rPr lang="en-US" altLang="zh-CN" sz="1800" dirty="0" err="1" smtClean="0"/>
              <a:t>p</a:t>
            </a:r>
            <a:r>
              <a:rPr lang="en-US" altLang="zh-CN" sz="1800" dirty="0" err="1"/>
              <a:t>s</a:t>
            </a:r>
            <a:r>
              <a:rPr lang="zh-CN" altLang="en-US" sz="1800" dirty="0" smtClean="0"/>
              <a:t>切图</a:t>
            </a:r>
            <a:endParaRPr lang="en-US" altLang="zh-CN" sz="1800" dirty="0" smtClean="0"/>
          </a:p>
          <a:p>
            <a:pPr marL="571500" indent="-571500"/>
            <a:r>
              <a:rPr lang="zh-CN" altLang="en-US" sz="1800" dirty="0" smtClean="0"/>
              <a:t>熟悉使用</a:t>
            </a:r>
            <a:r>
              <a:rPr lang="en-US" altLang="zh-CN" sz="1800" dirty="0" smtClean="0"/>
              <a:t>bootstrap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jquery</a:t>
            </a:r>
            <a:endParaRPr lang="en-US" altLang="zh-CN" sz="1800" dirty="0" smtClean="0"/>
          </a:p>
          <a:p>
            <a:pPr marL="571500" indent="-571500"/>
            <a:r>
              <a:rPr lang="zh-CN" altLang="en-US" sz="1800" dirty="0" smtClean="0"/>
              <a:t>熟悉</a:t>
            </a:r>
            <a:r>
              <a:rPr lang="en-US" altLang="zh-CN" sz="1800" dirty="0" smtClean="0"/>
              <a:t>MVVM</a:t>
            </a:r>
            <a:r>
              <a:rPr lang="zh-CN" altLang="en-US" sz="1800" dirty="0" smtClean="0"/>
              <a:t>框架</a:t>
            </a:r>
            <a:r>
              <a:rPr lang="en-US" altLang="zh-CN" sz="1800" dirty="0" err="1" smtClean="0"/>
              <a:t>vue</a:t>
            </a:r>
            <a:r>
              <a:rPr lang="zh-CN" altLang="en-US" sz="1800" dirty="0" smtClean="0"/>
              <a:t>等其他框架</a:t>
            </a:r>
            <a:endParaRPr lang="en-US" altLang="zh-CN" sz="1800" dirty="0" smtClean="0"/>
          </a:p>
          <a:p>
            <a:pPr marL="571500" indent="-571500"/>
            <a:r>
              <a:rPr lang="zh-CN" altLang="en-US" sz="1800" dirty="0" smtClean="0"/>
              <a:t>熟悉</a:t>
            </a:r>
            <a:r>
              <a:rPr lang="en-US" altLang="zh-CN" sz="1800" dirty="0" smtClean="0"/>
              <a:t>AJAX</a:t>
            </a:r>
            <a:endParaRPr lang="en-US" altLang="zh-CN" sz="1800" dirty="0"/>
          </a:p>
          <a:p>
            <a:pPr marL="571500" indent="-571500"/>
            <a:endParaRPr lang="en-US" altLang="zh-CN" sz="1800" dirty="0" smtClean="0"/>
          </a:p>
          <a:p>
            <a:pPr marL="571500" indent="-571500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48976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任意多边形 4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15322" y="3429248"/>
            <a:ext cx="2961357" cy="953115"/>
            <a:chOff x="4602496" y="2848154"/>
            <a:chExt cx="2961357" cy="953115"/>
          </a:xfrm>
        </p:grpSpPr>
        <p:sp>
          <p:nvSpPr>
            <p:cNvPr id="8" name="文本框 7"/>
            <p:cNvSpPr txBox="1"/>
            <p:nvPr/>
          </p:nvSpPr>
          <p:spPr>
            <a:xfrm>
              <a:off x="4836679" y="2925223"/>
              <a:ext cx="2416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HTML</a:t>
              </a:r>
              <a:r>
                <a:rPr lang="zh-CN" altLang="en-US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语法</a:t>
              </a:r>
              <a:endParaRPr lang="zh-CN" altLang="en-US" sz="36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602496" y="3505803"/>
              <a:ext cx="2961357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zh-CN" sz="110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360405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563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277082" y="3429248"/>
            <a:ext cx="3637836" cy="912001"/>
            <a:chOff x="4474435" y="2848154"/>
            <a:chExt cx="3217484" cy="912001"/>
          </a:xfrm>
        </p:grpSpPr>
        <p:sp>
          <p:nvSpPr>
            <p:cNvPr id="6" name="文本框 5"/>
            <p:cNvSpPr txBox="1"/>
            <p:nvPr/>
          </p:nvSpPr>
          <p:spPr>
            <a:xfrm>
              <a:off x="4474435" y="2925223"/>
              <a:ext cx="321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40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15322" y="3760155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416858" y="2142309"/>
            <a:ext cx="3358284" cy="1139587"/>
            <a:chOff x="4677186" y="4980795"/>
            <a:chExt cx="2806521" cy="952354"/>
          </a:xfrm>
        </p:grpSpPr>
        <p:sp>
          <p:nvSpPr>
            <p:cNvPr id="27" name="任意多边形 26"/>
            <p:cNvSpPr/>
            <p:nvPr/>
          </p:nvSpPr>
          <p:spPr>
            <a:xfrm>
              <a:off x="5045798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4" y="74263"/>
                    <a:pt x="404250" y="97277"/>
                  </a:cubicBezTo>
                  <a:cubicBezTo>
                    <a:pt x="393787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6" y="11568"/>
                  </a:lnTo>
                  <a:lnTo>
                    <a:pt x="922396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6" y="485198"/>
                  </a:lnTo>
                  <a:lnTo>
                    <a:pt x="922396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8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6" y="135956"/>
                    <a:pt x="208691" y="107417"/>
                    <a:pt x="214514" y="79060"/>
                  </a:cubicBezTo>
                  <a:cubicBezTo>
                    <a:pt x="220338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484073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3" y="74263"/>
                    <a:pt x="404250" y="97277"/>
                  </a:cubicBezTo>
                  <a:cubicBezTo>
                    <a:pt x="393786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5" y="11568"/>
                  </a:lnTo>
                  <a:lnTo>
                    <a:pt x="922395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5" y="485198"/>
                  </a:lnTo>
                  <a:lnTo>
                    <a:pt x="922395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9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7" y="135956"/>
                    <a:pt x="208691" y="107417"/>
                    <a:pt x="214514" y="79060"/>
                  </a:cubicBezTo>
                  <a:cubicBezTo>
                    <a:pt x="220337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716535" y="4990905"/>
              <a:ext cx="351145" cy="375990"/>
            </a:xfrm>
            <a:custGeom>
              <a:avLst/>
              <a:gdLst/>
              <a:ahLst/>
              <a:cxnLst/>
              <a:rect l="l" t="t" r="r" b="b"/>
              <a:pathLst>
                <a:path w="351145" h="375990">
                  <a:moveTo>
                    <a:pt x="138396" y="0"/>
                  </a:moveTo>
                  <a:cubicBezTo>
                    <a:pt x="175734" y="39287"/>
                    <a:pt x="214638" y="82036"/>
                    <a:pt x="255106" y="128245"/>
                  </a:cubicBezTo>
                  <a:cubicBezTo>
                    <a:pt x="295574" y="174454"/>
                    <a:pt x="327587" y="215745"/>
                    <a:pt x="351145" y="252118"/>
                  </a:cubicBezTo>
                  <a:lnTo>
                    <a:pt x="202453" y="375990"/>
                  </a:lnTo>
                  <a:cubicBezTo>
                    <a:pt x="181283" y="338737"/>
                    <a:pt x="151554" y="295564"/>
                    <a:pt x="113264" y="246470"/>
                  </a:cubicBezTo>
                  <a:cubicBezTo>
                    <a:pt x="74975" y="197377"/>
                    <a:pt x="37220" y="151653"/>
                    <a:pt x="0" y="109300"/>
                  </a:cubicBezTo>
                  <a:lnTo>
                    <a:pt x="1383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154808" y="4990905"/>
              <a:ext cx="351146" cy="375990"/>
            </a:xfrm>
            <a:custGeom>
              <a:avLst/>
              <a:gdLst/>
              <a:ahLst/>
              <a:cxnLst/>
              <a:rect l="l" t="t" r="r" b="b"/>
              <a:pathLst>
                <a:path w="351146" h="375990">
                  <a:moveTo>
                    <a:pt x="138397" y="0"/>
                  </a:moveTo>
                  <a:cubicBezTo>
                    <a:pt x="175735" y="39287"/>
                    <a:pt x="214639" y="82036"/>
                    <a:pt x="255107" y="128245"/>
                  </a:cubicBezTo>
                  <a:cubicBezTo>
                    <a:pt x="295575" y="174454"/>
                    <a:pt x="327588" y="215745"/>
                    <a:pt x="351146" y="252118"/>
                  </a:cubicBezTo>
                  <a:lnTo>
                    <a:pt x="202454" y="375990"/>
                  </a:lnTo>
                  <a:cubicBezTo>
                    <a:pt x="181284" y="338737"/>
                    <a:pt x="151555" y="295564"/>
                    <a:pt x="113265" y="246470"/>
                  </a:cubicBezTo>
                  <a:cubicBezTo>
                    <a:pt x="74976" y="197377"/>
                    <a:pt x="37221" y="151653"/>
                    <a:pt x="0" y="109300"/>
                  </a:cubicBezTo>
                  <a:lnTo>
                    <a:pt x="13839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77186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115461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8137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50" y="-13855"/>
            <a:ext cx="12192000" cy="6858000"/>
          </a:xfrm>
          <a:prstGeom prst="rect">
            <a:avLst/>
          </a:prstGeom>
          <a:effectLst>
            <a:outerShdw blurRad="50800" dist="50800" dir="138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67000" y="990601"/>
            <a:ext cx="6858000" cy="11477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8000" spc="300" dirty="0"/>
              <a:t>HTML</a:t>
            </a:r>
            <a:endParaRPr lang="zh-CN" altLang="en-US" spc="300" dirty="0"/>
          </a:p>
        </p:txBody>
      </p:sp>
      <p:sp>
        <p:nvSpPr>
          <p:cNvPr id="27651" name="矩形 1"/>
          <p:cNvSpPr>
            <a:spLocks noChangeArrowheads="1"/>
          </p:cNvSpPr>
          <p:nvPr/>
        </p:nvSpPr>
        <p:spPr bwMode="auto">
          <a:xfrm>
            <a:off x="3276600" y="2149475"/>
            <a:ext cx="6400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SzPct val="100000"/>
              <a:buFont typeface="Wingdings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100000"/>
              <a:buFont typeface="Wingdings" charset="2"/>
              <a:buChar char="Ø"/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charset="-122"/>
              </a:rPr>
              <a:t>H</a:t>
            </a:r>
            <a:r>
              <a:rPr lang="en-US" altLang="zh-CN" sz="2800" dirty="0">
                <a:latin typeface="黑体" charset="-122"/>
              </a:rPr>
              <a:t>yper </a:t>
            </a:r>
            <a:r>
              <a:rPr lang="en-US" altLang="zh-CN" sz="2800" dirty="0">
                <a:solidFill>
                  <a:srgbClr val="FF0000"/>
                </a:solidFill>
                <a:latin typeface="黑体" charset="-122"/>
              </a:rPr>
              <a:t>T</a:t>
            </a:r>
            <a:r>
              <a:rPr lang="en-US" altLang="zh-CN" sz="2800" dirty="0">
                <a:latin typeface="黑体" charset="-122"/>
              </a:rPr>
              <a:t>ext </a:t>
            </a:r>
            <a:r>
              <a:rPr lang="en-US" altLang="zh-CN" sz="2800" dirty="0">
                <a:solidFill>
                  <a:srgbClr val="FF0000"/>
                </a:solidFill>
                <a:latin typeface="黑体" charset="-122"/>
              </a:rPr>
              <a:t>M</a:t>
            </a:r>
            <a:r>
              <a:rPr lang="en-US" altLang="zh-CN" sz="2800" dirty="0">
                <a:latin typeface="黑体" charset="-122"/>
              </a:rPr>
              <a:t>arkup </a:t>
            </a:r>
            <a:r>
              <a:rPr lang="en-US" altLang="zh-CN" sz="2800" dirty="0">
                <a:solidFill>
                  <a:srgbClr val="FF0000"/>
                </a:solidFill>
                <a:latin typeface="黑体" charset="-122"/>
              </a:rPr>
              <a:t>L</a:t>
            </a:r>
            <a:r>
              <a:rPr lang="en-US" altLang="zh-CN" sz="2800" dirty="0">
                <a:latin typeface="黑体" charset="-122"/>
              </a:rPr>
              <a:t>anguage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latin typeface="黑体" charset="-122"/>
              </a:rPr>
              <a:t>（超文本标记语言）</a:t>
            </a:r>
            <a:endParaRPr lang="en-US" altLang="zh-CN" sz="2800" dirty="0">
              <a:latin typeface="黑体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latin typeface="黑体" charset="-122"/>
              </a:rPr>
              <a:t>用来描述页面的</a:t>
            </a:r>
            <a:r>
              <a:rPr lang="zh-CN" altLang="en-US" sz="2800" dirty="0">
                <a:solidFill>
                  <a:srgbClr val="FF0000"/>
                </a:solidFill>
                <a:latin typeface="黑体" charset="-122"/>
              </a:rPr>
              <a:t>内容</a:t>
            </a:r>
            <a:r>
              <a:rPr lang="zh-CN" altLang="en-US" sz="2800" dirty="0">
                <a:latin typeface="黑体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黑体" charset="-122"/>
              </a:rPr>
              <a:t>结构</a:t>
            </a:r>
            <a:endParaRPr lang="en-US" altLang="zh-CN" sz="2800" dirty="0">
              <a:solidFill>
                <a:srgbClr val="FF0000"/>
              </a:solidFill>
              <a:latin typeface="黑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38400" y="4419601"/>
            <a:ext cx="7086600" cy="600075"/>
          </a:xfrm>
          <a:prstGeom prst="rect">
            <a:avLst/>
          </a:prstGeom>
          <a:gradFill>
            <a:gsLst>
              <a:gs pos="30000">
                <a:srgbClr val="CCFFCC"/>
              </a:gs>
              <a:gs pos="7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</a:gradFill>
        </p:spPr>
        <p:txBody>
          <a:bodyPr>
            <a:spAutoFit/>
          </a:bodyPr>
          <a:lstStyle>
            <a:lvl1pPr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HTML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是构成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Web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页面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(Page)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的基础。最新版本是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HTML5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604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124200" y="3810000"/>
            <a:ext cx="3505200" cy="1905000"/>
          </a:xfrm>
          <a:prstGeom prst="rect">
            <a:avLst/>
          </a:prstGeom>
          <a:ln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784225" indent="-419100" defTabSz="1158875">
              <a:defRPr/>
            </a:pPr>
            <a:endParaRPr lang="zh-CN" altLang="en-US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63" y="0"/>
            <a:ext cx="8991956" cy="6858000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6199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746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一个简单的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</a:p>
        </p:txBody>
      </p:sp>
      <p:sp>
        <p:nvSpPr>
          <p:cNvPr id="8" name="矩形 7"/>
          <p:cNvSpPr/>
          <p:nvPr/>
        </p:nvSpPr>
        <p:spPr>
          <a:xfrm>
            <a:off x="955962" y="1496295"/>
            <a:ext cx="5334000" cy="3505200"/>
          </a:xfrm>
          <a:prstGeom prst="rect">
            <a:avLst/>
          </a:prstGeom>
          <a:solidFill>
            <a:srgbClr val="FFFFFF"/>
          </a:solidFill>
        </p:spPr>
        <p:txBody>
          <a:bodyPr lIns="216000" tIns="252000" rIns="144000"/>
          <a:lstStyle/>
          <a:p>
            <a:pPr>
              <a:defRPr/>
            </a:pPr>
            <a:r>
              <a:rPr lang="en-US" altLang="zh-CN" sz="2000" dirty="0">
                <a:solidFill>
                  <a:srgbClr val="657B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&lt;!</a:t>
            </a:r>
            <a:r>
              <a:rPr lang="en-US" altLang="zh-CN" sz="2000" dirty="0" err="1">
                <a:solidFill>
                  <a:srgbClr val="657B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doctype</a:t>
            </a:r>
            <a:r>
              <a:rPr lang="en-US" altLang="zh-CN" sz="2000" dirty="0">
                <a:solidFill>
                  <a:srgbClr val="657B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html&gt;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&lt;html&gt;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&lt;head&gt;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    &lt;meta</a:t>
            </a:r>
            <a:r>
              <a:rPr lang="en-US" altLang="zh-CN" sz="2000" dirty="0">
                <a:solidFill>
                  <a:srgbClr val="657B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charset=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"UTF-8"</a:t>
            </a: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657B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&lt;title&gt;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页面标题</a:t>
            </a: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&lt;/title&gt;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657B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&lt;/head&gt;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&lt;body&gt;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    &lt;h1&gt;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这是内容</a:t>
            </a: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&lt;/h1&gt;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&lt;/body&gt;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&lt;/html&gt;</a:t>
            </a:r>
          </a:p>
        </p:txBody>
      </p:sp>
      <p:pic>
        <p:nvPicPr>
          <p:cNvPr id="3174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31" y="5001495"/>
            <a:ext cx="4381500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841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13" y="0"/>
            <a:ext cx="9074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13" y="0"/>
            <a:ext cx="9018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28" y="0"/>
            <a:ext cx="9111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7209</TotalTime>
  <Words>642</Words>
  <Application>Microsoft Macintosh PowerPoint</Application>
  <PresentationFormat>宽屏</PresentationFormat>
  <Paragraphs>147</Paragraphs>
  <Slides>30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Calibri Light</vt:lpstr>
      <vt:lpstr>Consolas</vt:lpstr>
      <vt:lpstr>Helvetica</vt:lpstr>
      <vt:lpstr>黑体</vt:lpstr>
      <vt:lpstr>思源黑体 CN Bold</vt:lpstr>
      <vt:lpstr>思源黑体 CN Heavy</vt:lpstr>
      <vt:lpstr>思源黑体 CN Light</vt:lpstr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HTML</vt:lpstr>
      <vt:lpstr>PowerPoint 演示文稿</vt:lpstr>
      <vt:lpstr>一个简单的HTML页面</vt:lpstr>
      <vt:lpstr>PowerPoint 演示文稿</vt:lpstr>
      <vt:lpstr>PowerPoint 演示文稿</vt:lpstr>
      <vt:lpstr>PowerPoint 演示文稿</vt:lpstr>
      <vt:lpstr>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</dc:title>
  <dc:creator>第一PPT</dc:creator>
  <cp:keywords>www.1ppt.com</cp:keywords>
  <dc:description>www.1ppt.com</dc:description>
  <cp:lastModifiedBy>Microsoft Office 用户</cp:lastModifiedBy>
  <cp:revision>62</cp:revision>
  <dcterms:created xsi:type="dcterms:W3CDTF">2018-09-17T11:33:34Z</dcterms:created>
  <dcterms:modified xsi:type="dcterms:W3CDTF">2019-05-05T06:34:09Z</dcterms:modified>
</cp:coreProperties>
</file>