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284" r:id="rId5"/>
    <p:sldId id="285" r:id="rId6"/>
    <p:sldId id="292" r:id="rId7"/>
    <p:sldId id="286" r:id="rId8"/>
    <p:sldId id="287" r:id="rId9"/>
    <p:sldId id="288" r:id="rId10"/>
    <p:sldId id="293" r:id="rId11"/>
    <p:sldId id="289" r:id="rId12"/>
    <p:sldId id="290" r:id="rId13"/>
    <p:sldId id="260" r:id="rId14"/>
    <p:sldId id="268" r:id="rId15"/>
    <p:sldId id="271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1" r:id="rId26"/>
    <p:sldId id="304" r:id="rId27"/>
    <p:sldId id="307" r:id="rId28"/>
    <p:sldId id="262" r:id="rId29"/>
    <p:sldId id="308" r:id="rId30"/>
    <p:sldId id="282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4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6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13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45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93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09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7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1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2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5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1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9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7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1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3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3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ootstrapcdn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w3school.com.cn/html/index.as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842315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800" b="1" dirty="0" smtClean="0">
                <a:latin typeface="微软雅黑"/>
                <a:ea typeface="微软雅黑"/>
                <a:cs typeface="+mn-ea"/>
                <a:sym typeface="+mn-lt"/>
              </a:rPr>
              <a:t>web </a:t>
            </a:r>
            <a:r>
              <a:rPr lang="zh-CN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前端开发基础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890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属性</a:t>
            </a:r>
          </a:p>
        </p:txBody>
      </p:sp>
      <p:sp>
        <p:nvSpPr>
          <p:cNvPr id="4" name="矩形 3"/>
          <p:cNvSpPr/>
          <p:nvPr/>
        </p:nvSpPr>
        <p:spPr>
          <a:xfrm>
            <a:off x="2820986" y="1981200"/>
            <a:ext cx="7416824" cy="194421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08000" rIns="252000" bIns="108000" anchor="ctr"/>
          <a:lstStyle/>
          <a:p>
            <a:pPr>
              <a:defRPr/>
            </a:pPr>
            <a:r>
              <a:rPr lang="en-US" altLang="zh-CN" sz="3200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宋体"/>
              </a:rPr>
              <a:t>&lt;a</a:t>
            </a:r>
            <a:r>
              <a:rPr lang="en-US" altLang="zh-CN" sz="3200" kern="0" dirty="0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宋体"/>
              </a:rPr>
              <a:t> </a:t>
            </a:r>
            <a:r>
              <a:rPr lang="en-US" altLang="zh-CN" sz="32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宋体"/>
              </a:rPr>
              <a:t>href</a:t>
            </a:r>
            <a:r>
              <a:rPr lang="en-US" altLang="zh-CN" sz="3200" kern="0" dirty="0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宋体"/>
              </a:rPr>
              <a:t>=</a:t>
            </a:r>
            <a:r>
              <a:rPr lang="en-US" altLang="zh-CN" sz="3200" kern="0" dirty="0">
                <a:solidFill>
                  <a:srgbClr val="E6DB74"/>
                </a:solidFill>
                <a:highlight>
                  <a:srgbClr val="000000"/>
                </a:highlight>
                <a:latin typeface="Consolas"/>
                <a:ea typeface="宋体"/>
              </a:rPr>
              <a:t>"http://www.so.com"</a:t>
            </a:r>
            <a:r>
              <a:rPr lang="en-US" altLang="zh-CN" sz="3200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宋体"/>
              </a:rPr>
              <a:t>&gt;</a:t>
            </a:r>
          </a:p>
          <a:p>
            <a:pPr>
              <a:defRPr/>
            </a:pPr>
            <a:r>
              <a:rPr lang="en-US" altLang="zh-CN" sz="3200" kern="0" dirty="0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宋体"/>
                <a:cs typeface="Consolas"/>
              </a:rPr>
              <a:t>  </a:t>
            </a:r>
            <a:r>
              <a:rPr lang="zh-CN" altLang="zh-CN" sz="3200" kern="0" dirty="0">
                <a:solidFill>
                  <a:srgbClr val="F8F8F2"/>
                </a:solidFill>
                <a:highlight>
                  <a:srgbClr val="000000"/>
                </a:highlight>
                <a:latin typeface="+mj-ea"/>
                <a:ea typeface="+mj-ea"/>
                <a:cs typeface="Consolas"/>
              </a:rPr>
              <a:t>点击这里</a:t>
            </a:r>
            <a:endParaRPr lang="en-US" altLang="zh-CN" sz="3200" kern="0" dirty="0">
              <a:solidFill>
                <a:srgbClr val="F8F8F2"/>
              </a:solidFill>
              <a:highlight>
                <a:srgbClr val="000000"/>
              </a:highlight>
              <a:latin typeface="+mj-ea"/>
              <a:ea typeface="+mj-ea"/>
              <a:cs typeface="Consolas"/>
            </a:endParaRPr>
          </a:p>
          <a:p>
            <a:pPr>
              <a:defRPr/>
            </a:pPr>
            <a:r>
              <a:rPr lang="en-US" altLang="zh-CN" sz="3200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宋体"/>
              </a:rPr>
              <a:t>&lt;/a&gt;</a:t>
            </a:r>
            <a:endParaRPr lang="zh-CN" altLang="en-US" sz="3200" dirty="0">
              <a:solidFill>
                <a:srgbClr val="F92672"/>
              </a:solidFill>
              <a:highlight>
                <a:srgbClr val="272822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Brace 9"/>
          <p:cNvSpPr/>
          <p:nvPr/>
        </p:nvSpPr>
        <p:spPr>
          <a:xfrm rot="16200000">
            <a:off x="3896519" y="1191419"/>
            <a:ext cx="287338" cy="971550"/>
          </a:xfrm>
          <a:prstGeom prst="rightBrace">
            <a:avLst>
              <a:gd name="adj1" fmla="val 45605"/>
              <a:gd name="adj2" fmla="val 500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0138" y="1012826"/>
            <a:ext cx="800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dirty="0">
                <a:ea typeface="黑体" panose="02010609060101010101" pitchFamily="49" charset="-122"/>
              </a:rPr>
              <a:t>属性</a:t>
            </a:r>
          </a:p>
        </p:txBody>
      </p:sp>
      <p:sp>
        <p:nvSpPr>
          <p:cNvPr id="8" name="Right Brace 9"/>
          <p:cNvSpPr/>
          <p:nvPr/>
        </p:nvSpPr>
        <p:spPr>
          <a:xfrm rot="16200000">
            <a:off x="6801644" y="-165894"/>
            <a:ext cx="287338" cy="3686175"/>
          </a:xfrm>
          <a:prstGeom prst="rightBrace">
            <a:avLst>
              <a:gd name="adj1" fmla="val 45605"/>
              <a:gd name="adj2" fmla="val 500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0476" y="1012826"/>
            <a:ext cx="11080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9pPr>
          </a:lstStyle>
          <a:p>
            <a:pPr algn="ctr"/>
            <a:r>
              <a:rPr lang="zh-CN" altLang="en-US" sz="2400">
                <a:latin typeface="Arial" charset="0"/>
              </a:rPr>
              <a:t>属性值</a:t>
            </a:r>
          </a:p>
        </p:txBody>
      </p:sp>
      <p:sp>
        <p:nvSpPr>
          <p:cNvPr id="37896" name="内容占位符 1"/>
          <p:cNvSpPr txBox="1">
            <a:spLocks/>
          </p:cNvSpPr>
          <p:nvPr/>
        </p:nvSpPr>
        <p:spPr bwMode="auto">
          <a:xfrm>
            <a:off x="2894014" y="4475163"/>
            <a:ext cx="6402387" cy="17256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58875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365125" defTabSz="1158875">
              <a:spcBef>
                <a:spcPct val="20000"/>
              </a:spcBef>
              <a:buClr>
                <a:srgbClr val="660066"/>
              </a:buClr>
              <a:buSzPct val="100000"/>
              <a:buFont typeface="Wingdings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898525" indent="-182563" defTabSz="1158875">
              <a:spcBef>
                <a:spcPct val="20000"/>
              </a:spcBef>
              <a:buClr>
                <a:srgbClr val="800000"/>
              </a:buClr>
              <a:buSzPct val="100000"/>
              <a:buFont typeface="Wingdings" charset="2"/>
              <a:buChar char="Ø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36713" indent="-228600" defTabSz="1158875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158875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158875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158875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158875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158875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/>
              <a:t>&lt;a&gt;</a:t>
            </a:r>
            <a:r>
              <a:rPr lang="zh-CN" altLang="en-US"/>
              <a:t>定义超链接</a:t>
            </a:r>
            <a:endParaRPr lang="en-US" altLang="zh-CN"/>
          </a:p>
          <a:p>
            <a:pPr lvl="1">
              <a:buFont typeface="Wingdings" charset="2"/>
              <a:buNone/>
            </a:pPr>
            <a:r>
              <a:rPr lang="en-US" altLang="zh-CN" sz="2000"/>
              <a:t>href=</a:t>
            </a:r>
            <a:r>
              <a:rPr lang="zh-CN" altLang="en-US" sz="2000"/>
              <a:t>链接目标的 </a:t>
            </a:r>
            <a:r>
              <a:rPr lang="en-US" altLang="zh-CN" sz="2000"/>
              <a:t>URL(</a:t>
            </a:r>
            <a:r>
              <a:rPr lang="zh-CN" altLang="en-US" sz="2000"/>
              <a:t>即</a:t>
            </a:r>
            <a:r>
              <a:rPr lang="en-US" altLang="zh-CN" sz="2000"/>
              <a:t>web</a:t>
            </a:r>
            <a:r>
              <a:rPr lang="zh-CN" altLang="en-US" sz="2000"/>
              <a:t>页的地址</a:t>
            </a:r>
            <a:r>
              <a:rPr lang="en-US" altLang="zh-CN" sz="2000"/>
              <a:t>)</a:t>
            </a:r>
          </a:p>
          <a:p>
            <a:pPr lvl="1">
              <a:buFont typeface="Wingdings" charset="2"/>
              <a:buNone/>
            </a:pPr>
            <a:r>
              <a:rPr lang="en-US" altLang="zh-CN" sz="2000"/>
              <a:t>title=</a:t>
            </a:r>
            <a:r>
              <a:rPr lang="zh-CN" altLang="en-US" sz="2000"/>
              <a:t>锚文字</a:t>
            </a:r>
            <a:endParaRPr lang="en-US" altLang="zh-CN" sz="2000"/>
          </a:p>
          <a:p>
            <a:pPr lvl="1">
              <a:buFont typeface="Wingdings" charset="2"/>
              <a:buNone/>
            </a:pPr>
            <a:r>
              <a:rPr lang="en-US" altLang="zh-CN" sz="2000"/>
              <a:t>target=_blank {</a:t>
            </a:r>
            <a:r>
              <a:rPr lang="zh-CN" altLang="en-US" sz="2000"/>
              <a:t>转到空白页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60255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60" y="0"/>
            <a:ext cx="9135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49927" y="17872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89" y="0"/>
            <a:ext cx="8970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0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567111" y="3429248"/>
            <a:ext cx="5057796" cy="759610"/>
            <a:chOff x="3554285" y="2848154"/>
            <a:chExt cx="5057796" cy="759610"/>
          </a:xfrm>
        </p:grpSpPr>
        <p:sp>
          <p:nvSpPr>
            <p:cNvPr id="8" name="文本框 7"/>
            <p:cNvSpPr txBox="1"/>
            <p:nvPr/>
          </p:nvSpPr>
          <p:spPr>
            <a:xfrm>
              <a:off x="3554285" y="2925223"/>
              <a:ext cx="5057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前端基础框架</a:t>
              </a:r>
              <a:r>
                <a:rPr lang="en-US" altLang="zh-CN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(Bootstrap)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360776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88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595605" y="3055537"/>
            <a:ext cx="3793643" cy="590638"/>
            <a:chOff x="6180940" y="3828220"/>
            <a:chExt cx="3592830" cy="559371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1"/>
              <a:ext cx="3592830" cy="27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特有的栅格模式。以及组件的是使用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2086684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开发速度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6072296" y="2344156"/>
            <a:ext cx="27992" cy="2661013"/>
          </a:xfrm>
          <a:prstGeom prst="line">
            <a:avLst/>
          </a:prstGeom>
          <a:noFill/>
          <a:ln w="9525" cap="flat" cmpd="sng" algn="ctr">
            <a:solidFill>
              <a:srgbClr val="1B4367"/>
            </a:solidFill>
            <a:prstDash val="solid"/>
            <a:miter lim="800000"/>
          </a:ln>
          <a:effectLst/>
        </p:spPr>
      </p:cxnSp>
      <p:grpSp>
        <p:nvGrpSpPr>
          <p:cNvPr id="9" name="组合 8"/>
          <p:cNvGrpSpPr/>
          <p:nvPr/>
        </p:nvGrpSpPr>
        <p:grpSpPr>
          <a:xfrm>
            <a:off x="5599142" y="4277345"/>
            <a:ext cx="966049" cy="978254"/>
            <a:chOff x="5237224" y="4937554"/>
            <a:chExt cx="914912" cy="926470"/>
          </a:xfrm>
          <a:solidFill>
            <a:sysClr val="window" lastClr="FFFFFF"/>
          </a:solidFill>
        </p:grpSpPr>
        <p:sp>
          <p:nvSpPr>
            <p:cNvPr id="10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294F73"/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12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5599143" y="1790278"/>
            <a:ext cx="966049" cy="978254"/>
            <a:chOff x="5237226" y="2582137"/>
            <a:chExt cx="914912" cy="926470"/>
          </a:xfrm>
          <a:solidFill>
            <a:sysClr val="window" lastClr="FFFFFF"/>
          </a:solidFill>
        </p:grpSpPr>
        <p:sp>
          <p:nvSpPr>
            <p:cNvPr id="35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294F73"/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7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8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9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5599142" y="3033811"/>
            <a:ext cx="966049" cy="978254"/>
            <a:chOff x="5237224" y="3759845"/>
            <a:chExt cx="914912" cy="926470"/>
          </a:xfrm>
          <a:solidFill>
            <a:sysClr val="window" lastClr="FFFFFF"/>
          </a:solidFill>
        </p:grpSpPr>
        <p:sp>
          <p:nvSpPr>
            <p:cNvPr id="41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43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6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802753" y="1781678"/>
            <a:ext cx="3793643" cy="590636"/>
            <a:chOff x="1641794" y="2573986"/>
            <a:chExt cx="3592830" cy="559370"/>
          </a:xfrm>
        </p:grpSpPr>
        <p:sp>
          <p:nvSpPr>
            <p:cNvPr id="48" name="文本框 85"/>
            <p:cNvSpPr txBox="1"/>
            <p:nvPr/>
          </p:nvSpPr>
          <p:spPr>
            <a:xfrm>
              <a:off x="1641794" y="2862276"/>
              <a:ext cx="3592830" cy="27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兼容</a:t>
              </a: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p c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，手机，平板等多终端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9" name="TextBox 1956"/>
            <p:cNvSpPr/>
            <p:nvPr/>
          </p:nvSpPr>
          <p:spPr>
            <a:xfrm>
              <a:off x="3438210" y="2573986"/>
              <a:ext cx="1765746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algn="r"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响应式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805498" y="4184130"/>
            <a:ext cx="3793643" cy="590635"/>
            <a:chOff x="1644394" y="4873181"/>
            <a:chExt cx="3592830" cy="559370"/>
          </a:xfrm>
        </p:grpSpPr>
        <p:sp>
          <p:nvSpPr>
            <p:cNvPr id="51" name="文本框 5"/>
            <p:cNvSpPr txBox="1"/>
            <p:nvPr/>
          </p:nvSpPr>
          <p:spPr>
            <a:xfrm>
              <a:off x="1644394" y="5161471"/>
              <a:ext cx="3592830" cy="27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基本涵盖常用场景的组件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2" name="TextBox 1956"/>
            <p:cNvSpPr/>
            <p:nvPr/>
          </p:nvSpPr>
          <p:spPr>
            <a:xfrm>
              <a:off x="3334871" y="4873181"/>
              <a:ext cx="1847934" cy="3206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algn="r"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组件丰富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29062" y="672460"/>
            <a:ext cx="4203131" cy="505021"/>
            <a:chOff x="716110" y="187653"/>
            <a:chExt cx="4203131" cy="505021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Bootstrap </a:t>
              </a:r>
              <a:r>
                <a:rPr lang="zh-CN" altLang="en-US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特点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4478" y="692674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8133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452527" y="1995280"/>
            <a:ext cx="648793" cy="648793"/>
            <a:chOff x="6443245" y="1611109"/>
            <a:chExt cx="751188" cy="751188"/>
          </a:xfrm>
          <a:solidFill>
            <a:sysClr val="window" lastClr="FFFFFF"/>
          </a:solidFill>
        </p:grpSpPr>
        <p:sp>
          <p:nvSpPr>
            <p:cNvPr id="9" name="椭圆 8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294F73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11268" y="1996509"/>
            <a:ext cx="655558" cy="655558"/>
            <a:chOff x="3424768" y="1611109"/>
            <a:chExt cx="759650" cy="759649"/>
          </a:xfrm>
          <a:solidFill>
            <a:sysClr val="window" lastClr="FFFFFF"/>
          </a:solidFill>
        </p:grpSpPr>
        <p:sp>
          <p:nvSpPr>
            <p:cNvPr id="29" name="椭圆 28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16024" y="1968500"/>
            <a:ext cx="3698159" cy="582115"/>
            <a:chOff x="2077924" y="1968500"/>
            <a:chExt cx="3698159" cy="582115"/>
          </a:xfrm>
        </p:grpSpPr>
        <p:sp>
          <p:nvSpPr>
            <p:cNvPr id="32" name="TextBox 1210"/>
            <p:cNvSpPr/>
            <p:nvPr/>
          </p:nvSpPr>
          <p:spPr>
            <a:xfrm>
              <a:off x="2077925" y="1968500"/>
              <a:ext cx="981679" cy="315471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defTabSz="685800"/>
              <a:r>
                <a:rPr lang="en-US" altLang="zh-CN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Npm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安装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3" name="文本框 11"/>
            <p:cNvSpPr txBox="1"/>
            <p:nvPr/>
          </p:nvSpPr>
          <p:spPr>
            <a:xfrm>
              <a:off x="2077924" y="2287466"/>
              <a:ext cx="3698159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050" dirty="0" err="1"/>
                <a:t>npm</a:t>
              </a:r>
              <a:r>
                <a:rPr lang="en-US" altLang="zh-CN" sz="1050" dirty="0"/>
                <a:t> install bootstrap</a:t>
              </a:r>
              <a:endParaRPr lang="en-US" altLang="zh-CN" sz="10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83373" y="1968500"/>
            <a:ext cx="3698159" cy="776014"/>
            <a:chOff x="7145273" y="1968500"/>
            <a:chExt cx="3698159" cy="776014"/>
          </a:xfrm>
        </p:grpSpPr>
        <p:sp>
          <p:nvSpPr>
            <p:cNvPr id="41" name="TextBox 1210"/>
            <p:cNvSpPr/>
            <p:nvPr/>
          </p:nvSpPr>
          <p:spPr>
            <a:xfrm>
              <a:off x="7145274" y="1968500"/>
              <a:ext cx="959237" cy="315471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下载文件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2" name="文本框 11"/>
            <p:cNvSpPr txBox="1"/>
            <p:nvPr/>
          </p:nvSpPr>
          <p:spPr>
            <a:xfrm>
              <a:off x="7145273" y="2287466"/>
              <a:ext cx="3698159" cy="457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050" dirty="0"/>
                <a:t>需要将预编译的 </a:t>
              </a:r>
              <a:r>
                <a:rPr lang="en-US" altLang="zh-CN" sz="1050" dirty="0"/>
                <a:t>CSS </a:t>
              </a:r>
              <a:r>
                <a:rPr lang="zh-CN" altLang="en-US" sz="1050" dirty="0"/>
                <a:t>或 </a:t>
              </a:r>
              <a:r>
                <a:rPr lang="en-US" altLang="zh-CN" sz="1050" dirty="0"/>
                <a:t>JS </a:t>
              </a:r>
              <a:r>
                <a:rPr lang="zh-CN" altLang="en-US" sz="1050" dirty="0"/>
                <a:t>文件引入你的页面，可以直接使用 </a:t>
              </a:r>
              <a:r>
                <a:rPr lang="en-US" altLang="zh-CN" sz="1050" dirty="0">
                  <a:hlinkClick r:id="rId3"/>
                </a:rPr>
                <a:t>BootstrapCDN</a:t>
              </a:r>
              <a:r>
                <a:rPr lang="zh-CN" altLang="en-US" sz="1050" dirty="0"/>
                <a:t>。</a:t>
              </a:r>
              <a:endParaRPr lang="en-US" altLang="zh-CN" sz="10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29062" y="672460"/>
            <a:ext cx="4203131" cy="449599"/>
            <a:chOff x="716110" y="187653"/>
            <a:chExt cx="4203131" cy="449599"/>
          </a:xfrm>
        </p:grpSpPr>
        <p:sp>
          <p:nvSpPr>
            <p:cNvPr id="50" name="文本框 49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774478" y="637252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53" name="矩形 52"/>
          <p:cNvSpPr/>
          <p:nvPr/>
        </p:nvSpPr>
        <p:spPr>
          <a:xfrm>
            <a:off x="1099356" y="676679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altLang="zh-CN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Bootstrap </a:t>
            </a:r>
            <a:r>
              <a:rPr lang="zh-CN" altLang="en-US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引用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方式</a:t>
            </a:r>
            <a:endParaRPr lang="zh-CN" altLang="en-US" b="1" dirty="0"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874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720436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812800" y="162985"/>
            <a:ext cx="8940800" cy="833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733" dirty="0" smtClean="0"/>
              <a:t>Bootstrap</a:t>
            </a:r>
            <a:endParaRPr lang="zh-CN" altLang="en-US" sz="3200" dirty="0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717551" y="1411817"/>
            <a:ext cx="11142133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1. Bootstrap栅格系统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2. Bootstrap排版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3. Bootstrap代码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4. Bootstrap表格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5. Bootstrap表单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6. Bootstrap按钮</a:t>
            </a:r>
          </a:p>
          <a:p>
            <a:pPr marL="761981" indent="-761981">
              <a:lnSpc>
                <a:spcPct val="140000"/>
              </a:lnSpc>
            </a:pPr>
            <a:r>
              <a:rPr lang="zh-CN" altLang="en-US" sz="2400" dirty="0" smtClean="0"/>
              <a:t>7. Bootstrap图像</a:t>
            </a:r>
          </a:p>
          <a:p>
            <a:pPr marL="761981" indent="-761981">
              <a:lnSpc>
                <a:spcPct val="14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985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812800" y="162985"/>
            <a:ext cx="8940800" cy="833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/>
              <a:t>Bootstrap栅格系统</a:t>
            </a:r>
            <a:endParaRPr lang="zh-CN" altLang="en-US" sz="320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17551" y="1411817"/>
            <a:ext cx="11142133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1" indent="-761981"/>
            <a:r>
              <a:rPr lang="zh-CN" altLang="en-US" sz="2400" dirty="0" smtClean="0"/>
              <a:t>Bootstrap包含了一个响应式的、移动设备优先的、不固定的网格系统，可以随着设备和视口大小的增加而适当的增加到最多12列</a:t>
            </a:r>
          </a:p>
          <a:p>
            <a:pPr marL="761981" indent="-761981"/>
            <a:r>
              <a:rPr lang="zh-CN" altLang="en-US" sz="2400" dirty="0" smtClean="0"/>
              <a:t>媒体查询：	</a:t>
            </a:r>
          </a:p>
          <a:p>
            <a:pPr marL="761981" indent="-761981">
              <a:buFont typeface="Arial" panose="020B0604020202020204" pitchFamily="34" charset="0"/>
              <a:buNone/>
            </a:pPr>
            <a:r>
              <a:rPr lang="zh-CN" altLang="en-US" sz="2400" dirty="0" smtClean="0"/>
              <a:t>		</a:t>
            </a:r>
            <a:r>
              <a:rPr lang="zh-CN" altLang="en-US" sz="2133" dirty="0" smtClean="0"/>
              <a:t>用来创建 Bootstrap 网格系统中的关键的分界点，根据不同的视口大小显示不同的内容</a:t>
            </a:r>
          </a:p>
          <a:p>
            <a:pPr marL="761981" indent="-761981">
              <a:buFont typeface="Arial" panose="020B0604020202020204" pitchFamily="34" charset="0"/>
              <a:buNone/>
            </a:pPr>
            <a:endParaRPr lang="zh-CN" altLang="en-US" sz="1333" dirty="0" smtClean="0"/>
          </a:p>
          <a:p>
            <a:pPr marL="761981" indent="-76198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168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82625" y="585357"/>
            <a:ext cx="641032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000" b="1">
                <a:solidFill>
                  <a:schemeClr val="tx1"/>
                </a:solidFill>
                <a:latin typeface="Arial" charset="0"/>
                <a:ea typeface="微软雅黑" charset="-122"/>
              </a:defRPr>
            </a:lvl9pPr>
          </a:lstStyle>
          <a:p>
            <a:r>
              <a:rPr lang="zh-CN" altLang="en-US" sz="2400" b="0">
                <a:solidFill>
                  <a:srgbClr val="262626"/>
                </a:solidFill>
              </a:rPr>
              <a:t>Bootstrap栅格系统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1176867"/>
            <a:ext cx="107442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61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21290" y="1503796"/>
            <a:ext cx="8356600" cy="39608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</a:pPr>
            <a:r>
              <a:rPr lang="zh-CN" altLang="en-US" sz="1800" dirty="0" smtClean="0"/>
              <a:t>1. 内联子标题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	&lt;h3&gt;我是标题3 h3. &lt;small&gt;我是副标题3 h3&lt;/small&gt;&lt;/h3&gt;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dirty="0" smtClean="0"/>
              <a:t>2. 强调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	&lt;small&gt;  &lt;strong&gt;  &lt;em&gt;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3. 缩写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	&lt;abbr title="World Wide Wed"&gt;WWW&lt;/abbr&gt;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4. 地址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	&lt;address&gt;&lt;/address&gt;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5. 引用</a:t>
            </a:r>
          </a:p>
          <a:p>
            <a:pPr marL="571500" indent="-571500">
              <a:lnSpc>
                <a:spcPct val="100000"/>
              </a:lnSpc>
              <a:buFont typeface="Wingdings" charset="2"/>
              <a:buNone/>
            </a:pPr>
            <a:r>
              <a:rPr lang="zh-CN" altLang="en-US" sz="1800" dirty="0" smtClean="0"/>
              <a:t>	6. 列表</a:t>
            </a:r>
            <a:endParaRPr lang="zh-CN" altLang="en-US" sz="1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1290" y="440893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smtClean="0"/>
              <a:t>Bootstrap排版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021058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04869" y="970953"/>
            <a:ext cx="1175322" cy="806290"/>
            <a:chOff x="7779199" y="970953"/>
            <a:chExt cx="1175322" cy="806290"/>
          </a:xfrm>
        </p:grpSpPr>
        <p:sp>
          <p:nvSpPr>
            <p:cNvPr id="13" name="矩形 12"/>
            <p:cNvSpPr/>
            <p:nvPr/>
          </p:nvSpPr>
          <p:spPr>
            <a:xfrm>
              <a:off x="7779199" y="1438689"/>
              <a:ext cx="11753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HTML</a:t>
              </a:r>
              <a:r>
                <a:rPr lang="zh-CN" altLang="en-US" sz="1600" dirty="0" smtClean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语法</a:t>
              </a:r>
              <a:endParaRPr lang="zh-CN" altLang="en-US" sz="16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204869" y="2222427"/>
            <a:ext cx="2031106" cy="982710"/>
            <a:chOff x="7779199" y="2222427"/>
            <a:chExt cx="2031106" cy="982710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>
                  <a:cxnSpLocks/>
                </p:cNvCxnSpPr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7779199" y="2684018"/>
              <a:ext cx="2031106" cy="521119"/>
              <a:chOff x="8106714" y="1721786"/>
              <a:chExt cx="2031106" cy="521119"/>
            </a:xfrm>
          </p:grpSpPr>
          <p:sp>
            <p:nvSpPr>
              <p:cNvPr id="17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06714" y="1721786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前端基础框架</a:t>
                </a:r>
                <a:endPara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204869" y="3473901"/>
            <a:ext cx="2031106" cy="799568"/>
            <a:chOff x="7779199" y="3473901"/>
            <a:chExt cx="2031106" cy="799568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>
              <a:off x="7779199" y="3913932"/>
              <a:ext cx="2031106" cy="359537"/>
              <a:chOff x="8106714" y="1721786"/>
              <a:chExt cx="2031106" cy="359537"/>
            </a:xfrm>
          </p:grpSpPr>
          <p:sp>
            <p:nvSpPr>
              <p:cNvPr id="26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06714" y="1721786"/>
                <a:ext cx="16209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开发文档的使用</a:t>
                </a:r>
                <a:endPara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8204869" y="4725375"/>
            <a:ext cx="2686954" cy="823118"/>
            <a:chOff x="7779199" y="4725375"/>
            <a:chExt cx="2686954" cy="823118"/>
          </a:xfrm>
        </p:grpSpPr>
        <p:grpSp>
          <p:nvGrpSpPr>
            <p:cNvPr id="33" name="组合 32"/>
            <p:cNvGrpSpPr/>
            <p:nvPr/>
          </p:nvGrpSpPr>
          <p:grpSpPr>
            <a:xfrm>
              <a:off x="7789473" y="4725375"/>
              <a:ext cx="942975" cy="523220"/>
              <a:chOff x="6095999" y="3498928"/>
              <a:chExt cx="942975" cy="523220"/>
            </a:xfrm>
          </p:grpSpPr>
          <p:sp>
            <p:nvSpPr>
              <p:cNvPr id="37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04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40" name="直接连接符 39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组合 33"/>
            <p:cNvGrpSpPr/>
            <p:nvPr/>
          </p:nvGrpSpPr>
          <p:grpSpPr>
            <a:xfrm>
              <a:off x="7779199" y="5188956"/>
              <a:ext cx="2686954" cy="359537"/>
              <a:chOff x="8106714" y="1721786"/>
              <a:chExt cx="2686954" cy="359537"/>
            </a:xfrm>
          </p:grpSpPr>
          <p:sp>
            <p:nvSpPr>
              <p:cNvPr id="35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106714" y="1721786"/>
                <a:ext cx="26869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前端工程师技能标准与要求</a:t>
                </a:r>
                <a:endPara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693144" y="3529854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 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95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Bootstrap </a:t>
            </a:r>
            <a:r>
              <a:rPr lang="zh-CN" altLang="en-US" sz="2400" smtClean="0"/>
              <a:t>代码</a:t>
            </a:r>
            <a:endParaRPr lang="zh-CN" altLang="en-US" sz="24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8163" y="1058863"/>
            <a:ext cx="835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30000"/>
              </a:lnSpc>
            </a:pPr>
            <a:r>
              <a:rPr lang="zh-CN" altLang="en-US" sz="1800" dirty="0" smtClean="0"/>
              <a:t>1. Bootstrap允许你以两种形式显示代码：</a:t>
            </a:r>
          </a:p>
          <a:p>
            <a:pPr marL="571500" indent="-571500">
              <a:lnSpc>
                <a:spcPct val="130000"/>
              </a:lnSpc>
              <a:buFont typeface="Wingdings" charset="2"/>
              <a:buNone/>
            </a:pPr>
            <a:r>
              <a:rPr lang="zh-CN" altLang="en-US" sz="1800" dirty="0" smtClean="0"/>
              <a:t>		code标签</a:t>
            </a:r>
          </a:p>
          <a:p>
            <a:pPr marL="571500" indent="-571500">
              <a:lnSpc>
                <a:spcPct val="130000"/>
              </a:lnSpc>
              <a:buFont typeface="Wingdings" charset="2"/>
              <a:buNone/>
            </a:pPr>
            <a:r>
              <a:rPr lang="zh-CN" altLang="en-US" sz="1800" dirty="0" smtClean="0"/>
              <a:t>		pre标签</a:t>
            </a:r>
          </a:p>
          <a:p>
            <a:pPr marL="571500" indent="-571500">
              <a:lnSpc>
                <a:spcPct val="130000"/>
              </a:lnSpc>
              <a:buFont typeface="Wingdings" charset="2"/>
              <a:buNone/>
            </a:pPr>
            <a:r>
              <a:rPr lang="zh-CN" altLang="en-US" sz="1800" dirty="0" smtClean="0"/>
              <a:t>	注意：请确保你使用&lt;pre&gt;和&lt;code&gt;标签时，开始标签和结束标签使用Unicode变体 &amp;lt   &amp;gt</a:t>
            </a:r>
          </a:p>
        </p:txBody>
      </p:sp>
    </p:spTree>
    <p:extLst>
      <p:ext uri="{BB962C8B-B14F-4D97-AF65-F5344CB8AC3E}">
        <p14:creationId xmlns:p14="http://schemas.microsoft.com/office/powerpoint/2010/main" val="889953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Bootstrap </a:t>
            </a:r>
            <a:r>
              <a:rPr lang="zh-CN" altLang="en-US" sz="2400" smtClean="0"/>
              <a:t>表格</a:t>
            </a:r>
            <a:endParaRPr lang="zh-CN" altLang="en-US" sz="24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8163" y="1058863"/>
            <a:ext cx="835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Bootstrap支持原来的表格元素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table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thead：表格标题行容器元素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tbody：表格主题内容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tr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td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th：表头(必须在thead中)</a:t>
            </a:r>
          </a:p>
          <a:p>
            <a:pPr marL="571500" indent="-571500">
              <a:lnSpc>
                <a:spcPct val="140000"/>
              </a:lnSpc>
            </a:pPr>
            <a:r>
              <a:rPr lang="zh-CN" altLang="en-US" sz="1800" smtClean="0"/>
              <a:t>caption：表格存储内容的总结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2929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Bootstrap </a:t>
            </a:r>
            <a:r>
              <a:rPr lang="zh-CN" altLang="en-US" sz="2400" smtClean="0"/>
              <a:t>表单布局</a:t>
            </a:r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8163" y="1058863"/>
            <a:ext cx="835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zh-CN" altLang="en-US" sz="1800" smtClean="0"/>
              <a:t>Bootstrap提供了下列类型的表单布局：</a:t>
            </a:r>
          </a:p>
          <a:p>
            <a:pPr marL="571500" indent="-571500"/>
            <a:r>
              <a:rPr lang="zh-CN" altLang="en-US" sz="1800" smtClean="0"/>
              <a:t>垂直表单</a:t>
            </a:r>
          </a:p>
          <a:p>
            <a:pPr marL="571500" indent="-571500"/>
            <a:r>
              <a:rPr lang="zh-CN" altLang="en-US" sz="1800" smtClean="0"/>
              <a:t>内联表单</a:t>
            </a:r>
          </a:p>
          <a:p>
            <a:pPr marL="571500" indent="-571500"/>
            <a:r>
              <a:rPr lang="zh-CN" altLang="en-US" sz="1800" smtClean="0"/>
              <a:t>水平表单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03344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Bootstrap </a:t>
            </a:r>
            <a:r>
              <a:rPr lang="zh-CN" altLang="en-US" sz="2400" smtClean="0"/>
              <a:t>按钮</a:t>
            </a: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1060450"/>
            <a:ext cx="8570913" cy="396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zh-CN" altLang="en-US" sz="1800" smtClean="0"/>
              <a:t>任何带有 class="btn" 的元素都会继承圆角灰色按钮的默认外观。但是 Bootstrap 提供了一些选项来定义按钮的样式，具体如下表所示：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class="btn"		默认的按钮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class="btn-primary"	一组按钮中的初始状态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class="btn-success"	一个成功或积极的动作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class="btn-info"		警告信息的上下文按钮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class="btn-warning"	谨慎采取的动作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class="btn-danger"		潜在危险动作</a:t>
            </a:r>
          </a:p>
          <a:p>
            <a:pPr marL="571500" indent="-571500">
              <a:lnSpc>
                <a:spcPct val="100000"/>
              </a:lnSpc>
            </a:pPr>
            <a:r>
              <a:rPr lang="zh-CN" altLang="en-US" sz="1800" smtClean="0"/>
              <a:t>class="btn-link"		看起来想一个连接，但保持按钮的行为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348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Bootstrap </a:t>
            </a:r>
            <a:r>
              <a:rPr lang="zh-CN" altLang="en-US" sz="2400" smtClean="0"/>
              <a:t>表单布局</a:t>
            </a:r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8163" y="1058863"/>
            <a:ext cx="835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zh-CN" altLang="en-US" sz="1800" smtClean="0"/>
              <a:t>Bootstrap提供了下列类型的表单布局：</a:t>
            </a:r>
          </a:p>
          <a:p>
            <a:pPr marL="571500" indent="-571500"/>
            <a:r>
              <a:rPr lang="zh-CN" altLang="en-US" sz="1800" smtClean="0"/>
              <a:t>垂直表单</a:t>
            </a:r>
          </a:p>
          <a:p>
            <a:pPr marL="571500" indent="-571500"/>
            <a:r>
              <a:rPr lang="zh-CN" altLang="en-US" sz="1800" smtClean="0"/>
              <a:t>内联表单</a:t>
            </a:r>
          </a:p>
          <a:p>
            <a:pPr marL="571500" indent="-571500"/>
            <a:r>
              <a:rPr lang="zh-CN" altLang="en-US" sz="1800" smtClean="0"/>
              <a:t>水平表单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54742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87847" y="3429248"/>
            <a:ext cx="3416320" cy="773465"/>
            <a:chOff x="4375021" y="2848154"/>
            <a:chExt cx="3416320" cy="773465"/>
          </a:xfrm>
        </p:grpSpPr>
        <p:sp>
          <p:nvSpPr>
            <p:cNvPr id="8" name="文本框 7"/>
            <p:cNvSpPr txBox="1"/>
            <p:nvPr/>
          </p:nvSpPr>
          <p:spPr>
            <a:xfrm>
              <a:off x="4375021" y="2925223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开发文档的使用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3621619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2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56" y="466314"/>
            <a:ext cx="10046279" cy="50329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800" y="5860473"/>
            <a:ext cx="73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学习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w w wp://</a:t>
            </a:r>
            <a:r>
              <a:rPr lang="en-US" altLang="zh-CN" dirty="0">
                <a:hlinkClick r:id="rId4"/>
              </a:rPr>
              <a:t>www.w3school.com.cn/html/index.asp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793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92859" y="1535060"/>
            <a:ext cx="3793643" cy="338554"/>
            <a:chOff x="6178340" y="1707081"/>
            <a:chExt cx="3592830" cy="320630"/>
          </a:xfrm>
        </p:grpSpPr>
        <p:sp>
          <p:nvSpPr>
            <p:cNvPr id="3" name="文本框 2"/>
            <p:cNvSpPr txBox="1"/>
            <p:nvPr/>
          </p:nvSpPr>
          <p:spPr>
            <a:xfrm>
              <a:off x="6178340" y="1746065"/>
              <a:ext cx="3592830" cy="27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" name="TextBox 1956"/>
            <p:cNvSpPr/>
            <p:nvPr/>
          </p:nvSpPr>
          <p:spPr>
            <a:xfrm>
              <a:off x="6182151" y="1707081"/>
              <a:ext cx="3147074" cy="320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查找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HTML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文档（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w3c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）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95605" y="3762130"/>
            <a:ext cx="3793643" cy="784537"/>
            <a:chOff x="6180940" y="3828220"/>
            <a:chExt cx="3592830" cy="743005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1"/>
              <a:ext cx="3592830" cy="45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在阅读文档的同时，发现比较类似的方法，或者比较容易混淆的进行总结比较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0" y="3828220"/>
              <a:ext cx="3586418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学习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8" name="直接连接符 7"/>
          <p:cNvCxnSpPr>
            <a:stCxn id="19" idx="0"/>
          </p:cNvCxnSpPr>
          <p:nvPr/>
        </p:nvCxnSpPr>
        <p:spPr>
          <a:xfrm>
            <a:off x="6088380" y="1412504"/>
            <a:ext cx="0" cy="4715214"/>
          </a:xfrm>
          <a:prstGeom prst="line">
            <a:avLst/>
          </a:prstGeom>
          <a:noFill/>
          <a:ln w="9525" cap="flat" cmpd="sng" algn="ctr">
            <a:solidFill>
              <a:srgbClr val="1B4367"/>
            </a:solidFill>
            <a:prstDash val="solid"/>
            <a:miter lim="800000"/>
          </a:ln>
          <a:effectLst/>
        </p:spPr>
      </p:cxnSp>
      <p:grpSp>
        <p:nvGrpSpPr>
          <p:cNvPr id="9" name="组合 8"/>
          <p:cNvGrpSpPr/>
          <p:nvPr/>
        </p:nvGrpSpPr>
        <p:grpSpPr>
          <a:xfrm>
            <a:off x="5599142" y="4983936"/>
            <a:ext cx="966049" cy="978254"/>
            <a:chOff x="5237224" y="4937554"/>
            <a:chExt cx="914912" cy="926470"/>
          </a:xfrm>
          <a:solidFill>
            <a:sysClr val="window" lastClr="FFFFFF"/>
          </a:solidFill>
        </p:grpSpPr>
        <p:sp>
          <p:nvSpPr>
            <p:cNvPr id="10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294F73"/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12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599142" y="1253336"/>
            <a:ext cx="966049" cy="978254"/>
            <a:chOff x="5237224" y="1404429"/>
            <a:chExt cx="914912" cy="926470"/>
          </a:xfrm>
          <a:solidFill>
            <a:sysClr val="window" lastClr="FFFFFF"/>
          </a:solidFill>
        </p:grpSpPr>
        <p:sp>
          <p:nvSpPr>
            <p:cNvPr id="19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21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23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  <a:extLst/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4" name="组合 33"/>
          <p:cNvGrpSpPr/>
          <p:nvPr/>
        </p:nvGrpSpPr>
        <p:grpSpPr>
          <a:xfrm>
            <a:off x="5599143" y="2496869"/>
            <a:ext cx="966049" cy="978254"/>
            <a:chOff x="5237226" y="2582137"/>
            <a:chExt cx="914912" cy="926470"/>
          </a:xfrm>
          <a:solidFill>
            <a:sysClr val="window" lastClr="FFFFFF"/>
          </a:solidFill>
        </p:grpSpPr>
        <p:sp>
          <p:nvSpPr>
            <p:cNvPr id="35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294F73"/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7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8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9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5599142" y="3740402"/>
            <a:ext cx="966049" cy="978254"/>
            <a:chOff x="5237224" y="3759845"/>
            <a:chExt cx="914912" cy="926470"/>
          </a:xfrm>
          <a:solidFill>
            <a:sysClr val="window" lastClr="FFFFFF"/>
          </a:solidFill>
        </p:grpSpPr>
        <p:sp>
          <p:nvSpPr>
            <p:cNvPr id="41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43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6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ysClr val="window" lastClr="FFFFFF"/>
                </a:solidFill>
                <a:round/>
              </a:ln>
              <a:extLst/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802753" y="2488268"/>
            <a:ext cx="3793643" cy="784535"/>
            <a:chOff x="1641794" y="2573986"/>
            <a:chExt cx="3592830" cy="743005"/>
          </a:xfrm>
        </p:grpSpPr>
        <p:sp>
          <p:nvSpPr>
            <p:cNvPr id="48" name="文本框 85"/>
            <p:cNvSpPr txBox="1"/>
            <p:nvPr/>
          </p:nvSpPr>
          <p:spPr>
            <a:xfrm>
              <a:off x="1641794" y="2862276"/>
              <a:ext cx="3592830" cy="454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首先系统的查看文档基础内容，可以大概了解文档中包含的内容，同时不要忘记亲手测试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demo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，多练习才能理解并掌握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9" name="TextBox 1956"/>
            <p:cNvSpPr/>
            <p:nvPr/>
          </p:nvSpPr>
          <p:spPr>
            <a:xfrm>
              <a:off x="3438210" y="2573986"/>
              <a:ext cx="1765746" cy="3206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algn="r"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系统查看文档内容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805498" y="4890721"/>
            <a:ext cx="3793643" cy="978434"/>
            <a:chOff x="1644394" y="4873181"/>
            <a:chExt cx="3592830" cy="926641"/>
          </a:xfrm>
        </p:grpSpPr>
        <p:sp>
          <p:nvSpPr>
            <p:cNvPr id="51" name="文本框 5"/>
            <p:cNvSpPr txBox="1"/>
            <p:nvPr/>
          </p:nvSpPr>
          <p:spPr>
            <a:xfrm>
              <a:off x="1644394" y="5161471"/>
              <a:ext cx="3592830" cy="63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在整体学习文档之后，可以仿照简单的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demo,,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+mn-lt"/>
                </a:rPr>
                <a:t>做一个中小型网站，以测试自己对基础的掌握，以及加深对函数以及方法的理解。。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2" name="TextBox 1956"/>
            <p:cNvSpPr/>
            <p:nvPr/>
          </p:nvSpPr>
          <p:spPr>
            <a:xfrm>
              <a:off x="1837038" y="4873181"/>
              <a:ext cx="3345767" cy="3206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algn="r" defTabSz="685800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理解并熟练掌握基础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HTML</a:t>
              </a:r>
              <a:r>
                <a:rPr lang="zh-CN" altLang="en-US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文档</a:t>
              </a:r>
              <a:r>
                <a:rPr lang="zh-CN" altLang="en-US" sz="24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的使用</a:t>
              </a: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354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881302" y="3429248"/>
            <a:ext cx="4429418" cy="815028"/>
            <a:chOff x="3868476" y="2848154"/>
            <a:chExt cx="4429418" cy="815028"/>
          </a:xfrm>
        </p:grpSpPr>
        <p:sp>
          <p:nvSpPr>
            <p:cNvPr id="8" name="文本框 7"/>
            <p:cNvSpPr txBox="1"/>
            <p:nvPr/>
          </p:nvSpPr>
          <p:spPr>
            <a:xfrm>
              <a:off x="3868476" y="2925223"/>
              <a:ext cx="4429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前端技能标准和要求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3663182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943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22238"/>
            <a:ext cx="670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所需技能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8163" y="1058863"/>
            <a:ext cx="8356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altLang="zh-CN" sz="1800" dirty="0" smtClean="0"/>
              <a:t>HTML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CSS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Javascript</a:t>
            </a:r>
            <a:endParaRPr lang="en-US" altLang="zh-CN" sz="1800" dirty="0" smtClean="0"/>
          </a:p>
          <a:p>
            <a:pPr marL="571500" indent="-571500"/>
            <a:r>
              <a:rPr lang="zh-CN" altLang="en-US" sz="1800" dirty="0" smtClean="0"/>
              <a:t>熟练使用</a:t>
            </a:r>
            <a:r>
              <a:rPr lang="en-US" altLang="zh-CN" sz="1800" dirty="0" err="1" smtClean="0"/>
              <a:t>p</a:t>
            </a:r>
            <a:r>
              <a:rPr lang="en-US" altLang="zh-CN" sz="1800" dirty="0" err="1"/>
              <a:t>s</a:t>
            </a:r>
            <a:r>
              <a:rPr lang="zh-CN" altLang="en-US" sz="1800" dirty="0" smtClean="0"/>
              <a:t>切图</a:t>
            </a:r>
            <a:endParaRPr lang="en-US" altLang="zh-CN" sz="1800" dirty="0" smtClean="0"/>
          </a:p>
          <a:p>
            <a:pPr marL="571500" indent="-571500"/>
            <a:r>
              <a:rPr lang="zh-CN" altLang="en-US" sz="1800" dirty="0" smtClean="0"/>
              <a:t>熟悉使用</a:t>
            </a:r>
            <a:r>
              <a:rPr lang="en-US" altLang="zh-CN" sz="1800" dirty="0" smtClean="0"/>
              <a:t>bootstrap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jquery</a:t>
            </a:r>
            <a:endParaRPr lang="en-US" altLang="zh-CN" sz="1800" dirty="0" smtClean="0"/>
          </a:p>
          <a:p>
            <a:pPr marL="571500" indent="-571500"/>
            <a:r>
              <a:rPr lang="zh-CN" altLang="en-US" sz="1800" dirty="0" smtClean="0"/>
              <a:t>熟悉</a:t>
            </a:r>
            <a:r>
              <a:rPr lang="en-US" altLang="zh-CN" sz="1800" dirty="0" smtClean="0"/>
              <a:t>MVVM</a:t>
            </a:r>
            <a:r>
              <a:rPr lang="zh-CN" altLang="en-US" sz="1800" dirty="0" smtClean="0"/>
              <a:t>框架（</a:t>
            </a:r>
            <a:r>
              <a:rPr lang="en-US" altLang="zh-CN" sz="1800" dirty="0" err="1" smtClean="0"/>
              <a:t>vue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571500" indent="-571500"/>
            <a:r>
              <a:rPr lang="zh-CN" altLang="en-US" sz="1800" dirty="0" smtClean="0"/>
              <a:t>熟悉</a:t>
            </a:r>
            <a:r>
              <a:rPr lang="en-US" altLang="zh-CN" sz="1800" dirty="0" smtClean="0"/>
              <a:t>AJAX</a:t>
            </a:r>
            <a:endParaRPr lang="en-US" altLang="zh-CN" sz="1800" dirty="0"/>
          </a:p>
          <a:p>
            <a:pPr marL="571500" indent="-571500"/>
            <a:endParaRPr lang="en-US" altLang="zh-CN" sz="1800" dirty="0" smtClean="0"/>
          </a:p>
          <a:p>
            <a:pPr marL="571500" indent="-571500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4897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15322" y="3429248"/>
            <a:ext cx="2961357" cy="953115"/>
            <a:chOff x="4602496" y="2848154"/>
            <a:chExt cx="2961357" cy="953115"/>
          </a:xfrm>
        </p:grpSpPr>
        <p:sp>
          <p:nvSpPr>
            <p:cNvPr id="8" name="文本框 7"/>
            <p:cNvSpPr txBox="1"/>
            <p:nvPr/>
          </p:nvSpPr>
          <p:spPr>
            <a:xfrm>
              <a:off x="4836679" y="2925223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HTML</a:t>
              </a:r>
              <a:r>
                <a:rPr lang="zh-CN" altLang="en-US" sz="3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语法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360405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912001"/>
            <a:chOff x="4474435" y="2848154"/>
            <a:chExt cx="3217484" cy="912001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2925223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3760155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50" y="-13855"/>
            <a:ext cx="12192000" cy="6858000"/>
          </a:xfrm>
          <a:prstGeom prst="rect">
            <a:avLst/>
          </a:prstGeom>
          <a:effectLst>
            <a:outerShdw blurRad="50800" dist="50800" dir="138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7000" y="990601"/>
            <a:ext cx="6858000" cy="1147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8000" spc="300" dirty="0"/>
              <a:t>HTML</a:t>
            </a:r>
            <a:endParaRPr lang="zh-CN" altLang="en-US" spc="300" dirty="0"/>
          </a:p>
        </p:txBody>
      </p:sp>
      <p:sp>
        <p:nvSpPr>
          <p:cNvPr id="27651" name="矩形 1"/>
          <p:cNvSpPr>
            <a:spLocks noChangeArrowheads="1"/>
          </p:cNvSpPr>
          <p:nvPr/>
        </p:nvSpPr>
        <p:spPr bwMode="auto">
          <a:xfrm>
            <a:off x="3276600" y="2149475"/>
            <a:ext cx="6400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charset="2"/>
              <a:buChar char="l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660066"/>
              </a:buClr>
              <a:buSzPct val="100000"/>
              <a:buFont typeface="Wingdings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100000"/>
              <a:buFont typeface="Wingdings" charset="2"/>
              <a:buChar char="Ø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charset="-122"/>
              </a:rPr>
              <a:t>H</a:t>
            </a:r>
            <a:r>
              <a:rPr lang="en-US" altLang="zh-CN" sz="2800" dirty="0">
                <a:latin typeface="黑体" charset="-122"/>
              </a:rPr>
              <a:t>yper </a:t>
            </a:r>
            <a:r>
              <a:rPr lang="en-US" altLang="zh-CN" sz="2800" dirty="0">
                <a:solidFill>
                  <a:srgbClr val="FF0000"/>
                </a:solidFill>
                <a:latin typeface="黑体" charset="-122"/>
              </a:rPr>
              <a:t>T</a:t>
            </a:r>
            <a:r>
              <a:rPr lang="en-US" altLang="zh-CN" sz="2800" dirty="0">
                <a:latin typeface="黑体" charset="-122"/>
              </a:rPr>
              <a:t>ext </a:t>
            </a:r>
            <a:r>
              <a:rPr lang="en-US" altLang="zh-CN" sz="2800" dirty="0">
                <a:solidFill>
                  <a:srgbClr val="FF0000"/>
                </a:solidFill>
                <a:latin typeface="黑体" charset="-122"/>
              </a:rPr>
              <a:t>M</a:t>
            </a:r>
            <a:r>
              <a:rPr lang="en-US" altLang="zh-CN" sz="2800" dirty="0">
                <a:latin typeface="黑体" charset="-122"/>
              </a:rPr>
              <a:t>arkup </a:t>
            </a:r>
            <a:r>
              <a:rPr lang="en-US" altLang="zh-CN" sz="2800" dirty="0">
                <a:solidFill>
                  <a:srgbClr val="FF0000"/>
                </a:solidFill>
                <a:latin typeface="黑体" charset="-122"/>
              </a:rPr>
              <a:t>L</a:t>
            </a:r>
            <a:r>
              <a:rPr lang="en-US" altLang="zh-CN" sz="2800" dirty="0">
                <a:latin typeface="黑体" charset="-122"/>
              </a:rPr>
              <a:t>anguage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latin typeface="黑体" charset="-122"/>
              </a:rPr>
              <a:t>（超文本标记语言）</a:t>
            </a:r>
            <a:endParaRPr lang="en-US" altLang="zh-CN" sz="2800" dirty="0">
              <a:latin typeface="黑体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latin typeface="黑体" charset="-122"/>
              </a:rPr>
              <a:t>用来描述页面的</a:t>
            </a:r>
            <a:r>
              <a:rPr lang="zh-CN" altLang="en-US" sz="2800" dirty="0">
                <a:solidFill>
                  <a:srgbClr val="FF0000"/>
                </a:solidFill>
                <a:latin typeface="黑体" charset="-122"/>
              </a:rPr>
              <a:t>内容</a:t>
            </a:r>
            <a:r>
              <a:rPr lang="zh-CN" altLang="en-US" sz="2800" dirty="0">
                <a:latin typeface="黑体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黑体" charset="-122"/>
              </a:rPr>
              <a:t>结构</a:t>
            </a:r>
            <a:endParaRPr lang="en-US" altLang="zh-CN" sz="2800" dirty="0">
              <a:solidFill>
                <a:srgbClr val="FF0000"/>
              </a:solidFill>
              <a:latin typeface="黑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8400" y="4419601"/>
            <a:ext cx="7086600" cy="600075"/>
          </a:xfrm>
          <a:prstGeom prst="rect">
            <a:avLst/>
          </a:prstGeom>
          <a:gradFill>
            <a:gsLst>
              <a:gs pos="30000">
                <a:srgbClr val="CCFFCC"/>
              </a:gs>
              <a:gs pos="7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</a:gradFill>
        </p:spPr>
        <p:txBody>
          <a:bodyPr>
            <a:spAutoFit/>
          </a:bodyPr>
          <a:lstStyle>
            <a:lvl1pPr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黑体" charset="-122"/>
                <a:ea typeface="黑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是构成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Web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页面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(Page)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的基础。最新版本是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HTML5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60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124200" y="3810000"/>
            <a:ext cx="3505200" cy="1905000"/>
          </a:xfrm>
          <a:prstGeom prst="rect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784225" indent="-419100" defTabSz="1158875">
              <a:defRPr/>
            </a:pPr>
            <a:endParaRPr lang="zh-CN" altLang="en-US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63" y="0"/>
            <a:ext cx="8991956" cy="68580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199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74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</a:p>
        </p:txBody>
      </p:sp>
      <p:sp>
        <p:nvSpPr>
          <p:cNvPr id="8" name="矩形 7"/>
          <p:cNvSpPr/>
          <p:nvPr/>
        </p:nvSpPr>
        <p:spPr>
          <a:xfrm>
            <a:off x="955962" y="1496295"/>
            <a:ext cx="5334000" cy="3505200"/>
          </a:xfrm>
          <a:prstGeom prst="rect">
            <a:avLst/>
          </a:prstGeom>
          <a:solidFill>
            <a:srgbClr val="FFFFFF"/>
          </a:solidFill>
        </p:spPr>
        <p:txBody>
          <a:bodyPr lIns="216000" tIns="252000" rIns="144000"/>
          <a:lstStyle/>
          <a:p>
            <a:pPr>
              <a:defRPr/>
            </a:pPr>
            <a:r>
              <a:rPr lang="en-US" altLang="zh-CN" sz="2000" dirty="0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&lt;!</a:t>
            </a:r>
            <a:r>
              <a:rPr lang="en-US" altLang="zh-CN" sz="2000" dirty="0" err="1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doctype</a:t>
            </a:r>
            <a:r>
              <a:rPr lang="en-US" altLang="zh-CN" sz="2000" dirty="0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html&gt;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&lt;html&gt;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&lt;head&gt;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  &lt;meta</a:t>
            </a:r>
            <a:r>
              <a:rPr lang="en-US" altLang="zh-CN" sz="2000" dirty="0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charset=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"UTF-8"</a:t>
            </a: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&lt;title&gt;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页面标题</a:t>
            </a: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&lt;/title&gt;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657B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&lt;/head&gt;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&lt;body&gt;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  &lt;h1&gt;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这是内容</a:t>
            </a: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&lt;/h1&gt;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&lt;/body&gt;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&lt;/html&gt;</a:t>
            </a:r>
          </a:p>
        </p:txBody>
      </p:sp>
      <p:pic>
        <p:nvPicPr>
          <p:cNvPr id="3174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31" y="5001495"/>
            <a:ext cx="4381500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841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13" y="0"/>
            <a:ext cx="9074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13" y="0"/>
            <a:ext cx="9018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28" y="0"/>
            <a:ext cx="9111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7210</TotalTime>
  <Words>641</Words>
  <Application>Microsoft Macintosh PowerPoint</Application>
  <PresentationFormat>宽屏</PresentationFormat>
  <Paragraphs>147</Paragraphs>
  <Slides>30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Calibri</vt:lpstr>
      <vt:lpstr>Calibri Light</vt:lpstr>
      <vt:lpstr>Consolas</vt:lpstr>
      <vt:lpstr>Helvetica</vt:lpstr>
      <vt:lpstr>Wingdings</vt:lpstr>
      <vt:lpstr>黑体</vt:lpstr>
      <vt:lpstr>思源黑体 CN Bold</vt:lpstr>
      <vt:lpstr>思源黑体 CN Heavy</vt:lpstr>
      <vt:lpstr>思源黑体 CN Light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HTML</vt:lpstr>
      <vt:lpstr>PowerPoint 演示文稿</vt:lpstr>
      <vt:lpstr>一个简单的HTML页面</vt:lpstr>
      <vt:lpstr>PowerPoint 演示文稿</vt:lpstr>
      <vt:lpstr>PowerPoint 演示文稿</vt:lpstr>
      <vt:lpstr>PowerPoint 演示文稿</vt:lpstr>
      <vt:lpstr>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Microsoft Office 用户</cp:lastModifiedBy>
  <cp:revision>64</cp:revision>
  <dcterms:created xsi:type="dcterms:W3CDTF">2018-09-17T11:33:34Z</dcterms:created>
  <dcterms:modified xsi:type="dcterms:W3CDTF">2019-05-08T05:11:29Z</dcterms:modified>
</cp:coreProperties>
</file>