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7"/>
  </p:notesMasterIdLst>
  <p:sldIdLst>
    <p:sldId id="256" r:id="rId2"/>
    <p:sldId id="275" r:id="rId3"/>
    <p:sldId id="258" r:id="rId4"/>
    <p:sldId id="259" r:id="rId5"/>
    <p:sldId id="277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8"/>
    <p:restoredTop sz="94585"/>
  </p:normalViewPr>
  <p:slideViewPr>
    <p:cSldViewPr snapToGrid="0">
      <p:cViewPr varScale="1">
        <p:scale>
          <a:sx n="156" d="100"/>
          <a:sy n="156" d="100"/>
        </p:scale>
        <p:origin x="79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CH" dirty="0"/>
              <a:t>It all started in early 2021 when Roche and GSK joined source to develop an open-source modular toolkit for programming ADaM datasets in R</a:t>
            </a:r>
            <a:r>
              <a:rPr lang="en-US" dirty="0"/>
              <a:t>—{admiral}.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CH" dirty="0"/>
              <a:t>LinkedIn post -&gt; kick</a:t>
            </a:r>
            <a:r>
              <a:rPr lang="de-CH" baseline="0" dirty="0"/>
              <a:t> off meeting -&gt; joint development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Across the pharmaceutical industry we all face the same challenge when it comes to analysis and creating ADaM datasets!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dirty="0"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We all work on our own “standard solutions” for ADaMs</a:t>
            </a: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We all face the challenge of a changing and novel data landscape</a:t>
            </a: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New therapeutic areas and analysis concepts</a:t>
            </a: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Individual “</a:t>
            </a:r>
            <a:r>
              <a:rPr lang="en-US" dirty="0" err="1"/>
              <a:t>blackbox</a:t>
            </a:r>
            <a:r>
              <a:rPr lang="en-US" dirty="0"/>
              <a:t>” solutions instead of re-use, co-creation and sharing</a:t>
            </a: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We tend to see siloed and hierarchical approaches as more efficient than a collaborative approach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74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ca5bcaaf4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ca5bcaaf4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ca5bcaaf4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ca5bcaaf4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55e0b2a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e955e0b2a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Think of </a:t>
            </a:r>
            <a:r>
              <a:rPr lang="en-GB" b="1"/>
              <a:t>admiral as a toolbox of modular </a:t>
            </a:r>
            <a:r>
              <a:rPr lang="en-GB"/>
              <a:t>blocks (toolbox of R functions) →</a:t>
            </a:r>
            <a:endParaRPr/>
          </a:p>
          <a:p>
            <a:pPr marL="457200" lvl="0" indent="-324485" algn="l" rtl="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/>
              <a:t>each block has a </a:t>
            </a:r>
            <a:r>
              <a:rPr lang="en-GB" b="1"/>
              <a:t>stand alone</a:t>
            </a:r>
            <a:r>
              <a:rPr lang="en-GB"/>
              <a:t> purpose (each function provides a specific functionality)</a:t>
            </a:r>
            <a:endParaRPr/>
          </a:p>
          <a:p>
            <a:pPr marL="457200" lvl="0" indent="-324485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/>
              <a:t>Data Scientists can create their </a:t>
            </a:r>
            <a:r>
              <a:rPr lang="en-GB" b="1"/>
              <a:t>own </a:t>
            </a:r>
            <a:r>
              <a:rPr lang="en-GB"/>
              <a:t>blocks (create own R functions)</a:t>
            </a:r>
            <a:endParaRPr/>
          </a:p>
          <a:p>
            <a:pPr marL="0" lvl="0" indent="0" algn="l" rtl="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GB"/>
              <a:t>Constructing an ADaM dataset should become like building out of blocks that are based on admiral modular functions and user-created modular functions. 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7550" y="156117"/>
            <a:ext cx="793475" cy="9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236600" y="341300"/>
            <a:ext cx="759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72900" y="341300"/>
            <a:ext cx="743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4825" y="330450"/>
            <a:ext cx="746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sz="2800"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550" y="156117"/>
            <a:ext cx="793475" cy="92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2473306" y="4706117"/>
            <a:ext cx="4197388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/>
              <a:t>Admiral - ADaM in R Asset Library - an open source collaboration to create ADaM in R</a:t>
            </a:r>
            <a:endParaRPr sz="800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{admiral}</a:t>
            </a:r>
            <a:endParaRPr dirty="0"/>
          </a:p>
        </p:txBody>
      </p:sp>
      <p:sp>
        <p:nvSpPr>
          <p:cNvPr id="31" name="Google Shape;31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b="1" dirty="0">
                <a:solidFill>
                  <a:srgbClr val="FF0000"/>
                </a:solidFill>
              </a:rPr>
              <a:t>AD</a:t>
            </a:r>
            <a:r>
              <a:rPr lang="de-CH" dirty="0"/>
              <a:t>a</a:t>
            </a:r>
            <a:r>
              <a:rPr lang="de-CH" b="1" dirty="0">
                <a:solidFill>
                  <a:srgbClr val="FF0000"/>
                </a:solidFill>
              </a:rPr>
              <a:t>M</a:t>
            </a:r>
            <a:r>
              <a:rPr lang="de-CH" dirty="0"/>
              <a:t> </a:t>
            </a:r>
            <a:r>
              <a:rPr lang="de-CH" b="1" dirty="0">
                <a:solidFill>
                  <a:srgbClr val="FF0000"/>
                </a:solidFill>
              </a:rPr>
              <a:t>i</a:t>
            </a:r>
            <a:r>
              <a:rPr lang="de-CH" dirty="0"/>
              <a:t>n </a:t>
            </a:r>
            <a:r>
              <a:rPr lang="de-CH" b="1" dirty="0">
                <a:solidFill>
                  <a:srgbClr val="FF0000"/>
                </a:solidFill>
              </a:rPr>
              <a:t>R</a:t>
            </a:r>
            <a:r>
              <a:rPr lang="de-CH" dirty="0"/>
              <a:t> </a:t>
            </a:r>
            <a:r>
              <a:rPr lang="de-CH" b="1" dirty="0">
                <a:solidFill>
                  <a:srgbClr val="FF0000"/>
                </a:solidFill>
              </a:rPr>
              <a:t>A</a:t>
            </a:r>
            <a:r>
              <a:rPr lang="de-CH" dirty="0"/>
              <a:t>sset </a:t>
            </a:r>
            <a:r>
              <a:rPr lang="de-CH" b="1" dirty="0">
                <a:solidFill>
                  <a:srgbClr val="FF0000"/>
                </a:solidFill>
              </a:rPr>
              <a:t>L</a:t>
            </a:r>
            <a:r>
              <a:rPr lang="de-CH" dirty="0"/>
              <a:t>ibrary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All </a:t>
            </a:r>
            <a:r>
              <a:rPr lang="de-CH" dirty="0" err="1"/>
              <a:t>Started</a:t>
            </a:r>
            <a:endParaRPr lang="en-US" dirty="0"/>
          </a:p>
        </p:txBody>
      </p:sp>
      <p:pic>
        <p:nvPicPr>
          <p:cNvPr id="1028" name="Picture 4" descr="File:Hoffmann-La Roche logo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43" y="2064531"/>
            <a:ext cx="2179505" cy="11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SK Logo transparent PNG - Stick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644" y="1439569"/>
            <a:ext cx="3177100" cy="238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54;ge955e0b2aa_0_5"/>
          <p:cNvSpPr/>
          <p:nvPr/>
        </p:nvSpPr>
        <p:spPr>
          <a:xfrm>
            <a:off x="3002884" y="2443893"/>
            <a:ext cx="421800" cy="3753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30912E-C27D-4FDA-9EE7-E7D7CC6DA856}"/>
              </a:ext>
            </a:extLst>
          </p:cNvPr>
          <p:cNvGrpSpPr/>
          <p:nvPr/>
        </p:nvGrpSpPr>
        <p:grpSpPr>
          <a:xfrm>
            <a:off x="5363051" y="1909505"/>
            <a:ext cx="2058102" cy="1442955"/>
            <a:chOff x="5363051" y="1909505"/>
            <a:chExt cx="2058102" cy="1442955"/>
          </a:xfrm>
        </p:grpSpPr>
        <p:pic>
          <p:nvPicPr>
            <p:cNvPr id="8" name="Google Shape;51;ge955e0b2aa_0_5"/>
            <p:cNvPicPr preferRelativeResize="0">
              <a:picLocks noChangeAspect="1"/>
            </p:cNvPicPr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178440" y="1909505"/>
              <a:ext cx="1242713" cy="1442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55;ge955e0b2aa_0_5"/>
            <p:cNvSpPr/>
            <p:nvPr/>
          </p:nvSpPr>
          <p:spPr>
            <a:xfrm>
              <a:off x="5363051" y="2391993"/>
              <a:ext cx="540545" cy="479100"/>
            </a:xfrm>
            <a:prstGeom prst="mathEqual">
              <a:avLst>
                <a:gd name="adj1" fmla="val 23520"/>
                <a:gd name="adj2" fmla="val 1176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B51F80B-D0BB-4D9B-B5C1-60DCE595169C}"/>
              </a:ext>
            </a:extLst>
          </p:cNvPr>
          <p:cNvGrpSpPr/>
          <p:nvPr/>
        </p:nvGrpSpPr>
        <p:grpSpPr>
          <a:xfrm>
            <a:off x="91892" y="3616640"/>
            <a:ext cx="8520600" cy="1054797"/>
            <a:chOff x="91892" y="3616640"/>
            <a:chExt cx="8520600" cy="1054797"/>
          </a:xfrm>
        </p:grpSpPr>
        <p:sp>
          <p:nvSpPr>
            <p:cNvPr id="11" name="Rounded Rectangle 10"/>
            <p:cNvSpPr/>
            <p:nvPr/>
          </p:nvSpPr>
          <p:spPr>
            <a:xfrm>
              <a:off x="1692949" y="4088341"/>
              <a:ext cx="5632174" cy="583096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b="1" dirty="0">
                  <a:solidFill>
                    <a:schemeClr val="bg2">
                      <a:lumMod val="75000"/>
                    </a:schemeClr>
                  </a:solidFill>
                </a:rPr>
                <a:t>Open-source modular toolkit for generating ADaM in R</a:t>
              </a:r>
              <a:endParaRPr lang="en-US" sz="16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" name="Google Shape;39;p1">
              <a:extLst>
                <a:ext uri="{FF2B5EF4-FFF2-40B4-BE49-F238E27FC236}">
                  <a16:creationId xmlns:a16="http://schemas.microsoft.com/office/drawing/2014/main" id="{952C7330-0725-443E-AED6-9E080F6DF49D}"/>
                </a:ext>
              </a:extLst>
            </p:cNvPr>
            <p:cNvSpPr txBox="1">
              <a:spLocks/>
            </p:cNvSpPr>
            <p:nvPr/>
          </p:nvSpPr>
          <p:spPr>
            <a:xfrm>
              <a:off x="91892" y="3616640"/>
              <a:ext cx="85206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lnSpc>
                  <a:spcPct val="100000"/>
                </a:lnSpc>
                <a:buSzPts val="2800"/>
                <a:buFont typeface="Arial"/>
                <a:buNone/>
              </a:pPr>
              <a:r>
                <a:rPr lang="en-GB" dirty="0">
                  <a:solidFill>
                    <a:schemeClr val="bg2">
                      <a:lumMod val="75000"/>
                    </a:schemeClr>
                  </a:solidFill>
                </a:rPr>
                <a:t>The</a:t>
              </a:r>
              <a:r>
                <a:rPr lang="en-GB" dirty="0">
                  <a:solidFill>
                    <a:srgbClr val="FF0000"/>
                  </a:solidFill>
                </a:rPr>
                <a:t> </a:t>
              </a:r>
              <a:r>
                <a:rPr lang="en-GB" b="1" dirty="0" err="1">
                  <a:solidFill>
                    <a:srgbClr val="FF0000"/>
                  </a:solidFill>
                </a:rPr>
                <a:t>AD</a:t>
              </a:r>
              <a:r>
                <a:rPr lang="en-GB" dirty="0" err="1">
                  <a:solidFill>
                    <a:schemeClr val="bg2">
                      <a:lumMod val="75000"/>
                    </a:schemeClr>
                  </a:solidFill>
                </a:rPr>
                <a:t>a</a:t>
              </a:r>
              <a:r>
                <a:rPr lang="en-GB" b="1" dirty="0" err="1">
                  <a:solidFill>
                    <a:srgbClr val="FF0000"/>
                  </a:solidFill>
                </a:rPr>
                <a:t>M</a:t>
              </a:r>
              <a:r>
                <a:rPr lang="en-GB" dirty="0"/>
                <a:t> </a:t>
              </a:r>
              <a:r>
                <a:rPr lang="en-GB" b="1" dirty="0">
                  <a:solidFill>
                    <a:srgbClr val="FF0000"/>
                  </a:solidFill>
                </a:rPr>
                <a:t>i</a:t>
              </a:r>
              <a:r>
                <a:rPr lang="en-GB" dirty="0">
                  <a:solidFill>
                    <a:schemeClr val="bg2">
                      <a:lumMod val="75000"/>
                    </a:schemeClr>
                  </a:solidFill>
                </a:rPr>
                <a:t>n</a:t>
              </a:r>
              <a:r>
                <a:rPr lang="en-GB" dirty="0">
                  <a:solidFill>
                    <a:srgbClr val="FF0000"/>
                  </a:solidFill>
                </a:rPr>
                <a:t> </a:t>
              </a:r>
              <a:r>
                <a:rPr lang="en-GB" b="1" dirty="0">
                  <a:solidFill>
                    <a:srgbClr val="FF0000"/>
                  </a:solidFill>
                </a:rPr>
                <a:t>R</a:t>
              </a:r>
              <a:r>
                <a:rPr lang="en-GB" dirty="0"/>
                <a:t> </a:t>
              </a:r>
              <a:r>
                <a:rPr lang="en-GB" b="1" dirty="0">
                  <a:solidFill>
                    <a:srgbClr val="FF0000"/>
                  </a:solidFill>
                </a:rPr>
                <a:t>A</a:t>
              </a:r>
              <a:r>
                <a:rPr lang="en-GB" dirty="0">
                  <a:solidFill>
                    <a:schemeClr val="bg2">
                      <a:lumMod val="75000"/>
                    </a:schemeClr>
                  </a:solidFill>
                </a:rPr>
                <a:t>sset</a:t>
              </a:r>
              <a:r>
                <a:rPr lang="en-GB" dirty="0"/>
                <a:t> </a:t>
              </a:r>
              <a:r>
                <a:rPr lang="en-GB" b="1" dirty="0">
                  <a:solidFill>
                    <a:srgbClr val="FF0000"/>
                  </a:solidFill>
                </a:rPr>
                <a:t>L</a:t>
              </a:r>
              <a:r>
                <a:rPr lang="en-GB" dirty="0">
                  <a:solidFill>
                    <a:schemeClr val="bg2">
                      <a:lumMod val="75000"/>
                    </a:schemeClr>
                  </a:solidFill>
                </a:rPr>
                <a:t>ibrary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607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172900" y="341300"/>
            <a:ext cx="743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Ecosystem</a:t>
            </a:r>
            <a:endParaRPr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9EAC5CC-649A-9779-8BF9-1114C8EFE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563" y="1170401"/>
            <a:ext cx="1854519" cy="214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405C1C5-F77B-83CF-5E26-A8E5BE817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579" y="1176404"/>
            <a:ext cx="1854519" cy="214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A038D0D-30F7-5BAC-6937-96C1C440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476" y="1176403"/>
            <a:ext cx="1854519" cy="214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F42073-3E75-6D70-E1FC-998383092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902" y="1176746"/>
            <a:ext cx="1854000" cy="2145600"/>
          </a:xfrm>
          <a:prstGeom prst="rect">
            <a:avLst/>
          </a:prstGeom>
        </p:spPr>
      </p:pic>
      <p:pic>
        <p:nvPicPr>
          <p:cNvPr id="2" name="Picture 8" descr="GSK Logo transparent PNG - StickPNG">
            <a:extLst>
              <a:ext uri="{FF2B5EF4-FFF2-40B4-BE49-F238E27FC236}">
                <a16:creationId xmlns:a16="http://schemas.microsoft.com/office/drawing/2014/main" id="{58E4D70E-BA3C-14EF-5B52-8A509ED6E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731" y="3625005"/>
            <a:ext cx="856392" cy="64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File:Hoffmann-La Roche logo.svg - Wikimedia Commons">
            <a:extLst>
              <a:ext uri="{FF2B5EF4-FFF2-40B4-BE49-F238E27FC236}">
                <a16:creationId xmlns:a16="http://schemas.microsoft.com/office/drawing/2014/main" id="{4CFABB42-7A4E-07D8-E275-FCC58D018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213" y="3378529"/>
            <a:ext cx="664873" cy="34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ile:Hoffmann-La Roche logo.svg - Wikimedia Commons">
            <a:extLst>
              <a:ext uri="{FF2B5EF4-FFF2-40B4-BE49-F238E27FC236}">
                <a16:creationId xmlns:a16="http://schemas.microsoft.com/office/drawing/2014/main" id="{BA29FE06-9755-EB9A-FD21-4284EE576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491" y="3378529"/>
            <a:ext cx="664873" cy="34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GSK Logo transparent PNG - StickPNG">
            <a:extLst>
              <a:ext uri="{FF2B5EF4-FFF2-40B4-BE49-F238E27FC236}">
                <a16:creationId xmlns:a16="http://schemas.microsoft.com/office/drawing/2014/main" id="{B415211A-8444-63FF-9CF3-A0D4383B4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453" y="3631027"/>
            <a:ext cx="856392" cy="64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ile:Hoffmann-La Roche logo.svg - Wikimedia Commons">
            <a:extLst>
              <a:ext uri="{FF2B5EF4-FFF2-40B4-BE49-F238E27FC236}">
                <a16:creationId xmlns:a16="http://schemas.microsoft.com/office/drawing/2014/main" id="{74122E45-D0CC-37D3-86D7-5380E7687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98" y="3378529"/>
            <a:ext cx="664873" cy="34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17F41FF-4B24-B285-64D9-B9A23BDFA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731" y="4199142"/>
            <a:ext cx="760553" cy="19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31EA579-FB6F-0834-AF28-C521291F1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49" y="4427458"/>
            <a:ext cx="1623187" cy="23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D05AFA22-6E70-F5AA-454A-9495DA48C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54" y="3374182"/>
            <a:ext cx="856393" cy="35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357D78D1-6627-DAFD-A328-EE9EB00EC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551" y="4199142"/>
            <a:ext cx="1305098" cy="23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GSK Logo transparent PNG - StickPNG">
            <a:extLst>
              <a:ext uri="{FF2B5EF4-FFF2-40B4-BE49-F238E27FC236}">
                <a16:creationId xmlns:a16="http://schemas.microsoft.com/office/drawing/2014/main" id="{A8C0741F-B592-29D2-C74A-73D97FFEE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904" y="3625005"/>
            <a:ext cx="856392" cy="64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493EEDE9-37B3-5A12-02E5-0E2B5B40E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659" y="3821312"/>
            <a:ext cx="1533218" cy="24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0DFF4876-24BF-F077-4832-C2F1BEEA1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0"/>
            <a:ext cx="88550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955e0b2aa_0_5"/>
          <p:cNvSpPr txBox="1">
            <a:spLocks noGrp="1"/>
          </p:cNvSpPr>
          <p:nvPr>
            <p:ph type="title"/>
          </p:nvPr>
        </p:nvSpPr>
        <p:spPr>
          <a:xfrm>
            <a:off x="1236600" y="341300"/>
            <a:ext cx="759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/>
              <a:t>Modular Approach</a:t>
            </a:r>
            <a:endParaRPr dirty="0"/>
          </a:p>
        </p:txBody>
      </p:sp>
      <p:sp>
        <p:nvSpPr>
          <p:cNvPr id="63" name="Google Shape;63;ge955e0b2aa_0_5"/>
          <p:cNvSpPr txBox="1"/>
          <p:nvPr/>
        </p:nvSpPr>
        <p:spPr>
          <a:xfrm>
            <a:off x="5261900" y="1642950"/>
            <a:ext cx="31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e955e0b2aa_0_5"/>
          <p:cNvSpPr/>
          <p:nvPr/>
        </p:nvSpPr>
        <p:spPr>
          <a:xfrm>
            <a:off x="513040" y="1254260"/>
            <a:ext cx="3576822" cy="303474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1800" dirty="0" err="1">
                <a:latin typeface="Courier New" panose="02070309020205020404" pitchFamily="49" charset="0"/>
              </a:rPr>
              <a:t>pre_processing</a:t>
            </a:r>
            <a:r>
              <a:rPr lang="en-GB" sz="1800" dirty="0">
                <a:latin typeface="Courier New" panose="02070309020205020404" pitchFamily="49" charset="0"/>
              </a:rPr>
              <a:t>()</a:t>
            </a:r>
            <a:endParaRPr lang="en-GB" sz="1800" dirty="0"/>
          </a:p>
          <a:p>
            <a:r>
              <a:rPr lang="en-GB" sz="1800" dirty="0" err="1">
                <a:latin typeface="Courier New" panose="02070309020205020404" pitchFamily="49" charset="0"/>
              </a:rPr>
              <a:t>create_advs</a:t>
            </a:r>
            <a:r>
              <a:rPr lang="en-GB" sz="1800" dirty="0">
                <a:latin typeface="Courier New" panose="02070309020205020404" pitchFamily="49" charset="0"/>
              </a:rPr>
              <a:t>(</a:t>
            </a:r>
            <a:endParaRPr lang="en-GB" sz="1800" dirty="0"/>
          </a:p>
          <a:p>
            <a:r>
              <a:rPr lang="en-GB" sz="1800" dirty="0">
                <a:latin typeface="Courier New" panose="02070309020205020404" pitchFamily="49" charset="0"/>
              </a:rPr>
              <a:t>  </a:t>
            </a:r>
            <a:r>
              <a:rPr lang="en-GB" sz="1800" dirty="0" err="1">
                <a:latin typeface="Courier New" panose="02070309020205020404" pitchFamily="49" charset="0"/>
              </a:rPr>
              <a:t>dataset_name</a:t>
            </a:r>
            <a:r>
              <a:rPr lang="en-GB" sz="1800" dirty="0">
                <a:latin typeface="Courier New" panose="02070309020205020404" pitchFamily="49" charset="0"/>
              </a:rPr>
              <a:t> = vs,</a:t>
            </a:r>
            <a:endParaRPr lang="en-GB" sz="1800" dirty="0"/>
          </a:p>
          <a:p>
            <a:r>
              <a:rPr lang="en-GB" sz="1800" dirty="0">
                <a:latin typeface="Courier New" panose="02070309020205020404" pitchFamily="49" charset="0"/>
              </a:rPr>
              <a:t>  param_01 = ,</a:t>
            </a:r>
            <a:endParaRPr lang="en-GB" sz="1800" dirty="0"/>
          </a:p>
          <a:p>
            <a:r>
              <a:rPr lang="en-GB" sz="1800" dirty="0">
                <a:latin typeface="Courier New" panose="02070309020205020404" pitchFamily="49" charset="0"/>
              </a:rPr>
              <a:t>  param_02 = ,</a:t>
            </a:r>
          </a:p>
          <a:p>
            <a:r>
              <a:rPr lang="en-GB" sz="1800" dirty="0">
                <a:latin typeface="Courier New" panose="02070309020205020404" pitchFamily="49" charset="0"/>
              </a:rPr>
              <a:t>  ...,</a:t>
            </a:r>
            <a:endParaRPr lang="en-GB" sz="1800" dirty="0"/>
          </a:p>
          <a:p>
            <a:r>
              <a:rPr lang="en-GB" sz="1800" dirty="0">
                <a:latin typeface="Courier New" panose="02070309020205020404" pitchFamily="49" charset="0"/>
              </a:rPr>
              <a:t>  param_99 =</a:t>
            </a:r>
            <a:endParaRPr lang="en-GB" sz="1800" dirty="0"/>
          </a:p>
          <a:p>
            <a:r>
              <a:rPr lang="en-GB" sz="1800" dirty="0">
                <a:latin typeface="Courier New" panose="02070309020205020404" pitchFamily="49" charset="0"/>
              </a:rPr>
              <a:t>)</a:t>
            </a:r>
            <a:endParaRPr lang="en-GB" sz="1800" dirty="0"/>
          </a:p>
          <a:p>
            <a:r>
              <a:rPr lang="en-GB" sz="1800" dirty="0" err="1">
                <a:latin typeface="Courier New" panose="02070309020205020404" pitchFamily="49" charset="0"/>
              </a:rPr>
              <a:t>post_processing</a:t>
            </a:r>
            <a:r>
              <a:rPr lang="en-GB" sz="1800" dirty="0">
                <a:latin typeface="Courier New" panose="02070309020205020404" pitchFamily="49" charset="0"/>
              </a:rPr>
              <a:t>()</a:t>
            </a:r>
            <a:br>
              <a:rPr lang="en-GB" sz="1800" dirty="0"/>
            </a:b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ge955e0b2aa_0_5"/>
          <p:cNvSpPr/>
          <p:nvPr/>
        </p:nvSpPr>
        <p:spPr>
          <a:xfrm>
            <a:off x="5054140" y="1265517"/>
            <a:ext cx="3701047" cy="303474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1800" dirty="0">
                <a:latin typeface="Courier New" panose="02070309020205020404" pitchFamily="49" charset="0"/>
              </a:rPr>
              <a:t>vs %&gt;%</a:t>
            </a:r>
            <a:endParaRPr lang="en-GB" sz="1800" dirty="0"/>
          </a:p>
          <a:p>
            <a:r>
              <a:rPr lang="en-GB" sz="1800" dirty="0">
                <a:latin typeface="Courier New" panose="02070309020205020404" pitchFamily="49" charset="0"/>
              </a:rPr>
              <a:t>  </a:t>
            </a:r>
            <a:r>
              <a:rPr lang="en-GB" sz="1800" dirty="0" err="1">
                <a:latin typeface="Courier New" panose="02070309020205020404" pitchFamily="49" charset="0"/>
              </a:rPr>
              <a:t>derive_vars_a</a:t>
            </a:r>
            <a:r>
              <a:rPr lang="en-GB" sz="1800" dirty="0">
                <a:latin typeface="Courier New" panose="02070309020205020404" pitchFamily="49" charset="0"/>
              </a:rPr>
              <a:t>() %&gt;%</a:t>
            </a:r>
            <a:endParaRPr lang="en-GB" sz="1800" dirty="0"/>
          </a:p>
          <a:p>
            <a:r>
              <a:rPr lang="en-GB" sz="1800" dirty="0">
                <a:latin typeface="Courier New" panose="02070309020205020404" pitchFamily="49" charset="0"/>
              </a:rPr>
              <a:t>  </a:t>
            </a:r>
            <a:r>
              <a:rPr lang="en-GB" sz="1800" dirty="0" err="1">
                <a:latin typeface="Courier New" panose="02070309020205020404" pitchFamily="49" charset="0"/>
              </a:rPr>
              <a:t>derive_vars_b</a:t>
            </a:r>
            <a:r>
              <a:rPr lang="en-GB" sz="1800" dirty="0">
                <a:latin typeface="Courier New" panose="02070309020205020404" pitchFamily="49" charset="0"/>
              </a:rPr>
              <a:t>() %&gt;%</a:t>
            </a:r>
            <a:endParaRPr lang="en-GB" sz="1800" dirty="0"/>
          </a:p>
          <a:p>
            <a:r>
              <a:rPr lang="en-GB" sz="1800" i="1" dirty="0">
                <a:latin typeface="Courier New" panose="02070309020205020404" pitchFamily="49" charset="0"/>
              </a:rPr>
              <a:t>  </a:t>
            </a:r>
            <a:r>
              <a:rPr lang="en-GB" sz="1800" b="1" i="1" dirty="0" err="1">
                <a:latin typeface="Courier New" panose="02070309020205020404" pitchFamily="49" charset="0"/>
              </a:rPr>
              <a:t>study_vars_x</a:t>
            </a:r>
            <a:r>
              <a:rPr lang="en-GB" sz="1800" b="1" i="1" dirty="0">
                <a:latin typeface="Courier New" panose="02070309020205020404" pitchFamily="49" charset="0"/>
              </a:rPr>
              <a:t>()</a:t>
            </a:r>
            <a:r>
              <a:rPr lang="en-GB" sz="1800" i="1" dirty="0">
                <a:latin typeface="Courier New" panose="02070309020205020404" pitchFamily="49" charset="0"/>
              </a:rPr>
              <a:t> %&gt;%</a:t>
            </a:r>
            <a:endParaRPr lang="en-GB" sz="1800" dirty="0"/>
          </a:p>
          <a:p>
            <a:r>
              <a:rPr lang="en-GB" sz="1800" dirty="0">
                <a:latin typeface="Courier New" panose="02070309020205020404" pitchFamily="49" charset="0"/>
              </a:rPr>
              <a:t>  </a:t>
            </a:r>
            <a:r>
              <a:rPr lang="en-GB" sz="1800" dirty="0" err="1">
                <a:latin typeface="Courier New" panose="02070309020205020404" pitchFamily="49" charset="0"/>
              </a:rPr>
              <a:t>derive_param_c</a:t>
            </a:r>
            <a:r>
              <a:rPr lang="en-GB" sz="1800" dirty="0">
                <a:latin typeface="Courier New" panose="02070309020205020404" pitchFamily="49" charset="0"/>
              </a:rPr>
              <a:t>() %&gt;%</a:t>
            </a:r>
            <a:endParaRPr lang="en-GB" sz="1800" dirty="0"/>
          </a:p>
          <a:p>
            <a:r>
              <a:rPr lang="en-GB" sz="1800" dirty="0">
                <a:latin typeface="Courier New" panose="02070309020205020404" pitchFamily="49" charset="0"/>
              </a:rPr>
              <a:t>  </a:t>
            </a:r>
            <a:r>
              <a:rPr lang="en-GB" sz="1800" b="1" dirty="0" err="1">
                <a:latin typeface="Courier New" panose="02070309020205020404" pitchFamily="49" charset="0"/>
              </a:rPr>
              <a:t>project_param_y</a:t>
            </a:r>
            <a:r>
              <a:rPr lang="en-GB" sz="1800" b="1" dirty="0">
                <a:latin typeface="Courier New" panose="02070309020205020404" pitchFamily="49" charset="0"/>
              </a:rPr>
              <a:t>() </a:t>
            </a:r>
            <a:r>
              <a:rPr lang="en-GB" sz="1800" dirty="0">
                <a:latin typeface="Courier New" panose="02070309020205020404" pitchFamily="49" charset="0"/>
              </a:rPr>
              <a:t>%&gt;%</a:t>
            </a:r>
            <a:endParaRPr lang="en-GB" sz="1800" dirty="0"/>
          </a:p>
          <a:p>
            <a:r>
              <a:rPr lang="en-GB" sz="1800" dirty="0">
                <a:latin typeface="Courier New" panose="02070309020205020404" pitchFamily="49" charset="0"/>
              </a:rPr>
              <a:t>  ...</a:t>
            </a:r>
            <a:endParaRPr lang="en-GB" sz="1800" dirty="0"/>
          </a:p>
          <a:p>
            <a:br>
              <a:rPr lang="en-GB" sz="1800" dirty="0"/>
            </a:b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6" name="Google Shape;66;ge955e0b2aa_0_5" descr="https://lh4.googleusercontent.com/iiiBjitFSqOuOFChKCb0RaBpHlkucvDfLXr0SWaxEBpB8b_cdaKWs5Q0g6Z-W9Ao3Ld0sXxs_jfuP1M2pKmZpRQyofkBZ80_zgqSMhwg6h5ucDFIW_y3Bxc8UjS8AdOPXsmqSJ6a_04"/>
          <p:cNvPicPr preferRelativeResize="0"/>
          <p:nvPr/>
        </p:nvPicPr>
        <p:blipFill rotWithShape="1">
          <a:blip r:embed="rId3">
            <a:alphaModFix/>
          </a:blip>
          <a:srcRect r="51442"/>
          <a:stretch/>
        </p:blipFill>
        <p:spPr>
          <a:xfrm>
            <a:off x="3121902" y="3529572"/>
            <a:ext cx="697608" cy="677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e955e0b2aa_0_5" descr="https://lh4.googleusercontent.com/iiiBjitFSqOuOFChKCb0RaBpHlkucvDfLXr0SWaxEBpB8b_cdaKWs5Q0g6Z-W9Ao3Ld0sXxs_jfuP1M2pKmZpRQyofkBZ80_zgqSMhwg6h5ucDFIW_y3Bxc8UjS8AdOPXsmqSJ6a_04"/>
          <p:cNvPicPr preferRelativeResize="0"/>
          <p:nvPr/>
        </p:nvPicPr>
        <p:blipFill rotWithShape="1">
          <a:blip r:embed="rId3">
            <a:alphaModFix/>
          </a:blip>
          <a:srcRect l="48319" r="-1012"/>
          <a:stretch/>
        </p:blipFill>
        <p:spPr>
          <a:xfrm>
            <a:off x="7915167" y="3529572"/>
            <a:ext cx="757042" cy="67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294</Words>
  <Application>Microsoft Macintosh PowerPoint</Application>
  <PresentationFormat>On-screen Show (16:9)</PresentationFormat>
  <Paragraphs>39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Courier New</vt:lpstr>
      <vt:lpstr>Simple Light</vt:lpstr>
      <vt:lpstr>{admiral}</vt:lpstr>
      <vt:lpstr>How It All Started</vt:lpstr>
      <vt:lpstr>Ecosystem</vt:lpstr>
      <vt:lpstr>PowerPoint Presentation</vt:lpstr>
      <vt:lpstr>Modular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{admiral}</dc:title>
  <cp:lastModifiedBy>Thomas Neitmann</cp:lastModifiedBy>
  <cp:revision>28</cp:revision>
  <dcterms:modified xsi:type="dcterms:W3CDTF">2023-09-15T08:19:45Z</dcterms:modified>
</cp:coreProperties>
</file>