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75" r:id="rId3"/>
    <p:sldId id="2147375140" r:id="rId4"/>
    <p:sldId id="260" r:id="rId5"/>
    <p:sldId id="2147375143" r:id="rId6"/>
    <p:sldId id="268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5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6F73F-A4FC-4E23-A385-ED2C63F966A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81EF5-E08A-4830-A2A9-3CF4C2BB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3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0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00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633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48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3CF3-BB24-5AD0-DEC3-AA43265B0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1572D-7C93-E416-B917-BCE1D2DC9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65F5-0A09-76D2-8836-0B1843D7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5A9A-D200-4ACF-955A-0A288F48637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2C03F-B622-22A2-78AD-BE0D3062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3F11-645F-5314-05E7-4AFE391A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D3C-60DE-44D7-AC28-B734FD93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3A3E-0F0C-7130-1F45-E2BBA923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2BD96-9BE0-C1AF-88CE-BB3AF4A8B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BC026-C095-D0F3-C91E-77468C02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5A9A-D200-4ACF-955A-0A288F48637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04A8-3545-110D-93E3-C380F065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5B09D-7993-567F-6B26-51B71A1A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D3C-60DE-44D7-AC28-B734FD93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8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548A8-3D35-9030-D5C7-AAF03CF10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84CFA-F287-5E14-EE42-7D4ECA088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B02E-FD53-66B9-7B83-11986B0B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5A9A-D200-4ACF-955A-0A288F48637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9D32-2F83-5E7A-1F65-0F8A77FD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CC282-89AB-5C59-55CF-6FE7A886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D3C-60DE-44D7-AC28-B734FD93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8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E427-2761-7647-66B6-7F4E74DC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F96A-10C1-CBD5-B0D6-F29E7006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6A98A-DC52-A88D-7519-69C77A99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5A9A-D200-4ACF-955A-0A288F48637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C8A4C-2B8F-D279-48E6-DA9490C0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1437-B5DD-421D-0A24-E79B5FA7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D3C-60DE-44D7-AC28-B734FD93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8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BDDA-D3CB-6929-94A8-73F46590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0BC60-ECFC-89D5-0092-508643509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B9439-CF0E-05E2-E38F-18814371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5A9A-D200-4ACF-955A-0A288F48637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57AE0-6CBD-B555-3707-0764B528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CD48-8E05-8674-497B-A1DA9AFE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D3C-60DE-44D7-AC28-B734FD93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4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5BD1-81A1-AD1D-A9E4-987A1F92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6F72-B350-7066-B093-8389D20A6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A73F9-0172-43BF-CD6E-097B4C9E6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FD263-99CB-B561-2735-ECEA2450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5A9A-D200-4ACF-955A-0A288F48637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7E272-9216-4694-33A2-0E6C9D46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7B9D1-9D0A-B898-116C-F7433867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D3C-60DE-44D7-AC28-B734FD93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A5B5-EF80-00C1-EC4E-E686AEF6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0A94E-33D9-EE6E-6A94-861FD9B58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51644-97C0-05B7-6F48-D138E8F2B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E4A50-0482-0D90-3EDB-568411EAC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247E1-A007-A0EA-C70A-DC13488D3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A191D-2AAD-8DBB-6B4D-C2177924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5A9A-D200-4ACF-955A-0A288F48637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30F67-0FAE-4918-6F5F-8BFF99FE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08618-13F6-E6B6-0AF9-D9F6FE0D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D3C-60DE-44D7-AC28-B734FD93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4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D23E-A8E4-8273-5428-20E4C6CA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40898-22A6-201C-510B-47D415F3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5A9A-D200-4ACF-955A-0A288F48637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7EF12-E838-33E2-3333-C197E9A8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8201D-0ADE-D15C-D4A4-DF142E46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D3C-60DE-44D7-AC28-B734FD93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A3F88-8A42-3BF7-9E71-E1412798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5A9A-D200-4ACF-955A-0A288F48637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AFD3B-FA21-2BBD-B7A2-333E32D4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2CC26-F373-A28F-CBC8-997FEE44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D3C-60DE-44D7-AC28-B734FD93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56A8-5C13-DB09-15D3-DBE35C14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AA4A-1FCE-79D9-1661-3F7465FD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D44CF-F08C-A2E7-B07F-A7EF261A5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5BB13-2E58-FBD9-9E40-399DF94F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5A9A-D200-4ACF-955A-0A288F48637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092E8-1EC0-1B75-5CC8-7D6A394A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E6414-E160-D10A-118B-0FF81D4C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D3C-60DE-44D7-AC28-B734FD93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2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9F94-6440-2A8A-0E4C-FE1B0A1D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FB212-6C41-6226-9CE2-3DEB0100C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5BA32-445F-4423-F8C3-88C17DF8E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2DAFA-6E12-002D-36BB-685028C0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5A9A-D200-4ACF-955A-0A288F48637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DA783-B37A-E4BD-F1E4-E391E0C2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C902B-4742-C104-7696-01061E33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D3C-60DE-44D7-AC28-B734FD93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8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3D6EA-19A1-6209-0D36-83D88C39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D2FB0-5EB3-EEB0-9D12-EE43E67EA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7F6D-00DE-384C-F056-172C81587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E5A9A-D200-4ACF-955A-0A288F48637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43D5-4397-18B0-B2C8-DBBD5B8ED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9B73B-0D45-FDCB-4134-825B3F017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A8D3C-60DE-44D7-AC28-B734FD93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2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github.com/posit-conf-2023/r-pharma" TargetMode="External"/><Relationship Id="rId4" Type="http://schemas.openxmlformats.org/officeDocument/2006/relationships/hyperlink" Target="https://rstudio.cloud/spaces/29168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FA512EC-FA29-BB6C-43DB-19B94ED76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050" name="Picture 2" descr="illustration">
            <a:extLst>
              <a:ext uri="{FF2B5EF4-FFF2-40B4-BE49-F238E27FC236}">
                <a16:creationId xmlns:a16="http://schemas.microsoft.com/office/drawing/2014/main" id="{7CDD56E5-7702-7FDB-40D4-2FD1BD806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60" y="4633408"/>
            <a:ext cx="1915389" cy="19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96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C39466-95EE-4FE1-98DF-FBB1FB9E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to expect from this workshop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68FD-DD5A-461C-803F-98EA1537CB8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Learn about R packages to support Clinical Reporting in R 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ADaM</a:t>
            </a:r>
            <a:r>
              <a:rPr lang="en-US" dirty="0"/>
              <a:t> datasets,</a:t>
            </a:r>
          </a:p>
          <a:p>
            <a:pPr lvl="1"/>
            <a:r>
              <a:rPr lang="en-US" dirty="0"/>
              <a:t>Prepare displays</a:t>
            </a:r>
          </a:p>
          <a:p>
            <a:pPr lvl="1"/>
            <a:r>
              <a:rPr lang="en-US" dirty="0"/>
              <a:t>Interactive shiny apps</a:t>
            </a:r>
          </a:p>
          <a:p>
            <a:pPr lvl="1"/>
            <a:endParaRPr lang="en-GB" dirty="0"/>
          </a:p>
          <a:p>
            <a:r>
              <a:rPr lang="en-GB" dirty="0"/>
              <a:t>Hands-on exercises</a:t>
            </a:r>
          </a:p>
          <a:p>
            <a:endParaRPr lang="en-GB" dirty="0"/>
          </a:p>
          <a:p>
            <a:r>
              <a:rPr lang="en-GB" dirty="0"/>
              <a:t>How to contribute back to the </a:t>
            </a:r>
            <a:r>
              <a:rPr lang="en-GB" dirty="0" err="1"/>
              <a:t>Pharmaverse</a:t>
            </a:r>
            <a:r>
              <a:rPr lang="en-GB" dirty="0"/>
              <a:t>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89E90-A5EF-44F4-9D6F-8948AC94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07 September 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F39C1-2891-4B11-8EE4-BA27C1A6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48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C145-DDD2-4B95-9EC1-E8D5B8EA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2A41C-E6AD-4038-94DE-97E45080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 if you find a            ? </a:t>
            </a:r>
          </a:p>
          <a:p>
            <a:endParaRPr lang="en-US" dirty="0"/>
          </a:p>
          <a:p>
            <a:r>
              <a:rPr lang="en-US" dirty="0"/>
              <a:t>Ask questions on discord or raise your hand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Be respectful, follow the Terms and Conditions of Posit::conf</a:t>
            </a:r>
          </a:p>
          <a:p>
            <a:pPr lvl="1"/>
            <a:r>
              <a:rPr lang="en-US" dirty="0"/>
              <a:t>https://rinpharma.com/terms/</a:t>
            </a:r>
          </a:p>
          <a:p>
            <a:endParaRPr lang="en-US" dirty="0"/>
          </a:p>
        </p:txBody>
      </p:sp>
      <p:pic>
        <p:nvPicPr>
          <p:cNvPr id="5" name="Graphic 4" descr="Bug with solid fill">
            <a:extLst>
              <a:ext uri="{FF2B5EF4-FFF2-40B4-BE49-F238E27FC236}">
                <a16:creationId xmlns:a16="http://schemas.microsoft.com/office/drawing/2014/main" id="{BFB70B39-F27D-4EB6-BAFF-1496C3EBD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200" y="15430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8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2C4F82-1A00-44AF-9CE9-527EF7AA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Instructors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5738FD8-BEE9-4669-B109-ED15C628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are we?</a:t>
            </a:r>
          </a:p>
          <a:p>
            <a:r>
              <a:rPr lang="en-GB" dirty="0"/>
              <a:t>What do we do?</a:t>
            </a:r>
          </a:p>
          <a:p>
            <a:r>
              <a:rPr lang="en-GB" dirty="0"/>
              <a:t>Why are we here?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8F49C6-FCF8-4D3C-9654-8CDA6C2D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0426-9D2D-4F00-A428-511448A9836C}" type="datetime4">
              <a:rPr lang="en-GB" smtClean="0"/>
              <a:t>07 September 2023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07251-B3FE-49FD-B17E-DDBCD7AF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938EE96-4E06-4D2B-87E2-DE475BAA88E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710356" y="2043660"/>
            <a:ext cx="2096541" cy="34908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2000" b="1" dirty="0"/>
              <a:t>Pawel Rucki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98827ED-8FCA-4E7D-8EA3-AF25886D283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76254" y="2043661"/>
            <a:ext cx="2096541" cy="34908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2000" b="1" dirty="0"/>
              <a:t>Thomas Neitmann</a:t>
            </a:r>
          </a:p>
        </p:txBody>
      </p:sp>
      <p:pic>
        <p:nvPicPr>
          <p:cNvPr id="14" name="Picture Placeholder 23">
            <a:extLst>
              <a:ext uri="{FF2B5EF4-FFF2-40B4-BE49-F238E27FC236}">
                <a16:creationId xmlns:a16="http://schemas.microsoft.com/office/drawing/2014/main" id="{7765EBED-9AAE-459A-A26C-40795D4EE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" b="4111"/>
          <a:stretch/>
        </p:blipFill>
        <p:spPr>
          <a:xfrm>
            <a:off x="7173749" y="2527685"/>
            <a:ext cx="1995821" cy="2445418"/>
          </a:xfrm>
          <a:prstGeom prst="roundRect">
            <a:avLst>
              <a:gd name="adj" fmla="val 484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</p:pic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FBB521BF-6080-4626-924F-65CA62A5F9F9}"/>
              </a:ext>
            </a:extLst>
          </p:cNvPr>
          <p:cNvSpPr txBox="1">
            <a:spLocks/>
          </p:cNvSpPr>
          <p:nvPr/>
        </p:nvSpPr>
        <p:spPr>
          <a:xfrm>
            <a:off x="7071659" y="1962177"/>
            <a:ext cx="2200003" cy="430571"/>
          </a:xfrm>
          <a:prstGeom prst="rect">
            <a:avLst/>
          </a:prstGeom>
        </p:spPr>
        <p:txBody>
          <a:bodyPr vert="horz" lIns="0" tIns="72000" rIns="0" bIns="7200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542" indent="0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sz="10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719982" indent="0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sz="10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081424" indent="0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sz="10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439964" indent="0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sz="1067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b="1" dirty="0"/>
              <a:t>Ellis Hughes</a:t>
            </a:r>
          </a:p>
        </p:txBody>
      </p:sp>
    </p:spTree>
    <p:extLst>
      <p:ext uri="{BB962C8B-B14F-4D97-AF65-F5344CB8AC3E}">
        <p14:creationId xmlns:p14="http://schemas.microsoft.com/office/powerpoint/2010/main" val="123528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4EA7C0E-98B9-4E6E-8CF9-934D81D1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Who are you?!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5738FD8-BEE9-4669-B109-ED15C6285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1161"/>
            <a:ext cx="10515600" cy="4351338"/>
          </a:xfrm>
        </p:spPr>
        <p:txBody>
          <a:bodyPr/>
          <a:lstStyle/>
          <a:p>
            <a:r>
              <a:rPr lang="en-GB" dirty="0"/>
              <a:t>Meet the people around you!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8F49C6-FCF8-4D3C-9654-8CDA6C2D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0426-9D2D-4F00-A428-511448A9836C}" type="datetime4">
              <a:rPr lang="en-GB" smtClean="0"/>
              <a:t>07 September 2023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07251-B3FE-49FD-B17E-DDBCD7AF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3" name="Picture 2" descr="Magnifying glass and question mark">
            <a:extLst>
              <a:ext uri="{FF2B5EF4-FFF2-40B4-BE49-F238E27FC236}">
                <a16:creationId xmlns:a16="http://schemas.microsoft.com/office/drawing/2014/main" id="{524FA08E-275A-4461-81B6-3E943CC226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4029" y="2402300"/>
            <a:ext cx="6963940" cy="39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8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458C2E-A42B-177B-E618-A373EBEA7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3688"/>
            <a:ext cx="12192000" cy="274643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3F8D825-9CF7-474F-9283-5BF9C1C8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environment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53A29A-CAB9-4EE2-BF09-78408F604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5326581"/>
          </a:xfrm>
        </p:spPr>
        <p:txBody>
          <a:bodyPr vert="horz" wrap="square" lIns="91440" tIns="180000" rIns="91440" bIns="45720" rtlCol="0" anchor="t">
            <a:noAutofit/>
          </a:bodyPr>
          <a:lstStyle/>
          <a:p>
            <a:r>
              <a:rPr lang="en-GB" dirty="0"/>
              <a:t>For consistency, we’ll be working in </a:t>
            </a:r>
            <a:r>
              <a:rPr lang="en-GB" dirty="0">
                <a:hlinkClick r:id="rId4"/>
              </a:rPr>
              <a:t>RStudio Cloud</a:t>
            </a:r>
          </a:p>
          <a:p>
            <a:r>
              <a:rPr lang="en-GB" dirty="0"/>
              <a:t>We’ve installed and configured everything for you</a:t>
            </a:r>
            <a:endParaRPr lang="en-GB" dirty="0">
              <a:cs typeface="Calibri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Following the course, all content from this workshop will be available on </a:t>
            </a:r>
            <a:r>
              <a:rPr lang="en-GB" dirty="0">
                <a:hlinkClick r:id="rId5"/>
              </a:rPr>
              <a:t>GitHub</a:t>
            </a:r>
            <a:r>
              <a:rPr lang="en-GB" dirty="0"/>
              <a:t> </a:t>
            </a:r>
            <a:r>
              <a:rPr lang="en-GB" sz="1400" dirty="0"/>
              <a:t>(</a:t>
            </a:r>
            <a:r>
              <a:rPr lang="en-US" sz="1400" dirty="0">
                <a:latin typeface="Arial"/>
                <a:cs typeface="Arial"/>
              </a:rPr>
              <a:t>https://github.com/posit-conf-2023/r-pharma</a:t>
            </a:r>
            <a:r>
              <a:rPr lang="en-GB" sz="1400" dirty="0">
                <a:cs typeface="Calibri"/>
              </a:rPr>
              <a:t>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83A0E5-5524-4BAF-950C-CF315A1BF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2126" y="328511"/>
            <a:ext cx="2953162" cy="733527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29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679B3B-2F54-D462-E166-1CF02CC62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54647"/>
              </p:ext>
            </p:extLst>
          </p:nvPr>
        </p:nvGraphicFramePr>
        <p:xfrm>
          <a:off x="2953789" y="1147156"/>
          <a:ext cx="6284422" cy="51296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2211">
                  <a:extLst>
                    <a:ext uri="{9D8B030D-6E8A-4147-A177-3AD203B41FA5}">
                      <a16:colId xmlns:a16="http://schemas.microsoft.com/office/drawing/2014/main" val="1241666205"/>
                    </a:ext>
                  </a:extLst>
                </a:gridCol>
                <a:gridCol w="3142211">
                  <a:extLst>
                    <a:ext uri="{9D8B030D-6E8A-4147-A177-3AD203B41FA5}">
                      <a16:colId xmlns:a16="http://schemas.microsoft.com/office/drawing/2014/main" val="4150814846"/>
                    </a:ext>
                  </a:extLst>
                </a:gridCol>
              </a:tblGrid>
              <a:tr h="60161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Time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Activity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330777"/>
                  </a:ext>
                </a:extLst>
              </a:tr>
              <a:tr h="5660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09:00 – 09:10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Introduction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82441753"/>
                  </a:ext>
                </a:extLst>
              </a:tr>
              <a:tr h="5660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09:10 - 10:30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Session 1 - </a:t>
                      </a:r>
                      <a:r>
                        <a:rPr lang="en-US" dirty="0" err="1">
                          <a:effectLst/>
                        </a:rPr>
                        <a:t>ADaM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04968509"/>
                  </a:ext>
                </a:extLst>
              </a:tr>
              <a:tr h="5660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10:30</a:t>
                      </a:r>
                      <a:r>
                        <a:rPr lang="en-US" dirty="0">
                          <a:effectLst/>
                        </a:rPr>
                        <a:t> - 11:00</a:t>
                      </a:r>
                    </a:p>
                  </a:txBody>
                  <a:tcPr marL="123825" marR="123825" marT="57150" marB="571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Coffee break</a:t>
                      </a:r>
                    </a:p>
                  </a:txBody>
                  <a:tcPr marL="123825" marR="123825" marT="57150" marB="5715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067770"/>
                  </a:ext>
                </a:extLst>
              </a:tr>
              <a:tr h="5660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11:00 - 12:30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Session 2 – ARDs and Displays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79285008"/>
                  </a:ext>
                </a:extLst>
              </a:tr>
              <a:tr h="5660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12:30 - 13:30</a:t>
                      </a:r>
                    </a:p>
                  </a:txBody>
                  <a:tcPr marL="123825" marR="123825" marT="57150" marB="571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Lunch break</a:t>
                      </a:r>
                    </a:p>
                  </a:txBody>
                  <a:tcPr marL="123825" marR="123825" marT="57150" marB="5715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871888"/>
                  </a:ext>
                </a:extLst>
              </a:tr>
              <a:tr h="5660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13:30 - 15:00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Session 3 - teal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07565019"/>
                  </a:ext>
                </a:extLst>
              </a:tr>
              <a:tr h="5660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15:00 - 15:30</a:t>
                      </a:r>
                    </a:p>
                  </a:txBody>
                  <a:tcPr marL="123825" marR="123825" marT="57150" marB="571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Coffee break</a:t>
                      </a:r>
                    </a:p>
                  </a:txBody>
                  <a:tcPr marL="123825" marR="123825" marT="57150" marB="5715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264316"/>
                  </a:ext>
                </a:extLst>
              </a:tr>
              <a:tr h="5660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15:30 - 17:00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Session 4 - Contributing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91965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6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209</Words>
  <Application>Microsoft Office PowerPoint</Application>
  <PresentationFormat>Widescreen</PresentationFormat>
  <Paragraphs>67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What to expect from this workshop</vt:lpstr>
      <vt:lpstr>Workshop Expectations</vt:lpstr>
      <vt:lpstr>Workshop Instructors</vt:lpstr>
      <vt:lpstr>Who are you?! </vt:lpstr>
      <vt:lpstr>Our environment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Leveraging and Contributing to The Pharmaverse for Clinical Trial Reporting in R</dc:title>
  <dc:creator>Ellis Hughes</dc:creator>
  <cp:lastModifiedBy>Ellis Hughes</cp:lastModifiedBy>
  <cp:revision>5</cp:revision>
  <dcterms:created xsi:type="dcterms:W3CDTF">2023-09-07T21:22:36Z</dcterms:created>
  <dcterms:modified xsi:type="dcterms:W3CDTF">2023-09-07T22:01:39Z</dcterms:modified>
</cp:coreProperties>
</file>