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147375135" r:id="rId6"/>
    <p:sldId id="2147375137" r:id="rId7"/>
    <p:sldId id="261" r:id="rId8"/>
    <p:sldId id="2147375136" r:id="rId9"/>
    <p:sldId id="324" r:id="rId10"/>
    <p:sldId id="296" r:id="rId11"/>
    <p:sldId id="297" r:id="rId12"/>
    <p:sldId id="298" r:id="rId13"/>
    <p:sldId id="2147375133" r:id="rId14"/>
    <p:sldId id="289" r:id="rId15"/>
    <p:sldId id="2147375134" r:id="rId16"/>
    <p:sldId id="30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7DDF-AC03-47FA-8860-6F854B148C3A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FB4E8-ABE5-4D75-9CED-C9C7796D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2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break a table down into component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6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Tfrmt works by letting you set the styling of each component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8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Parameters allow you to combine elements and create conditional formatting for values with the same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30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9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4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Walk through a metadata example </a:t>
            </a:r>
          </a:p>
          <a:p>
            <a:r>
              <a:rPr lang="en-GB"/>
              <a:t>Also talk about </a:t>
            </a:r>
            <a:r>
              <a:rPr lang="en-GB" err="1"/>
              <a:t>layerings</a:t>
            </a:r>
            <a:r>
              <a:rPr lang="en-GB"/>
              <a:t> with templates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4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 through each set in the process flow. Also open specs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7A6B-B7FD-FD87-20BF-AD140047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970BC-512F-E095-68B7-D11316F6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2F4F-9975-B067-A1DD-5F8C4D94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4A18-4AD9-A6B8-B999-58C94726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1B3C-9CB8-BDD0-EC67-7DF32B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E49C-AC6D-1350-03BB-79560789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3587-7DA3-103F-B329-2AABF0F6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D8BC-37E2-506C-D174-56644810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2591-C29D-34A7-EC21-6F511D25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097F-01BD-4124-E938-55AC8A2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9DAE0-CB3A-79FF-1209-F9107C5C5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7D49-0DD3-48B4-F74F-E907B472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1F02-4915-F8E6-695E-C4FEE1EF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6EE1-B797-7DE9-3047-7B96FE45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20A2-351D-5B96-6FC5-DD5F4F7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36D6-98B9-95B8-A5E7-4636F749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02D0-4DB8-0196-D29F-1E9724D5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F703-6376-9A24-14D1-700CEC4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672A-9D71-71E0-E0D8-31DB1D31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DD06-F7B3-9212-4899-CBC3FFF4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F5A8-0C08-6C1A-9D0D-3BC16BF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D5D6-120F-4833-A7AA-8E9CEAFE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24FC-C7C4-BB48-F535-CF113B5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893D-3B9C-6F16-84B8-8899473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038D-81DA-D1D7-A63C-839AC9EF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DC81-2625-A804-870B-14926FA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5713-E932-FF20-C339-BFCA5F1F7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E5D3-0A5E-FB5F-798A-B3D55BD5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B0C0-95CA-D8A1-52C0-7002D351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72EB-E3D0-64E5-C76F-71812351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7587A-3790-B68F-FF31-6B3CDB9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4787-7A61-9680-5BDE-187775A5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9ACE5-CBBD-714B-C4E0-677B9F8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62F8-BFB0-2972-0295-239962FA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07AAA-B6F0-F8E0-45C2-1589BAF8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9A428-5D4D-DA65-F048-2C00FB63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0815D-54F0-8191-9818-F77D149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2E15B-AA0E-38AA-FE19-7A38765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AA4AB-2A61-CE33-06E0-8ACC79F7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FCD7-19A3-5E68-F51B-7BEEBF5A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69599-63A7-82BE-A487-79DBE8C5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F961D-AB69-9155-7570-D50AF299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2AD6A-F1C7-D1C0-5562-9E831CB2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C87CC-AB79-5EFC-2C67-D36DCE6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630FB-C946-1040-F865-9F704EB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3860-1D27-898D-0267-FDA3971C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C8E-D9FE-4CBD-01DC-BBC153CF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2972-DA05-29F5-A4D9-F68EEE7A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9B2E-A2AA-9767-091C-56FC7C2E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70B8-E665-9AE3-5D3D-74C4F5C8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383A-9905-3EAC-FDD1-1BD7488F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AB61-844D-9CE2-513F-36C5E83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56C-92DF-DD4E-9814-2A92495A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518E-2F04-B757-D6EC-FDD7F681C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2AC2-6C15-9A56-30FA-7C446F2E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D8C4-83FF-647C-CBB8-83EFDFC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7855-10D3-EBD8-6E61-78323CE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2DDD-FA37-9EF8-F6FD-80D81264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E6CE9-C851-8628-8AB0-600E3479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EF61-6483-4557-E1EB-66AE54BF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0E85-9D78-48BD-8418-7EB463E5B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8607-42DB-477D-8C52-CB475D19755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7DF9-BC06-BFBB-405E-CA7640D61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DB88-D15E-1B09-8BFA-2A983097E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CCA6-833F-4574-A931-25E569E0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4.0995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0C34-9FE0-95CE-D39E-EB4D5DFA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ARDS and Displays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7A3D3-02E9-E426-9297-E490D95A5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08C554-69BE-4DEE-A5E5-7F8149AE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2119331" y="1134078"/>
          <a:ext cx="8463175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635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2049694" y="1134078"/>
            <a:ext cx="3457254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972640" y="1068925"/>
            <a:ext cx="8768993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5506947" y="1726058"/>
            <a:ext cx="5234685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CC48-FABE-437F-BB90-6E3099D97E77}"/>
              </a:ext>
            </a:extLst>
          </p:cNvPr>
          <p:cNvSpPr txBox="1"/>
          <p:nvPr/>
        </p:nvSpPr>
        <p:spPr>
          <a:xfrm>
            <a:off x="10695397" y="3981235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Table body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972640" y="1726058"/>
            <a:ext cx="8768993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B2EF8-92F0-40B5-81E5-DEDC3A2CAB29}"/>
              </a:ext>
            </a:extLst>
          </p:cNvPr>
          <p:cNvSpPr txBox="1"/>
          <p:nvPr/>
        </p:nvSpPr>
        <p:spPr>
          <a:xfrm>
            <a:off x="10715376" y="10477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32CDC-159E-48B9-84FD-E35A4AC73E20}"/>
              </a:ext>
            </a:extLst>
          </p:cNvPr>
          <p:cNvSpPr txBox="1"/>
          <p:nvPr/>
        </p:nvSpPr>
        <p:spPr>
          <a:xfrm>
            <a:off x="1009722" y="3685245"/>
            <a:ext cx="1109609" cy="91440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85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Labels and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8C954-DE06-4012-BCBF-C86B25A976D1}"/>
              </a:ext>
            </a:extLst>
          </p:cNvPr>
          <p:cNvSpPr txBox="1"/>
          <p:nvPr/>
        </p:nvSpPr>
        <p:spPr>
          <a:xfrm>
            <a:off x="627297" y="246066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Row groups</a:t>
            </a:r>
          </a:p>
        </p:txBody>
      </p:sp>
    </p:spTree>
    <p:extLst>
      <p:ext uri="{BB962C8B-B14F-4D97-AF65-F5344CB8AC3E}">
        <p14:creationId xmlns:p14="http://schemas.microsoft.com/office/powerpoint/2010/main" val="22612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9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1150694" y="984894"/>
          <a:ext cx="6357002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0360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1150692" y="995348"/>
            <a:ext cx="2013737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150694" y="919741"/>
            <a:ext cx="6482994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3164429" y="1576874"/>
            <a:ext cx="4469259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150694" y="1576874"/>
            <a:ext cx="6482994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15C20-53FB-4E92-B2A3-3E957816CD36}"/>
              </a:ext>
            </a:extLst>
          </p:cNvPr>
          <p:cNvSpPr txBox="1"/>
          <p:nvPr/>
        </p:nvSpPr>
        <p:spPr>
          <a:xfrm>
            <a:off x="7792947" y="2003460"/>
            <a:ext cx="2866489" cy="3262045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40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tfrmt(…,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= “var1”,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label = “var2”,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51888912-552C-426B-9CFE-AF5030193C1F}"/>
              </a:ext>
            </a:extLst>
          </p:cNvPr>
          <p:cNvGraphicFramePr>
            <a:graphicFrameLocks noGrp="1"/>
          </p:cNvGraphicFramePr>
          <p:nvPr/>
        </p:nvGraphicFramePr>
        <p:xfrm>
          <a:off x="864286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B052-63F9-41AA-91CA-4014D7F08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A3DF-FC2C-42DC-81FD-B9880EB4E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1DFE-03F4-44E5-8386-36DF175C55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132FCF-0491-42FB-898A-AA708FC8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with Analysis Results Data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F81ED-C550-49DC-BFE9-50B786FC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E5B768-8018-4DD6-847E-467852EBE949}"/>
              </a:ext>
            </a:extLst>
          </p:cNvPr>
          <p:cNvGraphicFramePr>
            <a:graphicFrameLocks noGrp="1"/>
          </p:cNvGraphicFramePr>
          <p:nvPr/>
        </p:nvGraphicFramePr>
        <p:xfrm>
          <a:off x="6989892" y="3525797"/>
          <a:ext cx="4835396" cy="21404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6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79789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(sd)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2CC5BC-62F6-47DA-81DF-1F9234C603D9}"/>
              </a:ext>
            </a:extLst>
          </p:cNvPr>
          <p:cNvSpPr txBox="1"/>
          <p:nvPr/>
        </p:nvSpPr>
        <p:spPr>
          <a:xfrm>
            <a:off x="4304872" y="1955762"/>
            <a:ext cx="3534310" cy="2557784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92500" lnSpcReduction="1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>
                <a:latin typeface="Consolas" panose="020B0609020204030204" pitchFamily="49" charset="0"/>
              </a:rPr>
              <a:t>tfrmt</a:t>
            </a:r>
            <a:r>
              <a:rPr lang="en-GB" sz="160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group = Group,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label = Label,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column = Column,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values = Value,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param = Param,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…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6B7EC-9B89-4D2B-9648-C1B24F84559B}"/>
              </a:ext>
            </a:extLst>
          </p:cNvPr>
          <p:cNvSpPr/>
          <p:nvPr/>
        </p:nvSpPr>
        <p:spPr bwMode="auto">
          <a:xfrm>
            <a:off x="857892" y="1193170"/>
            <a:ext cx="570216" cy="44538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11C29D-B68E-42DE-B61B-205704956B29}"/>
              </a:ext>
            </a:extLst>
          </p:cNvPr>
          <p:cNvSpPr/>
          <p:nvPr/>
        </p:nvSpPr>
        <p:spPr bwMode="auto">
          <a:xfrm>
            <a:off x="6989892" y="3981236"/>
            <a:ext cx="623259" cy="16181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3EFE58-93C8-4B87-8849-3B2DDAA940AF}"/>
              </a:ext>
            </a:extLst>
          </p:cNvPr>
          <p:cNvSpPr/>
          <p:nvPr/>
        </p:nvSpPr>
        <p:spPr bwMode="auto">
          <a:xfrm>
            <a:off x="1472628" y="1193170"/>
            <a:ext cx="570216" cy="44538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D1F432-F1E5-4096-89D6-40B8B483A9E2}"/>
              </a:ext>
            </a:extLst>
          </p:cNvPr>
          <p:cNvSpPr/>
          <p:nvPr/>
        </p:nvSpPr>
        <p:spPr bwMode="auto">
          <a:xfrm>
            <a:off x="2110461" y="1193170"/>
            <a:ext cx="591619" cy="445384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73CF6B-32D6-48E9-AA94-CEF170FF72C8}"/>
              </a:ext>
            </a:extLst>
          </p:cNvPr>
          <p:cNvSpPr/>
          <p:nvPr/>
        </p:nvSpPr>
        <p:spPr bwMode="auto">
          <a:xfrm>
            <a:off x="2727766" y="1193170"/>
            <a:ext cx="570216" cy="44538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076A0-A834-443F-B52A-93DDBFDF98DB}"/>
              </a:ext>
            </a:extLst>
          </p:cNvPr>
          <p:cNvSpPr/>
          <p:nvPr/>
        </p:nvSpPr>
        <p:spPr bwMode="auto">
          <a:xfrm>
            <a:off x="3323668" y="1193170"/>
            <a:ext cx="570216" cy="445384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BEEDF1-4A87-438D-BC83-2DE41BE702D3}"/>
              </a:ext>
            </a:extLst>
          </p:cNvPr>
          <p:cNvSpPr/>
          <p:nvPr/>
        </p:nvSpPr>
        <p:spPr bwMode="auto">
          <a:xfrm>
            <a:off x="7686823" y="3985964"/>
            <a:ext cx="763671" cy="16181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1C62A-983D-4563-B87D-6FB97D14B8A7}"/>
              </a:ext>
            </a:extLst>
          </p:cNvPr>
          <p:cNvSpPr/>
          <p:nvPr/>
        </p:nvSpPr>
        <p:spPr bwMode="auto">
          <a:xfrm>
            <a:off x="8599510" y="3978668"/>
            <a:ext cx="3148989" cy="16181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836E35-A4B3-4D43-A78B-CB8CA6AE9C74}"/>
              </a:ext>
            </a:extLst>
          </p:cNvPr>
          <p:cNvSpPr/>
          <p:nvPr/>
        </p:nvSpPr>
        <p:spPr bwMode="auto">
          <a:xfrm>
            <a:off x="6960675" y="3518108"/>
            <a:ext cx="4887034" cy="4308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06646-68E0-485B-A326-F1DBF71D0A4E}"/>
              </a:ext>
            </a:extLst>
          </p:cNvPr>
          <p:cNvSpPr/>
          <p:nvPr/>
        </p:nvSpPr>
        <p:spPr bwMode="auto">
          <a:xfrm>
            <a:off x="813775" y="3579622"/>
            <a:ext cx="3184989" cy="20673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2B5A-4283-4974-87DF-B5FAC3536A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171-C460-4252-B1DF-9E6904DDC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850C-46A4-4374-9C9B-708E7F4C23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9BF-B990-4DFE-ADE8-224A0D2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Value formatting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47549E-0B17-4655-BA46-CF77DA054A8C}"/>
              </a:ext>
            </a:extLst>
          </p:cNvPr>
          <p:cNvGraphicFramePr>
            <a:graphicFrameLocks noGrp="1"/>
          </p:cNvGraphicFramePr>
          <p:nvPr/>
        </p:nvGraphicFramePr>
        <p:xfrm>
          <a:off x="7670758" y="2309774"/>
          <a:ext cx="4521242" cy="19044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073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89882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A4E24BB-F323-4BCD-8BD7-C7DEE3CAF4F0}"/>
              </a:ext>
            </a:extLst>
          </p:cNvPr>
          <p:cNvGraphicFramePr>
            <a:graphicFrameLocks noGrp="1"/>
          </p:cNvGraphicFramePr>
          <p:nvPr/>
        </p:nvGraphicFramePr>
        <p:xfrm>
          <a:off x="244575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92054-F505-40D5-B1B0-671667750729}"/>
              </a:ext>
            </a:extLst>
          </p:cNvPr>
          <p:cNvSpPr txBox="1"/>
          <p:nvPr/>
        </p:nvSpPr>
        <p:spPr>
          <a:xfrm>
            <a:off x="3413760" y="907885"/>
            <a:ext cx="4173416" cy="534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 err="1">
                <a:latin typeface="Consolas" panose="020B0609020204030204" pitchFamily="49" charset="0"/>
              </a:rPr>
              <a:t>body_plan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".default",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("{n} ({pct}%)",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pct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xx.x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"n",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("XX")),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"Age (y)",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"Mean (</a:t>
            </a:r>
            <a:r>
              <a:rPr lang="en-GB" sz="1050" err="1">
                <a:latin typeface="Consolas" panose="020B0609020204030204" pitchFamily="49" charset="0"/>
              </a:rPr>
              <a:t>sd</a:t>
            </a:r>
            <a:r>
              <a:rPr lang="en-GB" sz="1050">
                <a:latin typeface="Consolas" panose="020B0609020204030204" pitchFamily="49" charset="0"/>
              </a:rPr>
              <a:t>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("{mean}({SD})",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mean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("XX.X"),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SD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x.xx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092CA0-24FE-4FA0-9C8F-8058942F56C7}"/>
              </a:ext>
            </a:extLst>
          </p:cNvPr>
          <p:cNvSpPr/>
          <p:nvPr/>
        </p:nvSpPr>
        <p:spPr bwMode="auto">
          <a:xfrm>
            <a:off x="3637914" y="1271239"/>
            <a:ext cx="3777647" cy="1884305"/>
          </a:xfrm>
          <a:prstGeom prst="round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C8F22-66E8-404F-B88F-DF95F8FF878B}"/>
              </a:ext>
            </a:extLst>
          </p:cNvPr>
          <p:cNvSpPr/>
          <p:nvPr/>
        </p:nvSpPr>
        <p:spPr bwMode="auto">
          <a:xfrm>
            <a:off x="3637913" y="3227805"/>
            <a:ext cx="3777647" cy="868534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622652-C301-411E-AF4B-30FC8ACDF6D6}"/>
              </a:ext>
            </a:extLst>
          </p:cNvPr>
          <p:cNvSpPr/>
          <p:nvPr/>
        </p:nvSpPr>
        <p:spPr bwMode="auto">
          <a:xfrm>
            <a:off x="3611644" y="4168600"/>
            <a:ext cx="3777647" cy="18843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9516DD-8A45-44EC-94B4-A3B62E862400}"/>
              </a:ext>
            </a:extLst>
          </p:cNvPr>
          <p:cNvSpPr/>
          <p:nvPr/>
        </p:nvSpPr>
        <p:spPr bwMode="auto">
          <a:xfrm>
            <a:off x="9091766" y="2926487"/>
            <a:ext cx="3081454" cy="30822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E7167-9AC0-448C-AAAD-685DB1AA1C0A}"/>
              </a:ext>
            </a:extLst>
          </p:cNvPr>
          <p:cNvSpPr/>
          <p:nvPr/>
        </p:nvSpPr>
        <p:spPr bwMode="auto">
          <a:xfrm>
            <a:off x="9110546" y="3443912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94FF00-6E1D-4EE9-9EC0-3159AF34A619}"/>
              </a:ext>
            </a:extLst>
          </p:cNvPr>
          <p:cNvSpPr/>
          <p:nvPr/>
        </p:nvSpPr>
        <p:spPr bwMode="auto">
          <a:xfrm>
            <a:off x="9072986" y="2699767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7DEB4B-B912-4C82-ACF9-9C4084E5139F}"/>
              </a:ext>
            </a:extLst>
          </p:cNvPr>
          <p:cNvSpPr/>
          <p:nvPr/>
        </p:nvSpPr>
        <p:spPr bwMode="auto">
          <a:xfrm>
            <a:off x="9090854" y="3703662"/>
            <a:ext cx="3081454" cy="51059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431D-C879-4286-86F8-B6EBE9D0D0A8}"/>
              </a:ext>
            </a:extLst>
          </p:cNvPr>
          <p:cNvSpPr/>
          <p:nvPr/>
        </p:nvSpPr>
        <p:spPr bwMode="auto">
          <a:xfrm>
            <a:off x="2711669" y="1495472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847D0D-FBBC-477B-A4E4-859583444B44}"/>
              </a:ext>
            </a:extLst>
          </p:cNvPr>
          <p:cNvSpPr/>
          <p:nvPr/>
        </p:nvSpPr>
        <p:spPr bwMode="auto">
          <a:xfrm>
            <a:off x="9412724" y="2653235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7D879B5A-E1BD-4CDC-8E55-C82FDD0A34E4}"/>
              </a:ext>
            </a:extLst>
          </p:cNvPr>
          <p:cNvSpPr/>
          <p:nvPr/>
        </p:nvSpPr>
        <p:spPr bwMode="auto">
          <a:xfrm rot="580015">
            <a:off x="3068491" y="745219"/>
            <a:ext cx="6980935" cy="1306122"/>
          </a:xfrm>
          <a:prstGeom prst="uturnArrow">
            <a:avLst>
              <a:gd name="adj1" fmla="val 7788"/>
              <a:gd name="adj2" fmla="val 12793"/>
              <a:gd name="adj3" fmla="val 26217"/>
              <a:gd name="adj4" fmla="val 50000"/>
              <a:gd name="adj5" fmla="val 100000"/>
            </a:avLst>
          </a:prstGeom>
          <a:solidFill>
            <a:schemeClr val="accent5">
              <a:lumMod val="20000"/>
              <a:lumOff val="80000"/>
              <a:alpha val="27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Lifecycle: </a:t>
            </a:r>
          </a:p>
          <a:p>
            <a:r>
              <a:rPr lang="en-GB" sz="1800" dirty="0"/>
              <a:t>Available on CRAN, functionality being slowly added based on need.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Lifecycle: </a:t>
            </a:r>
          </a:p>
          <a:p>
            <a:r>
              <a:rPr lang="en-GB" sz="1800" dirty="0"/>
              <a:t>Just released to CRAN.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General Purpose: </a:t>
            </a:r>
          </a:p>
          <a:p>
            <a:r>
              <a:rPr lang="en-GB" sz="2000" dirty="0"/>
              <a:t>Taking tfrmt </a:t>
            </a:r>
            <a:r>
              <a:rPr lang="en-GB" sz="2000" dirty="0" err="1"/>
              <a:t>json</a:t>
            </a:r>
            <a:r>
              <a:rPr lang="en-GB" sz="2000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 dirty="0"/>
              <a:t>https://gsk-biostatistics.github.io/tfrmtbuilder/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{</a:t>
            </a:r>
            <a:r>
              <a:rPr lang="en-GB" dirty="0" err="1"/>
              <a:t>tfrmtbuilder</a:t>
            </a:r>
            <a:r>
              <a:rPr lang="en-GB" dirty="0"/>
              <a:t>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 dirty="0">
                <a:solidFill>
                  <a:schemeClr val="tx1"/>
                </a:solidFill>
              </a:rPr>
              <a:t>Common Function: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tfrmtbuilder</a:t>
            </a:r>
            <a:r>
              <a:rPr lang="en-GB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dirty="0">
                <a:solidFill>
                  <a:schemeClr val="tx1"/>
                </a:solidFill>
                <a:cs typeface="Courier New" panose="02070309020205020404" pitchFamily="49" charset="0"/>
              </a:rPr>
              <a:t>Runs internal shiny app to allow you to edit the tfrmt </a:t>
            </a:r>
            <a:r>
              <a:rPr lang="en-GB" sz="1400" kern="0" dirty="0" err="1">
                <a:solidFill>
                  <a:schemeClr val="tx1"/>
                </a:solidFill>
                <a:cs typeface="Courier New" panose="02070309020205020404" pitchFamily="49" charset="0"/>
              </a:rPr>
              <a:t>json</a:t>
            </a:r>
            <a:endParaRPr lang="en-GB" sz="1400" kern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98E2-57E7-47BE-8981-2F29810741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FC51-CF7F-439D-A74E-4DB46B0D55D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FA9B1-8C8D-4614-A54A-AA4E5451FB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2669C5-4820-4C78-BACD-DF5925E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6EDB81-096C-436F-85A4-2D435EA79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Photo of school study group enjoying learning">
            <a:extLst>
              <a:ext uri="{FF2B5EF4-FFF2-40B4-BE49-F238E27FC236}">
                <a16:creationId xmlns:a16="http://schemas.microsoft.com/office/drawing/2014/main" id="{313FA672-319F-4DBA-B2B6-D00663F4F7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2"/>
          <a:stretch/>
        </p:blipFill>
        <p:spPr>
          <a:xfrm>
            <a:off x="0" y="-46234"/>
            <a:ext cx="12189046" cy="6909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087DE-39B1-4B02-9F81-FDD53094166E}"/>
              </a:ext>
            </a:extLst>
          </p:cNvPr>
          <p:cNvSpPr txBox="1"/>
          <p:nvPr/>
        </p:nvSpPr>
        <p:spPr>
          <a:xfrm>
            <a:off x="1900719" y="6949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925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400" b="1">
                <a:solidFill>
                  <a:srgbClr val="F36633"/>
                </a:solidFill>
                <a:latin typeface="Arial"/>
                <a:ea typeface="+mj-ea"/>
              </a:rPr>
              <a:t>Demo time</a:t>
            </a:r>
            <a:endParaRPr lang="en-GB" sz="4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cher with students conducting scientific experiment">
            <a:extLst>
              <a:ext uri="{FF2B5EF4-FFF2-40B4-BE49-F238E27FC236}">
                <a16:creationId xmlns:a16="http://schemas.microsoft.com/office/drawing/2014/main" id="{236711BA-D80A-4ECD-A61A-C6E7FBDDB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/>
          <a:stretch/>
        </p:blipFill>
        <p:spPr>
          <a:xfrm>
            <a:off x="0" y="0"/>
            <a:ext cx="12192000" cy="68741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FC51-CF7F-439D-A74E-4DB46B0D55D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FA9B1-8C8D-4614-A54A-AA4E5451FB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087DE-39B1-4B02-9F81-FDD53094166E}"/>
              </a:ext>
            </a:extLst>
          </p:cNvPr>
          <p:cNvSpPr txBox="1"/>
          <p:nvPr/>
        </p:nvSpPr>
        <p:spPr>
          <a:xfrm>
            <a:off x="381000" y="87878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925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400" b="1" dirty="0">
                <a:solidFill>
                  <a:srgbClr val="F36633"/>
                </a:solidFill>
                <a:latin typeface="Arial"/>
                <a:ea typeface="+mj-ea"/>
              </a:rPr>
              <a:t>Exercise time</a:t>
            </a:r>
            <a:endParaRPr lang="en-GB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BD1AE-C787-3D9D-9BF2-9F1EDA46E327}"/>
              </a:ext>
            </a:extLst>
          </p:cNvPr>
          <p:cNvSpPr txBox="1"/>
          <p:nvPr/>
        </p:nvSpPr>
        <p:spPr>
          <a:xfrm>
            <a:off x="548508" y="1793180"/>
            <a:ext cx="507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02-ARDs_and_Displays/02-demog_ard_exercise.R</a:t>
            </a:r>
          </a:p>
          <a:p>
            <a:r>
              <a:rPr lang="en-US" dirty="0"/>
              <a:t>02-ARDs_and_Displays/03-demog_table_exercise.R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1EC1-6E45-8CBF-A4B0-9C520FA0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ADaM</a:t>
            </a:r>
            <a:r>
              <a:rPr lang="en-US" dirty="0"/>
              <a:t> -&gt;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98E9-1AE0-A0C0-2B97-A49ABB47E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DD5E-6EB9-7F9C-D65A-BAD21F77A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process</a:t>
            </a:r>
          </a:p>
          <a:p>
            <a:r>
              <a:rPr lang="en-US" dirty="0"/>
              <a:t>One program per display</a:t>
            </a:r>
          </a:p>
          <a:p>
            <a:r>
              <a:rPr lang="en-US" dirty="0"/>
              <a:t>Multiple people can work independently on each display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0708C-848F-FCEC-1970-D48702E6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19ECB-C43F-057D-58B9-596CE7E8F3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sorts of analysis may be redone and implemented for every display</a:t>
            </a:r>
          </a:p>
          <a:p>
            <a:r>
              <a:rPr lang="en-US" dirty="0"/>
              <a:t>QC not only Values, but formatting</a:t>
            </a:r>
          </a:p>
          <a:p>
            <a:pPr lvl="1"/>
            <a:r>
              <a:rPr lang="en-US" dirty="0"/>
              <a:t>Rounding</a:t>
            </a:r>
          </a:p>
          <a:p>
            <a:pPr lvl="1"/>
            <a:r>
              <a:rPr lang="en-US" dirty="0"/>
              <a:t>Spaces</a:t>
            </a:r>
          </a:p>
          <a:p>
            <a:pPr lvl="1"/>
            <a:r>
              <a:rPr lang="en-US" dirty="0"/>
              <a:t>Alignment</a:t>
            </a:r>
          </a:p>
          <a:p>
            <a:r>
              <a:rPr lang="en-US" dirty="0" err="1"/>
              <a:t>QCing</a:t>
            </a:r>
            <a:r>
              <a:rPr lang="en-US" dirty="0"/>
              <a:t> plots?</a:t>
            </a:r>
          </a:p>
        </p:txBody>
      </p:sp>
    </p:spTree>
    <p:extLst>
      <p:ext uri="{BB962C8B-B14F-4D97-AF65-F5344CB8AC3E}">
        <p14:creationId xmlns:p14="http://schemas.microsoft.com/office/powerpoint/2010/main" val="9437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BFA73-FC39-0299-4C1C-BE96B087A903}"/>
              </a:ext>
            </a:extLst>
          </p:cNvPr>
          <p:cNvSpPr/>
          <p:nvPr/>
        </p:nvSpPr>
        <p:spPr bwMode="auto">
          <a:xfrm rot="12626398">
            <a:off x="5952041" y="291048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4235556-4C3D-83B7-6399-BD21A7C77074}"/>
              </a:ext>
            </a:extLst>
          </p:cNvPr>
          <p:cNvSpPr/>
          <p:nvPr/>
        </p:nvSpPr>
        <p:spPr bwMode="auto">
          <a:xfrm rot="18561057">
            <a:off x="7881830" y="284656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139DF8-98EA-E055-AD5C-478DE351828E}"/>
              </a:ext>
            </a:extLst>
          </p:cNvPr>
          <p:cNvSpPr txBox="1"/>
          <p:nvPr/>
        </p:nvSpPr>
        <p:spPr>
          <a:xfrm>
            <a:off x="7118358" y="428863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</a:t>
            </a:r>
            <a:r>
              <a:rPr lang="en-GB" sz="1200" dirty="0"/>
              <a:t>nalysis </a:t>
            </a:r>
            <a:r>
              <a:rPr lang="en-GB" sz="1200" b="1" dirty="0"/>
              <a:t>R</a:t>
            </a:r>
            <a:r>
              <a:rPr lang="en-GB" sz="1200" dirty="0"/>
              <a:t>esults </a:t>
            </a:r>
            <a:r>
              <a:rPr lang="en-GB" sz="1200" b="1" dirty="0"/>
              <a:t>D</a:t>
            </a:r>
            <a:r>
              <a:rPr lang="en-GB" sz="1200" dirty="0"/>
              <a:t>ata</a:t>
            </a:r>
          </a:p>
        </p:txBody>
      </p:sp>
      <p:pic>
        <p:nvPicPr>
          <p:cNvPr id="91" name="Graphic 90" descr="Database with solid fill">
            <a:extLst>
              <a:ext uri="{FF2B5EF4-FFF2-40B4-BE49-F238E27FC236}">
                <a16:creationId xmlns:a16="http://schemas.microsoft.com/office/drawing/2014/main" id="{062DA790-CF62-4C62-222C-7DF51846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450" y="3393066"/>
            <a:ext cx="977131" cy="955232"/>
          </a:xfrm>
          <a:prstGeom prst="rect">
            <a:avLst/>
          </a:prstGeom>
        </p:spPr>
      </p:pic>
      <p:pic>
        <p:nvPicPr>
          <p:cNvPr id="92" name="Graphic 91" descr="Database with solid fill">
            <a:extLst>
              <a:ext uri="{FF2B5EF4-FFF2-40B4-BE49-F238E27FC236}">
                <a16:creationId xmlns:a16="http://schemas.microsoft.com/office/drawing/2014/main" id="{1870C3F5-E7AE-7518-60FE-A0FF78D8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427" y="3393066"/>
            <a:ext cx="977131" cy="95523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C631CB0-D4F9-C5BD-C0B7-0A24077F81C8}"/>
              </a:ext>
            </a:extLst>
          </p:cNvPr>
          <p:cNvSpPr txBox="1"/>
          <p:nvPr/>
        </p:nvSpPr>
        <p:spPr>
          <a:xfrm>
            <a:off x="2585334" y="428863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 err="1"/>
              <a:t>ADaM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77C9E6-1A60-3893-C40E-EBE018742E61}"/>
              </a:ext>
            </a:extLst>
          </p:cNvPr>
          <p:cNvSpPr txBox="1"/>
          <p:nvPr/>
        </p:nvSpPr>
        <p:spPr>
          <a:xfrm>
            <a:off x="4120532" y="403826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1C5CF36-A41E-136C-5DAA-083883D68966}"/>
              </a:ext>
            </a:extLst>
          </p:cNvPr>
          <p:cNvSpPr/>
          <p:nvPr/>
        </p:nvSpPr>
        <p:spPr bwMode="auto">
          <a:xfrm>
            <a:off x="-183466" y="3844436"/>
            <a:ext cx="2385652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E394BB6-4000-C460-F484-5D38C8FC1669}"/>
              </a:ext>
            </a:extLst>
          </p:cNvPr>
          <p:cNvSpPr/>
          <p:nvPr/>
        </p:nvSpPr>
        <p:spPr bwMode="auto">
          <a:xfrm>
            <a:off x="3733800" y="384443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F9E4A6-2A9D-DA3F-8319-0E4FD16B95AE}"/>
              </a:ext>
            </a:extLst>
          </p:cNvPr>
          <p:cNvSpPr/>
          <p:nvPr/>
        </p:nvSpPr>
        <p:spPr>
          <a:xfrm>
            <a:off x="4497817" y="263109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Submissions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75644E9-8FD8-0CDC-A354-C34839DD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95" y="1898267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54F15D6-D647-5126-2A0E-56A7A57C84EA}"/>
              </a:ext>
            </a:extLst>
          </p:cNvPr>
          <p:cNvSpPr/>
          <p:nvPr/>
        </p:nvSpPr>
        <p:spPr>
          <a:xfrm>
            <a:off x="6834817" y="2183813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In-text CSR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B0F52893-E3E5-49AD-3047-6EBEFF21F549}"/>
              </a:ext>
            </a:extLst>
          </p:cNvPr>
          <p:cNvSpPr/>
          <p:nvPr/>
        </p:nvSpPr>
        <p:spPr bwMode="auto">
          <a:xfrm rot="16200000">
            <a:off x="7161460" y="261701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AEB5B59-7EE3-BEF0-AD5E-1549EC78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489" y="134483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5BA9A969-32A8-FB53-DD0F-7F01AC3315B4}"/>
              </a:ext>
            </a:extLst>
          </p:cNvPr>
          <p:cNvSpPr/>
          <p:nvPr/>
        </p:nvSpPr>
        <p:spPr>
          <a:xfrm>
            <a:off x="8695032" y="230188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833DB-C035-B0AC-8E59-CC2EE2B529F8}"/>
              </a:ext>
            </a:extLst>
          </p:cNvPr>
          <p:cNvSpPr/>
          <p:nvPr/>
        </p:nvSpPr>
        <p:spPr>
          <a:xfrm>
            <a:off x="10082170" y="386589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A02ED593-15A2-31BA-6CBB-886A37B1C320}"/>
              </a:ext>
            </a:extLst>
          </p:cNvPr>
          <p:cNvSpPr/>
          <p:nvPr/>
        </p:nvSpPr>
        <p:spPr bwMode="auto">
          <a:xfrm rot="21104292">
            <a:off x="8302076" y="347512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EA0FC19-D712-3402-B2C0-03E17AE67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79" y="280484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14A689A-28E3-FBCD-D668-E0933750D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4736" y="303838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792734C-3E12-2F11-637A-8A571524B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381" y="326535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4B6E7DC9-7704-672B-3737-991483BFFD34}"/>
              </a:ext>
            </a:extLst>
          </p:cNvPr>
          <p:cNvSpPr/>
          <p:nvPr/>
        </p:nvSpPr>
        <p:spPr>
          <a:xfrm>
            <a:off x="10077670" y="5257765"/>
            <a:ext cx="14285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clinicaltrials.gov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E297276-2431-CF34-06D3-407D44DCBA34}"/>
              </a:ext>
            </a:extLst>
          </p:cNvPr>
          <p:cNvSpPr/>
          <p:nvPr/>
        </p:nvSpPr>
        <p:spPr bwMode="auto">
          <a:xfrm rot="1240854">
            <a:off x="8268542" y="433159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BE926A-665A-C0B6-7041-75DA249AF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522" y="445594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53BE73A-61A3-6F3C-7BD3-E69FA771FE94}"/>
              </a:ext>
            </a:extLst>
          </p:cNvPr>
          <p:cNvSpPr/>
          <p:nvPr/>
        </p:nvSpPr>
        <p:spPr>
          <a:xfrm>
            <a:off x="8676352" y="628367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C160048-4F67-129A-FF06-36DB40DF6465}"/>
              </a:ext>
            </a:extLst>
          </p:cNvPr>
          <p:cNvSpPr/>
          <p:nvPr/>
        </p:nvSpPr>
        <p:spPr bwMode="auto">
          <a:xfrm rot="2620206">
            <a:off x="7974530" y="488678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88DAEE9-4D09-38A6-23C5-83D02EB37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673" y="553361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EAF5E61-56BC-F03B-E666-21BBD7B5AB7B}"/>
              </a:ext>
            </a:extLst>
          </p:cNvPr>
          <p:cNvSpPr/>
          <p:nvPr/>
        </p:nvSpPr>
        <p:spPr>
          <a:xfrm>
            <a:off x="6835765" y="657066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0F6F54F-3701-F8BC-E3C2-5EB99F56B585}"/>
              </a:ext>
            </a:extLst>
          </p:cNvPr>
          <p:cNvSpPr/>
          <p:nvPr/>
        </p:nvSpPr>
        <p:spPr bwMode="auto">
          <a:xfrm rot="5400000">
            <a:off x="7217976" y="516307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2B72C7F-420A-EDB0-BF65-E8AB05F2A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514"/>
          <a:stretch/>
        </p:blipFill>
        <p:spPr>
          <a:xfrm>
            <a:off x="6831032" y="577660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80334C-F97E-2439-B4AA-8CB19C31EFA1}"/>
              </a:ext>
            </a:extLst>
          </p:cNvPr>
          <p:cNvSpPr/>
          <p:nvPr/>
        </p:nvSpPr>
        <p:spPr>
          <a:xfrm>
            <a:off x="4582670" y="596272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BFC819F-9C5F-E69B-39AB-6A49052FFA55}"/>
              </a:ext>
            </a:extLst>
          </p:cNvPr>
          <p:cNvSpPr/>
          <p:nvPr/>
        </p:nvSpPr>
        <p:spPr bwMode="auto">
          <a:xfrm rot="8473691">
            <a:off x="5975818" y="488679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1D3E9CF-C6D3-C74D-D2AB-135439C57C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670" y="503812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1FDE855-6B3C-34F3-D512-CDBEBFB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3994" y="1489704"/>
            <a:ext cx="1520626" cy="851803"/>
          </a:xfrm>
          <a:prstGeom prst="rect">
            <a:avLst/>
          </a:prstGeom>
        </p:spPr>
      </p:pic>
      <p:sp>
        <p:nvSpPr>
          <p:cNvPr id="127" name="Title 4">
            <a:extLst>
              <a:ext uri="{FF2B5EF4-FFF2-40B4-BE49-F238E27FC236}">
                <a16:creationId xmlns:a16="http://schemas.microsoft.com/office/drawing/2014/main" id="{65AD6E66-FFE0-C7C3-00AF-395E0413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>
            <a:normAutofit fontScale="90000"/>
          </a:bodyPr>
          <a:lstStyle/>
          <a:p>
            <a:r>
              <a:rPr lang="en-GB" dirty="0"/>
              <a:t>Analysis Results Data</a:t>
            </a:r>
          </a:p>
        </p:txBody>
      </p:sp>
      <p:sp>
        <p:nvSpPr>
          <p:cNvPr id="128" name="Subtitle 5">
            <a:extLst>
              <a:ext uri="{FF2B5EF4-FFF2-40B4-BE49-F238E27FC236}">
                <a16:creationId xmlns:a16="http://schemas.microsoft.com/office/drawing/2014/main" id="{287D7840-6B56-E534-77A1-3259C7D4890D}"/>
              </a:ext>
            </a:extLst>
          </p:cNvPr>
          <p:cNvSpPr txBox="1">
            <a:spLocks/>
          </p:cNvSpPr>
          <p:nvPr/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374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AAA6A32-DC4C-CCCD-7D1C-7A0547A8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423" y="1448438"/>
            <a:ext cx="7392862" cy="2691491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A8A10CC-99AA-CB33-EAB2-337081566E53}"/>
              </a:ext>
            </a:extLst>
          </p:cNvPr>
          <p:cNvSpPr txBox="1">
            <a:spLocks/>
          </p:cNvSpPr>
          <p:nvPr/>
        </p:nvSpPr>
        <p:spPr>
          <a:xfrm>
            <a:off x="365126" y="1311163"/>
            <a:ext cx="3597274" cy="282876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vert="horz" wrap="square" lIns="180000" tIns="180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Key features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Unformatted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values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1 value per row 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Distinct columns for each grouping variable</a:t>
            </a:r>
          </a:p>
          <a:p>
            <a:pPr marL="717533" marR="0" lvl="1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­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Include everything you want to display (particularly labels) </a:t>
            </a: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359991" marR="0" lvl="0" indent="-359991" algn="l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AE72F93F-BAB4-55D5-8790-658092A22E8D}"/>
              </a:ext>
            </a:extLst>
          </p:cNvPr>
          <p:cNvSpPr txBox="1">
            <a:spLocks/>
          </p:cNvSpPr>
          <p:nvPr/>
        </p:nvSpPr>
        <p:spPr>
          <a:xfrm>
            <a:off x="1179478" y="242888"/>
            <a:ext cx="10645810" cy="43088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F36633"/>
                </a:solidFill>
                <a:effectLst/>
                <a:uLnTx/>
                <a:uFillTx/>
                <a:latin typeface="Arial"/>
                <a:ea typeface="+mj-ea"/>
              </a:rPr>
              <a:t>Analysis Results Data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865CC94A-8993-A75E-2A42-117FA8AFB102}"/>
              </a:ext>
            </a:extLst>
          </p:cNvPr>
          <p:cNvSpPr txBox="1">
            <a:spLocks/>
          </p:cNvSpPr>
          <p:nvPr/>
        </p:nvSpPr>
        <p:spPr>
          <a:xfrm>
            <a:off x="443048" y="6024127"/>
            <a:ext cx="10179369" cy="763706"/>
          </a:xfrm>
          <a:prstGeom prst="rect">
            <a:avLst/>
          </a:prstGeom>
        </p:spPr>
        <p:txBody>
          <a:bodyPr vert="horz" wrap="square" lIns="0" tIns="72000" rIns="0" bIns="72000" rtlCol="0" anchor="b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54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42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0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hlinkClick r:id="rId3"/>
              </a:rPr>
              <a:t>Why we should respect analysis results as data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Joana M Barros, Lukas A Widmer, Mark Baillie, Simon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Wandel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+mn-ea"/>
              </a:rPr>
              <a:t>, (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Analytics, Novartis Pharma AG, Basel, Switzerland)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https://doi.org/10.48550/arXiv.2204.09959</a:t>
            </a:r>
          </a:p>
        </p:txBody>
      </p: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0017951D-7775-8596-B90F-1031FFFB9F75}"/>
              </a:ext>
            </a:extLst>
          </p:cNvPr>
          <p:cNvSpPr txBox="1">
            <a:spLocks/>
          </p:cNvSpPr>
          <p:nvPr/>
        </p:nvSpPr>
        <p:spPr>
          <a:xfrm>
            <a:off x="8172450" y="6343650"/>
            <a:ext cx="2776537" cy="2698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L="0" algn="r" defTabSz="121917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6B58B4-0D72-4C8B-9355-854FB5782278}" type="datetime4">
              <a:rPr lang="en-GB" smtClean="0">
                <a:solidFill>
                  <a:srgbClr val="000000"/>
                </a:solidFill>
                <a:latin typeface="Arial"/>
              </a:rPr>
              <a:pPr/>
              <a:t>15 September 2023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0D1857E6-8D27-DFA9-48A5-DF5A543F064D}"/>
              </a:ext>
            </a:extLst>
          </p:cNvPr>
          <p:cNvSpPr txBox="1">
            <a:spLocks/>
          </p:cNvSpPr>
          <p:nvPr/>
        </p:nvSpPr>
        <p:spPr>
          <a:xfrm>
            <a:off x="11285288" y="6343650"/>
            <a:ext cx="540000" cy="2698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L="0" algn="r" defTabSz="121917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9F533D-B52E-4A2F-BF72-0ADD2D94BD75}" type="slidenum">
              <a:rPr lang="en-GB" smtClean="0">
                <a:solidFill>
                  <a:srgbClr val="000000"/>
                </a:solidFill>
                <a:latin typeface="Arial"/>
              </a:rPr>
              <a:pPr/>
              <a:t>4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F30BE64D-78C1-F7E2-9727-482142CCB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47" y="196159"/>
            <a:ext cx="977131" cy="9552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F3DE94-4305-0BEE-BD84-34F99CF165AA}"/>
              </a:ext>
            </a:extLst>
          </p:cNvPr>
          <p:cNvSpPr txBox="1"/>
          <p:nvPr/>
        </p:nvSpPr>
        <p:spPr>
          <a:xfrm>
            <a:off x="365126" y="4685939"/>
            <a:ext cx="1009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GB" sz="2400" dirty="0">
                <a:solidFill>
                  <a:srgbClr val="000000"/>
                </a:solidFill>
                <a:latin typeface="Arial"/>
              </a:rPr>
              <a:t>Interested in reading more, see:</a:t>
            </a:r>
          </a:p>
          <a:p>
            <a:pPr marL="609585" lvl="1" defTabSz="1219170"/>
            <a:r>
              <a:rPr lang="en-GB" sz="2400" i="1" dirty="0">
                <a:solidFill>
                  <a:srgbClr val="000000"/>
                </a:solidFill>
                <a:latin typeface="Arial"/>
                <a:hlinkClick r:id="rId3"/>
              </a:rPr>
              <a:t>Why we should respect analysis results as data</a:t>
            </a:r>
            <a:endParaRPr lang="en-GB" sz="2400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A45033-6BDD-A300-C52C-B199E348D1FA}"/>
              </a:ext>
            </a:extLst>
          </p:cNvPr>
          <p:cNvSpPr/>
          <p:nvPr/>
        </p:nvSpPr>
        <p:spPr bwMode="auto">
          <a:xfrm>
            <a:off x="10889912" y="3007276"/>
            <a:ext cx="848434" cy="1210564"/>
          </a:xfrm>
          <a:prstGeom prst="ellipse">
            <a:avLst/>
          </a:prstGeom>
          <a:noFill/>
          <a:ln w="57150" cap="flat" cmpd="sng" algn="ctr">
            <a:solidFill>
              <a:srgbClr val="E2186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0832EA-A2EF-9EAE-B4F9-B7BCA6236CAB}"/>
              </a:ext>
            </a:extLst>
          </p:cNvPr>
          <p:cNvSpPr/>
          <p:nvPr/>
        </p:nvSpPr>
        <p:spPr bwMode="auto">
          <a:xfrm>
            <a:off x="9560718" y="1688688"/>
            <a:ext cx="1400988" cy="1119874"/>
          </a:xfrm>
          <a:prstGeom prst="ellipse">
            <a:avLst/>
          </a:prstGeom>
          <a:noFill/>
          <a:ln w="57150" cap="flat" cmpd="sng" algn="ctr">
            <a:solidFill>
              <a:srgbClr val="E2186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1297D-CD87-F0E5-CFAE-4CD6EBE4694B}"/>
              </a:ext>
            </a:extLst>
          </p:cNvPr>
          <p:cNvCxnSpPr>
            <a:cxnSpLocks/>
          </p:cNvCxnSpPr>
          <p:nvPr/>
        </p:nvCxnSpPr>
        <p:spPr>
          <a:xfrm>
            <a:off x="9894873" y="3354572"/>
            <a:ext cx="0" cy="785357"/>
          </a:xfrm>
          <a:prstGeom prst="straightConnector1">
            <a:avLst/>
          </a:prstGeom>
          <a:noFill/>
          <a:ln w="57150" cap="rnd" cmpd="sng" algn="ctr">
            <a:solidFill>
              <a:srgbClr val="244EA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47E099B-E434-E53F-9A3E-54E68B98E1AD}"/>
              </a:ext>
            </a:extLst>
          </p:cNvPr>
          <p:cNvSpPr/>
          <p:nvPr/>
        </p:nvSpPr>
        <p:spPr bwMode="auto">
          <a:xfrm>
            <a:off x="4902007" y="2966981"/>
            <a:ext cx="4879448" cy="601386"/>
          </a:xfrm>
          <a:prstGeom prst="ellipse">
            <a:avLst/>
          </a:prstGeom>
          <a:noFill/>
          <a:ln w="57150" cap="flat" cmpd="sng" algn="ctr">
            <a:solidFill>
              <a:srgbClr val="FFC709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68A43C-BD5A-434F-0976-170115A3C9E0}"/>
              </a:ext>
            </a:extLst>
          </p:cNvPr>
          <p:cNvSpPr/>
          <p:nvPr/>
        </p:nvSpPr>
        <p:spPr bwMode="auto">
          <a:xfrm>
            <a:off x="7378995" y="1898164"/>
            <a:ext cx="2402460" cy="837444"/>
          </a:xfrm>
          <a:prstGeom prst="ellipse">
            <a:avLst/>
          </a:prstGeom>
          <a:noFill/>
          <a:ln w="57150" cap="flat" cmpd="sng" algn="ctr">
            <a:solidFill>
              <a:srgbClr val="FFC709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049E68-74C0-6C45-42C8-6FF99D2AA1D9}"/>
              </a:ext>
            </a:extLst>
          </p:cNvPr>
          <p:cNvCxnSpPr>
            <a:cxnSpLocks/>
          </p:cNvCxnSpPr>
          <p:nvPr/>
        </p:nvCxnSpPr>
        <p:spPr>
          <a:xfrm>
            <a:off x="11844386" y="3354572"/>
            <a:ext cx="0" cy="785357"/>
          </a:xfrm>
          <a:prstGeom prst="straightConnector1">
            <a:avLst/>
          </a:prstGeom>
          <a:noFill/>
          <a:ln w="57150" cap="rnd" cmpd="sng" algn="ctr">
            <a:solidFill>
              <a:srgbClr val="244EA2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007BA07-CA35-AA04-610D-84EF3B1C1F83}"/>
              </a:ext>
            </a:extLst>
          </p:cNvPr>
          <p:cNvSpPr/>
          <p:nvPr/>
        </p:nvSpPr>
        <p:spPr bwMode="auto">
          <a:xfrm>
            <a:off x="4220310" y="2998423"/>
            <a:ext cx="947105" cy="1219417"/>
          </a:xfrm>
          <a:prstGeom prst="ellipse">
            <a:avLst/>
          </a:prstGeom>
          <a:noFill/>
          <a:ln w="57150" cap="flat" cmpd="sng" algn="ctr">
            <a:solidFill>
              <a:srgbClr val="69B445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D8A701-FB01-B199-28ED-E3EBE76E631F}"/>
              </a:ext>
            </a:extLst>
          </p:cNvPr>
          <p:cNvSpPr/>
          <p:nvPr/>
        </p:nvSpPr>
        <p:spPr bwMode="auto">
          <a:xfrm>
            <a:off x="9943305" y="2232612"/>
            <a:ext cx="1005682" cy="260695"/>
          </a:xfrm>
          <a:prstGeom prst="ellipse">
            <a:avLst/>
          </a:prstGeom>
          <a:noFill/>
          <a:ln w="57150" cap="flat" cmpd="sng" algn="ctr">
            <a:solidFill>
              <a:srgbClr val="244EA2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1827E5-A666-F8D5-80F9-4F2C64A6A7C5}"/>
              </a:ext>
            </a:extLst>
          </p:cNvPr>
          <p:cNvSpPr/>
          <p:nvPr/>
        </p:nvSpPr>
        <p:spPr bwMode="auto">
          <a:xfrm>
            <a:off x="11352548" y="3354572"/>
            <a:ext cx="323985" cy="435479"/>
          </a:xfrm>
          <a:prstGeom prst="ellipse">
            <a:avLst/>
          </a:prstGeom>
          <a:noFill/>
          <a:ln w="57150" cap="flat" cmpd="sng" algn="ctr">
            <a:solidFill>
              <a:srgbClr val="244EA2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121917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3663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9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4E8-36DF-4D8C-0711-764D2D00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1DAB-1247-55A6-EA6E-4E18708C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ARD’s are naturally ‘Tidy’</a:t>
            </a:r>
          </a:p>
          <a:p>
            <a:pPr lvl="1"/>
            <a:r>
              <a:rPr lang="en-US" dirty="0"/>
              <a:t>A single row per record</a:t>
            </a:r>
          </a:p>
          <a:p>
            <a:pPr lvl="1"/>
            <a:r>
              <a:rPr lang="en-US" dirty="0"/>
              <a:t>Aligns with </a:t>
            </a:r>
            <a:r>
              <a:rPr lang="en-US" dirty="0" err="1"/>
              <a:t>tidyverse</a:t>
            </a:r>
            <a:r>
              <a:rPr lang="en-US" dirty="0"/>
              <a:t> approaches</a:t>
            </a:r>
          </a:p>
          <a:p>
            <a:endParaRPr lang="en-US" dirty="0"/>
          </a:p>
          <a:p>
            <a:r>
              <a:rPr lang="en-US" dirty="0"/>
              <a:t>Simplest approach is to use </a:t>
            </a:r>
            <a:r>
              <a:rPr lang="en-US" dirty="0" err="1"/>
              <a:t>tidyverse</a:t>
            </a:r>
            <a:r>
              <a:rPr lang="en-US" dirty="0"/>
              <a:t> to generate ARDs</a:t>
            </a:r>
          </a:p>
          <a:p>
            <a:pPr lvl="1"/>
            <a:r>
              <a:rPr lang="en-US" dirty="0"/>
              <a:t>Highly supported ecosystem</a:t>
            </a:r>
          </a:p>
          <a:p>
            <a:pPr lvl="1"/>
            <a:r>
              <a:rPr lang="en-US" dirty="0"/>
              <a:t>Lots of users</a:t>
            </a:r>
          </a:p>
          <a:p>
            <a:pPr lvl="1"/>
            <a:r>
              <a:rPr lang="en-US" dirty="0"/>
              <a:t>Documentation on development strategy, trusted authors,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9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626B-74E9-42F2-2967-D6F3816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Pharmaverse</a:t>
            </a:r>
            <a:r>
              <a:rPr lang="en-US" dirty="0"/>
              <a:t> ARD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6807-C82D-55A4-1E08-08D9EF61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Tplyr</a:t>
            </a:r>
            <a:r>
              <a:rPr lang="en-US" dirty="0"/>
              <a:t> &amp; </a:t>
            </a:r>
            <a:r>
              <a:rPr lang="en-US" dirty="0" err="1"/>
              <a:t>ardis</a:t>
            </a:r>
            <a:endParaRPr lang="en-US" dirty="0"/>
          </a:p>
          <a:p>
            <a:pPr lvl="1"/>
            <a:r>
              <a:rPr lang="en-US" dirty="0" err="1"/>
              <a:t>Atorus</a:t>
            </a:r>
            <a:r>
              <a:rPr lang="en-US" dirty="0"/>
              <a:t> Research</a:t>
            </a:r>
          </a:p>
          <a:p>
            <a:pPr lvl="1"/>
            <a:r>
              <a:rPr lang="en-US" dirty="0" err="1"/>
              <a:t>Tplyr</a:t>
            </a:r>
            <a:r>
              <a:rPr lang="en-US" dirty="0"/>
              <a:t> is purpose built to help convert </a:t>
            </a:r>
            <a:r>
              <a:rPr lang="en-US" dirty="0" err="1"/>
              <a:t>ADaMs</a:t>
            </a:r>
            <a:r>
              <a:rPr lang="en-US" dirty="0"/>
              <a:t> into tables</a:t>
            </a:r>
          </a:p>
          <a:p>
            <a:pPr lvl="1"/>
            <a:r>
              <a:rPr lang="en-US" dirty="0" err="1"/>
              <a:t>ardis</a:t>
            </a:r>
            <a:r>
              <a:rPr lang="en-US" dirty="0"/>
              <a:t> is its successor focusing on ARD generation</a:t>
            </a:r>
          </a:p>
          <a:p>
            <a:r>
              <a:rPr lang="en-US" dirty="0"/>
              <a:t>cards</a:t>
            </a:r>
          </a:p>
          <a:p>
            <a:pPr lvl="1"/>
            <a:r>
              <a:rPr lang="en-US" dirty="0"/>
              <a:t>New (early stage) package</a:t>
            </a:r>
          </a:p>
          <a:p>
            <a:pPr lvl="1"/>
            <a:r>
              <a:rPr lang="en-US" dirty="0"/>
              <a:t>Insights Engineering</a:t>
            </a:r>
          </a:p>
          <a:p>
            <a:pPr lvl="1"/>
            <a:r>
              <a:rPr lang="en-US" dirty="0"/>
              <a:t>Focusing on helping create CDISC ARDS (where it gets its name)</a:t>
            </a:r>
          </a:p>
        </p:txBody>
      </p:sp>
    </p:spTree>
    <p:extLst>
      <p:ext uri="{BB962C8B-B14F-4D97-AF65-F5344CB8AC3E}">
        <p14:creationId xmlns:p14="http://schemas.microsoft.com/office/powerpoint/2010/main" val="358995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3A4-8896-6183-A511-1457B0A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we have ARD’s, but you said we’d have Displays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1DFDA-772F-8B38-A32F-2ACA9EE2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row: Right 87">
            <a:extLst>
              <a:ext uri="{FF2B5EF4-FFF2-40B4-BE49-F238E27FC236}">
                <a16:creationId xmlns:a16="http://schemas.microsoft.com/office/drawing/2014/main" id="{056BFA73-FC39-0299-4C1C-BE96B087A903}"/>
              </a:ext>
            </a:extLst>
          </p:cNvPr>
          <p:cNvSpPr/>
          <p:nvPr/>
        </p:nvSpPr>
        <p:spPr bwMode="auto">
          <a:xfrm rot="12626398">
            <a:off x="5952041" y="291048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4235556-4C3D-83B7-6399-BD21A7C77074}"/>
              </a:ext>
            </a:extLst>
          </p:cNvPr>
          <p:cNvSpPr/>
          <p:nvPr/>
        </p:nvSpPr>
        <p:spPr bwMode="auto">
          <a:xfrm rot="18561057">
            <a:off x="7881830" y="284656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139DF8-98EA-E055-AD5C-478DE351828E}"/>
              </a:ext>
            </a:extLst>
          </p:cNvPr>
          <p:cNvSpPr txBox="1"/>
          <p:nvPr/>
        </p:nvSpPr>
        <p:spPr>
          <a:xfrm>
            <a:off x="7118358" y="428863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</a:t>
            </a:r>
            <a:r>
              <a:rPr lang="en-GB" sz="1200" dirty="0"/>
              <a:t>nalysis </a:t>
            </a:r>
            <a:r>
              <a:rPr lang="en-GB" sz="1200" b="1" dirty="0"/>
              <a:t>R</a:t>
            </a:r>
            <a:r>
              <a:rPr lang="en-GB" sz="1200" dirty="0"/>
              <a:t>esults </a:t>
            </a:r>
            <a:r>
              <a:rPr lang="en-GB" sz="1200" b="1" dirty="0"/>
              <a:t>D</a:t>
            </a:r>
            <a:r>
              <a:rPr lang="en-GB" sz="1200" dirty="0"/>
              <a:t>ata</a:t>
            </a:r>
          </a:p>
        </p:txBody>
      </p:sp>
      <p:pic>
        <p:nvPicPr>
          <p:cNvPr id="91" name="Graphic 90" descr="Database with solid fill">
            <a:extLst>
              <a:ext uri="{FF2B5EF4-FFF2-40B4-BE49-F238E27FC236}">
                <a16:creationId xmlns:a16="http://schemas.microsoft.com/office/drawing/2014/main" id="{062DA790-CF62-4C62-222C-7DF51846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2450" y="3393066"/>
            <a:ext cx="977131" cy="955232"/>
          </a:xfrm>
          <a:prstGeom prst="rect">
            <a:avLst/>
          </a:prstGeom>
        </p:spPr>
      </p:pic>
      <p:pic>
        <p:nvPicPr>
          <p:cNvPr id="92" name="Graphic 91" descr="Database with solid fill">
            <a:extLst>
              <a:ext uri="{FF2B5EF4-FFF2-40B4-BE49-F238E27FC236}">
                <a16:creationId xmlns:a16="http://schemas.microsoft.com/office/drawing/2014/main" id="{1870C3F5-E7AE-7518-60FE-A0FF78D8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9427" y="3393066"/>
            <a:ext cx="977131" cy="95523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C631CB0-D4F9-C5BD-C0B7-0A24077F81C8}"/>
              </a:ext>
            </a:extLst>
          </p:cNvPr>
          <p:cNvSpPr txBox="1"/>
          <p:nvPr/>
        </p:nvSpPr>
        <p:spPr>
          <a:xfrm>
            <a:off x="2585334" y="428863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 err="1"/>
              <a:t>ADaM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77C9E6-1A60-3893-C40E-EBE018742E61}"/>
              </a:ext>
            </a:extLst>
          </p:cNvPr>
          <p:cNvSpPr txBox="1"/>
          <p:nvPr/>
        </p:nvSpPr>
        <p:spPr>
          <a:xfrm>
            <a:off x="4120532" y="403826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1C5CF36-A41E-136C-5DAA-083883D68966}"/>
              </a:ext>
            </a:extLst>
          </p:cNvPr>
          <p:cNvSpPr/>
          <p:nvPr/>
        </p:nvSpPr>
        <p:spPr bwMode="auto">
          <a:xfrm>
            <a:off x="-183466" y="3844436"/>
            <a:ext cx="2385652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E394BB6-4000-C460-F484-5D38C8FC1669}"/>
              </a:ext>
            </a:extLst>
          </p:cNvPr>
          <p:cNvSpPr/>
          <p:nvPr/>
        </p:nvSpPr>
        <p:spPr bwMode="auto">
          <a:xfrm>
            <a:off x="3733800" y="384443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F9E4A6-2A9D-DA3F-8319-0E4FD16B95AE}"/>
              </a:ext>
            </a:extLst>
          </p:cNvPr>
          <p:cNvSpPr/>
          <p:nvPr/>
        </p:nvSpPr>
        <p:spPr>
          <a:xfrm>
            <a:off x="4497817" y="263109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Submissions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75644E9-8FD8-0CDC-A354-C34839DD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95" y="1898267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F54F15D6-D647-5126-2A0E-56A7A57C84EA}"/>
              </a:ext>
            </a:extLst>
          </p:cNvPr>
          <p:cNvSpPr/>
          <p:nvPr/>
        </p:nvSpPr>
        <p:spPr>
          <a:xfrm>
            <a:off x="6834817" y="2183813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In-text CSR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B0F52893-E3E5-49AD-3047-6EBEFF21F549}"/>
              </a:ext>
            </a:extLst>
          </p:cNvPr>
          <p:cNvSpPr/>
          <p:nvPr/>
        </p:nvSpPr>
        <p:spPr bwMode="auto">
          <a:xfrm rot="16200000">
            <a:off x="7161460" y="261701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AEB5B59-7EE3-BEF0-AD5E-1549EC78E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489" y="134483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5BA9A969-32A8-FB53-DD0F-7F01AC3315B4}"/>
              </a:ext>
            </a:extLst>
          </p:cNvPr>
          <p:cNvSpPr/>
          <p:nvPr/>
        </p:nvSpPr>
        <p:spPr>
          <a:xfrm>
            <a:off x="8695032" y="230188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833DB-C035-B0AC-8E59-CC2EE2B529F8}"/>
              </a:ext>
            </a:extLst>
          </p:cNvPr>
          <p:cNvSpPr/>
          <p:nvPr/>
        </p:nvSpPr>
        <p:spPr>
          <a:xfrm>
            <a:off x="10082170" y="386589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A02ED593-15A2-31BA-6CBB-886A37B1C320}"/>
              </a:ext>
            </a:extLst>
          </p:cNvPr>
          <p:cNvSpPr/>
          <p:nvPr/>
        </p:nvSpPr>
        <p:spPr bwMode="auto">
          <a:xfrm rot="21104292">
            <a:off x="8302076" y="347512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EA0FC19-D712-3402-B2C0-03E17AE67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79" y="280484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14A689A-28E3-FBCD-D668-E0933750D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4736" y="303838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792734C-3E12-2F11-637A-8A571524B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381" y="326535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4B6E7DC9-7704-672B-3737-991483BFFD34}"/>
              </a:ext>
            </a:extLst>
          </p:cNvPr>
          <p:cNvSpPr/>
          <p:nvPr/>
        </p:nvSpPr>
        <p:spPr>
          <a:xfrm>
            <a:off x="10077670" y="5257765"/>
            <a:ext cx="14285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clinicaltrials.gov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E297276-2431-CF34-06D3-407D44DCBA34}"/>
              </a:ext>
            </a:extLst>
          </p:cNvPr>
          <p:cNvSpPr/>
          <p:nvPr/>
        </p:nvSpPr>
        <p:spPr bwMode="auto">
          <a:xfrm rot="1240854">
            <a:off x="8268542" y="433159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BE926A-665A-C0B6-7041-75DA249AF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522" y="445594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53BE73A-61A3-6F3C-7BD3-E69FA771FE94}"/>
              </a:ext>
            </a:extLst>
          </p:cNvPr>
          <p:cNvSpPr/>
          <p:nvPr/>
        </p:nvSpPr>
        <p:spPr>
          <a:xfrm>
            <a:off x="8676352" y="628367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C160048-4F67-129A-FF06-36DB40DF6465}"/>
              </a:ext>
            </a:extLst>
          </p:cNvPr>
          <p:cNvSpPr/>
          <p:nvPr/>
        </p:nvSpPr>
        <p:spPr bwMode="auto">
          <a:xfrm rot="2620206">
            <a:off x="7974530" y="488678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88DAEE9-4D09-38A6-23C5-83D02EB37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673" y="553361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EAF5E61-56BC-F03B-E666-21BBD7B5AB7B}"/>
              </a:ext>
            </a:extLst>
          </p:cNvPr>
          <p:cNvSpPr/>
          <p:nvPr/>
        </p:nvSpPr>
        <p:spPr>
          <a:xfrm>
            <a:off x="6835765" y="657066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0F6F54F-3701-F8BC-E3C2-5EB99F56B585}"/>
              </a:ext>
            </a:extLst>
          </p:cNvPr>
          <p:cNvSpPr/>
          <p:nvPr/>
        </p:nvSpPr>
        <p:spPr bwMode="auto">
          <a:xfrm rot="5400000">
            <a:off x="7217976" y="516307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2B72C7F-420A-EDB0-BF65-E8AB05F2A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514"/>
          <a:stretch/>
        </p:blipFill>
        <p:spPr>
          <a:xfrm>
            <a:off x="6831032" y="577660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80334C-F97E-2439-B4AA-8CB19C31EFA1}"/>
              </a:ext>
            </a:extLst>
          </p:cNvPr>
          <p:cNvSpPr/>
          <p:nvPr/>
        </p:nvSpPr>
        <p:spPr>
          <a:xfrm>
            <a:off x="4582670" y="596272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BFC819F-9C5F-E69B-39AB-6A49052FFA55}"/>
              </a:ext>
            </a:extLst>
          </p:cNvPr>
          <p:cNvSpPr/>
          <p:nvPr/>
        </p:nvSpPr>
        <p:spPr bwMode="auto">
          <a:xfrm rot="8473691">
            <a:off x="5975818" y="488679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1D3E9CF-C6D3-C74D-D2AB-135439C57C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670" y="503812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1FDE855-6B3C-34F3-D512-CDBEBFB95E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3994" y="1489704"/>
            <a:ext cx="1520626" cy="851803"/>
          </a:xfrm>
          <a:prstGeom prst="rect">
            <a:avLst/>
          </a:prstGeom>
        </p:spPr>
      </p:pic>
      <p:sp>
        <p:nvSpPr>
          <p:cNvPr id="127" name="Title 4">
            <a:extLst>
              <a:ext uri="{FF2B5EF4-FFF2-40B4-BE49-F238E27FC236}">
                <a16:creationId xmlns:a16="http://schemas.microsoft.com/office/drawing/2014/main" id="{65AD6E66-FFE0-C7C3-00AF-395E0413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>
            <a:normAutofit fontScale="90000"/>
          </a:bodyPr>
          <a:lstStyle/>
          <a:p>
            <a:r>
              <a:rPr lang="en-GB" dirty="0"/>
              <a:t>Analysis Results Data</a:t>
            </a:r>
          </a:p>
        </p:txBody>
      </p:sp>
      <p:sp>
        <p:nvSpPr>
          <p:cNvPr id="128" name="Subtitle 5">
            <a:extLst>
              <a:ext uri="{FF2B5EF4-FFF2-40B4-BE49-F238E27FC236}">
                <a16:creationId xmlns:a16="http://schemas.microsoft.com/office/drawing/2014/main" id="{287D7840-6B56-E534-77A1-3259C7D4890D}"/>
              </a:ext>
            </a:extLst>
          </p:cNvPr>
          <p:cNvSpPr txBox="1">
            <a:spLocks/>
          </p:cNvSpPr>
          <p:nvPr/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Possibilities</a:t>
            </a:r>
          </a:p>
        </p:txBody>
      </p:sp>
      <p:pic>
        <p:nvPicPr>
          <p:cNvPr id="3" name="Graphic 2" descr="Robot Hand outline">
            <a:extLst>
              <a:ext uri="{FF2B5EF4-FFF2-40B4-BE49-F238E27FC236}">
                <a16:creationId xmlns:a16="http://schemas.microsoft.com/office/drawing/2014/main" id="{EB85FDCC-E402-B0AF-4EFE-C61949C37C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172015" y="2494601"/>
            <a:ext cx="586598" cy="586598"/>
          </a:xfrm>
          <a:prstGeom prst="rect">
            <a:avLst/>
          </a:prstGeom>
        </p:spPr>
      </p:pic>
      <p:pic>
        <p:nvPicPr>
          <p:cNvPr id="5" name="Graphic 4" descr="Robot Hand with solid fill">
            <a:extLst>
              <a:ext uri="{FF2B5EF4-FFF2-40B4-BE49-F238E27FC236}">
                <a16:creationId xmlns:a16="http://schemas.microsoft.com/office/drawing/2014/main" id="{4EE4525A-5875-9B1B-CC96-9CA5B98972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67195" y="3031074"/>
            <a:ext cx="568406" cy="568406"/>
          </a:xfrm>
          <a:prstGeom prst="rect">
            <a:avLst/>
          </a:prstGeom>
        </p:spPr>
      </p:pic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7824577D-AC0E-D1B7-30AE-16AAABF96D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51075" y="2259082"/>
            <a:ext cx="568406" cy="568406"/>
          </a:xfrm>
          <a:prstGeom prst="rect">
            <a:avLst/>
          </a:prstGeom>
        </p:spPr>
      </p:pic>
      <p:pic>
        <p:nvPicPr>
          <p:cNvPr id="7" name="Graphic 6" descr="Robot Hand outline">
            <a:extLst>
              <a:ext uri="{FF2B5EF4-FFF2-40B4-BE49-F238E27FC236}">
                <a16:creationId xmlns:a16="http://schemas.microsoft.com/office/drawing/2014/main" id="{266DE991-389C-4E9E-2461-34C54C06C1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375473" y="2775362"/>
            <a:ext cx="415755" cy="415755"/>
          </a:xfrm>
          <a:prstGeom prst="rect">
            <a:avLst/>
          </a:prstGeom>
        </p:spPr>
      </p:pic>
      <p:pic>
        <p:nvPicPr>
          <p:cNvPr id="8" name="Graphic 7" descr="Robot Hand outline">
            <a:extLst>
              <a:ext uri="{FF2B5EF4-FFF2-40B4-BE49-F238E27FC236}">
                <a16:creationId xmlns:a16="http://schemas.microsoft.com/office/drawing/2014/main" id="{487AB918-0A27-8A5D-5F15-575B860467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350239" y="2404364"/>
            <a:ext cx="586598" cy="586598"/>
          </a:xfrm>
          <a:prstGeom prst="rect">
            <a:avLst/>
          </a:prstGeom>
        </p:spPr>
      </p:pic>
      <p:pic>
        <p:nvPicPr>
          <p:cNvPr id="9" name="Graphic 8" descr="Robot Hand outline">
            <a:extLst>
              <a:ext uri="{FF2B5EF4-FFF2-40B4-BE49-F238E27FC236}">
                <a16:creationId xmlns:a16="http://schemas.microsoft.com/office/drawing/2014/main" id="{D027B089-C1F3-DB59-0734-7A42779796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042214" y="2728679"/>
            <a:ext cx="586598" cy="586598"/>
          </a:xfrm>
          <a:prstGeom prst="rect">
            <a:avLst/>
          </a:prstGeom>
        </p:spPr>
      </p:pic>
      <p:pic>
        <p:nvPicPr>
          <p:cNvPr id="10" name="Graphic 9" descr="Robot Hand outline">
            <a:extLst>
              <a:ext uri="{FF2B5EF4-FFF2-40B4-BE49-F238E27FC236}">
                <a16:creationId xmlns:a16="http://schemas.microsoft.com/office/drawing/2014/main" id="{688AEE54-2DE0-5917-3DE1-F4A79C4CA9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673111" y="3430035"/>
            <a:ext cx="586598" cy="586598"/>
          </a:xfrm>
          <a:prstGeom prst="rect">
            <a:avLst/>
          </a:prstGeom>
        </p:spPr>
      </p:pic>
      <p:pic>
        <p:nvPicPr>
          <p:cNvPr id="11" name="Graphic 10" descr="Robot Hand outline">
            <a:extLst>
              <a:ext uri="{FF2B5EF4-FFF2-40B4-BE49-F238E27FC236}">
                <a16:creationId xmlns:a16="http://schemas.microsoft.com/office/drawing/2014/main" id="{B63666DB-3295-95E0-2429-152DD29B2F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947709" y="4101571"/>
            <a:ext cx="586598" cy="586598"/>
          </a:xfrm>
          <a:prstGeom prst="rect">
            <a:avLst/>
          </a:prstGeom>
        </p:spPr>
      </p:pic>
      <p:pic>
        <p:nvPicPr>
          <p:cNvPr id="12" name="Graphic 11" descr="Robot Hand outline">
            <a:extLst>
              <a:ext uri="{FF2B5EF4-FFF2-40B4-BE49-F238E27FC236}">
                <a16:creationId xmlns:a16="http://schemas.microsoft.com/office/drawing/2014/main" id="{179BD84F-F206-1FAD-5B2E-9F3A07FCD6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46718" y="4419153"/>
            <a:ext cx="586598" cy="586598"/>
          </a:xfrm>
          <a:prstGeom prst="rect">
            <a:avLst/>
          </a:prstGeom>
        </p:spPr>
      </p:pic>
      <p:pic>
        <p:nvPicPr>
          <p:cNvPr id="13" name="Graphic 12" descr="Robot Hand outline">
            <a:extLst>
              <a:ext uri="{FF2B5EF4-FFF2-40B4-BE49-F238E27FC236}">
                <a16:creationId xmlns:a16="http://schemas.microsoft.com/office/drawing/2014/main" id="{FA85FAD9-DA31-D7CA-9788-AA1B66EE9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149697" y="4841094"/>
            <a:ext cx="586598" cy="586598"/>
          </a:xfrm>
          <a:prstGeom prst="rect">
            <a:avLst/>
          </a:prstGeom>
        </p:spPr>
      </p:pic>
      <p:pic>
        <p:nvPicPr>
          <p:cNvPr id="14" name="Graphic 13" descr="Robot Hand outline">
            <a:extLst>
              <a:ext uri="{FF2B5EF4-FFF2-40B4-BE49-F238E27FC236}">
                <a16:creationId xmlns:a16="http://schemas.microsoft.com/office/drawing/2014/main" id="{C84F6B26-42CB-335A-5F12-80D52E07C5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960780" y="4466422"/>
            <a:ext cx="586598" cy="586598"/>
          </a:xfrm>
          <a:prstGeom prst="rect">
            <a:avLst/>
          </a:prstGeom>
        </p:spPr>
      </p:pic>
      <p:pic>
        <p:nvPicPr>
          <p:cNvPr id="15" name="Graphic 14" descr="Robot Hand with solid fill">
            <a:extLst>
              <a:ext uri="{FF2B5EF4-FFF2-40B4-BE49-F238E27FC236}">
                <a16:creationId xmlns:a16="http://schemas.microsoft.com/office/drawing/2014/main" id="{898011FF-2CD0-3238-896E-8ADFC4EE20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8445" y="2887044"/>
            <a:ext cx="568406" cy="568406"/>
          </a:xfrm>
          <a:prstGeom prst="rect">
            <a:avLst/>
          </a:prstGeom>
        </p:spPr>
      </p:pic>
      <p:pic>
        <p:nvPicPr>
          <p:cNvPr id="16" name="Graphic 15" descr="Robot Hand with solid fill">
            <a:extLst>
              <a:ext uri="{FF2B5EF4-FFF2-40B4-BE49-F238E27FC236}">
                <a16:creationId xmlns:a16="http://schemas.microsoft.com/office/drawing/2014/main" id="{A216BD8A-F5F6-30CC-1106-797207E95B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35873" y="3146471"/>
            <a:ext cx="568406" cy="568406"/>
          </a:xfrm>
          <a:prstGeom prst="rect">
            <a:avLst/>
          </a:prstGeom>
        </p:spPr>
      </p:pic>
      <p:pic>
        <p:nvPicPr>
          <p:cNvPr id="17" name="Graphic 16" descr="Robot Hand with solid fill">
            <a:extLst>
              <a:ext uri="{FF2B5EF4-FFF2-40B4-BE49-F238E27FC236}">
                <a16:creationId xmlns:a16="http://schemas.microsoft.com/office/drawing/2014/main" id="{7B6DE324-3BAD-2196-1E07-9F51572EB9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9585" y="3200634"/>
            <a:ext cx="568406" cy="568406"/>
          </a:xfrm>
          <a:prstGeom prst="rect">
            <a:avLst/>
          </a:prstGeom>
        </p:spPr>
      </p:pic>
      <p:pic>
        <p:nvPicPr>
          <p:cNvPr id="18" name="Graphic 17" descr="Robot Hand with solid fill">
            <a:extLst>
              <a:ext uri="{FF2B5EF4-FFF2-40B4-BE49-F238E27FC236}">
                <a16:creationId xmlns:a16="http://schemas.microsoft.com/office/drawing/2014/main" id="{7D883A8F-C3CE-34A7-41C4-CFD0CF4B46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16785" y="4004432"/>
            <a:ext cx="568406" cy="568406"/>
          </a:xfrm>
          <a:prstGeom prst="rect">
            <a:avLst/>
          </a:prstGeom>
        </p:spPr>
      </p:pic>
      <p:pic>
        <p:nvPicPr>
          <p:cNvPr id="19" name="Graphic 18" descr="Robot Hand with solid fill">
            <a:extLst>
              <a:ext uri="{FF2B5EF4-FFF2-40B4-BE49-F238E27FC236}">
                <a16:creationId xmlns:a16="http://schemas.microsoft.com/office/drawing/2014/main" id="{49CCE2C6-DAF2-08F5-0534-A94E90AFA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0033" y="4762726"/>
            <a:ext cx="568406" cy="568406"/>
          </a:xfrm>
          <a:prstGeom prst="rect">
            <a:avLst/>
          </a:prstGeom>
        </p:spPr>
      </p:pic>
      <p:pic>
        <p:nvPicPr>
          <p:cNvPr id="20" name="Graphic 19" descr="Robot Hand with solid fill">
            <a:extLst>
              <a:ext uri="{FF2B5EF4-FFF2-40B4-BE49-F238E27FC236}">
                <a16:creationId xmlns:a16="http://schemas.microsoft.com/office/drawing/2014/main" id="{146009BF-EA06-76C1-E940-2FDA65D659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7410353" y="5038128"/>
            <a:ext cx="518035" cy="568406"/>
          </a:xfrm>
          <a:prstGeom prst="rect">
            <a:avLst/>
          </a:prstGeom>
        </p:spPr>
      </p:pic>
      <p:pic>
        <p:nvPicPr>
          <p:cNvPr id="21" name="Graphic 20" descr="Robot Hand with solid fill">
            <a:extLst>
              <a:ext uri="{FF2B5EF4-FFF2-40B4-BE49-F238E27FC236}">
                <a16:creationId xmlns:a16="http://schemas.microsoft.com/office/drawing/2014/main" id="{F6186296-C28B-D27A-4602-C32A53C4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89323" y="4448127"/>
            <a:ext cx="568406" cy="568406"/>
          </a:xfrm>
          <a:prstGeom prst="rect">
            <a:avLst/>
          </a:prstGeom>
        </p:spPr>
      </p:pic>
      <p:pic>
        <p:nvPicPr>
          <p:cNvPr id="22" name="Picture 21" descr="tfrmt hex, which looks a bit like a blueprint with tfrmt written over it">
            <a:extLst>
              <a:ext uri="{FF2B5EF4-FFF2-40B4-BE49-F238E27FC236}">
                <a16:creationId xmlns:a16="http://schemas.microsoft.com/office/drawing/2014/main" id="{B7B59B1E-D2C0-71E1-E8DA-A82235982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5" y="1039521"/>
            <a:ext cx="2813145" cy="28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/>
      <p:bldP spid="89" grpId="1" animBg="1"/>
      <p:bldP spid="100" grpId="1" animBg="1"/>
      <p:bldP spid="104" grpId="1" animBg="1"/>
      <p:bldP spid="109" grpId="1" animBg="1"/>
      <p:bldP spid="112" grpId="1" animBg="1"/>
      <p:bldP spid="115" grpId="1" animBg="1"/>
      <p:bldP spid="1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Lifecycle: </a:t>
            </a:r>
          </a:p>
          <a:p>
            <a:r>
              <a:rPr lang="en-GB" sz="1800" dirty="0"/>
              <a:t>Currently available on CRAN. New functionality is still being added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15 September 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1628</Words>
  <Application>Microsoft Office PowerPoint</Application>
  <PresentationFormat>Widescreen</PresentationFormat>
  <Paragraphs>491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Lucida Grande</vt:lpstr>
      <vt:lpstr>Office Theme</vt:lpstr>
      <vt:lpstr>ARDS and Displays</vt:lpstr>
      <vt:lpstr>ADaM -&gt; Display</vt:lpstr>
      <vt:lpstr>Analysis Results Data</vt:lpstr>
      <vt:lpstr>PowerPoint Presentation</vt:lpstr>
      <vt:lpstr>Creating ARDs</vt:lpstr>
      <vt:lpstr>Pharmaverse ARD Packages</vt:lpstr>
      <vt:lpstr>Great, we have ARD’s, but you said we’d have Displays</vt:lpstr>
      <vt:lpstr>Analysis Results Data</vt:lpstr>
      <vt:lpstr>{tfrmt} </vt:lpstr>
      <vt:lpstr>Tables parts </vt:lpstr>
      <vt:lpstr>Tables parts </vt:lpstr>
      <vt:lpstr>tfrmt with Analysis Results Data </vt:lpstr>
      <vt:lpstr>Value formatting </vt:lpstr>
      <vt:lpstr>{tfrmt} </vt:lpstr>
      <vt:lpstr>{tfrmtbuilder}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ARDS and Tables</dc:title>
  <dc:creator>Ellis Hughes</dc:creator>
  <cp:lastModifiedBy>Ellis Hughes</cp:lastModifiedBy>
  <cp:revision>6</cp:revision>
  <dcterms:created xsi:type="dcterms:W3CDTF">2023-09-07T13:16:17Z</dcterms:created>
  <dcterms:modified xsi:type="dcterms:W3CDTF">2023-09-15T16:45:55Z</dcterms:modified>
</cp:coreProperties>
</file>