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7" r:id="rId6"/>
    <p:sldId id="261" r:id="rId7"/>
    <p:sldId id="272" r:id="rId8"/>
    <p:sldId id="273" r:id="rId9"/>
    <p:sldId id="264" r:id="rId10"/>
    <p:sldId id="274" r:id="rId11"/>
    <p:sldId id="275" r:id="rId12"/>
    <p:sldId id="276" r:id="rId13"/>
    <p:sldId id="269" r:id="rId14"/>
    <p:sldId id="270" r:id="rId15"/>
    <p:sldId id="262" r:id="rId16"/>
    <p:sldId id="265" r:id="rId17"/>
    <p:sldId id="266" r:id="rId18"/>
    <p:sldId id="271" r:id="rId19"/>
    <p:sldId id="263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Black" initials="" lastIdx="2" clrIdx="0"/>
  <p:cmAuthor id="2" name="Thomas Neitmann" initials="" lastIdx="2" clrIdx="1"/>
  <p:cmAuthor id="3" name="Stefan Pascal Thoma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FE49E-A995-5747-8F82-5779EB95019C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11112-ECB2-7A4B-954B-CC9D9BE61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SLIDES_API974921449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SLIDES_API974921449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d3d6cdb2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dd3d6cdb2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d3d6cdb2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dd3d6cdb2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d3d6cdb2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dd3d6cdb2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0f816340d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0f816340d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d3d6cdb2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d3d6cdb2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SLIDES_API974921449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SLIDES_API974921449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BDAF-DB1A-C2DD-57C2-83FC9F442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496C7-9375-CDCD-2333-0E9A0ADF9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88E6-2DAE-14B3-4B60-3E7767A7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59653-9169-F17D-BA69-A4E73B0A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00AD-0D0E-EF04-0BCB-3C6CB2D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7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E6F7-E1B0-E63D-8866-186CF1DD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A0A95-FE10-410B-0BB7-49471C294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2C943-4274-54E1-9CD6-F1A991E5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6FD1-208B-278F-3909-A4B73A40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FAAA-FB2C-C214-EE2C-869493ED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1564A-BD43-3B60-D3B0-78464B08C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B4AE4-A26D-EDC5-060E-D5F369186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4EC1-50A8-0875-5BA0-C71DBBB0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272D5-BA99-53CE-CC14-DC33F5BA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54B6-24E7-BF48-D85E-A03A0A11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9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a - Title and 1 column" type="tx">
  <p:cSld name="04a - Title and 1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933"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06B69"/>
              </a:buClr>
              <a:buSzPts val="1700"/>
              <a:buFont typeface="Roche Sans Condensed Light"/>
              <a:buNone/>
              <a:defRPr sz="2267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>
              <a:lnSpc>
                <a:spcPct val="105000"/>
              </a:lnSpc>
              <a:spcBef>
                <a:spcPts val="533"/>
              </a:spcBef>
              <a:spcAft>
                <a:spcPts val="0"/>
              </a:spcAft>
              <a:buSzPts val="1200"/>
              <a:buChar char="■"/>
              <a:defRPr sz="1867"/>
            </a:lvl1pPr>
            <a:lvl2pPr marL="1219170" lvl="1" indent="-40639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2pPr>
            <a:lvl3pPr marL="1828754" lvl="2" indent="-40639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4pPr>
            <a:lvl5pPr marL="3047924" lvl="4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5pPr>
            <a:lvl6pPr marL="3657509" lvl="5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marL="4267093" lvl="6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7pPr>
            <a:lvl8pPr marL="4876678" lvl="7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8pPr>
            <a:lvl9pPr marL="5486263" lvl="8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7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67A6-14B2-0F66-4210-C2621A09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8C43-6199-8D6E-269E-5888B35B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3A7C2-4B6E-F9B2-404B-AA645C4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F2BF0-69B9-1F87-9117-1610BDD7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46DFB-ACED-0C64-4F9C-B4AECA76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ABD8-5F4A-F652-2969-B1A65E73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AE743-56CB-D87D-EF94-A7B9EC2B5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2155-A5DF-F1E7-FE3C-C325850F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362B9-188F-187C-7420-AF3F64CB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D2CA-C64C-4083-55F0-8EF976E0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B9D5-8656-FF9D-0F6D-96B0A45D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BBC7-FD9E-DFD3-05BA-4542FA13C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7BE39-A0FE-C421-22D5-3D1B2BE7D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4FE28-2F74-06C3-70D4-7434FAC6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87243-9835-38AB-BDE4-723F3689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390A-2319-5BFF-7C6A-5EF70E82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8C8D-B66A-A43C-02C4-0F3743DF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FDB61-EBAB-967E-EB81-4ABC60B5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3402B-BAB9-A162-791F-E868DC3CC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AAF7E-8CCA-6EAB-412A-FC1A358B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0CFEE-AF36-3FE8-49E5-DD52C19CC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ED24C-8C8B-FAE4-9D2E-06090400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56ECA-DF02-98F3-CBBA-28342746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DA391-11DD-A7BB-D8A7-879F48C7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8589-9B64-E569-55E3-8AD6C147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2D740-C470-B2C2-C8BA-3B614B2F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3FCFA-309D-9363-5B88-A5E1CB17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A1505-19EC-ACBD-83AE-05D3AC9B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8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397FB-74AE-097D-F91F-A92DD161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B2BE5-CDB6-D474-D522-1504366E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6ECCF-8164-312F-2DD1-FBF189B1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9ED6-EB64-4487-AEE6-CED504A7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03562-6DFC-BD96-D180-3AC49561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6013B-A474-2B59-7236-ADB9610BC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7DF90-52DE-6819-6891-78E5155E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3011C-448E-E413-A712-93E338E7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3F012-2713-41B8-4D72-086EB4EA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A8A4-D5EB-07EF-568A-B5CE11D6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E42A1-3ED6-902E-5148-27142574C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79F30-705D-97B4-6813-86714C1B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BC631-E4A4-8F81-EAC7-818634FF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BD562-689B-F0E8-91C9-B9347D97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BB17B-763E-013C-3EB0-C9D35DD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EBD59-DA11-C757-811C-B3028FC0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DCA93-9CAA-0506-5730-080B278C9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0D70-8877-3609-38C0-881D96750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C4F4-914A-412E-A84A-52823570824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6F82D-F609-71C8-4BA5-B20DE4C40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3EE16-892D-07D2-5194-158E52593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ightsengineering/teal" TargetMode="External"/><Relationship Id="rId2" Type="http://schemas.openxmlformats.org/officeDocument/2006/relationships/hyperlink" Target="https://github.com/pharmaverse/admi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SK-Biostatistics/tfrmtbuilder" TargetMode="External"/><Relationship Id="rId4" Type="http://schemas.openxmlformats.org/officeDocument/2006/relationships/hyperlink" Target="https://github.com/GSK-Biostatistics/tfrm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C70E-68EA-1ACC-6B11-924D6C87C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Contributing To The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Pharmaverse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pic>
        <p:nvPicPr>
          <p:cNvPr id="5" name="Picture 4" descr="A white cube with red lines&#10;&#10;Description automatically generated">
            <a:extLst>
              <a:ext uri="{FF2B5EF4-FFF2-40B4-BE49-F238E27FC236}">
                <a16:creationId xmlns:a16="http://schemas.microsoft.com/office/drawing/2014/main" id="{D8CBE308-E9C1-8985-FAF9-56A4A1C87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79" y="961812"/>
            <a:ext cx="496364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2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V. Reproducibility</a:t>
            </a:r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/>
          </a:p>
        </p:txBody>
      </p:sp>
      <p:pic>
        <p:nvPicPr>
          <p:cNvPr id="268" name="Google Shape;268;p25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69" name="Google Shape;269;p25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5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Open-source is hard requirement for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reproducibility</a:t>
            </a:r>
            <a:r>
              <a:rPr lang="en" sz="2667">
                <a:solidFill>
                  <a:srgbClr val="FFFFFF"/>
                </a:solidFill>
              </a:rPr>
              <a:t>. Only open-source code can guarantee that someone other than the original author can reproduce a particular analysis. 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6" name="Google Shape;276;p26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VI. Access to Talent </a:t>
            </a:r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8" name="Google Shape;278;p26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6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Open-source software development can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attract a wider pool of talent</a:t>
            </a:r>
            <a:r>
              <a:rPr lang="en" sz="2667">
                <a:solidFill>
                  <a:srgbClr val="FFFFFF"/>
                </a:solidFill>
              </a:rPr>
              <a:t>, including volunteers and independent developers who are passionate about the project. This can bring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new perspectives and ideas</a:t>
            </a:r>
            <a:r>
              <a:rPr lang="en" sz="2667">
                <a:solidFill>
                  <a:srgbClr val="FFFFFF"/>
                </a:solidFill>
              </a:rPr>
              <a:t>, and can help the project to grow and evolve over time.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7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5" name="Google Shape;285;p27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VII. Standardization</a:t>
            </a:r>
            <a:endParaRPr/>
          </a:p>
        </p:txBody>
      </p:sp>
      <p:sp>
        <p:nvSpPr>
          <p:cNvPr id="286" name="Google Shape;286;p27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7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Open-source software can help to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standardize the submission and review of regulatory data</a:t>
            </a:r>
            <a:r>
              <a:rPr lang="en" sz="2667">
                <a:solidFill>
                  <a:srgbClr val="FFFFFF"/>
                </a:solidFill>
              </a:rPr>
              <a:t>, which can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improve consistency and accuracy</a:t>
            </a:r>
            <a:r>
              <a:rPr lang="en" sz="2667">
                <a:solidFill>
                  <a:srgbClr val="FFFFFF"/>
                </a:solidFill>
              </a:rPr>
              <a:t> across different submissions.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4081-31BC-774C-C1EB-75A05090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H" dirty="0"/>
              <a:t>ontribution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BC8D-FD02-5098-F6E0-E650FCC6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packages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5721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4081-31BC-774C-C1EB-75A05090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H" dirty="0"/>
              <a:t>ontribution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BC8D-FD02-5098-F6E0-E650FCC6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packages</a:t>
            </a:r>
          </a:p>
          <a:p>
            <a:r>
              <a:rPr lang="en-CH" dirty="0"/>
              <a:t>Submit </a:t>
            </a:r>
            <a:r>
              <a:rPr lang="en-US" dirty="0"/>
              <a:t>I</a:t>
            </a:r>
            <a:r>
              <a:rPr lang="en-CH" dirty="0"/>
              <a:t>ssue</a:t>
            </a:r>
            <a:r>
              <a:rPr lang="en-US" dirty="0"/>
              <a:t>s</a:t>
            </a:r>
            <a:r>
              <a:rPr lang="en-CH" dirty="0"/>
              <a:t> </a:t>
            </a:r>
            <a:endParaRPr lang="en-US" dirty="0"/>
          </a:p>
          <a:p>
            <a:pPr lvl="1"/>
            <a:r>
              <a:rPr lang="en-US" dirty="0"/>
              <a:t>Documentation Enhancements</a:t>
            </a:r>
          </a:p>
          <a:p>
            <a:pPr lvl="1"/>
            <a:r>
              <a:rPr lang="en-US" dirty="0"/>
              <a:t>F</a:t>
            </a:r>
            <a:r>
              <a:rPr lang="en-CH"/>
              <a:t>eature </a:t>
            </a:r>
            <a:r>
              <a:rPr lang="en-US" dirty="0"/>
              <a:t>R</a:t>
            </a:r>
            <a:r>
              <a:rPr lang="en-CH"/>
              <a:t>equest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B</a:t>
            </a:r>
            <a:r>
              <a:rPr lang="en-CH"/>
              <a:t>ug</a:t>
            </a:r>
            <a:r>
              <a:rPr lang="en-US" dirty="0"/>
              <a:t> Reports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291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AFEB-6319-A397-EA82-D82E2A7C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56F3-0D43-9F1B-25B2-95D606B5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saw a discrepancy or typo in the documentation of a package used today, open an issue pointing to the documentation and what you think should be fixed</a:t>
            </a:r>
          </a:p>
          <a:p>
            <a:pPr lvl="1"/>
            <a:r>
              <a:rPr lang="en-US" dirty="0"/>
              <a:t>Find the GitHub page for the package</a:t>
            </a:r>
          </a:p>
          <a:p>
            <a:pPr lvl="1"/>
            <a:r>
              <a:rPr lang="en-US" dirty="0"/>
              <a:t>Click on “Issues” then “New issue”</a:t>
            </a:r>
          </a:p>
          <a:p>
            <a:pPr lvl="1"/>
            <a:r>
              <a:rPr lang="en-US" dirty="0"/>
              <a:t>Write the location of the discrepancy and what you think might be a better solution</a:t>
            </a:r>
          </a:p>
          <a:p>
            <a:pPr lvl="1"/>
            <a:endParaRPr lang="en-US" dirty="0"/>
          </a:p>
          <a:p>
            <a:r>
              <a:rPr lang="en-US" dirty="0"/>
              <a:t>Demo Time on admiral!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3C66-1286-66B5-81E5-991CD411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 Issue (Innovator mode)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6900-D0F4-27A6-5BBB-4673F151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 feature you would like to see in the package!</a:t>
            </a:r>
          </a:p>
          <a:p>
            <a:pPr lvl="1"/>
            <a:r>
              <a:rPr lang="en-US" dirty="0"/>
              <a:t>Find the GitHub page for the package</a:t>
            </a:r>
          </a:p>
          <a:p>
            <a:pPr lvl="1"/>
            <a:r>
              <a:rPr lang="en-US" dirty="0"/>
              <a:t>Click on “Issues” then “New issue”</a:t>
            </a:r>
          </a:p>
          <a:p>
            <a:pPr lvl="1"/>
            <a:r>
              <a:rPr lang="en-US" dirty="0"/>
              <a:t>Write out an explanation of the feature you would like to see and why</a:t>
            </a:r>
          </a:p>
          <a:p>
            <a:pPr lvl="1"/>
            <a:r>
              <a:rPr lang="en-US" dirty="0"/>
              <a:t>(optional) write pseudocode code content, detailing what you would expect and how you would like to interact with it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55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3C66-1286-66B5-81E5-991CD411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 Issue (Advanced mode)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6900-D0F4-27A6-5BBB-4673F151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saw a bug today, open an issue with an MVP!</a:t>
            </a:r>
          </a:p>
          <a:p>
            <a:pPr lvl="1"/>
            <a:r>
              <a:rPr lang="en-US" dirty="0"/>
              <a:t>Find the GitHub page for the package</a:t>
            </a:r>
          </a:p>
          <a:p>
            <a:pPr lvl="1"/>
            <a:r>
              <a:rPr lang="en-US" dirty="0"/>
              <a:t>Click on “Issues” then “New issue”</a:t>
            </a:r>
          </a:p>
          <a:p>
            <a:pPr lvl="1"/>
            <a:r>
              <a:rPr lang="en-US" dirty="0"/>
              <a:t>Construct an MVP</a:t>
            </a:r>
          </a:p>
          <a:p>
            <a:pPr lvl="2"/>
            <a:r>
              <a:rPr lang="en-US" dirty="0"/>
              <a:t>Make issue you see reproducible (you can repeat the error)</a:t>
            </a:r>
          </a:p>
          <a:p>
            <a:pPr lvl="2"/>
            <a:r>
              <a:rPr lang="en-US" dirty="0"/>
              <a:t>See if you can simplify the code down to only the required parts</a:t>
            </a:r>
          </a:p>
          <a:p>
            <a:pPr lvl="2"/>
            <a:r>
              <a:rPr lang="en-US" dirty="0"/>
              <a:t>Run in a fresh R session to confirm</a:t>
            </a:r>
          </a:p>
          <a:p>
            <a:pPr lvl="1"/>
            <a:r>
              <a:rPr lang="en-US" dirty="0"/>
              <a:t>Use {</a:t>
            </a:r>
            <a:r>
              <a:rPr lang="en-US" dirty="0" err="1"/>
              <a:t>reprex</a:t>
            </a:r>
            <a:r>
              <a:rPr lang="en-US" dirty="0"/>
              <a:t>} to generate code content and write in a) the issue the error you see and b) what you would expect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06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4081-31BC-774C-C1EB-75A05090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H"/>
              <a:t>ontribution </a:t>
            </a:r>
            <a:r>
              <a:rPr lang="en-US" dirty="0"/>
              <a:t>L</a:t>
            </a:r>
            <a:r>
              <a:rPr lang="en-CH"/>
              <a:t>evels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BC8D-FD02-5098-F6E0-E650FCC6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packages</a:t>
            </a:r>
          </a:p>
          <a:p>
            <a:r>
              <a:rPr lang="en-CH" dirty="0"/>
              <a:t>Submit </a:t>
            </a:r>
            <a:r>
              <a:rPr lang="en-US" dirty="0"/>
              <a:t>I</a:t>
            </a:r>
            <a:r>
              <a:rPr lang="en-CH" dirty="0"/>
              <a:t>ssue</a:t>
            </a:r>
            <a:r>
              <a:rPr lang="en-US" dirty="0"/>
              <a:t>s</a:t>
            </a:r>
            <a:r>
              <a:rPr lang="en-CH" dirty="0"/>
              <a:t> </a:t>
            </a:r>
            <a:endParaRPr lang="en-US" dirty="0"/>
          </a:p>
          <a:p>
            <a:pPr lvl="1"/>
            <a:r>
              <a:rPr lang="en-CH" dirty="0"/>
              <a:t>doc</a:t>
            </a:r>
            <a:r>
              <a:rPr lang="en-US" dirty="0" err="1"/>
              <a:t>umentation</a:t>
            </a:r>
            <a:r>
              <a:rPr lang="en-CH" dirty="0"/>
              <a:t> </a:t>
            </a:r>
            <a:endParaRPr lang="en-US" dirty="0"/>
          </a:p>
          <a:p>
            <a:pPr lvl="1"/>
            <a:r>
              <a:rPr lang="en-CH" dirty="0"/>
              <a:t>feature request</a:t>
            </a:r>
            <a:r>
              <a:rPr lang="en-US" dirty="0"/>
              <a:t>s</a:t>
            </a:r>
          </a:p>
          <a:p>
            <a:pPr lvl="1"/>
            <a:r>
              <a:rPr lang="en-CH" dirty="0"/>
              <a:t>bug</a:t>
            </a:r>
          </a:p>
          <a:p>
            <a:r>
              <a:rPr lang="en-CH" dirty="0"/>
              <a:t>Submit </a:t>
            </a:r>
            <a:r>
              <a:rPr lang="en-US" dirty="0"/>
              <a:t>I</a:t>
            </a:r>
            <a:r>
              <a:rPr lang="en-CH" dirty="0"/>
              <a:t>ssue</a:t>
            </a:r>
            <a:r>
              <a:rPr lang="en-US" dirty="0"/>
              <a:t>s</a:t>
            </a:r>
            <a:r>
              <a:rPr lang="en-CH" dirty="0"/>
              <a:t> and (co)develop the PR</a:t>
            </a:r>
          </a:p>
          <a:p>
            <a:r>
              <a:rPr lang="en-US" dirty="0"/>
              <a:t>J</a:t>
            </a:r>
            <a:r>
              <a:rPr lang="en-CH" dirty="0"/>
              <a:t>oin as a contributor – get in touch with the maintainer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All types of contributions are welcome!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6478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08A4-B3BE-6337-2C22-49AE440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Time! (50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2615-E0BB-1F40-7EF2-6F2B05D9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078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Form a group of group of 5</a:t>
            </a:r>
          </a:p>
          <a:p>
            <a:r>
              <a:rPr lang="en-US" dirty="0"/>
              <a:t>Find an issue across on of the </a:t>
            </a:r>
            <a:r>
              <a:rPr lang="en-US" dirty="0" err="1"/>
              <a:t>pharmaverse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Hint: look for “good first issue”</a:t>
            </a:r>
          </a:p>
          <a:p>
            <a:pPr lvl="1"/>
            <a:r>
              <a:rPr lang="en-US" dirty="0"/>
              <a:t>Hint: Aim for documentation based issues</a:t>
            </a:r>
          </a:p>
          <a:p>
            <a:pPr lvl="1"/>
            <a:r>
              <a:rPr lang="en-US" dirty="0"/>
              <a:t>Once you find one, flag down an instructor</a:t>
            </a:r>
          </a:p>
          <a:p>
            <a:r>
              <a:rPr lang="en-US" dirty="0"/>
              <a:t>Lets work on fixing that bug!</a:t>
            </a:r>
          </a:p>
          <a:p>
            <a:pPr lvl="1"/>
            <a:r>
              <a:rPr lang="en-US" dirty="0"/>
              <a:t>One of the workshop leaders will walk around and help you.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61C6E-61DB-2D31-B992-222AED6C0B3E}"/>
              </a:ext>
            </a:extLst>
          </p:cNvPr>
          <p:cNvSpPr txBox="1"/>
          <p:nvPr/>
        </p:nvSpPr>
        <p:spPr>
          <a:xfrm>
            <a:off x="6774874" y="2638338"/>
            <a:ext cx="51455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Packages we worked on today:</a:t>
            </a:r>
            <a:endParaRPr lang="en-US" sz="2400" dirty="0">
              <a:hlinkClick r:id="rId2"/>
            </a:endParaRPr>
          </a:p>
          <a:p>
            <a:endParaRPr lang="en-US" sz="2400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https://github.com/pharmaverse/admiral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https://github.com/insightsengineering/teal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https://github.com/GSK-Biostatistics/tfrmt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https://github.com/GSK-Biostatistics/tfrmtbuilder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9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7219-6D95-DF28-0F72-B612825D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DCAB-56DA-3FD0-08B6-4B7AA9D6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now learned at a high level how to go from STDM to an actual display</a:t>
            </a:r>
          </a:p>
          <a:p>
            <a:r>
              <a:rPr lang="en-US" dirty="0"/>
              <a:t>Packages we’ve used are all part of the </a:t>
            </a:r>
            <a:r>
              <a:rPr lang="en-US" dirty="0" err="1"/>
              <a:t>pharmaverse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6825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E90E-225D-206C-8CD1-368E2A8A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D7DB-33F2-7EEC-664F-421A1C05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the </a:t>
            </a:r>
            <a:r>
              <a:rPr lang="en-US" dirty="0" err="1"/>
              <a:t>Pharmaverse</a:t>
            </a:r>
            <a:r>
              <a:rPr lang="en-US" dirty="0"/>
              <a:t>!</a:t>
            </a:r>
          </a:p>
          <a:p>
            <a:r>
              <a:rPr lang="en-US" dirty="0"/>
              <a:t>We hope you enjoyed your stay and want to come back to visit, maybe stay for a while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0BD9-FB7A-6380-8831-C3F0CFB4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Post-Workshop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C13D-D8B4-5140-7B35-8F18B35B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Your feedback is crucial! 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Data from the survey informs curriculum and format decisions for future conf workshops, and we really appreciate you taking the time to provide it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F6A5E-9C15-236E-A835-A4901738428E}"/>
              </a:ext>
            </a:extLst>
          </p:cNvPr>
          <p:cNvSpPr txBox="1"/>
          <p:nvPr/>
        </p:nvSpPr>
        <p:spPr>
          <a:xfrm>
            <a:off x="2275263" y="3876102"/>
            <a:ext cx="7641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pos.it/conf-workshop-survey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7483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4FEF-E44E-D21B-4EEC-EC323565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</a:t>
            </a:r>
            <a:r>
              <a:rPr lang="en-US" dirty="0"/>
              <a:t> is the </a:t>
            </a:r>
            <a:r>
              <a:rPr lang="en-US" dirty="0" err="1"/>
              <a:t>pharmaverse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22FF6-20D7-F1EE-5261-D14A88453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49" y="1690688"/>
            <a:ext cx="10221301" cy="4159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1DA10B-8153-0985-3A2A-D9A8E7F31221}"/>
              </a:ext>
            </a:extLst>
          </p:cNvPr>
          <p:cNvSpPr txBox="1"/>
          <p:nvPr/>
        </p:nvSpPr>
        <p:spPr>
          <a:xfrm>
            <a:off x="9101259" y="585029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pharmaverse.org</a:t>
            </a:r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4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E648-FA28-847D-A131-A1A2935F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</a:t>
            </a:r>
            <a:r>
              <a:rPr lang="en-US" dirty="0"/>
              <a:t> the </a:t>
            </a:r>
            <a:r>
              <a:rPr lang="en-US" dirty="0" err="1"/>
              <a:t>pharmaverse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1909-46AC-B4E2-694D-3739C5DC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what others have build</a:t>
            </a:r>
          </a:p>
          <a:p>
            <a:r>
              <a:rPr lang="en-US" dirty="0"/>
              <a:t>Avoid mistakes when coding from scratch</a:t>
            </a:r>
          </a:p>
          <a:p>
            <a:r>
              <a:rPr lang="en-US" dirty="0"/>
              <a:t>Support the open-source revolution in pharma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0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6CFA-7D61-139F-D867-E6F4DAEC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contribute</a:t>
            </a:r>
            <a:r>
              <a:rPr lang="en-US" dirty="0"/>
              <a:t> to the </a:t>
            </a:r>
            <a:r>
              <a:rPr lang="en-US" dirty="0" err="1"/>
              <a:t>pharmaverse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F499B-E905-8927-ACC6-A4DAB2D58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many reasons… (Pick your favorite!)</a:t>
            </a:r>
          </a:p>
          <a:p>
            <a:pPr lvl="1"/>
            <a:r>
              <a:rPr lang="en-US" dirty="0"/>
              <a:t>Collaboration</a:t>
            </a:r>
          </a:p>
          <a:p>
            <a:pPr lvl="1"/>
            <a:r>
              <a:rPr lang="en-US" dirty="0"/>
              <a:t>Rapid Innovation</a:t>
            </a:r>
          </a:p>
          <a:p>
            <a:pPr lvl="1"/>
            <a:r>
              <a:rPr lang="en-US" dirty="0"/>
              <a:t>Cost Savings</a:t>
            </a:r>
          </a:p>
          <a:p>
            <a:pPr lvl="1"/>
            <a:r>
              <a:rPr lang="en-US" dirty="0"/>
              <a:t>Transparency</a:t>
            </a:r>
          </a:p>
          <a:p>
            <a:pPr lvl="1"/>
            <a:r>
              <a:rPr lang="en-US" dirty="0"/>
              <a:t>Reproducibility</a:t>
            </a:r>
          </a:p>
          <a:p>
            <a:pPr lvl="1"/>
            <a:r>
              <a:rPr lang="en-US" dirty="0"/>
              <a:t>Access to Talent</a:t>
            </a:r>
          </a:p>
          <a:p>
            <a:pPr lvl="1"/>
            <a:r>
              <a:rPr lang="en-US" dirty="0"/>
              <a:t>Standardization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7D2DE0-5A5B-5A51-9851-9536B6995530}"/>
              </a:ext>
            </a:extLst>
          </p:cNvPr>
          <p:cNvSpPr txBox="1">
            <a:spLocks/>
          </p:cNvSpPr>
          <p:nvPr/>
        </p:nvSpPr>
        <p:spPr>
          <a:xfrm>
            <a:off x="838200" y="8120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…or open-source in general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92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1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1" name="Google Shape;231;p21" descr="Chapter Title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 dirty="0"/>
              <a:t>I. Collaboration</a:t>
            </a:r>
            <a:endParaRPr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233" name="Google Shape;233;p21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 dirty="0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 dirty="0">
                <a:solidFill>
                  <a:srgbClr val="FFFFFF"/>
                </a:solidFill>
              </a:rPr>
              <a:t> Open-source software </a:t>
            </a:r>
            <a:r>
              <a:rPr lang="en" sz="2667" b="1" dirty="0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enables collaboration</a:t>
            </a:r>
            <a:r>
              <a:rPr lang="en" sz="2667" dirty="0">
                <a:solidFill>
                  <a:srgbClr val="FFFFFF"/>
                </a:solidFill>
              </a:rPr>
              <a:t> with other organizations, which can lead to </a:t>
            </a:r>
            <a:r>
              <a:rPr lang="en" sz="2667" b="1" dirty="0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faster development</a:t>
            </a:r>
            <a:r>
              <a:rPr lang="en" sz="2667" dirty="0">
                <a:solidFill>
                  <a:srgbClr val="FFFFFF"/>
                </a:solidFill>
              </a:rPr>
              <a:t> and more </a:t>
            </a:r>
            <a:r>
              <a:rPr lang="en" sz="2667" b="1" dirty="0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comprehensive testing and validation</a:t>
            </a:r>
            <a:r>
              <a:rPr lang="en" sz="2667" dirty="0">
                <a:solidFill>
                  <a:srgbClr val="FFFFFF"/>
                </a:solidFill>
              </a:rPr>
              <a:t> of the software.</a:t>
            </a:r>
            <a:endParaRPr sz="2667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2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II. Rapid Innovation</a:t>
            </a: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2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Because open-source software is often developed collaboratively, it can benefit from a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faster pace of innovation</a:t>
            </a:r>
            <a:r>
              <a:rPr lang="en" sz="2667">
                <a:solidFill>
                  <a:srgbClr val="FFFFFF"/>
                </a:solidFill>
              </a:rPr>
              <a:t> than proprietary software. New features and capabilities can be added more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quickly</a:t>
            </a:r>
            <a:r>
              <a:rPr lang="en" sz="2667">
                <a:solidFill>
                  <a:srgbClr val="FFFFFF"/>
                </a:solidFill>
              </a:rPr>
              <a:t>, and bugs and issues can be addressed more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efficiently</a:t>
            </a:r>
            <a:r>
              <a:rPr lang="en" sz="2667">
                <a:solidFill>
                  <a:srgbClr val="FFFFFF"/>
                </a:solidFill>
              </a:rPr>
              <a:t>.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3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9" name="Google Shape;249;p23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III. Cost Savings</a:t>
            </a:r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Open-source software can be developed and maintained at a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lower cost</a:t>
            </a:r>
            <a:r>
              <a:rPr lang="en" sz="2667">
                <a:solidFill>
                  <a:srgbClr val="FFFFFF"/>
                </a:solidFill>
              </a:rPr>
              <a:t> compared to proprietary software, as the development and maintenance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costs are distributed</a:t>
            </a:r>
            <a:r>
              <a:rPr lang="en" sz="2667">
                <a:solidFill>
                  <a:srgbClr val="FFFFFF"/>
                </a:solidFill>
              </a:rPr>
              <a:t> across a larger user and developer base.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4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58" name="Google Shape;258;p24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IV. Transparency</a:t>
            </a:r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260" name="Google Shape;260;p24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4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Open-source software is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transparent</a:t>
            </a:r>
            <a:r>
              <a:rPr lang="en" sz="2667">
                <a:solidFill>
                  <a:srgbClr val="FFFFFF"/>
                </a:solidFill>
              </a:rPr>
              <a:t>, meaning that all users have access to the source code and can review it, test it, and provide feedback. This can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increase confidence</a:t>
            </a:r>
            <a:r>
              <a:rPr lang="en" sz="2667">
                <a:solidFill>
                  <a:srgbClr val="FFFFFF"/>
                </a:solidFill>
              </a:rPr>
              <a:t> in the software and make it easier to identify and address issues.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840</Words>
  <Application>Microsoft Macintosh PowerPoint</Application>
  <PresentationFormat>Widescreen</PresentationFormat>
  <Paragraphs>94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Andale Mono</vt:lpstr>
      <vt:lpstr>Arial</vt:lpstr>
      <vt:lpstr>Calibri</vt:lpstr>
      <vt:lpstr>Calibri Light</vt:lpstr>
      <vt:lpstr>Roche Sans</vt:lpstr>
      <vt:lpstr>Roche Sans Condensed Light</vt:lpstr>
      <vt:lpstr>Roche Sans Medium</vt:lpstr>
      <vt:lpstr>Office Theme</vt:lpstr>
      <vt:lpstr>Contributing To The Pharmaverse!</vt:lpstr>
      <vt:lpstr>PowerPoint Presentation</vt:lpstr>
      <vt:lpstr>What is the pharmaverse?</vt:lpstr>
      <vt:lpstr>Why use the pharmaverse?</vt:lpstr>
      <vt:lpstr>Why contribute to the pharmaverse?</vt:lpstr>
      <vt:lpstr>I. Collaboration</vt:lpstr>
      <vt:lpstr>II. Rapid Innovation</vt:lpstr>
      <vt:lpstr>III. Cost Savings</vt:lpstr>
      <vt:lpstr>IV. Transparency</vt:lpstr>
      <vt:lpstr>V. Reproducibility</vt:lpstr>
      <vt:lpstr>VI. Access to Talent </vt:lpstr>
      <vt:lpstr>VII. Standardization</vt:lpstr>
      <vt:lpstr>Contribution levels</vt:lpstr>
      <vt:lpstr>Contribution levels</vt:lpstr>
      <vt:lpstr>Opening an Issue</vt:lpstr>
      <vt:lpstr>Opening an Issue (Innovator mode)</vt:lpstr>
      <vt:lpstr>Opening an Issue (Advanced mode)</vt:lpstr>
      <vt:lpstr>Contribution Levels</vt:lpstr>
      <vt:lpstr>Exercise Time! (50 minutes)</vt:lpstr>
      <vt:lpstr>Close Out</vt:lpstr>
      <vt:lpstr>Post-Workshop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to the Pharmaverse!</dc:title>
  <dc:creator>Ellis Hughes</dc:creator>
  <cp:lastModifiedBy>Thomas Neitmann</cp:lastModifiedBy>
  <cp:revision>11</cp:revision>
  <dcterms:created xsi:type="dcterms:W3CDTF">2023-09-07T15:28:45Z</dcterms:created>
  <dcterms:modified xsi:type="dcterms:W3CDTF">2023-09-16T14:35:04Z</dcterms:modified>
</cp:coreProperties>
</file>