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147375135" r:id="rId6"/>
    <p:sldId id="261" r:id="rId7"/>
    <p:sldId id="2147375136" r:id="rId8"/>
    <p:sldId id="324" r:id="rId9"/>
    <p:sldId id="296" r:id="rId10"/>
    <p:sldId id="297" r:id="rId11"/>
    <p:sldId id="298" r:id="rId12"/>
    <p:sldId id="2147375133" r:id="rId13"/>
    <p:sldId id="289" r:id="rId14"/>
    <p:sldId id="2147375134" r:id="rId15"/>
    <p:sldId id="301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67DDF-AC03-47FA-8860-6F854B148C3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FB4E8-ABE5-4D75-9CED-C9C7796D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1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725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How can we break a table down into component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764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Tfrmt works by letting you set the styling of each component part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187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Parameters allow you to combine elements and create conditional formatting for values with the same label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288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309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597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64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Walk through a metadata example </a:t>
            </a:r>
          </a:p>
          <a:p>
            <a:r>
              <a:rPr lang="en-GB"/>
              <a:t>Also talk about </a:t>
            </a:r>
            <a:r>
              <a:rPr lang="en-GB" err="1"/>
              <a:t>layerings</a:t>
            </a:r>
            <a:r>
              <a:rPr lang="en-GB"/>
              <a:t> with templates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642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Go through each set in the process flow. Also open specs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7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7A6B-B7FD-FD87-20BF-AD1400474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970BC-512F-E095-68B7-D11316F6E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72F4F-9975-B067-A1DD-5F8C4D94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8607-42DB-477D-8C52-CB475D19755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34A18-4AD9-A6B8-B999-58C94726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71B3C-9CB8-BDD0-EC67-7DF32BA6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CCA6-833F-4574-A931-25E569E0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2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E49C-AC6D-1350-03BB-79560789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B3587-7DA3-103F-B329-2AABF0F6D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ED8BC-37E2-506C-D174-56644810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8607-42DB-477D-8C52-CB475D19755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82591-C29D-34A7-EC21-6F511D25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2097F-01BD-4124-E938-55AC8A23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CCA6-833F-4574-A931-25E569E0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9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9DAE0-CB3A-79FF-1209-F9107C5C5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97D49-0DD3-48B4-F74F-E907B472A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91F02-4915-F8E6-695E-C4FEE1EF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8607-42DB-477D-8C52-CB475D19755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6EE1-B797-7DE9-3047-7B96FE45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E20A2-351D-5B96-6FC5-DD5F4F7C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CCA6-833F-4574-A931-25E569E0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72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DD48070-D695-60C2-898C-9832D9369B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5125" y="1311162"/>
            <a:ext cx="11460164" cy="4484800"/>
          </a:xfrm>
          <a:custGeom>
            <a:avLst/>
            <a:gdLst>
              <a:gd name="connsiteX0" fmla="*/ 185682 w 11460164"/>
              <a:gd name="connsiteY0" fmla="*/ 0 h 4484800"/>
              <a:gd name="connsiteX1" fmla="*/ 11274482 w 11460164"/>
              <a:gd name="connsiteY1" fmla="*/ 0 h 4484800"/>
              <a:gd name="connsiteX2" fmla="*/ 11460164 w 11460164"/>
              <a:gd name="connsiteY2" fmla="*/ 185682 h 4484800"/>
              <a:gd name="connsiteX3" fmla="*/ 11460164 w 11460164"/>
              <a:gd name="connsiteY3" fmla="*/ 456183 h 4484800"/>
              <a:gd name="connsiteX4" fmla="*/ 11460164 w 11460164"/>
              <a:gd name="connsiteY4" fmla="*/ 715601 h 4484800"/>
              <a:gd name="connsiteX5" fmla="*/ 11460164 w 11460164"/>
              <a:gd name="connsiteY5" fmla="*/ 4299118 h 4484800"/>
              <a:gd name="connsiteX6" fmla="*/ 11274482 w 11460164"/>
              <a:gd name="connsiteY6" fmla="*/ 4484800 h 4484800"/>
              <a:gd name="connsiteX7" fmla="*/ 185682 w 11460164"/>
              <a:gd name="connsiteY7" fmla="*/ 4484800 h 4484800"/>
              <a:gd name="connsiteX8" fmla="*/ 0 w 11460164"/>
              <a:gd name="connsiteY8" fmla="*/ 4299118 h 4484800"/>
              <a:gd name="connsiteX9" fmla="*/ 0 w 11460164"/>
              <a:gd name="connsiteY9" fmla="*/ 715601 h 4484800"/>
              <a:gd name="connsiteX10" fmla="*/ 0 w 11460164"/>
              <a:gd name="connsiteY10" fmla="*/ 456183 h 4484800"/>
              <a:gd name="connsiteX11" fmla="*/ 0 w 11460164"/>
              <a:gd name="connsiteY11" fmla="*/ 185682 h 4484800"/>
              <a:gd name="connsiteX12" fmla="*/ 185682 w 11460164"/>
              <a:gd name="connsiteY12" fmla="*/ 0 h 44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60164" h="4484800">
                <a:moveTo>
                  <a:pt x="185682" y="0"/>
                </a:moveTo>
                <a:lnTo>
                  <a:pt x="11274482" y="0"/>
                </a:lnTo>
                <a:cubicBezTo>
                  <a:pt x="11377031" y="0"/>
                  <a:pt x="11460164" y="83133"/>
                  <a:pt x="11460164" y="185682"/>
                </a:cubicBezTo>
                <a:lnTo>
                  <a:pt x="11460164" y="456183"/>
                </a:lnTo>
                <a:lnTo>
                  <a:pt x="11460164" y="715601"/>
                </a:lnTo>
                <a:lnTo>
                  <a:pt x="11460164" y="4299118"/>
                </a:lnTo>
                <a:cubicBezTo>
                  <a:pt x="11460164" y="4401667"/>
                  <a:pt x="11377031" y="4484800"/>
                  <a:pt x="11274482" y="4484800"/>
                </a:cubicBezTo>
                <a:lnTo>
                  <a:pt x="185682" y="4484800"/>
                </a:lnTo>
                <a:cubicBezTo>
                  <a:pt x="83133" y="4484800"/>
                  <a:pt x="0" y="4401667"/>
                  <a:pt x="0" y="4299118"/>
                </a:cubicBezTo>
                <a:lnTo>
                  <a:pt x="0" y="715601"/>
                </a:lnTo>
                <a:lnTo>
                  <a:pt x="0" y="456183"/>
                </a:lnTo>
                <a:lnTo>
                  <a:pt x="0" y="185682"/>
                </a:lnTo>
                <a:cubicBezTo>
                  <a:pt x="0" y="83133"/>
                  <a:pt x="83133" y="0"/>
                  <a:pt x="1856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tIns="180000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enter TEXT content ONLY.</a:t>
            </a:r>
            <a:br>
              <a:rPr lang="en-US"/>
            </a:br>
            <a:r>
              <a:rPr lang="en-US"/>
              <a:t>If text content appears outside of grey holder please reduce the size of the font.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5125" y="5792438"/>
            <a:ext cx="11460164" cy="298800"/>
          </a:xfrm>
          <a:prstGeom prst="rect">
            <a:avLst/>
          </a:prstGeom>
        </p:spPr>
        <p:txBody>
          <a:bodyPr wrap="square" lIns="0" tIns="72000" rIns="0" bIns="7200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GB"/>
              <a:t>Insert Source text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1B731B-8FAA-4A1B-8740-D7002967C1C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13 September 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84BE9-25CA-45B1-9061-9DCABA70A1E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F0296A1-E119-4AEC-80A5-65FD719F963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8C0D48C-007D-FEEC-D1DF-C0089187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F6E4BF1-5B10-6CC3-60CB-FA773CAB8A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slide subtitle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99DCD39-6F77-D442-9C41-7FE9A4CBB7FE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126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536D6-98B9-95B8-A5E7-4636F749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D02D0-4DB8-0196-D29F-1E9724D57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CF703-6376-9A24-14D1-700CEC49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8607-42DB-477D-8C52-CB475D19755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672A-9D71-71E0-E0D8-31DB1D31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9DD06-F7B3-9212-4899-CBC3FFF4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CCA6-833F-4574-A931-25E569E0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9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F5A8-0C08-6C1A-9D0D-3BC16BFD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CD5D6-120F-4833-A7AA-8E9CEAFE1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24FC-C7C4-BB48-F535-CF113B55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8607-42DB-477D-8C52-CB475D19755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C893D-3B9C-6F16-84B8-88994739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B038D-81DA-D1D7-A63C-839AC9EF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CCA6-833F-4574-A931-25E569E0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1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DC81-2625-A804-870B-14926FA2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15713-E932-FF20-C339-BFCA5F1F7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AE5D3-0A5E-FB5F-798A-B3D55BD54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8B0C0-95CA-D8A1-52C0-7002D351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8607-42DB-477D-8C52-CB475D19755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72EB-E3D0-64E5-C76F-71812351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7587A-3790-B68F-FF31-6B3CDB91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CCA6-833F-4574-A931-25E569E0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7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4787-7A61-9680-5BDE-187775A50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9ACE5-CBBD-714B-C4E0-677B9F8A4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062F8-BFB0-2972-0295-239962FAD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07AAA-B6F0-F8E0-45C2-1589BAF84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9A428-5D4D-DA65-F048-2C00FB63B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0815D-54F0-8191-9818-F77D149C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8607-42DB-477D-8C52-CB475D19755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2E15B-AA0E-38AA-FE19-7A38765E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AA4AB-2A61-CE33-06E0-8ACC79F7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CCA6-833F-4574-A931-25E569E0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6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FCD7-19A3-5E68-F51B-7BEEBF5A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69599-63A7-82BE-A487-79DBE8C5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8607-42DB-477D-8C52-CB475D19755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F961D-AB69-9155-7570-D50AF299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2AD6A-F1C7-D1C0-5562-9E831CB2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CCA6-833F-4574-A931-25E569E0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0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C87CC-AB79-5EFC-2C67-D36DCE68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8607-42DB-477D-8C52-CB475D19755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7630FB-C946-1040-F865-9F704EB8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83860-1D27-898D-0267-FDA3971C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CCA6-833F-4574-A931-25E569E0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7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FC8E-D9FE-4CBD-01DC-BBC153CF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A2972-DA05-29F5-A4D9-F68EEE7A1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79B2E-A2AA-9767-091C-56FC7C2E3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570B8-E665-9AE3-5D3D-74C4F5C8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8607-42DB-477D-8C52-CB475D19755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E383A-9905-3EAC-FDD1-1BD7488F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8AB61-844D-9CE2-513F-36C5E835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CCA6-833F-4574-A931-25E569E0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C56C-92DF-DD4E-9814-2A92495A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C518E-2F04-B757-D6EC-FDD7F681C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D2AC2-6C15-9A56-30FA-7C446F2E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DD8C4-83FF-647C-CBB8-83EFDFC5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8607-42DB-477D-8C52-CB475D19755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87855-10D3-EBD8-6E61-78323CE6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52DDD-FA37-9EF8-F6FD-80D81264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CCA6-833F-4574-A931-25E569E0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3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E6CE9-C851-8628-8AB0-600E3479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EEF61-6483-4557-E1EB-66AE54BFC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E0E85-9D78-48BD-8418-7EB463E5B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88607-42DB-477D-8C52-CB475D19755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E7DF9-BC06-BFBB-405E-CA7640D61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0DB88-D15E-1B09-8BFA-2A983097E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9CCA6-833F-4574-A931-25E569E0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6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2204.09959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6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0C34-9FE0-95CE-D39E-EB4D5DFAD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ARDS and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7A3D3-02E9-E426-9297-E490D95A5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9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43DBB-140D-4B19-905F-AACCDCFB987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13 September 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A8A78-21F7-40E3-B12C-F0836C22055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9AFA49-7CB0-43FA-A28F-67F8A8E4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Tables parts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23F4383-7386-452E-9B1A-DCB0E571409E}"/>
              </a:ext>
            </a:extLst>
          </p:cNvPr>
          <p:cNvGraphicFramePr>
            <a:graphicFrameLocks noGrp="1"/>
          </p:cNvGraphicFramePr>
          <p:nvPr/>
        </p:nvGraphicFramePr>
        <p:xfrm>
          <a:off x="1150694" y="984894"/>
          <a:ext cx="6357002" cy="5029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80360">
                  <a:extLst>
                    <a:ext uri="{9D8B030D-6E8A-4147-A177-3AD203B41FA5}">
                      <a16:colId xmlns:a16="http://schemas.microsoft.com/office/drawing/2014/main" val="671404405"/>
                    </a:ext>
                  </a:extLst>
                </a:gridCol>
                <a:gridCol w="1156642">
                  <a:extLst>
                    <a:ext uri="{9D8B030D-6E8A-4147-A177-3AD203B41FA5}">
                      <a16:colId xmlns:a16="http://schemas.microsoft.com/office/drawing/2014/main" val="250013944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33800399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9275755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027172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Placebo </a:t>
                      </a:r>
                    </a:p>
                    <a:p>
                      <a:pPr algn="ctr"/>
                      <a:r>
                        <a:rPr lang="en-GB" sz="1600"/>
                        <a:t>(N = XX)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Treatment</a:t>
                      </a:r>
                    </a:p>
                    <a:p>
                      <a:pPr algn="ctr"/>
                      <a:r>
                        <a:rPr lang="en-GB" sz="1600"/>
                        <a:t>(N = XX)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Total </a:t>
                      </a:r>
                    </a:p>
                    <a:p>
                      <a:pPr algn="ctr"/>
                      <a:r>
                        <a:rPr lang="en-GB" sz="1600"/>
                        <a:t>(N = XX)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71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Age (y)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Mean (</a:t>
                      </a:r>
                      <a:r>
                        <a:rPr lang="en-GB" sz="1600" err="1"/>
                        <a:t>sd</a:t>
                      </a:r>
                      <a:r>
                        <a:rPr lang="en-GB" sz="160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XX.X(XX.XX)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XX.X(XX.XX)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XX.X(XX.XX)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37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Median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75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Min, 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XX,XX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XX,XX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XX,XX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89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89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&lt;65 </a:t>
                      </a:r>
                      <a:r>
                        <a:rPr lang="en-GB" sz="1600" err="1"/>
                        <a:t>yrs</a:t>
                      </a:r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38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65-80 </a:t>
                      </a:r>
                      <a:r>
                        <a:rPr lang="en-GB" sz="1600" err="1"/>
                        <a:t>yrs</a:t>
                      </a:r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17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&gt;80 </a:t>
                      </a:r>
                      <a:r>
                        <a:rPr lang="en-GB" sz="1600" err="1"/>
                        <a:t>yrs</a:t>
                      </a:r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27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Sex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78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40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87555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BDDD35B-4A75-4E76-83FF-6AEDB4DF9C4D}"/>
              </a:ext>
            </a:extLst>
          </p:cNvPr>
          <p:cNvSpPr/>
          <p:nvPr/>
        </p:nvSpPr>
        <p:spPr bwMode="auto">
          <a:xfrm>
            <a:off x="1150692" y="995348"/>
            <a:ext cx="2013737" cy="5102335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E22FA6-98BF-49F7-9812-F5E19856E8D4}"/>
              </a:ext>
            </a:extLst>
          </p:cNvPr>
          <p:cNvSpPr/>
          <p:nvPr/>
        </p:nvSpPr>
        <p:spPr bwMode="auto">
          <a:xfrm>
            <a:off x="1150694" y="919741"/>
            <a:ext cx="6482994" cy="657133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CDF0C-46ED-4CD3-AAA3-4BA1201D1695}"/>
              </a:ext>
            </a:extLst>
          </p:cNvPr>
          <p:cNvSpPr/>
          <p:nvPr/>
        </p:nvSpPr>
        <p:spPr bwMode="auto">
          <a:xfrm>
            <a:off x="3164429" y="1576874"/>
            <a:ext cx="4469259" cy="4510355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7F3E7-C0FD-40C1-8022-A211A77011B7}"/>
              </a:ext>
            </a:extLst>
          </p:cNvPr>
          <p:cNvSpPr/>
          <p:nvPr/>
        </p:nvSpPr>
        <p:spPr bwMode="auto">
          <a:xfrm>
            <a:off x="1150694" y="1576874"/>
            <a:ext cx="6482994" cy="1741470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15C20-53FB-4E92-B2A3-3E957816CD36}"/>
              </a:ext>
            </a:extLst>
          </p:cNvPr>
          <p:cNvSpPr txBox="1"/>
          <p:nvPr/>
        </p:nvSpPr>
        <p:spPr>
          <a:xfrm>
            <a:off x="7792947" y="2003460"/>
            <a:ext cx="2866489" cy="3262045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 fontScale="40000" lnSpcReduction="20000"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000">
                <a:latin typeface="Consolas" panose="020B0609020204030204" pitchFamily="49" charset="0"/>
                <a:cs typeface="Courier New" panose="02070309020205020404" pitchFamily="49" charset="0"/>
              </a:rPr>
              <a:t>tfrmt(…,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0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4000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 = “var1”,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000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label = “var2”,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0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40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body_plan</a:t>
            </a:r>
            <a:r>
              <a:rPr lang="en-GB" sz="40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40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body_plan</a:t>
            </a:r>
            <a:r>
              <a:rPr lang="en-GB" sz="40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(),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0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400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col_plan</a:t>
            </a:r>
            <a:r>
              <a:rPr lang="en-GB" sz="40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400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col_plan</a:t>
            </a:r>
            <a:r>
              <a:rPr lang="en-GB" sz="40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(),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0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40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row_grp_plan</a:t>
            </a:r>
            <a:r>
              <a:rPr lang="en-GB" sz="40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40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row_grp_plan</a:t>
            </a:r>
            <a:r>
              <a:rPr lang="en-GB" sz="40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0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00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endParaRPr lang="en-GB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0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11">
            <a:extLst>
              <a:ext uri="{FF2B5EF4-FFF2-40B4-BE49-F238E27FC236}">
                <a16:creationId xmlns:a16="http://schemas.microsoft.com/office/drawing/2014/main" id="{51888912-552C-426B-9CFE-AF5030193C1F}"/>
              </a:ext>
            </a:extLst>
          </p:cNvPr>
          <p:cNvGraphicFramePr>
            <a:graphicFrameLocks noGrp="1"/>
          </p:cNvGraphicFramePr>
          <p:nvPr/>
        </p:nvGraphicFramePr>
        <p:xfrm>
          <a:off x="864286" y="1125350"/>
          <a:ext cx="2984644" cy="453740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27226">
                  <a:extLst>
                    <a:ext uri="{9D8B030D-6E8A-4147-A177-3AD203B41FA5}">
                      <a16:colId xmlns:a16="http://schemas.microsoft.com/office/drawing/2014/main" val="4215261781"/>
                    </a:ext>
                  </a:extLst>
                </a:gridCol>
                <a:gridCol w="644918">
                  <a:extLst>
                    <a:ext uri="{9D8B030D-6E8A-4147-A177-3AD203B41FA5}">
                      <a16:colId xmlns:a16="http://schemas.microsoft.com/office/drawing/2014/main" val="3364353816"/>
                    </a:ext>
                  </a:extLst>
                </a:gridCol>
                <a:gridCol w="644918">
                  <a:extLst>
                    <a:ext uri="{9D8B030D-6E8A-4147-A177-3AD203B41FA5}">
                      <a16:colId xmlns:a16="http://schemas.microsoft.com/office/drawing/2014/main" val="153357452"/>
                    </a:ext>
                  </a:extLst>
                </a:gridCol>
                <a:gridCol w="644918">
                  <a:extLst>
                    <a:ext uri="{9D8B030D-6E8A-4147-A177-3AD203B41FA5}">
                      <a16:colId xmlns:a16="http://schemas.microsoft.com/office/drawing/2014/main" val="3481598670"/>
                    </a:ext>
                  </a:extLst>
                </a:gridCol>
                <a:gridCol w="422664">
                  <a:extLst>
                    <a:ext uri="{9D8B030D-6E8A-4147-A177-3AD203B41FA5}">
                      <a16:colId xmlns:a16="http://schemas.microsoft.com/office/drawing/2014/main" val="3422648512"/>
                    </a:ext>
                  </a:extLst>
                </a:gridCol>
              </a:tblGrid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Group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Column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Param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363088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Placebo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15.00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097205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13.00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22133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28.00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246490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Sex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Placebo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14.00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623954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Sex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13.00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298597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Sex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27.00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578147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Placebo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73.56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524636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74.231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248520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71.84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066889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Placebo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SD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9.347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389791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SD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7.234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9683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SD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8.293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901906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8B052-63F9-41AA-91CA-4014D7F08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9A3DF-FC2C-42DC-81FD-B9880EB4E0F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13 September 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B1DFE-03F4-44E5-8386-36DF175C551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C132FCF-0491-42FB-898A-AA708FC8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tfrmt with Analysis Results Data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F0F81ED-C550-49DC-BFE9-50B786FCF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DE5B768-8018-4DD6-847E-467852EBE949}"/>
              </a:ext>
            </a:extLst>
          </p:cNvPr>
          <p:cNvGraphicFramePr>
            <a:graphicFrameLocks noGrp="1"/>
          </p:cNvGraphicFramePr>
          <p:nvPr/>
        </p:nvGraphicFramePr>
        <p:xfrm>
          <a:off x="6989892" y="3525797"/>
          <a:ext cx="4835396" cy="214043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9638">
                  <a:extLst>
                    <a:ext uri="{9D8B030D-6E8A-4147-A177-3AD203B41FA5}">
                      <a16:colId xmlns:a16="http://schemas.microsoft.com/office/drawing/2014/main" val="671404405"/>
                    </a:ext>
                  </a:extLst>
                </a:gridCol>
                <a:gridCol w="879789">
                  <a:extLst>
                    <a:ext uri="{9D8B030D-6E8A-4147-A177-3AD203B41FA5}">
                      <a16:colId xmlns:a16="http://schemas.microsoft.com/office/drawing/2014/main" val="2500139443"/>
                    </a:ext>
                  </a:extLst>
                </a:gridCol>
                <a:gridCol w="1095323">
                  <a:extLst>
                    <a:ext uri="{9D8B030D-6E8A-4147-A177-3AD203B41FA5}">
                      <a16:colId xmlns:a16="http://schemas.microsoft.com/office/drawing/2014/main" val="1338003998"/>
                    </a:ext>
                  </a:extLst>
                </a:gridCol>
                <a:gridCol w="1095323">
                  <a:extLst>
                    <a:ext uri="{9D8B030D-6E8A-4147-A177-3AD203B41FA5}">
                      <a16:colId xmlns:a16="http://schemas.microsoft.com/office/drawing/2014/main" val="3927575502"/>
                    </a:ext>
                  </a:extLst>
                </a:gridCol>
                <a:gridCol w="1095323">
                  <a:extLst>
                    <a:ext uri="{9D8B030D-6E8A-4147-A177-3AD203B41FA5}">
                      <a16:colId xmlns:a16="http://schemas.microsoft.com/office/drawing/2014/main" val="4027172728"/>
                    </a:ext>
                  </a:extLst>
                </a:gridCol>
              </a:tblGrid>
              <a:tr h="447979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Placebo </a:t>
                      </a:r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Treatment</a:t>
                      </a:r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Total </a:t>
                      </a:r>
                    </a:p>
                  </a:txBody>
                  <a:tcPr marL="69553" marR="69553" marT="34777" marB="3477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711262"/>
                  </a:ext>
                </a:extLst>
              </a:tr>
              <a:tr h="282076">
                <a:tc>
                  <a:txBody>
                    <a:bodyPr/>
                    <a:lstStyle/>
                    <a:p>
                      <a:r>
                        <a:rPr lang="en-GB" sz="1200"/>
                        <a:t>Age (y)</a:t>
                      </a:r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n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1767"/>
                  </a:ext>
                </a:extLst>
              </a:tr>
              <a:tr h="28207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Mean (sd)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73.6(9.35)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74.2(7.23)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71.8(8.29)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371649"/>
                  </a:ext>
                </a:extLst>
              </a:tr>
              <a:tr h="28207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4934"/>
                  </a:ext>
                </a:extLst>
              </a:tr>
              <a:tr h="282076">
                <a:tc>
                  <a:txBody>
                    <a:bodyPr/>
                    <a:lstStyle/>
                    <a:p>
                      <a:r>
                        <a:rPr lang="en-GB" sz="1200"/>
                        <a:t>Sex</a:t>
                      </a:r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n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783572"/>
                  </a:ext>
                </a:extLst>
              </a:tr>
              <a:tr h="28207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Male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(57.1%)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(53.8%)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 (55.6%)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400279"/>
                  </a:ext>
                </a:extLst>
              </a:tr>
              <a:tr h="28207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Female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(48.2%)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(46.1%)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 (44.4%)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87555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2CC5BC-62F6-47DA-81DF-1F9234C603D9}"/>
              </a:ext>
            </a:extLst>
          </p:cNvPr>
          <p:cNvSpPr txBox="1"/>
          <p:nvPr/>
        </p:nvSpPr>
        <p:spPr>
          <a:xfrm>
            <a:off x="4304872" y="1955762"/>
            <a:ext cx="3534310" cy="2557784"/>
          </a:xfrm>
          <a:prstGeom prst="rect">
            <a:avLst/>
          </a:prstGeom>
          <a:noFill/>
        </p:spPr>
        <p:txBody>
          <a:bodyPr wrap="square" lIns="180000" tIns="180000" rIns="180000" bIns="180000" rtlCol="0">
            <a:normAutofit fontScale="92500" lnSpcReduction="10000"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err="1">
                <a:latin typeface="Consolas" panose="020B0609020204030204" pitchFamily="49" charset="0"/>
              </a:rPr>
              <a:t>tfrmt</a:t>
            </a:r>
            <a:r>
              <a:rPr lang="en-GB" sz="1600">
                <a:latin typeface="Consolas" panose="020B0609020204030204" pitchFamily="49" charset="0"/>
              </a:rPr>
              <a:t>(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nsolas" panose="020B0609020204030204" pitchFamily="49" charset="0"/>
              </a:rPr>
              <a:t>  group = Group,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nsolas" panose="020B0609020204030204" pitchFamily="49" charset="0"/>
              </a:rPr>
              <a:t>  label = Label,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nsolas" panose="020B0609020204030204" pitchFamily="49" charset="0"/>
              </a:rPr>
              <a:t>  column = Column,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nsolas" panose="020B0609020204030204" pitchFamily="49" charset="0"/>
              </a:rPr>
              <a:t>  values = Value,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nsolas" panose="020B0609020204030204" pitchFamily="49" charset="0"/>
              </a:rPr>
              <a:t>  param = Param,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nsolas" panose="020B0609020204030204" pitchFamily="49" charset="0"/>
              </a:rPr>
              <a:t>  …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F6B7EC-9B89-4D2B-9648-C1B24F84559B}"/>
              </a:ext>
            </a:extLst>
          </p:cNvPr>
          <p:cNvSpPr/>
          <p:nvPr/>
        </p:nvSpPr>
        <p:spPr bwMode="auto">
          <a:xfrm>
            <a:off x="857892" y="1193170"/>
            <a:ext cx="570216" cy="4453848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11C29D-B68E-42DE-B61B-205704956B29}"/>
              </a:ext>
            </a:extLst>
          </p:cNvPr>
          <p:cNvSpPr/>
          <p:nvPr/>
        </p:nvSpPr>
        <p:spPr bwMode="auto">
          <a:xfrm>
            <a:off x="6989892" y="3981236"/>
            <a:ext cx="623259" cy="161818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23EFE58-93C8-4B87-8849-3B2DDAA940AF}"/>
              </a:ext>
            </a:extLst>
          </p:cNvPr>
          <p:cNvSpPr/>
          <p:nvPr/>
        </p:nvSpPr>
        <p:spPr bwMode="auto">
          <a:xfrm>
            <a:off x="1472628" y="1193170"/>
            <a:ext cx="570216" cy="445384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3D1F432-F1E5-4096-89D6-40B8B483A9E2}"/>
              </a:ext>
            </a:extLst>
          </p:cNvPr>
          <p:cNvSpPr/>
          <p:nvPr/>
        </p:nvSpPr>
        <p:spPr bwMode="auto">
          <a:xfrm>
            <a:off x="2110461" y="1193170"/>
            <a:ext cx="591619" cy="4453848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B73CF6B-32D6-48E9-AA94-CEF170FF72C8}"/>
              </a:ext>
            </a:extLst>
          </p:cNvPr>
          <p:cNvSpPr/>
          <p:nvPr/>
        </p:nvSpPr>
        <p:spPr bwMode="auto">
          <a:xfrm>
            <a:off x="2727766" y="1193170"/>
            <a:ext cx="570216" cy="445384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13076A0-A834-443F-B52A-93DDBFDF98DB}"/>
              </a:ext>
            </a:extLst>
          </p:cNvPr>
          <p:cNvSpPr/>
          <p:nvPr/>
        </p:nvSpPr>
        <p:spPr bwMode="auto">
          <a:xfrm>
            <a:off x="3323668" y="1193170"/>
            <a:ext cx="570216" cy="445384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9BEEDF1-4A87-438D-BC83-2DE41BE702D3}"/>
              </a:ext>
            </a:extLst>
          </p:cNvPr>
          <p:cNvSpPr/>
          <p:nvPr/>
        </p:nvSpPr>
        <p:spPr bwMode="auto">
          <a:xfrm>
            <a:off x="7686823" y="3985964"/>
            <a:ext cx="763671" cy="161818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E1C62A-983D-4563-B87D-6FB97D14B8A7}"/>
              </a:ext>
            </a:extLst>
          </p:cNvPr>
          <p:cNvSpPr/>
          <p:nvPr/>
        </p:nvSpPr>
        <p:spPr bwMode="auto">
          <a:xfrm>
            <a:off x="8599510" y="3978668"/>
            <a:ext cx="3148989" cy="161818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836E35-A4B3-4D43-A78B-CB8CA6AE9C74}"/>
              </a:ext>
            </a:extLst>
          </p:cNvPr>
          <p:cNvSpPr/>
          <p:nvPr/>
        </p:nvSpPr>
        <p:spPr bwMode="auto">
          <a:xfrm>
            <a:off x="6960675" y="3518108"/>
            <a:ext cx="4887034" cy="43088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906646-68E0-485B-A326-F1DBF71D0A4E}"/>
              </a:ext>
            </a:extLst>
          </p:cNvPr>
          <p:cNvSpPr/>
          <p:nvPr/>
        </p:nvSpPr>
        <p:spPr bwMode="auto">
          <a:xfrm>
            <a:off x="813775" y="3579622"/>
            <a:ext cx="3184989" cy="2067396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29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52B5A-4283-4974-87DF-B5FAC3536A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96171-C460-4252-B1DF-9E6904DDCD0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13 September 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7850C-46A4-4374-9C9B-708E7F4C23F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4CE9BF-B990-4DFE-ADE8-224A0D23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Value formatting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747549E-0B17-4655-BA46-CF77DA054A8C}"/>
              </a:ext>
            </a:extLst>
          </p:cNvPr>
          <p:cNvGraphicFramePr>
            <a:graphicFrameLocks noGrp="1"/>
          </p:cNvGraphicFramePr>
          <p:nvPr/>
        </p:nvGraphicFramePr>
        <p:xfrm>
          <a:off x="7670758" y="2309774"/>
          <a:ext cx="4521242" cy="190448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9073">
                  <a:extLst>
                    <a:ext uri="{9D8B030D-6E8A-4147-A177-3AD203B41FA5}">
                      <a16:colId xmlns:a16="http://schemas.microsoft.com/office/drawing/2014/main" val="671404405"/>
                    </a:ext>
                  </a:extLst>
                </a:gridCol>
                <a:gridCol w="836341">
                  <a:extLst>
                    <a:ext uri="{9D8B030D-6E8A-4147-A177-3AD203B41FA5}">
                      <a16:colId xmlns:a16="http://schemas.microsoft.com/office/drawing/2014/main" val="2500139443"/>
                    </a:ext>
                  </a:extLst>
                </a:gridCol>
                <a:gridCol w="1005276">
                  <a:extLst>
                    <a:ext uri="{9D8B030D-6E8A-4147-A177-3AD203B41FA5}">
                      <a16:colId xmlns:a16="http://schemas.microsoft.com/office/drawing/2014/main" val="1338003998"/>
                    </a:ext>
                  </a:extLst>
                </a:gridCol>
                <a:gridCol w="1005276">
                  <a:extLst>
                    <a:ext uri="{9D8B030D-6E8A-4147-A177-3AD203B41FA5}">
                      <a16:colId xmlns:a16="http://schemas.microsoft.com/office/drawing/2014/main" val="3927575502"/>
                    </a:ext>
                  </a:extLst>
                </a:gridCol>
                <a:gridCol w="1005276">
                  <a:extLst>
                    <a:ext uri="{9D8B030D-6E8A-4147-A177-3AD203B41FA5}">
                      <a16:colId xmlns:a16="http://schemas.microsoft.com/office/drawing/2014/main" val="4027172728"/>
                    </a:ext>
                  </a:extLst>
                </a:gridCol>
              </a:tblGrid>
              <a:tr h="389882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Placebo </a:t>
                      </a:r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Treatment</a:t>
                      </a:r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Total </a:t>
                      </a:r>
                    </a:p>
                  </a:txBody>
                  <a:tcPr marL="69553" marR="69553" marT="34777" marB="3477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711262"/>
                  </a:ext>
                </a:extLst>
              </a:tr>
              <a:tr h="245495">
                <a:tc>
                  <a:txBody>
                    <a:bodyPr/>
                    <a:lstStyle/>
                    <a:p>
                      <a:r>
                        <a:rPr lang="en-GB" sz="1200"/>
                        <a:t>Age (y)</a:t>
                      </a:r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n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1767"/>
                  </a:ext>
                </a:extLst>
              </a:tr>
              <a:tr h="245495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Mean (</a:t>
                      </a:r>
                      <a:r>
                        <a:rPr lang="en-GB" sz="1200" err="1"/>
                        <a:t>sd</a:t>
                      </a:r>
                      <a:r>
                        <a:rPr lang="en-GB" sz="1200"/>
                        <a:t>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73.6(9.35)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74.2(7.23)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71.8(8.29)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371649"/>
                  </a:ext>
                </a:extLst>
              </a:tr>
              <a:tr h="245495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4934"/>
                  </a:ext>
                </a:extLst>
              </a:tr>
              <a:tr h="245495">
                <a:tc>
                  <a:txBody>
                    <a:bodyPr/>
                    <a:lstStyle/>
                    <a:p>
                      <a:r>
                        <a:rPr lang="en-GB" sz="1200"/>
                        <a:t>Sex</a:t>
                      </a:r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n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783572"/>
                  </a:ext>
                </a:extLst>
              </a:tr>
              <a:tr h="245495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Male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(57.1%)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(53.8%)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 (55.6%)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400279"/>
                  </a:ext>
                </a:extLst>
              </a:tr>
              <a:tr h="245495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Female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(48.2%)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(46.1%)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 (44.4%)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875556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A4E24BB-F323-4BCD-8BD7-C7DEE3CAF4F0}"/>
              </a:ext>
            </a:extLst>
          </p:cNvPr>
          <p:cNvGraphicFramePr>
            <a:graphicFrameLocks noGrp="1"/>
          </p:cNvGraphicFramePr>
          <p:nvPr/>
        </p:nvGraphicFramePr>
        <p:xfrm>
          <a:off x="244575" y="1125350"/>
          <a:ext cx="2984644" cy="453740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27226">
                  <a:extLst>
                    <a:ext uri="{9D8B030D-6E8A-4147-A177-3AD203B41FA5}">
                      <a16:colId xmlns:a16="http://schemas.microsoft.com/office/drawing/2014/main" val="4215261781"/>
                    </a:ext>
                  </a:extLst>
                </a:gridCol>
                <a:gridCol w="644918">
                  <a:extLst>
                    <a:ext uri="{9D8B030D-6E8A-4147-A177-3AD203B41FA5}">
                      <a16:colId xmlns:a16="http://schemas.microsoft.com/office/drawing/2014/main" val="3364353816"/>
                    </a:ext>
                  </a:extLst>
                </a:gridCol>
                <a:gridCol w="644918">
                  <a:extLst>
                    <a:ext uri="{9D8B030D-6E8A-4147-A177-3AD203B41FA5}">
                      <a16:colId xmlns:a16="http://schemas.microsoft.com/office/drawing/2014/main" val="153357452"/>
                    </a:ext>
                  </a:extLst>
                </a:gridCol>
                <a:gridCol w="644918">
                  <a:extLst>
                    <a:ext uri="{9D8B030D-6E8A-4147-A177-3AD203B41FA5}">
                      <a16:colId xmlns:a16="http://schemas.microsoft.com/office/drawing/2014/main" val="3481598670"/>
                    </a:ext>
                  </a:extLst>
                </a:gridCol>
                <a:gridCol w="422664">
                  <a:extLst>
                    <a:ext uri="{9D8B030D-6E8A-4147-A177-3AD203B41FA5}">
                      <a16:colId xmlns:a16="http://schemas.microsoft.com/office/drawing/2014/main" val="3422648512"/>
                    </a:ext>
                  </a:extLst>
                </a:gridCol>
              </a:tblGrid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Group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Column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Param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363088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Placebo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15.00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097205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13.00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22133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28.00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246490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Sex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Placebo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14.00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623954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Sex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13.00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298597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Sex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27.00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578147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Placebo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73.56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524636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74.231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248520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71.84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066889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Placebo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SD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9.347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389791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SD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7.234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9683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SD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8.293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90190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3892054-F505-40D5-B1B0-671667750729}"/>
              </a:ext>
            </a:extLst>
          </p:cNvPr>
          <p:cNvSpPr txBox="1"/>
          <p:nvPr/>
        </p:nvSpPr>
        <p:spPr>
          <a:xfrm>
            <a:off x="3413760" y="907885"/>
            <a:ext cx="4173416" cy="5347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 err="1">
                <a:latin typeface="Consolas" panose="020B0609020204030204" pitchFamily="49" charset="0"/>
              </a:rPr>
              <a:t>body_plan</a:t>
            </a:r>
            <a:r>
              <a:rPr lang="en-GB" sz="1050">
                <a:latin typeface="Consolas" panose="020B0609020204030204" pitchFamily="49" charset="0"/>
              </a:rPr>
              <a:t>(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</a:t>
            </a:r>
            <a:r>
              <a:rPr lang="en-GB" sz="1050" err="1">
                <a:latin typeface="Consolas" panose="020B0609020204030204" pitchFamily="49" charset="0"/>
              </a:rPr>
              <a:t>frmt_structure</a:t>
            </a:r>
            <a:r>
              <a:rPr lang="en-GB" sz="1050">
                <a:latin typeface="Consolas" panose="020B0609020204030204" pitchFamily="49" charset="0"/>
              </a:rPr>
              <a:t>(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group_val</a:t>
            </a:r>
            <a:r>
              <a:rPr lang="en-GB" sz="1050">
                <a:latin typeface="Consolas" panose="020B0609020204030204" pitchFamily="49" charset="0"/>
              </a:rPr>
              <a:t> = ".default",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label_val</a:t>
            </a:r>
            <a:r>
              <a:rPr lang="en-GB" sz="1050">
                <a:latin typeface="Consolas" panose="020B0609020204030204" pitchFamily="49" charset="0"/>
              </a:rPr>
              <a:t> = ".default",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frmt_combine</a:t>
            </a:r>
            <a:r>
              <a:rPr lang="en-GB" sz="1050">
                <a:latin typeface="Consolas" panose="020B0609020204030204" pitchFamily="49" charset="0"/>
              </a:rPr>
              <a:t>("{n} ({pct}%)",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             n = </a:t>
            </a:r>
            <a:r>
              <a:rPr lang="en-GB" sz="1050" err="1">
                <a:latin typeface="Consolas" panose="020B0609020204030204" pitchFamily="49" charset="0"/>
              </a:rPr>
              <a:t>frmt</a:t>
            </a:r>
            <a:r>
              <a:rPr lang="en-GB" sz="1050">
                <a:latin typeface="Consolas" panose="020B0609020204030204" pitchFamily="49" charset="0"/>
              </a:rPr>
              <a:t>("X"),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             pct = </a:t>
            </a:r>
            <a:r>
              <a:rPr lang="en-GB" sz="1050" err="1">
                <a:latin typeface="Consolas" panose="020B0609020204030204" pitchFamily="49" charset="0"/>
              </a:rPr>
              <a:t>frmt</a:t>
            </a:r>
            <a:r>
              <a:rPr lang="en-GB" sz="1050">
                <a:latin typeface="Consolas" panose="020B0609020204030204" pitchFamily="49" charset="0"/>
              </a:rPr>
              <a:t>("</a:t>
            </a:r>
            <a:r>
              <a:rPr lang="en-GB" sz="1050" err="1">
                <a:latin typeface="Consolas" panose="020B0609020204030204" pitchFamily="49" charset="0"/>
              </a:rPr>
              <a:t>xx.x</a:t>
            </a:r>
            <a:r>
              <a:rPr lang="en-GB" sz="1050">
                <a:latin typeface="Consolas" panose="020B0609020204030204" pitchFamily="49" charset="0"/>
              </a:rPr>
              <a:t>")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             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),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</a:t>
            </a:r>
            <a:r>
              <a:rPr lang="en-GB" sz="1050" err="1">
                <a:latin typeface="Consolas" panose="020B0609020204030204" pitchFamily="49" charset="0"/>
              </a:rPr>
              <a:t>frmt_structure</a:t>
            </a:r>
            <a:r>
              <a:rPr lang="en-GB" sz="1050">
                <a:latin typeface="Consolas" panose="020B0609020204030204" pitchFamily="49" charset="0"/>
              </a:rPr>
              <a:t>(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group_val</a:t>
            </a:r>
            <a:r>
              <a:rPr lang="en-GB" sz="1050">
                <a:latin typeface="Consolas" panose="020B0609020204030204" pitchFamily="49" charset="0"/>
              </a:rPr>
              <a:t> = ".default",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label_val</a:t>
            </a:r>
            <a:r>
              <a:rPr lang="en-GB" sz="1050">
                <a:latin typeface="Consolas" panose="020B0609020204030204" pitchFamily="49" charset="0"/>
              </a:rPr>
              <a:t> = "n",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frmt</a:t>
            </a:r>
            <a:r>
              <a:rPr lang="en-GB" sz="1050">
                <a:latin typeface="Consolas" panose="020B0609020204030204" pitchFamily="49" charset="0"/>
              </a:rPr>
              <a:t>("XX")),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</a:t>
            </a:r>
            <a:r>
              <a:rPr lang="en-GB" sz="1050" err="1">
                <a:latin typeface="Consolas" panose="020B0609020204030204" pitchFamily="49" charset="0"/>
              </a:rPr>
              <a:t>frmt_structure</a:t>
            </a:r>
            <a:r>
              <a:rPr lang="en-GB" sz="1050">
                <a:latin typeface="Consolas" panose="020B0609020204030204" pitchFamily="49" charset="0"/>
              </a:rPr>
              <a:t>(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group_val</a:t>
            </a:r>
            <a:r>
              <a:rPr lang="en-GB" sz="1050">
                <a:latin typeface="Consolas" panose="020B0609020204030204" pitchFamily="49" charset="0"/>
              </a:rPr>
              <a:t> = "Age (y)",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label_val</a:t>
            </a:r>
            <a:r>
              <a:rPr lang="en-GB" sz="1050">
                <a:latin typeface="Consolas" panose="020B0609020204030204" pitchFamily="49" charset="0"/>
              </a:rPr>
              <a:t> = "Mean (</a:t>
            </a:r>
            <a:r>
              <a:rPr lang="en-GB" sz="1050" err="1">
                <a:latin typeface="Consolas" panose="020B0609020204030204" pitchFamily="49" charset="0"/>
              </a:rPr>
              <a:t>sd</a:t>
            </a:r>
            <a:r>
              <a:rPr lang="en-GB" sz="1050">
                <a:latin typeface="Consolas" panose="020B0609020204030204" pitchFamily="49" charset="0"/>
              </a:rPr>
              <a:t>)",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frmt_combine</a:t>
            </a:r>
            <a:r>
              <a:rPr lang="en-GB" sz="1050">
                <a:latin typeface="Consolas" panose="020B0609020204030204" pitchFamily="49" charset="0"/>
              </a:rPr>
              <a:t>("{mean}({SD})",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             mean = </a:t>
            </a:r>
            <a:r>
              <a:rPr lang="en-GB" sz="1050" err="1">
                <a:latin typeface="Consolas" panose="020B0609020204030204" pitchFamily="49" charset="0"/>
              </a:rPr>
              <a:t>frmt</a:t>
            </a:r>
            <a:r>
              <a:rPr lang="en-GB" sz="1050">
                <a:latin typeface="Consolas" panose="020B0609020204030204" pitchFamily="49" charset="0"/>
              </a:rPr>
              <a:t>("XX.X"),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             SD = </a:t>
            </a:r>
            <a:r>
              <a:rPr lang="en-GB" sz="1050" err="1">
                <a:latin typeface="Consolas" panose="020B0609020204030204" pitchFamily="49" charset="0"/>
              </a:rPr>
              <a:t>frmt</a:t>
            </a:r>
            <a:r>
              <a:rPr lang="en-GB" sz="1050">
                <a:latin typeface="Consolas" panose="020B0609020204030204" pitchFamily="49" charset="0"/>
              </a:rPr>
              <a:t>("</a:t>
            </a:r>
            <a:r>
              <a:rPr lang="en-GB" sz="1050" err="1">
                <a:latin typeface="Consolas" panose="020B0609020204030204" pitchFamily="49" charset="0"/>
              </a:rPr>
              <a:t>x.xx</a:t>
            </a:r>
            <a:r>
              <a:rPr lang="en-GB" sz="1050">
                <a:latin typeface="Consolas" panose="020B0609020204030204" pitchFamily="49" charset="0"/>
              </a:rPr>
              <a:t>")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             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6092CA0-24FE-4FA0-9C8F-8058942F56C7}"/>
              </a:ext>
            </a:extLst>
          </p:cNvPr>
          <p:cNvSpPr/>
          <p:nvPr/>
        </p:nvSpPr>
        <p:spPr bwMode="auto">
          <a:xfrm>
            <a:off x="3637914" y="1271239"/>
            <a:ext cx="3777647" cy="1884305"/>
          </a:xfrm>
          <a:prstGeom prst="roundRect">
            <a:avLst/>
          </a:pr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endParaRPr lang="en-GB" sz="1600" kern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49C8F22-66E8-404F-B88F-DF95F8FF878B}"/>
              </a:ext>
            </a:extLst>
          </p:cNvPr>
          <p:cNvSpPr/>
          <p:nvPr/>
        </p:nvSpPr>
        <p:spPr bwMode="auto">
          <a:xfrm>
            <a:off x="3637913" y="3227805"/>
            <a:ext cx="3777647" cy="868534"/>
          </a:xfrm>
          <a:prstGeom prst="roundRect">
            <a:avLst/>
          </a:prstGeom>
          <a:solidFill>
            <a:schemeClr val="accent5">
              <a:alpha val="1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2622652-C301-411E-AF4B-30FC8ACDF6D6}"/>
              </a:ext>
            </a:extLst>
          </p:cNvPr>
          <p:cNvSpPr/>
          <p:nvPr/>
        </p:nvSpPr>
        <p:spPr bwMode="auto">
          <a:xfrm>
            <a:off x="3611644" y="4168600"/>
            <a:ext cx="3777647" cy="1884305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79516DD-8A45-44EC-94B4-A3B62E862400}"/>
              </a:ext>
            </a:extLst>
          </p:cNvPr>
          <p:cNvSpPr/>
          <p:nvPr/>
        </p:nvSpPr>
        <p:spPr bwMode="auto">
          <a:xfrm>
            <a:off x="9091766" y="2926487"/>
            <a:ext cx="3081454" cy="308225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CE7167-9AC0-448C-AAAD-685DB1AA1C0A}"/>
              </a:ext>
            </a:extLst>
          </p:cNvPr>
          <p:cNvSpPr/>
          <p:nvPr/>
        </p:nvSpPr>
        <p:spPr bwMode="auto">
          <a:xfrm>
            <a:off x="9110546" y="3443912"/>
            <a:ext cx="3119014" cy="252413"/>
          </a:xfrm>
          <a:prstGeom prst="roundRect">
            <a:avLst/>
          </a:prstGeom>
          <a:solidFill>
            <a:schemeClr val="accent5">
              <a:alpha val="1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94FF00-6E1D-4EE9-9EC0-3159AF34A619}"/>
              </a:ext>
            </a:extLst>
          </p:cNvPr>
          <p:cNvSpPr/>
          <p:nvPr/>
        </p:nvSpPr>
        <p:spPr bwMode="auto">
          <a:xfrm>
            <a:off x="9072986" y="2699767"/>
            <a:ext cx="3119014" cy="252413"/>
          </a:xfrm>
          <a:prstGeom prst="roundRect">
            <a:avLst/>
          </a:prstGeom>
          <a:solidFill>
            <a:schemeClr val="accent5">
              <a:alpha val="1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C7DEB4B-B912-4C82-ACF9-9C4084E5139F}"/>
              </a:ext>
            </a:extLst>
          </p:cNvPr>
          <p:cNvSpPr/>
          <p:nvPr/>
        </p:nvSpPr>
        <p:spPr bwMode="auto">
          <a:xfrm>
            <a:off x="9090854" y="3703662"/>
            <a:ext cx="3081454" cy="510597"/>
          </a:xfrm>
          <a:prstGeom prst="roundRect">
            <a:avLst/>
          </a:prstGeom>
          <a:solidFill>
            <a:schemeClr val="accent4">
              <a:alpha val="2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7FB431D-C879-4286-86F8-B6EBE9D0D0A8}"/>
              </a:ext>
            </a:extLst>
          </p:cNvPr>
          <p:cNvSpPr/>
          <p:nvPr/>
        </p:nvSpPr>
        <p:spPr bwMode="auto">
          <a:xfrm>
            <a:off x="2711669" y="1495472"/>
            <a:ext cx="517550" cy="342337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5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5847D0D-FBBC-477B-A4E4-859583444B44}"/>
              </a:ext>
            </a:extLst>
          </p:cNvPr>
          <p:cNvSpPr/>
          <p:nvPr/>
        </p:nvSpPr>
        <p:spPr bwMode="auto">
          <a:xfrm>
            <a:off x="9412724" y="2653235"/>
            <a:ext cx="517550" cy="342337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5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31" name="Arrow: U-Turn 30">
            <a:extLst>
              <a:ext uri="{FF2B5EF4-FFF2-40B4-BE49-F238E27FC236}">
                <a16:creationId xmlns:a16="http://schemas.microsoft.com/office/drawing/2014/main" id="{7D879B5A-E1BD-4CDC-8E55-C82FDD0A34E4}"/>
              </a:ext>
            </a:extLst>
          </p:cNvPr>
          <p:cNvSpPr/>
          <p:nvPr/>
        </p:nvSpPr>
        <p:spPr bwMode="auto">
          <a:xfrm rot="580015">
            <a:off x="3068491" y="745219"/>
            <a:ext cx="6980935" cy="1306122"/>
          </a:xfrm>
          <a:prstGeom prst="uturnArrow">
            <a:avLst>
              <a:gd name="adj1" fmla="val 7788"/>
              <a:gd name="adj2" fmla="val 12793"/>
              <a:gd name="adj3" fmla="val 26217"/>
              <a:gd name="adj4" fmla="val 50000"/>
              <a:gd name="adj5" fmla="val 100000"/>
            </a:avLst>
          </a:prstGeom>
          <a:solidFill>
            <a:schemeClr val="accent5">
              <a:lumMod val="20000"/>
              <a:lumOff val="80000"/>
              <a:alpha val="27000"/>
            </a:schemeClr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5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13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" grpId="0" animBg="1"/>
      <p:bldP spid="2" grpId="1" animBg="1"/>
      <p:bldP spid="25" grpId="0" animBg="1"/>
      <p:bldP spid="25" grpId="1" animBg="1"/>
      <p:bldP spid="31" grpId="0" animBg="1"/>
      <p:bldP spid="3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3548B82-3402-4586-A9D5-A92FA76D8A3A}"/>
              </a:ext>
            </a:extLst>
          </p:cNvPr>
          <p:cNvSpPr txBox="1">
            <a:spLocks/>
          </p:cNvSpPr>
          <p:nvPr/>
        </p:nvSpPr>
        <p:spPr>
          <a:xfrm>
            <a:off x="5858534" y="993695"/>
            <a:ext cx="5090453" cy="1401216"/>
          </a:xfrm>
          <a:custGeom>
            <a:avLst/>
            <a:gdLst>
              <a:gd name="connsiteX0" fmla="*/ 185682 w 11460164"/>
              <a:gd name="connsiteY0" fmla="*/ 0 h 4484800"/>
              <a:gd name="connsiteX1" fmla="*/ 11274482 w 11460164"/>
              <a:gd name="connsiteY1" fmla="*/ 0 h 4484800"/>
              <a:gd name="connsiteX2" fmla="*/ 11460164 w 11460164"/>
              <a:gd name="connsiteY2" fmla="*/ 185682 h 4484800"/>
              <a:gd name="connsiteX3" fmla="*/ 11460164 w 11460164"/>
              <a:gd name="connsiteY3" fmla="*/ 456183 h 4484800"/>
              <a:gd name="connsiteX4" fmla="*/ 11460164 w 11460164"/>
              <a:gd name="connsiteY4" fmla="*/ 715601 h 4484800"/>
              <a:gd name="connsiteX5" fmla="*/ 11460164 w 11460164"/>
              <a:gd name="connsiteY5" fmla="*/ 4299118 h 4484800"/>
              <a:gd name="connsiteX6" fmla="*/ 11274482 w 11460164"/>
              <a:gd name="connsiteY6" fmla="*/ 4484800 h 4484800"/>
              <a:gd name="connsiteX7" fmla="*/ 185682 w 11460164"/>
              <a:gd name="connsiteY7" fmla="*/ 4484800 h 4484800"/>
              <a:gd name="connsiteX8" fmla="*/ 0 w 11460164"/>
              <a:gd name="connsiteY8" fmla="*/ 4299118 h 4484800"/>
              <a:gd name="connsiteX9" fmla="*/ 0 w 11460164"/>
              <a:gd name="connsiteY9" fmla="*/ 715601 h 4484800"/>
              <a:gd name="connsiteX10" fmla="*/ 0 w 11460164"/>
              <a:gd name="connsiteY10" fmla="*/ 456183 h 4484800"/>
              <a:gd name="connsiteX11" fmla="*/ 0 w 11460164"/>
              <a:gd name="connsiteY11" fmla="*/ 185682 h 4484800"/>
              <a:gd name="connsiteX12" fmla="*/ 185682 w 11460164"/>
              <a:gd name="connsiteY12" fmla="*/ 0 h 44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60164" h="4484800">
                <a:moveTo>
                  <a:pt x="185682" y="0"/>
                </a:moveTo>
                <a:lnTo>
                  <a:pt x="11274482" y="0"/>
                </a:lnTo>
                <a:cubicBezTo>
                  <a:pt x="11377031" y="0"/>
                  <a:pt x="11460164" y="83133"/>
                  <a:pt x="11460164" y="185682"/>
                </a:cubicBezTo>
                <a:lnTo>
                  <a:pt x="11460164" y="456183"/>
                </a:lnTo>
                <a:lnTo>
                  <a:pt x="11460164" y="715601"/>
                </a:lnTo>
                <a:lnTo>
                  <a:pt x="11460164" y="4299118"/>
                </a:lnTo>
                <a:cubicBezTo>
                  <a:pt x="11460164" y="4401667"/>
                  <a:pt x="11377031" y="4484800"/>
                  <a:pt x="11274482" y="4484800"/>
                </a:cubicBezTo>
                <a:lnTo>
                  <a:pt x="185682" y="4484800"/>
                </a:lnTo>
                <a:cubicBezTo>
                  <a:pt x="83133" y="4484800"/>
                  <a:pt x="0" y="4401667"/>
                  <a:pt x="0" y="4299118"/>
                </a:cubicBezTo>
                <a:lnTo>
                  <a:pt x="0" y="715601"/>
                </a:lnTo>
                <a:lnTo>
                  <a:pt x="0" y="456183"/>
                </a:lnTo>
                <a:lnTo>
                  <a:pt x="0" y="185682"/>
                </a:lnTo>
                <a:cubicBezTo>
                  <a:pt x="0" y="83133"/>
                  <a:pt x="83133" y="0"/>
                  <a:pt x="1856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80000" tIns="108000" rIns="180000" bIns="180000" rtlCol="0">
            <a:noAutofit/>
          </a:bodyPr>
          <a:lstStyle>
            <a:lvl1pPr marL="35999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3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97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41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995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59946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99940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5993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9922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Lifecycle: </a:t>
            </a:r>
          </a:p>
          <a:p>
            <a:r>
              <a:rPr lang="en-GB" sz="1800" dirty="0"/>
              <a:t>Available on CRAN, functionality being slowly added based on need.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64D956-F0E0-4552-81A8-868C528AC5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6021" y="993695"/>
            <a:ext cx="5090453" cy="1401216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General Purpose: </a:t>
            </a:r>
          </a:p>
          <a:p>
            <a:r>
              <a:rPr lang="en-GB" sz="2000"/>
              <a:t>Building tables from ARDs based on metadata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E2ADA-7A7B-441F-8C9B-8785D3AC3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1800"/>
              <a:t>https://gsk-biostatistics.github.io/tfrmt/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7576-9947-4F46-A1E0-17470DE2AC1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13 September 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46ED-305E-4DA3-8291-73C2B339C4D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807667-947B-43EA-BCF9-A3A617EC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{tfrmt}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C0621C-125D-4A2B-8499-72CA74FAE9C4}"/>
              </a:ext>
            </a:extLst>
          </p:cNvPr>
          <p:cNvSpPr/>
          <p:nvPr/>
        </p:nvSpPr>
        <p:spPr bwMode="auto">
          <a:xfrm>
            <a:off x="586021" y="2512033"/>
            <a:ext cx="10362966" cy="31387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08000" numCol="2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2000" kern="0">
                <a:solidFill>
                  <a:schemeClr val="tx1"/>
                </a:solidFill>
              </a:rPr>
              <a:t>Common Functions: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tfrmt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Setup a table </a:t>
            </a:r>
            <a:r>
              <a:rPr lang="en-GB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body_plan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Defines the body of the table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frmt_structure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Defines which rows to apply formatting to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frmt_combine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frmt_when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frmt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Defines the formatting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col_plan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Sets column appearance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row_grp_plan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Defines the style for each group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print_mock_gt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Prints to </a:t>
            </a:r>
            <a:r>
              <a:rPr lang="en-GB" sz="1400" kern="0" err="1">
                <a:solidFill>
                  <a:schemeClr val="tx1"/>
                </a:solidFill>
                <a:cs typeface="Courier New" panose="02070309020205020404" pitchFamily="49" charset="0"/>
              </a:rPr>
              <a:t>gt</a:t>
            </a: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 without data to produce a mock</a:t>
            </a:r>
          </a:p>
          <a:p>
            <a:pPr marL="285750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print_to_gt</a:t>
            </a:r>
            <a:r>
              <a:rPr lang="en-GB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Prints to </a:t>
            </a:r>
            <a:r>
              <a:rPr lang="en-GB" sz="1400" kern="0" err="1">
                <a:solidFill>
                  <a:schemeClr val="tx1"/>
                </a:solidFill>
                <a:cs typeface="Courier New" panose="02070309020205020404" pitchFamily="49" charset="0"/>
              </a:rPr>
              <a:t>gt</a:t>
            </a: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 with data to make final table 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400" kern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pic>
        <p:nvPicPr>
          <p:cNvPr id="11" name="Picture 10" descr="tfrmt hex, which looks a bit like a blueprint with tfrmt written over it">
            <a:extLst>
              <a:ext uri="{FF2B5EF4-FFF2-40B4-BE49-F238E27FC236}">
                <a16:creationId xmlns:a16="http://schemas.microsoft.com/office/drawing/2014/main" id="{2644BE89-F098-4346-A266-53D00FF685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821" y="-105086"/>
            <a:ext cx="1981489" cy="198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1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3548B82-3402-4586-A9D5-A92FA76D8A3A}"/>
              </a:ext>
            </a:extLst>
          </p:cNvPr>
          <p:cNvSpPr txBox="1">
            <a:spLocks/>
          </p:cNvSpPr>
          <p:nvPr/>
        </p:nvSpPr>
        <p:spPr>
          <a:xfrm>
            <a:off x="5858534" y="993695"/>
            <a:ext cx="5090453" cy="1401216"/>
          </a:xfrm>
          <a:custGeom>
            <a:avLst/>
            <a:gdLst>
              <a:gd name="connsiteX0" fmla="*/ 185682 w 11460164"/>
              <a:gd name="connsiteY0" fmla="*/ 0 h 4484800"/>
              <a:gd name="connsiteX1" fmla="*/ 11274482 w 11460164"/>
              <a:gd name="connsiteY1" fmla="*/ 0 h 4484800"/>
              <a:gd name="connsiteX2" fmla="*/ 11460164 w 11460164"/>
              <a:gd name="connsiteY2" fmla="*/ 185682 h 4484800"/>
              <a:gd name="connsiteX3" fmla="*/ 11460164 w 11460164"/>
              <a:gd name="connsiteY3" fmla="*/ 456183 h 4484800"/>
              <a:gd name="connsiteX4" fmla="*/ 11460164 w 11460164"/>
              <a:gd name="connsiteY4" fmla="*/ 715601 h 4484800"/>
              <a:gd name="connsiteX5" fmla="*/ 11460164 w 11460164"/>
              <a:gd name="connsiteY5" fmla="*/ 4299118 h 4484800"/>
              <a:gd name="connsiteX6" fmla="*/ 11274482 w 11460164"/>
              <a:gd name="connsiteY6" fmla="*/ 4484800 h 4484800"/>
              <a:gd name="connsiteX7" fmla="*/ 185682 w 11460164"/>
              <a:gd name="connsiteY7" fmla="*/ 4484800 h 4484800"/>
              <a:gd name="connsiteX8" fmla="*/ 0 w 11460164"/>
              <a:gd name="connsiteY8" fmla="*/ 4299118 h 4484800"/>
              <a:gd name="connsiteX9" fmla="*/ 0 w 11460164"/>
              <a:gd name="connsiteY9" fmla="*/ 715601 h 4484800"/>
              <a:gd name="connsiteX10" fmla="*/ 0 w 11460164"/>
              <a:gd name="connsiteY10" fmla="*/ 456183 h 4484800"/>
              <a:gd name="connsiteX11" fmla="*/ 0 w 11460164"/>
              <a:gd name="connsiteY11" fmla="*/ 185682 h 4484800"/>
              <a:gd name="connsiteX12" fmla="*/ 185682 w 11460164"/>
              <a:gd name="connsiteY12" fmla="*/ 0 h 44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60164" h="4484800">
                <a:moveTo>
                  <a:pt x="185682" y="0"/>
                </a:moveTo>
                <a:lnTo>
                  <a:pt x="11274482" y="0"/>
                </a:lnTo>
                <a:cubicBezTo>
                  <a:pt x="11377031" y="0"/>
                  <a:pt x="11460164" y="83133"/>
                  <a:pt x="11460164" y="185682"/>
                </a:cubicBezTo>
                <a:lnTo>
                  <a:pt x="11460164" y="456183"/>
                </a:lnTo>
                <a:lnTo>
                  <a:pt x="11460164" y="715601"/>
                </a:lnTo>
                <a:lnTo>
                  <a:pt x="11460164" y="4299118"/>
                </a:lnTo>
                <a:cubicBezTo>
                  <a:pt x="11460164" y="4401667"/>
                  <a:pt x="11377031" y="4484800"/>
                  <a:pt x="11274482" y="4484800"/>
                </a:cubicBezTo>
                <a:lnTo>
                  <a:pt x="185682" y="4484800"/>
                </a:lnTo>
                <a:cubicBezTo>
                  <a:pt x="83133" y="4484800"/>
                  <a:pt x="0" y="4401667"/>
                  <a:pt x="0" y="4299118"/>
                </a:cubicBezTo>
                <a:lnTo>
                  <a:pt x="0" y="715601"/>
                </a:lnTo>
                <a:lnTo>
                  <a:pt x="0" y="456183"/>
                </a:lnTo>
                <a:lnTo>
                  <a:pt x="0" y="185682"/>
                </a:lnTo>
                <a:cubicBezTo>
                  <a:pt x="0" y="83133"/>
                  <a:pt x="83133" y="0"/>
                  <a:pt x="1856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80000" tIns="108000" rIns="180000" bIns="180000" rtlCol="0">
            <a:noAutofit/>
          </a:bodyPr>
          <a:lstStyle>
            <a:lvl1pPr marL="35999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3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97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41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995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59946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99940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5993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9922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Lifecycle: </a:t>
            </a:r>
          </a:p>
          <a:p>
            <a:r>
              <a:rPr lang="en-GB" sz="1800" dirty="0"/>
              <a:t>Early release available on </a:t>
            </a:r>
            <a:r>
              <a:rPr lang="en-GB" sz="1800" dirty="0" err="1"/>
              <a:t>github</a:t>
            </a:r>
            <a:r>
              <a:rPr lang="en-GB" sz="1800" dirty="0"/>
              <a:t>. Will likely go to CRAN soon.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64D956-F0E0-4552-81A8-868C528AC5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6021" y="993695"/>
            <a:ext cx="5090453" cy="140121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General Purpose: </a:t>
            </a:r>
          </a:p>
          <a:p>
            <a:r>
              <a:rPr lang="en-GB" sz="2000" dirty="0"/>
              <a:t>Taking tfrmt </a:t>
            </a:r>
            <a:r>
              <a:rPr lang="en-GB" sz="2000" dirty="0" err="1"/>
              <a:t>json</a:t>
            </a:r>
            <a:r>
              <a:rPr lang="en-GB" sz="2000" dirty="0"/>
              <a:t>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E2ADA-7A7B-441F-8C9B-8785D3AC3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1800" dirty="0"/>
              <a:t>https://gsk-biostatistics.github.io/tfrmtbuilder/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7576-9947-4F46-A1E0-17470DE2AC1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13 September 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46ED-305E-4DA3-8291-73C2B339C4D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807667-947B-43EA-BCF9-A3A617EC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{</a:t>
            </a:r>
            <a:r>
              <a:rPr lang="en-GB" dirty="0" err="1"/>
              <a:t>tfrmtbuilder</a:t>
            </a:r>
            <a:r>
              <a:rPr lang="en-GB" dirty="0"/>
              <a:t>}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C0621C-125D-4A2B-8499-72CA74FAE9C4}"/>
              </a:ext>
            </a:extLst>
          </p:cNvPr>
          <p:cNvSpPr/>
          <p:nvPr/>
        </p:nvSpPr>
        <p:spPr bwMode="auto">
          <a:xfrm>
            <a:off x="586021" y="2512033"/>
            <a:ext cx="10362966" cy="31387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08000" numCol="2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2000" kern="0" dirty="0">
                <a:solidFill>
                  <a:schemeClr val="tx1"/>
                </a:solidFill>
              </a:rPr>
              <a:t>Common Function: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tfrmtbuilder</a:t>
            </a:r>
            <a:r>
              <a:rPr lang="en-GB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 dirty="0">
                <a:solidFill>
                  <a:schemeClr val="tx1"/>
                </a:solidFill>
                <a:cs typeface="Courier New" panose="02070309020205020404" pitchFamily="49" charset="0"/>
              </a:rPr>
              <a:t>Runs internal shiny app to allow you to edit the tfrmt </a:t>
            </a:r>
            <a:r>
              <a:rPr lang="en-GB" sz="1400" kern="0" dirty="0" err="1">
                <a:solidFill>
                  <a:schemeClr val="tx1"/>
                </a:solidFill>
                <a:cs typeface="Courier New" panose="02070309020205020404" pitchFamily="49" charset="0"/>
              </a:rPr>
              <a:t>json</a:t>
            </a:r>
            <a:endParaRPr lang="en-GB" sz="1400" kern="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pic>
        <p:nvPicPr>
          <p:cNvPr id="11" name="Picture 10" descr="tfrmt hex, which looks a bit like a blueprint with tfrmt written over it">
            <a:extLst>
              <a:ext uri="{FF2B5EF4-FFF2-40B4-BE49-F238E27FC236}">
                <a16:creationId xmlns:a16="http://schemas.microsoft.com/office/drawing/2014/main" id="{2644BE89-F098-4346-A266-53D00FF685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821" y="-105086"/>
            <a:ext cx="1981489" cy="198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6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398E2-57E7-47BE-8981-2F29810741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7FC51-CF7F-439D-A74E-4DB46B0D55D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13 September 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FA9B1-8C8D-4614-A54A-AA4E5451FB7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A2669C5-4820-4C78-BACD-DF5925E9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6EDB81-096C-436F-85A4-2D435EA793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 descr="Photo of school study group enjoying learning">
            <a:extLst>
              <a:ext uri="{FF2B5EF4-FFF2-40B4-BE49-F238E27FC236}">
                <a16:creationId xmlns:a16="http://schemas.microsoft.com/office/drawing/2014/main" id="{313FA672-319F-4DBA-B2B6-D00663F4F7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2"/>
          <a:stretch/>
        </p:blipFill>
        <p:spPr>
          <a:xfrm>
            <a:off x="0" y="-46234"/>
            <a:ext cx="12189046" cy="69093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3087DE-39B1-4B02-9F81-FDD53094166E}"/>
              </a:ext>
            </a:extLst>
          </p:cNvPr>
          <p:cNvSpPr txBox="1"/>
          <p:nvPr/>
        </p:nvSpPr>
        <p:spPr>
          <a:xfrm>
            <a:off x="1900719" y="694950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 fontScale="92500" lnSpcReduction="20000"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400" b="1">
                <a:solidFill>
                  <a:srgbClr val="F36633"/>
                </a:solidFill>
                <a:latin typeface="Arial"/>
                <a:ea typeface="+mj-ea"/>
              </a:rPr>
              <a:t>Demo time</a:t>
            </a:r>
            <a:endParaRPr lang="en-GB" sz="4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39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acher with students conducting scientific experiment">
            <a:extLst>
              <a:ext uri="{FF2B5EF4-FFF2-40B4-BE49-F238E27FC236}">
                <a16:creationId xmlns:a16="http://schemas.microsoft.com/office/drawing/2014/main" id="{236711BA-D80A-4ECD-A61A-C6E7FBDDB0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7"/>
          <a:stretch/>
        </p:blipFill>
        <p:spPr>
          <a:xfrm>
            <a:off x="0" y="0"/>
            <a:ext cx="12192000" cy="687418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7FC51-CF7F-439D-A74E-4DB46B0D55D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13 September 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FA9B1-8C8D-4614-A54A-AA4E5451FB7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087DE-39B1-4B02-9F81-FDD53094166E}"/>
              </a:ext>
            </a:extLst>
          </p:cNvPr>
          <p:cNvSpPr txBox="1"/>
          <p:nvPr/>
        </p:nvSpPr>
        <p:spPr>
          <a:xfrm>
            <a:off x="381000" y="878780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 fontScale="92500" lnSpcReduction="20000"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400" b="1" dirty="0">
                <a:solidFill>
                  <a:srgbClr val="F36633"/>
                </a:solidFill>
                <a:latin typeface="Arial"/>
                <a:ea typeface="+mj-ea"/>
              </a:rPr>
              <a:t>Exercise time</a:t>
            </a:r>
            <a:endParaRPr lang="en-GB" sz="48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5BD1AE-C787-3D9D-9BF2-9F1EDA46E327}"/>
              </a:ext>
            </a:extLst>
          </p:cNvPr>
          <p:cNvSpPr txBox="1"/>
          <p:nvPr/>
        </p:nvSpPr>
        <p:spPr>
          <a:xfrm>
            <a:off x="548508" y="1793180"/>
            <a:ext cx="5079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02-ARDs_and_Displays/02-demog_ard_exercise.R</a:t>
            </a:r>
          </a:p>
          <a:p>
            <a:r>
              <a:rPr lang="en-US" dirty="0"/>
              <a:t>02-ARDs_and_Displays/03-demog_table_exercise.R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1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1EC1-6E45-8CBF-A4B0-9C520FA0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ADaM</a:t>
            </a:r>
            <a:r>
              <a:rPr lang="en-US" dirty="0"/>
              <a:t> -&gt; Display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098E9-1AE0-A0C0-2B97-A49ABB47E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FDD5E-6EB9-7F9C-D65A-BAD21F77A2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Great for simplicity</a:t>
            </a:r>
          </a:p>
          <a:p>
            <a:r>
              <a:rPr lang="en-US" dirty="0"/>
              <a:t>One program per display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0708C-848F-FCEC-1970-D48702E64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19ECB-C43F-057D-58B9-596CE7E8F3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Any time a change is to be made, program must be rerun</a:t>
            </a:r>
          </a:p>
          <a:p>
            <a:r>
              <a:rPr lang="en-US" dirty="0"/>
              <a:t>QC on rounded values</a:t>
            </a:r>
          </a:p>
          <a:p>
            <a:r>
              <a:rPr lang="en-US" dirty="0" err="1"/>
              <a:t>QCing</a:t>
            </a:r>
            <a:r>
              <a:rPr lang="en-US" dirty="0"/>
              <a:t> plots?</a:t>
            </a:r>
          </a:p>
        </p:txBody>
      </p:sp>
    </p:spTree>
    <p:extLst>
      <p:ext uri="{BB962C8B-B14F-4D97-AF65-F5344CB8AC3E}">
        <p14:creationId xmlns:p14="http://schemas.microsoft.com/office/powerpoint/2010/main" val="94374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rrow: Right 87">
            <a:extLst>
              <a:ext uri="{FF2B5EF4-FFF2-40B4-BE49-F238E27FC236}">
                <a16:creationId xmlns:a16="http://schemas.microsoft.com/office/drawing/2014/main" id="{056BFA73-FC39-0299-4C1C-BE96B087A903}"/>
              </a:ext>
            </a:extLst>
          </p:cNvPr>
          <p:cNvSpPr/>
          <p:nvPr/>
        </p:nvSpPr>
        <p:spPr bwMode="auto">
          <a:xfrm rot="12626398">
            <a:off x="5952041" y="2910489"/>
            <a:ext cx="933748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E4235556-4C3D-83B7-6399-BD21A7C77074}"/>
              </a:ext>
            </a:extLst>
          </p:cNvPr>
          <p:cNvSpPr/>
          <p:nvPr/>
        </p:nvSpPr>
        <p:spPr bwMode="auto">
          <a:xfrm rot="18561057">
            <a:off x="7881830" y="2846561"/>
            <a:ext cx="691054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6139DF8-98EA-E055-AD5C-478DE351828E}"/>
              </a:ext>
            </a:extLst>
          </p:cNvPr>
          <p:cNvSpPr txBox="1"/>
          <p:nvPr/>
        </p:nvSpPr>
        <p:spPr>
          <a:xfrm>
            <a:off x="7118358" y="4288635"/>
            <a:ext cx="765315" cy="52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200" b="1" dirty="0"/>
              <a:t>A</a:t>
            </a:r>
            <a:r>
              <a:rPr lang="en-GB" sz="1200" dirty="0"/>
              <a:t>nalysis </a:t>
            </a:r>
            <a:r>
              <a:rPr lang="en-GB" sz="1200" b="1" dirty="0"/>
              <a:t>R</a:t>
            </a:r>
            <a:r>
              <a:rPr lang="en-GB" sz="1200" dirty="0"/>
              <a:t>esults </a:t>
            </a:r>
            <a:r>
              <a:rPr lang="en-GB" sz="1200" b="1" dirty="0"/>
              <a:t>D</a:t>
            </a:r>
            <a:r>
              <a:rPr lang="en-GB" sz="1200" dirty="0"/>
              <a:t>ata</a:t>
            </a:r>
          </a:p>
        </p:txBody>
      </p:sp>
      <p:pic>
        <p:nvPicPr>
          <p:cNvPr id="91" name="Graphic 90" descr="Database with solid fill">
            <a:extLst>
              <a:ext uri="{FF2B5EF4-FFF2-40B4-BE49-F238E27FC236}">
                <a16:creationId xmlns:a16="http://schemas.microsoft.com/office/drawing/2014/main" id="{062DA790-CF62-4C62-222C-7DF518465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2450" y="3393066"/>
            <a:ext cx="977131" cy="955232"/>
          </a:xfrm>
          <a:prstGeom prst="rect">
            <a:avLst/>
          </a:prstGeom>
        </p:spPr>
      </p:pic>
      <p:pic>
        <p:nvPicPr>
          <p:cNvPr id="92" name="Graphic 91" descr="Database with solid fill">
            <a:extLst>
              <a:ext uri="{FF2B5EF4-FFF2-40B4-BE49-F238E27FC236}">
                <a16:creationId xmlns:a16="http://schemas.microsoft.com/office/drawing/2014/main" id="{1870C3F5-E7AE-7518-60FE-A0FF78D8B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9427" y="3393066"/>
            <a:ext cx="977131" cy="955232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4C631CB0-D4F9-C5BD-C0B7-0A24077F81C8}"/>
              </a:ext>
            </a:extLst>
          </p:cNvPr>
          <p:cNvSpPr txBox="1"/>
          <p:nvPr/>
        </p:nvSpPr>
        <p:spPr>
          <a:xfrm>
            <a:off x="2585334" y="4288635"/>
            <a:ext cx="765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200" b="1" dirty="0" err="1"/>
              <a:t>ADaM</a:t>
            </a:r>
            <a:endParaRPr lang="en-GB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B77C9E6-1A60-3893-C40E-EBE018742E61}"/>
              </a:ext>
            </a:extLst>
          </p:cNvPr>
          <p:cNvSpPr txBox="1"/>
          <p:nvPr/>
        </p:nvSpPr>
        <p:spPr>
          <a:xfrm>
            <a:off x="4120532" y="4038264"/>
            <a:ext cx="2227943" cy="195491"/>
          </a:xfrm>
          <a:prstGeom prst="rect">
            <a:avLst/>
          </a:prstGeom>
          <a:noFill/>
        </p:spPr>
        <p:txBody>
          <a:bodyPr wrap="square" lIns="180000" tIns="180000" rIns="180000" bIns="18000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50000"/>
            </a:pPr>
            <a:r>
              <a:rPr lang="en-GB" sz="1200"/>
              <a:t>Data Analysis</a:t>
            </a:r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01C5CF36-A41E-136C-5DAA-083883D68966}"/>
              </a:ext>
            </a:extLst>
          </p:cNvPr>
          <p:cNvSpPr/>
          <p:nvPr/>
        </p:nvSpPr>
        <p:spPr bwMode="auto">
          <a:xfrm>
            <a:off x="-183466" y="3844436"/>
            <a:ext cx="2385652" cy="248708"/>
          </a:xfrm>
          <a:prstGeom prst="rightArrow">
            <a:avLst/>
          </a:prstGeom>
          <a:solidFill>
            <a:schemeClr val="tx2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8E394BB6-4000-C460-F484-5D38C8FC1669}"/>
              </a:ext>
            </a:extLst>
          </p:cNvPr>
          <p:cNvSpPr/>
          <p:nvPr/>
        </p:nvSpPr>
        <p:spPr bwMode="auto">
          <a:xfrm>
            <a:off x="3733800" y="3844436"/>
            <a:ext cx="3004033" cy="248708"/>
          </a:xfrm>
          <a:prstGeom prst="rightArrow">
            <a:avLst/>
          </a:prstGeom>
          <a:solidFill>
            <a:schemeClr val="tx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6F9E4A6-2A9D-DA3F-8319-0E4FD16B95AE}"/>
              </a:ext>
            </a:extLst>
          </p:cNvPr>
          <p:cNvSpPr/>
          <p:nvPr/>
        </p:nvSpPr>
        <p:spPr>
          <a:xfrm>
            <a:off x="4497817" y="2631099"/>
            <a:ext cx="1303666" cy="27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Submissions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475644E9-8FD8-0CDC-A354-C34839DDA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495" y="1898267"/>
            <a:ext cx="1459841" cy="8072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F54F15D6-D647-5126-2A0E-56A7A57C84EA}"/>
              </a:ext>
            </a:extLst>
          </p:cNvPr>
          <p:cNvSpPr/>
          <p:nvPr/>
        </p:nvSpPr>
        <p:spPr>
          <a:xfrm>
            <a:off x="6834817" y="2183813"/>
            <a:ext cx="1303666" cy="27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In-text CSR</a:t>
            </a:r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B0F52893-E3E5-49AD-3047-6EBEFF21F549}"/>
              </a:ext>
            </a:extLst>
          </p:cNvPr>
          <p:cNvSpPr/>
          <p:nvPr/>
        </p:nvSpPr>
        <p:spPr bwMode="auto">
          <a:xfrm rot="16200000">
            <a:off x="7161460" y="2617014"/>
            <a:ext cx="623510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8AEB5B59-7EE3-BEF0-AD5E-1549EC78E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489" y="1344834"/>
            <a:ext cx="1201451" cy="8649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5BA9A969-32A8-FB53-DD0F-7F01AC3315B4}"/>
              </a:ext>
            </a:extLst>
          </p:cNvPr>
          <p:cNvSpPr/>
          <p:nvPr/>
        </p:nvSpPr>
        <p:spPr>
          <a:xfrm>
            <a:off x="8695032" y="2301881"/>
            <a:ext cx="1303666" cy="225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Presentations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03833DB-C035-B0AC-8E59-CC2EE2B529F8}"/>
              </a:ext>
            </a:extLst>
          </p:cNvPr>
          <p:cNvSpPr/>
          <p:nvPr/>
        </p:nvSpPr>
        <p:spPr>
          <a:xfrm>
            <a:off x="10082170" y="3865895"/>
            <a:ext cx="1303666" cy="225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Publications</a:t>
            </a:r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A02ED593-15A2-31BA-6CBB-886A37B1C320}"/>
              </a:ext>
            </a:extLst>
          </p:cNvPr>
          <p:cNvSpPr/>
          <p:nvPr/>
        </p:nvSpPr>
        <p:spPr bwMode="auto">
          <a:xfrm rot="21104292">
            <a:off x="8302076" y="3475126"/>
            <a:ext cx="1160075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3EA0FC19-D712-3402-B2C0-03E17AE67C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7579" y="2804849"/>
            <a:ext cx="1307380" cy="6626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614A689A-28E3-FBCD-D668-E0933750D5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4736" y="3038387"/>
            <a:ext cx="1175262" cy="6865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792734C-3E12-2F11-637A-8A571524B4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9381" y="3265351"/>
            <a:ext cx="1112665" cy="6103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4B6E7DC9-7704-672B-3737-991483BFFD34}"/>
              </a:ext>
            </a:extLst>
          </p:cNvPr>
          <p:cNvSpPr/>
          <p:nvPr/>
        </p:nvSpPr>
        <p:spPr>
          <a:xfrm>
            <a:off x="10077670" y="5257765"/>
            <a:ext cx="14285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clinicaltrials.gov</a:t>
            </a:r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6E297276-2431-CF34-06D3-407D44DCBA34}"/>
              </a:ext>
            </a:extLst>
          </p:cNvPr>
          <p:cNvSpPr/>
          <p:nvPr/>
        </p:nvSpPr>
        <p:spPr bwMode="auto">
          <a:xfrm rot="1240854">
            <a:off x="8268542" y="4331592"/>
            <a:ext cx="1160075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6BBE926A-665A-C0B6-7041-75DA249AF5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43522" y="4455947"/>
            <a:ext cx="1328849" cy="7656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F53BE73A-61A3-6F3C-7BD3-E69FA771FE94}"/>
              </a:ext>
            </a:extLst>
          </p:cNvPr>
          <p:cNvSpPr/>
          <p:nvPr/>
        </p:nvSpPr>
        <p:spPr>
          <a:xfrm>
            <a:off x="8676352" y="6283679"/>
            <a:ext cx="1303666" cy="225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Dynamic apps</a:t>
            </a: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1C160048-4F67-129A-FF06-36DB40DF6465}"/>
              </a:ext>
            </a:extLst>
          </p:cNvPr>
          <p:cNvSpPr/>
          <p:nvPr/>
        </p:nvSpPr>
        <p:spPr bwMode="auto">
          <a:xfrm rot="2620206">
            <a:off x="7974530" y="4886789"/>
            <a:ext cx="753773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C88DAEE9-4D09-38A6-23C5-83D02EB379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7673" y="5533610"/>
            <a:ext cx="1341026" cy="7078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6EAF5E61-56BC-F03B-E666-21BBD7B5AB7B}"/>
              </a:ext>
            </a:extLst>
          </p:cNvPr>
          <p:cNvSpPr/>
          <p:nvPr/>
        </p:nvSpPr>
        <p:spPr>
          <a:xfrm>
            <a:off x="6835765" y="6570664"/>
            <a:ext cx="1303666" cy="225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Meta-analyses</a:t>
            </a:r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40F6F54F-3701-F8BC-E3C2-5EB99F56B585}"/>
              </a:ext>
            </a:extLst>
          </p:cNvPr>
          <p:cNvSpPr/>
          <p:nvPr/>
        </p:nvSpPr>
        <p:spPr bwMode="auto">
          <a:xfrm rot="5400000">
            <a:off x="7217976" y="5163076"/>
            <a:ext cx="559467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C2B72C7F-420A-EDB0-BF65-E8AB05F2ADF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7514"/>
          <a:stretch/>
        </p:blipFill>
        <p:spPr>
          <a:xfrm>
            <a:off x="6831032" y="5776606"/>
            <a:ext cx="1304937" cy="7742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8780334C-F97E-2439-B4AA-8CB19C31EFA1}"/>
              </a:ext>
            </a:extLst>
          </p:cNvPr>
          <p:cNvSpPr/>
          <p:nvPr/>
        </p:nvSpPr>
        <p:spPr>
          <a:xfrm>
            <a:off x="4582670" y="5962726"/>
            <a:ext cx="1303666" cy="375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Integrated safety reporting</a:t>
            </a:r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FBFC819F-9C5F-E69B-39AB-6A49052FFA55}"/>
              </a:ext>
            </a:extLst>
          </p:cNvPr>
          <p:cNvSpPr/>
          <p:nvPr/>
        </p:nvSpPr>
        <p:spPr bwMode="auto">
          <a:xfrm rot="8473691">
            <a:off x="5975818" y="4886790"/>
            <a:ext cx="928190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51D3E9CF-C6D3-C74D-D2AB-135439C57C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82670" y="5038128"/>
            <a:ext cx="1303666" cy="8767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A1FDE855-6B3C-34F3-D512-CDBEBFB95E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73994" y="1489704"/>
            <a:ext cx="1520626" cy="851803"/>
          </a:xfrm>
          <a:prstGeom prst="rect">
            <a:avLst/>
          </a:prstGeom>
        </p:spPr>
      </p:pic>
      <p:sp>
        <p:nvSpPr>
          <p:cNvPr id="127" name="Title 4">
            <a:extLst>
              <a:ext uri="{FF2B5EF4-FFF2-40B4-BE49-F238E27FC236}">
                <a16:creationId xmlns:a16="http://schemas.microsoft.com/office/drawing/2014/main" id="{65AD6E66-FFE0-C7C3-00AF-395E0413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>
            <a:normAutofit fontScale="90000"/>
          </a:bodyPr>
          <a:lstStyle/>
          <a:p>
            <a:r>
              <a:rPr lang="en-GB" dirty="0"/>
              <a:t>Analysis Results Data</a:t>
            </a:r>
          </a:p>
        </p:txBody>
      </p:sp>
      <p:sp>
        <p:nvSpPr>
          <p:cNvPr id="128" name="Subtitle 5">
            <a:extLst>
              <a:ext uri="{FF2B5EF4-FFF2-40B4-BE49-F238E27FC236}">
                <a16:creationId xmlns:a16="http://schemas.microsoft.com/office/drawing/2014/main" id="{287D7840-6B56-E534-77A1-3259C7D4890D}"/>
              </a:ext>
            </a:extLst>
          </p:cNvPr>
          <p:cNvSpPr txBox="1">
            <a:spLocks/>
          </p:cNvSpPr>
          <p:nvPr/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The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03746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AAA6A32-DC4C-CCCD-7D1C-7A0547A89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0423" y="1448438"/>
            <a:ext cx="7392862" cy="2691491"/>
          </a:xfrm>
          <a:prstGeom prst="rect">
            <a:avLst/>
          </a:prstGeom>
        </p:spPr>
      </p:pic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A8A10CC-99AA-CB33-EAB2-337081566E53}"/>
              </a:ext>
            </a:extLst>
          </p:cNvPr>
          <p:cNvSpPr txBox="1">
            <a:spLocks/>
          </p:cNvSpPr>
          <p:nvPr/>
        </p:nvSpPr>
        <p:spPr>
          <a:xfrm>
            <a:off x="365126" y="1311163"/>
            <a:ext cx="3597274" cy="2828766"/>
          </a:xfrm>
          <a:custGeom>
            <a:avLst/>
            <a:gdLst>
              <a:gd name="connsiteX0" fmla="*/ 185682 w 11460164"/>
              <a:gd name="connsiteY0" fmla="*/ 0 h 4484800"/>
              <a:gd name="connsiteX1" fmla="*/ 11274482 w 11460164"/>
              <a:gd name="connsiteY1" fmla="*/ 0 h 4484800"/>
              <a:gd name="connsiteX2" fmla="*/ 11460164 w 11460164"/>
              <a:gd name="connsiteY2" fmla="*/ 185682 h 4484800"/>
              <a:gd name="connsiteX3" fmla="*/ 11460164 w 11460164"/>
              <a:gd name="connsiteY3" fmla="*/ 456183 h 4484800"/>
              <a:gd name="connsiteX4" fmla="*/ 11460164 w 11460164"/>
              <a:gd name="connsiteY4" fmla="*/ 715601 h 4484800"/>
              <a:gd name="connsiteX5" fmla="*/ 11460164 w 11460164"/>
              <a:gd name="connsiteY5" fmla="*/ 4299118 h 4484800"/>
              <a:gd name="connsiteX6" fmla="*/ 11274482 w 11460164"/>
              <a:gd name="connsiteY6" fmla="*/ 4484800 h 4484800"/>
              <a:gd name="connsiteX7" fmla="*/ 185682 w 11460164"/>
              <a:gd name="connsiteY7" fmla="*/ 4484800 h 4484800"/>
              <a:gd name="connsiteX8" fmla="*/ 0 w 11460164"/>
              <a:gd name="connsiteY8" fmla="*/ 4299118 h 4484800"/>
              <a:gd name="connsiteX9" fmla="*/ 0 w 11460164"/>
              <a:gd name="connsiteY9" fmla="*/ 715601 h 4484800"/>
              <a:gd name="connsiteX10" fmla="*/ 0 w 11460164"/>
              <a:gd name="connsiteY10" fmla="*/ 456183 h 4484800"/>
              <a:gd name="connsiteX11" fmla="*/ 0 w 11460164"/>
              <a:gd name="connsiteY11" fmla="*/ 185682 h 4484800"/>
              <a:gd name="connsiteX12" fmla="*/ 185682 w 11460164"/>
              <a:gd name="connsiteY12" fmla="*/ 0 h 44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60164" h="4484800">
                <a:moveTo>
                  <a:pt x="185682" y="0"/>
                </a:moveTo>
                <a:lnTo>
                  <a:pt x="11274482" y="0"/>
                </a:lnTo>
                <a:cubicBezTo>
                  <a:pt x="11377031" y="0"/>
                  <a:pt x="11460164" y="83133"/>
                  <a:pt x="11460164" y="185682"/>
                </a:cubicBezTo>
                <a:lnTo>
                  <a:pt x="11460164" y="456183"/>
                </a:lnTo>
                <a:lnTo>
                  <a:pt x="11460164" y="715601"/>
                </a:lnTo>
                <a:lnTo>
                  <a:pt x="11460164" y="4299118"/>
                </a:lnTo>
                <a:cubicBezTo>
                  <a:pt x="11460164" y="4401667"/>
                  <a:pt x="11377031" y="4484800"/>
                  <a:pt x="11274482" y="4484800"/>
                </a:cubicBezTo>
                <a:lnTo>
                  <a:pt x="185682" y="4484800"/>
                </a:lnTo>
                <a:cubicBezTo>
                  <a:pt x="83133" y="4484800"/>
                  <a:pt x="0" y="4401667"/>
                  <a:pt x="0" y="4299118"/>
                </a:cubicBezTo>
                <a:lnTo>
                  <a:pt x="0" y="715601"/>
                </a:lnTo>
                <a:lnTo>
                  <a:pt x="0" y="456183"/>
                </a:lnTo>
                <a:lnTo>
                  <a:pt x="0" y="185682"/>
                </a:lnTo>
                <a:cubicBezTo>
                  <a:pt x="0" y="83133"/>
                  <a:pt x="83133" y="0"/>
                  <a:pt x="185682" y="0"/>
                </a:cubicBez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>
            <a:noFill/>
          </a:ln>
        </p:spPr>
        <p:txBody>
          <a:bodyPr vert="horz" wrap="square" lIns="180000" tIns="180000" rIns="180000" bIns="180000" rtlCol="0">
            <a:noAutofit/>
          </a:bodyPr>
          <a:lstStyle>
            <a:lvl1pPr marL="35999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3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97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41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995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59946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99940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5993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9922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991" marR="0" lvl="0" indent="-359991" algn="l" defTabSz="12191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3663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Key features</a:t>
            </a:r>
          </a:p>
          <a:p>
            <a:pPr marL="717533" marR="0" lvl="1" indent="-359991" algn="l" defTabSz="12191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­"/>
              <a:tabLst/>
              <a:defRPr/>
            </a:pPr>
            <a:r>
              <a:rPr kumimoji="0" lang="en-GB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Unformatted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 values</a:t>
            </a:r>
          </a:p>
          <a:p>
            <a:pPr marL="717533" marR="0" lvl="1" indent="-359991" algn="l" defTabSz="12191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­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1 value per row </a:t>
            </a:r>
          </a:p>
          <a:p>
            <a:pPr marL="717533" marR="0" lvl="1" indent="-359991" algn="l" defTabSz="12191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­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Distinct columns for each grouping variable</a:t>
            </a:r>
          </a:p>
          <a:p>
            <a:pPr marL="717533" marR="0" lvl="1" indent="-359991" algn="l" defTabSz="12191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­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Include everything you want to display (particularly labels) </a:t>
            </a:r>
          </a:p>
          <a:p>
            <a:pPr marL="359991" marR="0" lvl="0" indent="-359991" algn="l" defTabSz="12191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3663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  <a:p>
            <a:pPr marL="359991" marR="0" lvl="0" indent="-359991" algn="l" defTabSz="12191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3663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  <a:p>
            <a:pPr marL="359991" marR="0" lvl="0" indent="-359991" algn="l" defTabSz="12191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3663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  <a:p>
            <a:pPr marL="359991" marR="0" lvl="0" indent="-359991" algn="l" defTabSz="12191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3663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AE72F93F-BAB4-55D5-8790-658092A22E8D}"/>
              </a:ext>
            </a:extLst>
          </p:cNvPr>
          <p:cNvSpPr txBox="1">
            <a:spLocks/>
          </p:cNvSpPr>
          <p:nvPr/>
        </p:nvSpPr>
        <p:spPr>
          <a:xfrm>
            <a:off x="1179478" y="242888"/>
            <a:ext cx="10645810" cy="43088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>
                <a:ln>
                  <a:noFill/>
                </a:ln>
                <a:solidFill>
                  <a:srgbClr val="F36633"/>
                </a:solidFill>
                <a:effectLst/>
                <a:uLnTx/>
                <a:uFillTx/>
                <a:latin typeface="Arial"/>
                <a:ea typeface="+mj-ea"/>
              </a:rPr>
              <a:t>Analysis Results Data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865CC94A-8993-A75E-2A42-117FA8AFB102}"/>
              </a:ext>
            </a:extLst>
          </p:cNvPr>
          <p:cNvSpPr txBox="1">
            <a:spLocks/>
          </p:cNvSpPr>
          <p:nvPr/>
        </p:nvSpPr>
        <p:spPr>
          <a:xfrm>
            <a:off x="443048" y="6024127"/>
            <a:ext cx="10179369" cy="763706"/>
          </a:xfrm>
          <a:prstGeom prst="rect">
            <a:avLst/>
          </a:prstGeom>
        </p:spPr>
        <p:txBody>
          <a:bodyPr vert="horz" wrap="square" lIns="0" tIns="72000" rIns="0" bIns="72000" rtlCol="0" anchor="b" anchorCtr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542" indent="0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982" indent="0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424" indent="0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9964" indent="0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sz="106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59946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99940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5993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9922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6633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hlinkClick r:id="rId3"/>
              </a:rPr>
              <a:t>Why we should respect analysis results as data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6633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</a:rPr>
              <a:t>Joana M Barros, Lukas A Widmer, Mark Baillie, Simon </a:t>
            </a:r>
            <a:r>
              <a:rPr kumimoji="0" lang="en-GB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</a:rPr>
              <a:t>Wandel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</a:rPr>
              <a:t>, (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Analytics, Novartis Pharma AG, Basel, Switzerland)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6633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https://doi.org/10.48550/arXiv.2204.09959</a:t>
            </a:r>
          </a:p>
        </p:txBody>
      </p:sp>
      <p:sp>
        <p:nvSpPr>
          <p:cNvPr id="25" name="Date Placeholder 2">
            <a:extLst>
              <a:ext uri="{FF2B5EF4-FFF2-40B4-BE49-F238E27FC236}">
                <a16:creationId xmlns:a16="http://schemas.microsoft.com/office/drawing/2014/main" id="{0017951D-7775-8596-B90F-1031FFFB9F75}"/>
              </a:ext>
            </a:extLst>
          </p:cNvPr>
          <p:cNvSpPr txBox="1">
            <a:spLocks/>
          </p:cNvSpPr>
          <p:nvPr/>
        </p:nvSpPr>
        <p:spPr>
          <a:xfrm>
            <a:off x="8172450" y="6343650"/>
            <a:ext cx="2776537" cy="2698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defPPr>
              <a:defRPr lang="en-US"/>
            </a:defPPr>
            <a:lvl1pPr marL="0" algn="r" defTabSz="121917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6B58B4-0D72-4C8B-9355-854FB5782278}" type="datetime4">
              <a:rPr lang="en-GB" smtClean="0">
                <a:solidFill>
                  <a:srgbClr val="000000"/>
                </a:solidFill>
                <a:latin typeface="Arial"/>
              </a:rPr>
              <a:pPr/>
              <a:t>13 September 2023</a:t>
            </a:fld>
            <a:endParaRPr lang="en-GB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Slide Number Placeholder 1">
            <a:extLst>
              <a:ext uri="{FF2B5EF4-FFF2-40B4-BE49-F238E27FC236}">
                <a16:creationId xmlns:a16="http://schemas.microsoft.com/office/drawing/2014/main" id="{0D1857E6-8D27-DFA9-48A5-DF5A543F064D}"/>
              </a:ext>
            </a:extLst>
          </p:cNvPr>
          <p:cNvSpPr txBox="1">
            <a:spLocks/>
          </p:cNvSpPr>
          <p:nvPr/>
        </p:nvSpPr>
        <p:spPr>
          <a:xfrm>
            <a:off x="11285288" y="6343650"/>
            <a:ext cx="540000" cy="2698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defPPr>
              <a:defRPr lang="en-US"/>
            </a:defPPr>
            <a:lvl1pPr marL="0" algn="r" defTabSz="121917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9F533D-B52E-4A2F-BF72-0ADD2D94BD75}" type="slidenum">
              <a:rPr lang="en-GB" smtClean="0">
                <a:solidFill>
                  <a:srgbClr val="000000"/>
                </a:solidFill>
                <a:latin typeface="Arial"/>
              </a:rPr>
              <a:pPr/>
              <a:t>4</a:t>
            </a:fld>
            <a:endParaRPr lang="en-GB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" name="Graphic 26" descr="Database with solid fill">
            <a:extLst>
              <a:ext uri="{FF2B5EF4-FFF2-40B4-BE49-F238E27FC236}">
                <a16:creationId xmlns:a16="http://schemas.microsoft.com/office/drawing/2014/main" id="{F30BE64D-78C1-F7E2-9727-482142CCB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347" y="196159"/>
            <a:ext cx="977131" cy="9552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5F3DE94-4305-0BEE-BD84-34F99CF165AA}"/>
              </a:ext>
            </a:extLst>
          </p:cNvPr>
          <p:cNvSpPr txBox="1"/>
          <p:nvPr/>
        </p:nvSpPr>
        <p:spPr>
          <a:xfrm>
            <a:off x="365126" y="4685939"/>
            <a:ext cx="100948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/>
            <a:r>
              <a:rPr lang="en-GB" sz="2400" dirty="0">
                <a:solidFill>
                  <a:srgbClr val="000000"/>
                </a:solidFill>
                <a:latin typeface="Arial"/>
              </a:rPr>
              <a:t>Interested in reading more, see:</a:t>
            </a:r>
          </a:p>
          <a:p>
            <a:pPr marL="609585" lvl="1" defTabSz="1219170"/>
            <a:r>
              <a:rPr lang="en-GB" sz="2400" i="1" dirty="0">
                <a:solidFill>
                  <a:srgbClr val="000000"/>
                </a:solidFill>
                <a:latin typeface="Arial"/>
                <a:hlinkClick r:id="rId3"/>
              </a:rPr>
              <a:t>Why we should respect analysis results as data</a:t>
            </a:r>
            <a:endParaRPr lang="en-GB" sz="2400" i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BA45033-6BDD-A300-C52C-B199E348D1FA}"/>
              </a:ext>
            </a:extLst>
          </p:cNvPr>
          <p:cNvSpPr/>
          <p:nvPr/>
        </p:nvSpPr>
        <p:spPr bwMode="auto">
          <a:xfrm>
            <a:off x="10889912" y="3007276"/>
            <a:ext cx="848434" cy="1210564"/>
          </a:xfrm>
          <a:prstGeom prst="ellipse">
            <a:avLst/>
          </a:prstGeom>
          <a:noFill/>
          <a:ln w="57150" cap="flat" cmpd="sng" algn="ctr">
            <a:solidFill>
              <a:srgbClr val="E21860"/>
            </a:solidFill>
            <a:prstDash val="solid"/>
            <a:headEnd/>
            <a:tailEnd/>
          </a:ln>
          <a:effectLst/>
        </p:spPr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121917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3663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10832EA-A2EF-9EAE-B4F9-B7BCA6236CAB}"/>
              </a:ext>
            </a:extLst>
          </p:cNvPr>
          <p:cNvSpPr/>
          <p:nvPr/>
        </p:nvSpPr>
        <p:spPr bwMode="auto">
          <a:xfrm>
            <a:off x="9560718" y="1688688"/>
            <a:ext cx="1400988" cy="1119874"/>
          </a:xfrm>
          <a:prstGeom prst="ellipse">
            <a:avLst/>
          </a:prstGeom>
          <a:noFill/>
          <a:ln w="57150" cap="flat" cmpd="sng" algn="ctr">
            <a:solidFill>
              <a:srgbClr val="E21860"/>
            </a:solidFill>
            <a:prstDash val="solid"/>
            <a:headEnd/>
            <a:tailEnd/>
          </a:ln>
          <a:effectLst/>
        </p:spPr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121917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3663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C1297D-CD87-F0E5-CFAE-4CD6EBE4694B}"/>
              </a:ext>
            </a:extLst>
          </p:cNvPr>
          <p:cNvCxnSpPr>
            <a:cxnSpLocks/>
          </p:cNvCxnSpPr>
          <p:nvPr/>
        </p:nvCxnSpPr>
        <p:spPr>
          <a:xfrm>
            <a:off x="9894873" y="3354572"/>
            <a:ext cx="0" cy="785357"/>
          </a:xfrm>
          <a:prstGeom prst="straightConnector1">
            <a:avLst/>
          </a:prstGeom>
          <a:noFill/>
          <a:ln w="57150" cap="rnd" cmpd="sng" algn="ctr">
            <a:solidFill>
              <a:srgbClr val="244EA2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7E099B-E434-E53F-9A3E-54E68B98E1AD}"/>
              </a:ext>
            </a:extLst>
          </p:cNvPr>
          <p:cNvSpPr/>
          <p:nvPr/>
        </p:nvSpPr>
        <p:spPr bwMode="auto">
          <a:xfrm>
            <a:off x="4902007" y="2966981"/>
            <a:ext cx="4879448" cy="601386"/>
          </a:xfrm>
          <a:prstGeom prst="ellipse">
            <a:avLst/>
          </a:prstGeom>
          <a:noFill/>
          <a:ln w="57150" cap="flat" cmpd="sng" algn="ctr">
            <a:solidFill>
              <a:srgbClr val="FFC709"/>
            </a:solidFill>
            <a:prstDash val="solid"/>
            <a:headEnd/>
            <a:tailEnd/>
          </a:ln>
          <a:effectLst/>
        </p:spPr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121917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3663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68A43C-BD5A-434F-0976-170115A3C9E0}"/>
              </a:ext>
            </a:extLst>
          </p:cNvPr>
          <p:cNvSpPr/>
          <p:nvPr/>
        </p:nvSpPr>
        <p:spPr bwMode="auto">
          <a:xfrm>
            <a:off x="7378995" y="1898164"/>
            <a:ext cx="2402460" cy="837444"/>
          </a:xfrm>
          <a:prstGeom prst="ellipse">
            <a:avLst/>
          </a:prstGeom>
          <a:noFill/>
          <a:ln w="57150" cap="flat" cmpd="sng" algn="ctr">
            <a:solidFill>
              <a:srgbClr val="FFC709"/>
            </a:solidFill>
            <a:prstDash val="solid"/>
            <a:headEnd/>
            <a:tailEnd/>
          </a:ln>
          <a:effectLst/>
        </p:spPr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121917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3663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049E68-74C0-6C45-42C8-6FF99D2AA1D9}"/>
              </a:ext>
            </a:extLst>
          </p:cNvPr>
          <p:cNvCxnSpPr>
            <a:cxnSpLocks/>
          </p:cNvCxnSpPr>
          <p:nvPr/>
        </p:nvCxnSpPr>
        <p:spPr>
          <a:xfrm>
            <a:off x="11844386" y="3354572"/>
            <a:ext cx="0" cy="785357"/>
          </a:xfrm>
          <a:prstGeom prst="straightConnector1">
            <a:avLst/>
          </a:prstGeom>
          <a:noFill/>
          <a:ln w="57150" cap="rnd" cmpd="sng" algn="ctr">
            <a:solidFill>
              <a:srgbClr val="244EA2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007BA07-CA35-AA04-610D-84EF3B1C1F83}"/>
              </a:ext>
            </a:extLst>
          </p:cNvPr>
          <p:cNvSpPr/>
          <p:nvPr/>
        </p:nvSpPr>
        <p:spPr bwMode="auto">
          <a:xfrm>
            <a:off x="4220310" y="2998423"/>
            <a:ext cx="947105" cy="1219417"/>
          </a:xfrm>
          <a:prstGeom prst="ellipse">
            <a:avLst/>
          </a:prstGeom>
          <a:noFill/>
          <a:ln w="57150" cap="flat" cmpd="sng" algn="ctr">
            <a:solidFill>
              <a:srgbClr val="69B445"/>
            </a:solidFill>
            <a:prstDash val="solid"/>
            <a:headEnd/>
            <a:tailEnd/>
          </a:ln>
          <a:effectLst/>
        </p:spPr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121917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3663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0D8A701-FB01-B199-28ED-E3EBE76E631F}"/>
              </a:ext>
            </a:extLst>
          </p:cNvPr>
          <p:cNvSpPr/>
          <p:nvPr/>
        </p:nvSpPr>
        <p:spPr bwMode="auto">
          <a:xfrm>
            <a:off x="9943305" y="2232612"/>
            <a:ext cx="1005682" cy="260695"/>
          </a:xfrm>
          <a:prstGeom prst="ellipse">
            <a:avLst/>
          </a:prstGeom>
          <a:noFill/>
          <a:ln w="57150" cap="flat" cmpd="sng" algn="ctr">
            <a:solidFill>
              <a:srgbClr val="244EA2"/>
            </a:solidFill>
            <a:prstDash val="solid"/>
            <a:headEnd/>
            <a:tailEnd/>
          </a:ln>
          <a:effectLst/>
        </p:spPr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121917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3663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1827E5-A666-F8D5-80F9-4F2C64A6A7C5}"/>
              </a:ext>
            </a:extLst>
          </p:cNvPr>
          <p:cNvSpPr/>
          <p:nvPr/>
        </p:nvSpPr>
        <p:spPr bwMode="auto">
          <a:xfrm>
            <a:off x="11352548" y="3354572"/>
            <a:ext cx="323985" cy="435479"/>
          </a:xfrm>
          <a:prstGeom prst="ellipse">
            <a:avLst/>
          </a:prstGeom>
          <a:noFill/>
          <a:ln w="57150" cap="flat" cmpd="sng" algn="ctr">
            <a:solidFill>
              <a:srgbClr val="244EA2"/>
            </a:solidFill>
            <a:prstDash val="solid"/>
            <a:headEnd/>
            <a:tailEnd/>
          </a:ln>
          <a:effectLst/>
        </p:spPr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121917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3663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990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 animBg="1"/>
      <p:bldP spid="32" grpId="0" animBg="1"/>
      <p:bldP spid="33" grpId="0" animBg="1"/>
      <p:bldP spid="35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84E8-36DF-4D8C-0711-764D2D00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01DAB-1247-55A6-EA6E-4E18708C3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ARD’s are naturally ‘Tidy’</a:t>
            </a:r>
          </a:p>
          <a:p>
            <a:pPr lvl="1"/>
            <a:r>
              <a:rPr lang="en-US" dirty="0"/>
              <a:t>A single row per record</a:t>
            </a:r>
          </a:p>
          <a:p>
            <a:pPr lvl="1"/>
            <a:r>
              <a:rPr lang="en-US" dirty="0"/>
              <a:t>Aligns with </a:t>
            </a:r>
            <a:r>
              <a:rPr lang="en-US" dirty="0" err="1"/>
              <a:t>tidyverse</a:t>
            </a:r>
            <a:r>
              <a:rPr lang="en-US" dirty="0"/>
              <a:t> approaches</a:t>
            </a:r>
          </a:p>
          <a:p>
            <a:endParaRPr lang="en-US" dirty="0"/>
          </a:p>
          <a:p>
            <a:r>
              <a:rPr lang="en-US" dirty="0"/>
              <a:t>Simplest approach is to use </a:t>
            </a:r>
            <a:r>
              <a:rPr lang="en-US" dirty="0" err="1"/>
              <a:t>tidyverse</a:t>
            </a:r>
            <a:r>
              <a:rPr lang="en-US" dirty="0"/>
              <a:t> to generate ARDs</a:t>
            </a:r>
          </a:p>
          <a:p>
            <a:pPr lvl="1"/>
            <a:r>
              <a:rPr lang="en-US" dirty="0"/>
              <a:t>Highly supported ecosystem</a:t>
            </a:r>
          </a:p>
          <a:p>
            <a:pPr lvl="1"/>
            <a:r>
              <a:rPr lang="en-US" dirty="0"/>
              <a:t>Lots of users</a:t>
            </a:r>
          </a:p>
          <a:p>
            <a:pPr lvl="1"/>
            <a:r>
              <a:rPr lang="en-US" dirty="0"/>
              <a:t>Documentation on development strategy, trusted authors,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9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C3A4-8896-6183-A511-1457B0AD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Great, we have ARD’s, but you said we’d have tables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1DFDA-772F-8B38-A32F-2ACA9EE2E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rrow: Right 87">
            <a:extLst>
              <a:ext uri="{FF2B5EF4-FFF2-40B4-BE49-F238E27FC236}">
                <a16:creationId xmlns:a16="http://schemas.microsoft.com/office/drawing/2014/main" id="{056BFA73-FC39-0299-4C1C-BE96B087A903}"/>
              </a:ext>
            </a:extLst>
          </p:cNvPr>
          <p:cNvSpPr/>
          <p:nvPr/>
        </p:nvSpPr>
        <p:spPr bwMode="auto">
          <a:xfrm rot="12626398">
            <a:off x="5952041" y="2910489"/>
            <a:ext cx="933748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E4235556-4C3D-83B7-6399-BD21A7C77074}"/>
              </a:ext>
            </a:extLst>
          </p:cNvPr>
          <p:cNvSpPr/>
          <p:nvPr/>
        </p:nvSpPr>
        <p:spPr bwMode="auto">
          <a:xfrm rot="18561057">
            <a:off x="7881830" y="2846561"/>
            <a:ext cx="691054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6139DF8-98EA-E055-AD5C-478DE351828E}"/>
              </a:ext>
            </a:extLst>
          </p:cNvPr>
          <p:cNvSpPr txBox="1"/>
          <p:nvPr/>
        </p:nvSpPr>
        <p:spPr>
          <a:xfrm>
            <a:off x="7118358" y="4288635"/>
            <a:ext cx="765315" cy="52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200" b="1" dirty="0"/>
              <a:t>A</a:t>
            </a:r>
            <a:r>
              <a:rPr lang="en-GB" sz="1200" dirty="0"/>
              <a:t>nalysis </a:t>
            </a:r>
            <a:r>
              <a:rPr lang="en-GB" sz="1200" b="1" dirty="0"/>
              <a:t>R</a:t>
            </a:r>
            <a:r>
              <a:rPr lang="en-GB" sz="1200" dirty="0"/>
              <a:t>esults </a:t>
            </a:r>
            <a:r>
              <a:rPr lang="en-GB" sz="1200" b="1" dirty="0"/>
              <a:t>D</a:t>
            </a:r>
            <a:r>
              <a:rPr lang="en-GB" sz="1200" dirty="0"/>
              <a:t>ata</a:t>
            </a:r>
          </a:p>
        </p:txBody>
      </p:sp>
      <p:pic>
        <p:nvPicPr>
          <p:cNvPr id="91" name="Graphic 90" descr="Database with solid fill">
            <a:extLst>
              <a:ext uri="{FF2B5EF4-FFF2-40B4-BE49-F238E27FC236}">
                <a16:creationId xmlns:a16="http://schemas.microsoft.com/office/drawing/2014/main" id="{062DA790-CF62-4C62-222C-7DF518465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2450" y="3393066"/>
            <a:ext cx="977131" cy="955232"/>
          </a:xfrm>
          <a:prstGeom prst="rect">
            <a:avLst/>
          </a:prstGeom>
        </p:spPr>
      </p:pic>
      <p:pic>
        <p:nvPicPr>
          <p:cNvPr id="92" name="Graphic 91" descr="Database with solid fill">
            <a:extLst>
              <a:ext uri="{FF2B5EF4-FFF2-40B4-BE49-F238E27FC236}">
                <a16:creationId xmlns:a16="http://schemas.microsoft.com/office/drawing/2014/main" id="{1870C3F5-E7AE-7518-60FE-A0FF78D8B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9427" y="3393066"/>
            <a:ext cx="977131" cy="955232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4C631CB0-D4F9-C5BD-C0B7-0A24077F81C8}"/>
              </a:ext>
            </a:extLst>
          </p:cNvPr>
          <p:cNvSpPr txBox="1"/>
          <p:nvPr/>
        </p:nvSpPr>
        <p:spPr>
          <a:xfrm>
            <a:off x="2585334" y="4288635"/>
            <a:ext cx="765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200" b="1" dirty="0" err="1"/>
              <a:t>ADaM</a:t>
            </a:r>
            <a:endParaRPr lang="en-GB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B77C9E6-1A60-3893-C40E-EBE018742E61}"/>
              </a:ext>
            </a:extLst>
          </p:cNvPr>
          <p:cNvSpPr txBox="1"/>
          <p:nvPr/>
        </p:nvSpPr>
        <p:spPr>
          <a:xfrm>
            <a:off x="4120532" y="4038264"/>
            <a:ext cx="2227943" cy="195491"/>
          </a:xfrm>
          <a:prstGeom prst="rect">
            <a:avLst/>
          </a:prstGeom>
          <a:noFill/>
        </p:spPr>
        <p:txBody>
          <a:bodyPr wrap="square" lIns="180000" tIns="180000" rIns="180000" bIns="18000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50000"/>
            </a:pPr>
            <a:r>
              <a:rPr lang="en-GB" sz="1200"/>
              <a:t>Data Analysis</a:t>
            </a:r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01C5CF36-A41E-136C-5DAA-083883D68966}"/>
              </a:ext>
            </a:extLst>
          </p:cNvPr>
          <p:cNvSpPr/>
          <p:nvPr/>
        </p:nvSpPr>
        <p:spPr bwMode="auto">
          <a:xfrm>
            <a:off x="-183466" y="3844436"/>
            <a:ext cx="2385652" cy="248708"/>
          </a:xfrm>
          <a:prstGeom prst="rightArrow">
            <a:avLst/>
          </a:prstGeom>
          <a:solidFill>
            <a:schemeClr val="tx2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8E394BB6-4000-C460-F484-5D38C8FC1669}"/>
              </a:ext>
            </a:extLst>
          </p:cNvPr>
          <p:cNvSpPr/>
          <p:nvPr/>
        </p:nvSpPr>
        <p:spPr bwMode="auto">
          <a:xfrm>
            <a:off x="3733800" y="3844436"/>
            <a:ext cx="3004033" cy="248708"/>
          </a:xfrm>
          <a:prstGeom prst="rightArrow">
            <a:avLst/>
          </a:prstGeom>
          <a:solidFill>
            <a:schemeClr val="tx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6F9E4A6-2A9D-DA3F-8319-0E4FD16B95AE}"/>
              </a:ext>
            </a:extLst>
          </p:cNvPr>
          <p:cNvSpPr/>
          <p:nvPr/>
        </p:nvSpPr>
        <p:spPr>
          <a:xfrm>
            <a:off x="4497817" y="2631099"/>
            <a:ext cx="1303666" cy="27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Submissions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475644E9-8FD8-0CDC-A354-C34839DDA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495" y="1898267"/>
            <a:ext cx="1459841" cy="8072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F54F15D6-D647-5126-2A0E-56A7A57C84EA}"/>
              </a:ext>
            </a:extLst>
          </p:cNvPr>
          <p:cNvSpPr/>
          <p:nvPr/>
        </p:nvSpPr>
        <p:spPr>
          <a:xfrm>
            <a:off x="6834817" y="2183813"/>
            <a:ext cx="1303666" cy="27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In-text CSR</a:t>
            </a:r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B0F52893-E3E5-49AD-3047-6EBEFF21F549}"/>
              </a:ext>
            </a:extLst>
          </p:cNvPr>
          <p:cNvSpPr/>
          <p:nvPr/>
        </p:nvSpPr>
        <p:spPr bwMode="auto">
          <a:xfrm rot="16200000">
            <a:off x="7161460" y="2617014"/>
            <a:ext cx="623510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8AEB5B59-7EE3-BEF0-AD5E-1549EC78E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489" y="1344834"/>
            <a:ext cx="1201451" cy="8649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5BA9A969-32A8-FB53-DD0F-7F01AC3315B4}"/>
              </a:ext>
            </a:extLst>
          </p:cNvPr>
          <p:cNvSpPr/>
          <p:nvPr/>
        </p:nvSpPr>
        <p:spPr>
          <a:xfrm>
            <a:off x="8695032" y="2301881"/>
            <a:ext cx="1303666" cy="225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Presentations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03833DB-C035-B0AC-8E59-CC2EE2B529F8}"/>
              </a:ext>
            </a:extLst>
          </p:cNvPr>
          <p:cNvSpPr/>
          <p:nvPr/>
        </p:nvSpPr>
        <p:spPr>
          <a:xfrm>
            <a:off x="10082170" y="3865895"/>
            <a:ext cx="1303666" cy="225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Publications</a:t>
            </a:r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A02ED593-15A2-31BA-6CBB-886A37B1C320}"/>
              </a:ext>
            </a:extLst>
          </p:cNvPr>
          <p:cNvSpPr/>
          <p:nvPr/>
        </p:nvSpPr>
        <p:spPr bwMode="auto">
          <a:xfrm rot="21104292">
            <a:off x="8302076" y="3475126"/>
            <a:ext cx="1160075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3EA0FC19-D712-3402-B2C0-03E17AE67C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7579" y="2804849"/>
            <a:ext cx="1307380" cy="6626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614A689A-28E3-FBCD-D668-E0933750D5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4736" y="3038387"/>
            <a:ext cx="1175262" cy="6865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792734C-3E12-2F11-637A-8A571524B4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9381" y="3265351"/>
            <a:ext cx="1112665" cy="6103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4B6E7DC9-7704-672B-3737-991483BFFD34}"/>
              </a:ext>
            </a:extLst>
          </p:cNvPr>
          <p:cNvSpPr/>
          <p:nvPr/>
        </p:nvSpPr>
        <p:spPr>
          <a:xfrm>
            <a:off x="10077670" y="5257765"/>
            <a:ext cx="14285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clinicaltrials.gov</a:t>
            </a:r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6E297276-2431-CF34-06D3-407D44DCBA34}"/>
              </a:ext>
            </a:extLst>
          </p:cNvPr>
          <p:cNvSpPr/>
          <p:nvPr/>
        </p:nvSpPr>
        <p:spPr bwMode="auto">
          <a:xfrm rot="1240854">
            <a:off x="8268542" y="4331592"/>
            <a:ext cx="1160075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6BBE926A-665A-C0B6-7041-75DA249AF5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43522" y="4455947"/>
            <a:ext cx="1328849" cy="7656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F53BE73A-61A3-6F3C-7BD3-E69FA771FE94}"/>
              </a:ext>
            </a:extLst>
          </p:cNvPr>
          <p:cNvSpPr/>
          <p:nvPr/>
        </p:nvSpPr>
        <p:spPr>
          <a:xfrm>
            <a:off x="8676352" y="6283679"/>
            <a:ext cx="1303666" cy="225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Dynamic apps</a:t>
            </a: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1C160048-4F67-129A-FF06-36DB40DF6465}"/>
              </a:ext>
            </a:extLst>
          </p:cNvPr>
          <p:cNvSpPr/>
          <p:nvPr/>
        </p:nvSpPr>
        <p:spPr bwMode="auto">
          <a:xfrm rot="2620206">
            <a:off x="7974530" y="4886789"/>
            <a:ext cx="753773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C88DAEE9-4D09-38A6-23C5-83D02EB379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7673" y="5533610"/>
            <a:ext cx="1341026" cy="7078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6EAF5E61-56BC-F03B-E666-21BBD7B5AB7B}"/>
              </a:ext>
            </a:extLst>
          </p:cNvPr>
          <p:cNvSpPr/>
          <p:nvPr/>
        </p:nvSpPr>
        <p:spPr>
          <a:xfrm>
            <a:off x="6835765" y="6570664"/>
            <a:ext cx="1303666" cy="225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Meta-analyses</a:t>
            </a:r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40F6F54F-3701-F8BC-E3C2-5EB99F56B585}"/>
              </a:ext>
            </a:extLst>
          </p:cNvPr>
          <p:cNvSpPr/>
          <p:nvPr/>
        </p:nvSpPr>
        <p:spPr bwMode="auto">
          <a:xfrm rot="5400000">
            <a:off x="7217976" y="5163076"/>
            <a:ext cx="559467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C2B72C7F-420A-EDB0-BF65-E8AB05F2ADF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7514"/>
          <a:stretch/>
        </p:blipFill>
        <p:spPr>
          <a:xfrm>
            <a:off x="6831032" y="5776606"/>
            <a:ext cx="1304937" cy="7742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8780334C-F97E-2439-B4AA-8CB19C31EFA1}"/>
              </a:ext>
            </a:extLst>
          </p:cNvPr>
          <p:cNvSpPr/>
          <p:nvPr/>
        </p:nvSpPr>
        <p:spPr>
          <a:xfrm>
            <a:off x="4582670" y="5962726"/>
            <a:ext cx="1303666" cy="375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Integrated safety reporting</a:t>
            </a:r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FBFC819F-9C5F-E69B-39AB-6A49052FFA55}"/>
              </a:ext>
            </a:extLst>
          </p:cNvPr>
          <p:cNvSpPr/>
          <p:nvPr/>
        </p:nvSpPr>
        <p:spPr bwMode="auto">
          <a:xfrm rot="8473691">
            <a:off x="5975818" y="4886790"/>
            <a:ext cx="928190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51D3E9CF-C6D3-C74D-D2AB-135439C57C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82670" y="5038128"/>
            <a:ext cx="1303666" cy="8767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A1FDE855-6B3C-34F3-D512-CDBEBFB95E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73994" y="1489704"/>
            <a:ext cx="1520626" cy="851803"/>
          </a:xfrm>
          <a:prstGeom prst="rect">
            <a:avLst/>
          </a:prstGeom>
        </p:spPr>
      </p:pic>
      <p:sp>
        <p:nvSpPr>
          <p:cNvPr id="127" name="Title 4">
            <a:extLst>
              <a:ext uri="{FF2B5EF4-FFF2-40B4-BE49-F238E27FC236}">
                <a16:creationId xmlns:a16="http://schemas.microsoft.com/office/drawing/2014/main" id="{65AD6E66-FFE0-C7C3-00AF-395E0413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>
            <a:normAutofit fontScale="90000"/>
          </a:bodyPr>
          <a:lstStyle/>
          <a:p>
            <a:r>
              <a:rPr lang="en-GB" dirty="0"/>
              <a:t>Analysis Results Data</a:t>
            </a:r>
          </a:p>
        </p:txBody>
      </p:sp>
      <p:sp>
        <p:nvSpPr>
          <p:cNvPr id="128" name="Subtitle 5">
            <a:extLst>
              <a:ext uri="{FF2B5EF4-FFF2-40B4-BE49-F238E27FC236}">
                <a16:creationId xmlns:a16="http://schemas.microsoft.com/office/drawing/2014/main" id="{287D7840-6B56-E534-77A1-3259C7D4890D}"/>
              </a:ext>
            </a:extLst>
          </p:cNvPr>
          <p:cNvSpPr txBox="1">
            <a:spLocks/>
          </p:cNvSpPr>
          <p:nvPr/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The Possibilities</a:t>
            </a:r>
          </a:p>
        </p:txBody>
      </p:sp>
      <p:pic>
        <p:nvPicPr>
          <p:cNvPr id="3" name="Graphic 2" descr="Robot Hand outline">
            <a:extLst>
              <a:ext uri="{FF2B5EF4-FFF2-40B4-BE49-F238E27FC236}">
                <a16:creationId xmlns:a16="http://schemas.microsoft.com/office/drawing/2014/main" id="{EB85FDCC-E402-B0AF-4EFE-C61949C37C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6172015" y="2494601"/>
            <a:ext cx="586598" cy="586598"/>
          </a:xfrm>
          <a:prstGeom prst="rect">
            <a:avLst/>
          </a:prstGeom>
        </p:spPr>
      </p:pic>
      <p:pic>
        <p:nvPicPr>
          <p:cNvPr id="5" name="Graphic 4" descr="Robot Hand with solid fill">
            <a:extLst>
              <a:ext uri="{FF2B5EF4-FFF2-40B4-BE49-F238E27FC236}">
                <a16:creationId xmlns:a16="http://schemas.microsoft.com/office/drawing/2014/main" id="{4EE4525A-5875-9B1B-CC96-9CA5B98972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67195" y="3031074"/>
            <a:ext cx="568406" cy="568406"/>
          </a:xfrm>
          <a:prstGeom prst="rect">
            <a:avLst/>
          </a:prstGeom>
        </p:spPr>
      </p:pic>
      <p:pic>
        <p:nvPicPr>
          <p:cNvPr id="6" name="Graphic 5" descr="Robot Hand with solid fill">
            <a:extLst>
              <a:ext uri="{FF2B5EF4-FFF2-40B4-BE49-F238E27FC236}">
                <a16:creationId xmlns:a16="http://schemas.microsoft.com/office/drawing/2014/main" id="{7824577D-AC0E-D1B7-30AE-16AAABF96DF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51075" y="2259082"/>
            <a:ext cx="568406" cy="568406"/>
          </a:xfrm>
          <a:prstGeom prst="rect">
            <a:avLst/>
          </a:prstGeom>
        </p:spPr>
      </p:pic>
      <p:pic>
        <p:nvPicPr>
          <p:cNvPr id="7" name="Graphic 6" descr="Robot Hand outline">
            <a:extLst>
              <a:ext uri="{FF2B5EF4-FFF2-40B4-BE49-F238E27FC236}">
                <a16:creationId xmlns:a16="http://schemas.microsoft.com/office/drawing/2014/main" id="{266DE991-389C-4E9E-2461-34C54C06C1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7375473" y="2775362"/>
            <a:ext cx="415755" cy="415755"/>
          </a:xfrm>
          <a:prstGeom prst="rect">
            <a:avLst/>
          </a:prstGeom>
        </p:spPr>
      </p:pic>
      <p:pic>
        <p:nvPicPr>
          <p:cNvPr id="8" name="Graphic 7" descr="Robot Hand outline">
            <a:extLst>
              <a:ext uri="{FF2B5EF4-FFF2-40B4-BE49-F238E27FC236}">
                <a16:creationId xmlns:a16="http://schemas.microsoft.com/office/drawing/2014/main" id="{487AB918-0A27-8A5D-5F15-575B860467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8350239" y="2404364"/>
            <a:ext cx="586598" cy="586598"/>
          </a:xfrm>
          <a:prstGeom prst="rect">
            <a:avLst/>
          </a:prstGeom>
        </p:spPr>
      </p:pic>
      <p:pic>
        <p:nvPicPr>
          <p:cNvPr id="9" name="Graphic 8" descr="Robot Hand outline">
            <a:extLst>
              <a:ext uri="{FF2B5EF4-FFF2-40B4-BE49-F238E27FC236}">
                <a16:creationId xmlns:a16="http://schemas.microsoft.com/office/drawing/2014/main" id="{D027B089-C1F3-DB59-0734-7A42779796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8042214" y="2728679"/>
            <a:ext cx="586598" cy="586598"/>
          </a:xfrm>
          <a:prstGeom prst="rect">
            <a:avLst/>
          </a:prstGeom>
        </p:spPr>
      </p:pic>
      <p:pic>
        <p:nvPicPr>
          <p:cNvPr id="10" name="Graphic 9" descr="Robot Hand outline">
            <a:extLst>
              <a:ext uri="{FF2B5EF4-FFF2-40B4-BE49-F238E27FC236}">
                <a16:creationId xmlns:a16="http://schemas.microsoft.com/office/drawing/2014/main" id="{688AEE54-2DE0-5917-3DE1-F4A79C4CA9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8673111" y="3430035"/>
            <a:ext cx="586598" cy="586598"/>
          </a:xfrm>
          <a:prstGeom prst="rect">
            <a:avLst/>
          </a:prstGeom>
        </p:spPr>
      </p:pic>
      <p:pic>
        <p:nvPicPr>
          <p:cNvPr id="11" name="Graphic 10" descr="Robot Hand outline">
            <a:extLst>
              <a:ext uri="{FF2B5EF4-FFF2-40B4-BE49-F238E27FC236}">
                <a16:creationId xmlns:a16="http://schemas.microsoft.com/office/drawing/2014/main" id="{B63666DB-3295-95E0-2429-152DD29B2F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8947709" y="4101571"/>
            <a:ext cx="586598" cy="586598"/>
          </a:xfrm>
          <a:prstGeom prst="rect">
            <a:avLst/>
          </a:prstGeom>
        </p:spPr>
      </p:pic>
      <p:pic>
        <p:nvPicPr>
          <p:cNvPr id="12" name="Graphic 11" descr="Robot Hand outline">
            <a:extLst>
              <a:ext uri="{FF2B5EF4-FFF2-40B4-BE49-F238E27FC236}">
                <a16:creationId xmlns:a16="http://schemas.microsoft.com/office/drawing/2014/main" id="{179BD84F-F206-1FAD-5B2E-9F3A07FCD6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6446718" y="4419153"/>
            <a:ext cx="586598" cy="586598"/>
          </a:xfrm>
          <a:prstGeom prst="rect">
            <a:avLst/>
          </a:prstGeom>
        </p:spPr>
      </p:pic>
      <p:pic>
        <p:nvPicPr>
          <p:cNvPr id="13" name="Graphic 12" descr="Robot Hand outline">
            <a:extLst>
              <a:ext uri="{FF2B5EF4-FFF2-40B4-BE49-F238E27FC236}">
                <a16:creationId xmlns:a16="http://schemas.microsoft.com/office/drawing/2014/main" id="{FA85FAD9-DA31-D7CA-9788-AA1B66EE9A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6149697" y="4841094"/>
            <a:ext cx="586598" cy="586598"/>
          </a:xfrm>
          <a:prstGeom prst="rect">
            <a:avLst/>
          </a:prstGeom>
        </p:spPr>
      </p:pic>
      <p:pic>
        <p:nvPicPr>
          <p:cNvPr id="14" name="Graphic 13" descr="Robot Hand outline">
            <a:extLst>
              <a:ext uri="{FF2B5EF4-FFF2-40B4-BE49-F238E27FC236}">
                <a16:creationId xmlns:a16="http://schemas.microsoft.com/office/drawing/2014/main" id="{C84F6B26-42CB-335A-5F12-80D52E07C5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7960780" y="4466422"/>
            <a:ext cx="586598" cy="586598"/>
          </a:xfrm>
          <a:prstGeom prst="rect">
            <a:avLst/>
          </a:prstGeom>
        </p:spPr>
      </p:pic>
      <p:pic>
        <p:nvPicPr>
          <p:cNvPr id="15" name="Graphic 14" descr="Robot Hand with solid fill">
            <a:extLst>
              <a:ext uri="{FF2B5EF4-FFF2-40B4-BE49-F238E27FC236}">
                <a16:creationId xmlns:a16="http://schemas.microsoft.com/office/drawing/2014/main" id="{898011FF-2CD0-3238-896E-8ADFC4EE20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78445" y="2887044"/>
            <a:ext cx="568406" cy="568406"/>
          </a:xfrm>
          <a:prstGeom prst="rect">
            <a:avLst/>
          </a:prstGeom>
        </p:spPr>
      </p:pic>
      <p:pic>
        <p:nvPicPr>
          <p:cNvPr id="16" name="Graphic 15" descr="Robot Hand with solid fill">
            <a:extLst>
              <a:ext uri="{FF2B5EF4-FFF2-40B4-BE49-F238E27FC236}">
                <a16:creationId xmlns:a16="http://schemas.microsoft.com/office/drawing/2014/main" id="{A216BD8A-F5F6-30CC-1106-797207E95B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235873" y="3146471"/>
            <a:ext cx="568406" cy="568406"/>
          </a:xfrm>
          <a:prstGeom prst="rect">
            <a:avLst/>
          </a:prstGeom>
        </p:spPr>
      </p:pic>
      <p:pic>
        <p:nvPicPr>
          <p:cNvPr id="17" name="Graphic 16" descr="Robot Hand with solid fill">
            <a:extLst>
              <a:ext uri="{FF2B5EF4-FFF2-40B4-BE49-F238E27FC236}">
                <a16:creationId xmlns:a16="http://schemas.microsoft.com/office/drawing/2014/main" id="{7B6DE324-3BAD-2196-1E07-9F51572EB9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09585" y="3200634"/>
            <a:ext cx="568406" cy="568406"/>
          </a:xfrm>
          <a:prstGeom prst="rect">
            <a:avLst/>
          </a:prstGeom>
        </p:spPr>
      </p:pic>
      <p:pic>
        <p:nvPicPr>
          <p:cNvPr id="18" name="Graphic 17" descr="Robot Hand with solid fill">
            <a:extLst>
              <a:ext uri="{FF2B5EF4-FFF2-40B4-BE49-F238E27FC236}">
                <a16:creationId xmlns:a16="http://schemas.microsoft.com/office/drawing/2014/main" id="{7D883A8F-C3CE-34A7-41C4-CFD0CF4B467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216785" y="4004432"/>
            <a:ext cx="568406" cy="568406"/>
          </a:xfrm>
          <a:prstGeom prst="rect">
            <a:avLst/>
          </a:prstGeom>
        </p:spPr>
      </p:pic>
      <p:pic>
        <p:nvPicPr>
          <p:cNvPr id="19" name="Graphic 18" descr="Robot Hand with solid fill">
            <a:extLst>
              <a:ext uri="{FF2B5EF4-FFF2-40B4-BE49-F238E27FC236}">
                <a16:creationId xmlns:a16="http://schemas.microsoft.com/office/drawing/2014/main" id="{49CCE2C6-DAF2-08F5-0534-A94E90AFAC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0033" y="4762726"/>
            <a:ext cx="568406" cy="568406"/>
          </a:xfrm>
          <a:prstGeom prst="rect">
            <a:avLst/>
          </a:prstGeom>
        </p:spPr>
      </p:pic>
      <p:pic>
        <p:nvPicPr>
          <p:cNvPr id="20" name="Graphic 19" descr="Robot Hand with solid fill">
            <a:extLst>
              <a:ext uri="{FF2B5EF4-FFF2-40B4-BE49-F238E27FC236}">
                <a16:creationId xmlns:a16="http://schemas.microsoft.com/office/drawing/2014/main" id="{146009BF-EA06-76C1-E940-2FDA65D6592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7410353" y="5038128"/>
            <a:ext cx="518035" cy="568406"/>
          </a:xfrm>
          <a:prstGeom prst="rect">
            <a:avLst/>
          </a:prstGeom>
        </p:spPr>
      </p:pic>
      <p:pic>
        <p:nvPicPr>
          <p:cNvPr id="21" name="Graphic 20" descr="Robot Hand with solid fill">
            <a:extLst>
              <a:ext uri="{FF2B5EF4-FFF2-40B4-BE49-F238E27FC236}">
                <a16:creationId xmlns:a16="http://schemas.microsoft.com/office/drawing/2014/main" id="{F6186296-C28B-D27A-4602-C32A53C4C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89323" y="4448127"/>
            <a:ext cx="568406" cy="568406"/>
          </a:xfrm>
          <a:prstGeom prst="rect">
            <a:avLst/>
          </a:prstGeom>
        </p:spPr>
      </p:pic>
      <p:pic>
        <p:nvPicPr>
          <p:cNvPr id="22" name="Picture 21" descr="tfrmt hex, which looks a bit like a blueprint with tfrmt written over it">
            <a:extLst>
              <a:ext uri="{FF2B5EF4-FFF2-40B4-BE49-F238E27FC236}">
                <a16:creationId xmlns:a16="http://schemas.microsoft.com/office/drawing/2014/main" id="{B7B59B1E-D2C0-71E1-E8DA-A822359824B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05" y="1039521"/>
            <a:ext cx="2813145" cy="281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4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1" animBg="1"/>
      <p:bldP spid="89" grpId="1" animBg="1"/>
      <p:bldP spid="100" grpId="1" animBg="1"/>
      <p:bldP spid="104" grpId="1" animBg="1"/>
      <p:bldP spid="109" grpId="1" animBg="1"/>
      <p:bldP spid="112" grpId="1" animBg="1"/>
      <p:bldP spid="115" grpId="1" animBg="1"/>
      <p:bldP spid="11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3548B82-3402-4586-A9D5-A92FA76D8A3A}"/>
              </a:ext>
            </a:extLst>
          </p:cNvPr>
          <p:cNvSpPr txBox="1">
            <a:spLocks/>
          </p:cNvSpPr>
          <p:nvPr/>
        </p:nvSpPr>
        <p:spPr>
          <a:xfrm>
            <a:off x="5858534" y="993695"/>
            <a:ext cx="5090453" cy="1401216"/>
          </a:xfrm>
          <a:custGeom>
            <a:avLst/>
            <a:gdLst>
              <a:gd name="connsiteX0" fmla="*/ 185682 w 11460164"/>
              <a:gd name="connsiteY0" fmla="*/ 0 h 4484800"/>
              <a:gd name="connsiteX1" fmla="*/ 11274482 w 11460164"/>
              <a:gd name="connsiteY1" fmla="*/ 0 h 4484800"/>
              <a:gd name="connsiteX2" fmla="*/ 11460164 w 11460164"/>
              <a:gd name="connsiteY2" fmla="*/ 185682 h 4484800"/>
              <a:gd name="connsiteX3" fmla="*/ 11460164 w 11460164"/>
              <a:gd name="connsiteY3" fmla="*/ 456183 h 4484800"/>
              <a:gd name="connsiteX4" fmla="*/ 11460164 w 11460164"/>
              <a:gd name="connsiteY4" fmla="*/ 715601 h 4484800"/>
              <a:gd name="connsiteX5" fmla="*/ 11460164 w 11460164"/>
              <a:gd name="connsiteY5" fmla="*/ 4299118 h 4484800"/>
              <a:gd name="connsiteX6" fmla="*/ 11274482 w 11460164"/>
              <a:gd name="connsiteY6" fmla="*/ 4484800 h 4484800"/>
              <a:gd name="connsiteX7" fmla="*/ 185682 w 11460164"/>
              <a:gd name="connsiteY7" fmla="*/ 4484800 h 4484800"/>
              <a:gd name="connsiteX8" fmla="*/ 0 w 11460164"/>
              <a:gd name="connsiteY8" fmla="*/ 4299118 h 4484800"/>
              <a:gd name="connsiteX9" fmla="*/ 0 w 11460164"/>
              <a:gd name="connsiteY9" fmla="*/ 715601 h 4484800"/>
              <a:gd name="connsiteX10" fmla="*/ 0 w 11460164"/>
              <a:gd name="connsiteY10" fmla="*/ 456183 h 4484800"/>
              <a:gd name="connsiteX11" fmla="*/ 0 w 11460164"/>
              <a:gd name="connsiteY11" fmla="*/ 185682 h 4484800"/>
              <a:gd name="connsiteX12" fmla="*/ 185682 w 11460164"/>
              <a:gd name="connsiteY12" fmla="*/ 0 h 44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60164" h="4484800">
                <a:moveTo>
                  <a:pt x="185682" y="0"/>
                </a:moveTo>
                <a:lnTo>
                  <a:pt x="11274482" y="0"/>
                </a:lnTo>
                <a:cubicBezTo>
                  <a:pt x="11377031" y="0"/>
                  <a:pt x="11460164" y="83133"/>
                  <a:pt x="11460164" y="185682"/>
                </a:cubicBezTo>
                <a:lnTo>
                  <a:pt x="11460164" y="456183"/>
                </a:lnTo>
                <a:lnTo>
                  <a:pt x="11460164" y="715601"/>
                </a:lnTo>
                <a:lnTo>
                  <a:pt x="11460164" y="4299118"/>
                </a:lnTo>
                <a:cubicBezTo>
                  <a:pt x="11460164" y="4401667"/>
                  <a:pt x="11377031" y="4484800"/>
                  <a:pt x="11274482" y="4484800"/>
                </a:cubicBezTo>
                <a:lnTo>
                  <a:pt x="185682" y="4484800"/>
                </a:lnTo>
                <a:cubicBezTo>
                  <a:pt x="83133" y="4484800"/>
                  <a:pt x="0" y="4401667"/>
                  <a:pt x="0" y="4299118"/>
                </a:cubicBezTo>
                <a:lnTo>
                  <a:pt x="0" y="715601"/>
                </a:lnTo>
                <a:lnTo>
                  <a:pt x="0" y="456183"/>
                </a:lnTo>
                <a:lnTo>
                  <a:pt x="0" y="185682"/>
                </a:lnTo>
                <a:cubicBezTo>
                  <a:pt x="0" y="83133"/>
                  <a:pt x="83133" y="0"/>
                  <a:pt x="1856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80000" tIns="108000" rIns="180000" bIns="180000" rtlCol="0">
            <a:noAutofit/>
          </a:bodyPr>
          <a:lstStyle>
            <a:lvl1pPr marL="35999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3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97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41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995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59946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99940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5993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9922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/>
              <a:t>Lifecycle: </a:t>
            </a:r>
          </a:p>
          <a:p>
            <a:r>
              <a:rPr lang="en-GB" sz="1800"/>
              <a:t>Alpha release is out. Will likely go to CRAN by the end of the year once additional functionality is added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64D956-F0E0-4552-81A8-868C528AC5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6021" y="993695"/>
            <a:ext cx="5090453" cy="1401216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General Purpose: </a:t>
            </a:r>
          </a:p>
          <a:p>
            <a:r>
              <a:rPr lang="en-GB" sz="2000"/>
              <a:t>Building tables from ARDs based on metadata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E2ADA-7A7B-441F-8C9B-8785D3AC3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1800"/>
              <a:t>https://gsk-biostatistics.github.io/tfrmt/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7576-9947-4F46-A1E0-17470DE2AC1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13 September 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46ED-305E-4DA3-8291-73C2B339C4D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807667-947B-43EA-BCF9-A3A617EC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{tfrmt}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C0621C-125D-4A2B-8499-72CA74FAE9C4}"/>
              </a:ext>
            </a:extLst>
          </p:cNvPr>
          <p:cNvSpPr/>
          <p:nvPr/>
        </p:nvSpPr>
        <p:spPr bwMode="auto">
          <a:xfrm>
            <a:off x="586021" y="2512033"/>
            <a:ext cx="10362966" cy="31387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08000" numCol="2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2000" kern="0">
                <a:solidFill>
                  <a:schemeClr val="tx1"/>
                </a:solidFill>
              </a:rPr>
              <a:t>Common Functions: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tfrmt()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Setup a table </a:t>
            </a:r>
            <a:r>
              <a:rPr lang="en-GB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body_plan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Defines the body of the table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frmt_structure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Defines which rows to apply formatting to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frmt_combine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frmt_when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frmt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Defines the formatting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col_plan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Sets column appearance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row_grp_plan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Defines the style for each group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print_mock_gt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Prints to </a:t>
            </a:r>
            <a:r>
              <a:rPr lang="en-GB" sz="1400" kern="0" err="1">
                <a:solidFill>
                  <a:schemeClr val="tx1"/>
                </a:solidFill>
                <a:cs typeface="Courier New" panose="02070309020205020404" pitchFamily="49" charset="0"/>
              </a:rPr>
              <a:t>gt</a:t>
            </a: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 without data to produce a mock</a:t>
            </a:r>
          </a:p>
          <a:p>
            <a:pPr marL="285750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print_to_gt</a:t>
            </a:r>
            <a:r>
              <a:rPr lang="en-GB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Prints to </a:t>
            </a:r>
            <a:r>
              <a:rPr lang="en-GB" sz="1400" kern="0" err="1">
                <a:solidFill>
                  <a:schemeClr val="tx1"/>
                </a:solidFill>
                <a:cs typeface="Courier New" panose="02070309020205020404" pitchFamily="49" charset="0"/>
              </a:rPr>
              <a:t>gt</a:t>
            </a: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 with data to make final table 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400" kern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pic>
        <p:nvPicPr>
          <p:cNvPr id="11" name="Picture 10" descr="tfrmt hex, which looks a bit like a blueprint with tfrmt written over it">
            <a:extLst>
              <a:ext uri="{FF2B5EF4-FFF2-40B4-BE49-F238E27FC236}">
                <a16:creationId xmlns:a16="http://schemas.microsoft.com/office/drawing/2014/main" id="{2644BE89-F098-4346-A266-53D00FF685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821" y="-105086"/>
            <a:ext cx="1981489" cy="198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5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43DBB-140D-4B19-905F-AACCDCFB987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13 September 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A8A78-21F7-40E3-B12C-F0836C22055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9AFA49-7CB0-43FA-A28F-67F8A8E4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Tables parts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A08C554-69BE-4DEE-A5E5-7F8149AE9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23F4383-7386-452E-9B1A-DCB0E571409E}"/>
              </a:ext>
            </a:extLst>
          </p:cNvPr>
          <p:cNvGraphicFramePr>
            <a:graphicFrameLocks noGrp="1"/>
          </p:cNvGraphicFramePr>
          <p:nvPr/>
        </p:nvGraphicFramePr>
        <p:xfrm>
          <a:off x="2119331" y="1134078"/>
          <a:ext cx="8463175" cy="5029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92635">
                  <a:extLst>
                    <a:ext uri="{9D8B030D-6E8A-4147-A177-3AD203B41FA5}">
                      <a16:colId xmlns:a16="http://schemas.microsoft.com/office/drawing/2014/main" val="671404405"/>
                    </a:ext>
                  </a:extLst>
                </a:gridCol>
                <a:gridCol w="1692635">
                  <a:extLst>
                    <a:ext uri="{9D8B030D-6E8A-4147-A177-3AD203B41FA5}">
                      <a16:colId xmlns:a16="http://schemas.microsoft.com/office/drawing/2014/main" val="2500139443"/>
                    </a:ext>
                  </a:extLst>
                </a:gridCol>
                <a:gridCol w="1692635">
                  <a:extLst>
                    <a:ext uri="{9D8B030D-6E8A-4147-A177-3AD203B41FA5}">
                      <a16:colId xmlns:a16="http://schemas.microsoft.com/office/drawing/2014/main" val="1338003998"/>
                    </a:ext>
                  </a:extLst>
                </a:gridCol>
                <a:gridCol w="1692635">
                  <a:extLst>
                    <a:ext uri="{9D8B030D-6E8A-4147-A177-3AD203B41FA5}">
                      <a16:colId xmlns:a16="http://schemas.microsoft.com/office/drawing/2014/main" val="3927575502"/>
                    </a:ext>
                  </a:extLst>
                </a:gridCol>
                <a:gridCol w="1692635">
                  <a:extLst>
                    <a:ext uri="{9D8B030D-6E8A-4147-A177-3AD203B41FA5}">
                      <a16:colId xmlns:a16="http://schemas.microsoft.com/office/drawing/2014/main" val="4027172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Placebo </a:t>
                      </a:r>
                    </a:p>
                    <a:p>
                      <a:pPr algn="ctr"/>
                      <a:r>
                        <a:rPr lang="en-GB" sz="1600"/>
                        <a:t>(N = XX)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Treatment</a:t>
                      </a:r>
                    </a:p>
                    <a:p>
                      <a:pPr algn="ctr"/>
                      <a:r>
                        <a:rPr lang="en-GB" sz="1600"/>
                        <a:t>(N = XX)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Total </a:t>
                      </a:r>
                    </a:p>
                    <a:p>
                      <a:pPr algn="ctr"/>
                      <a:r>
                        <a:rPr lang="en-GB" sz="1600"/>
                        <a:t>(N = XX)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71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Age (y)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Mean (</a:t>
                      </a:r>
                      <a:r>
                        <a:rPr lang="en-GB" sz="1600" err="1"/>
                        <a:t>sd</a:t>
                      </a:r>
                      <a:r>
                        <a:rPr lang="en-GB" sz="160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XX.X(XX.XX)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XX.X(XX.XX)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XX.X(XX.XX)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37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Median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75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Min, 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XX,XX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XX,XX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XX,XX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89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89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&lt;65 </a:t>
                      </a:r>
                      <a:r>
                        <a:rPr lang="en-GB" sz="1600" err="1"/>
                        <a:t>yrs</a:t>
                      </a:r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38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65-80 </a:t>
                      </a:r>
                      <a:r>
                        <a:rPr lang="en-GB" sz="1600" err="1"/>
                        <a:t>yrs</a:t>
                      </a:r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17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&gt;80 </a:t>
                      </a:r>
                      <a:r>
                        <a:rPr lang="en-GB" sz="1600" err="1"/>
                        <a:t>yrs</a:t>
                      </a:r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27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Sex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78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40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87555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BDDD35B-4A75-4E76-83FF-6AEDB4DF9C4D}"/>
              </a:ext>
            </a:extLst>
          </p:cNvPr>
          <p:cNvSpPr/>
          <p:nvPr/>
        </p:nvSpPr>
        <p:spPr bwMode="auto">
          <a:xfrm>
            <a:off x="2049694" y="1134078"/>
            <a:ext cx="3457254" cy="5102335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E22FA6-98BF-49F7-9812-F5E19856E8D4}"/>
              </a:ext>
            </a:extLst>
          </p:cNvPr>
          <p:cNvSpPr/>
          <p:nvPr/>
        </p:nvSpPr>
        <p:spPr bwMode="auto">
          <a:xfrm>
            <a:off x="1972640" y="1068925"/>
            <a:ext cx="8768993" cy="657133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CDF0C-46ED-4CD3-AAA3-4BA1201D1695}"/>
              </a:ext>
            </a:extLst>
          </p:cNvPr>
          <p:cNvSpPr/>
          <p:nvPr/>
        </p:nvSpPr>
        <p:spPr bwMode="auto">
          <a:xfrm>
            <a:off x="5506947" y="1726058"/>
            <a:ext cx="5234685" cy="4510355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ACC48-FABE-437F-BB90-6E3099D97E77}"/>
              </a:ext>
            </a:extLst>
          </p:cNvPr>
          <p:cNvSpPr txBox="1"/>
          <p:nvPr/>
        </p:nvSpPr>
        <p:spPr>
          <a:xfrm>
            <a:off x="10695397" y="3981235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/>
              <a:t>Table body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7F3E7-C0FD-40C1-8022-A211A77011B7}"/>
              </a:ext>
            </a:extLst>
          </p:cNvPr>
          <p:cNvSpPr/>
          <p:nvPr/>
        </p:nvSpPr>
        <p:spPr bwMode="auto">
          <a:xfrm>
            <a:off x="1972640" y="1726058"/>
            <a:ext cx="8768993" cy="1741470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3B2EF8-92F0-40B5-81E5-DEDC3A2CAB29}"/>
              </a:ext>
            </a:extLst>
          </p:cNvPr>
          <p:cNvSpPr txBox="1"/>
          <p:nvPr/>
        </p:nvSpPr>
        <p:spPr>
          <a:xfrm>
            <a:off x="10715376" y="1047750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/>
              <a:t>Columns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432CDC-159E-48B9-84FD-E35A4AC73E20}"/>
              </a:ext>
            </a:extLst>
          </p:cNvPr>
          <p:cNvSpPr txBox="1"/>
          <p:nvPr/>
        </p:nvSpPr>
        <p:spPr>
          <a:xfrm>
            <a:off x="1009722" y="3685245"/>
            <a:ext cx="1109609" cy="914400"/>
          </a:xfrm>
          <a:prstGeom prst="rect">
            <a:avLst/>
          </a:prstGeom>
          <a:noFill/>
        </p:spPr>
        <p:txBody>
          <a:bodyPr wrap="square" lIns="180000" tIns="180000" rIns="180000" bIns="180000" rtlCol="0">
            <a:normAutofit fontScale="85000" lnSpcReduction="20000"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/>
              <a:t>Labels and groups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48C954-DE06-4012-BCBF-C86B25A976D1}"/>
              </a:ext>
            </a:extLst>
          </p:cNvPr>
          <p:cNvSpPr txBox="1"/>
          <p:nvPr/>
        </p:nvSpPr>
        <p:spPr>
          <a:xfrm>
            <a:off x="627297" y="2460661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/>
              <a:t>Row groups</a:t>
            </a:r>
          </a:p>
        </p:txBody>
      </p:sp>
    </p:spTree>
    <p:extLst>
      <p:ext uri="{BB962C8B-B14F-4D97-AF65-F5344CB8AC3E}">
        <p14:creationId xmlns:p14="http://schemas.microsoft.com/office/powerpoint/2010/main" val="226125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9" grpId="0" animBg="1"/>
      <p:bldP spid="14" grpId="0"/>
      <p:bldP spid="15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1586</Words>
  <Application>Microsoft Office PowerPoint</Application>
  <PresentationFormat>Widescreen</PresentationFormat>
  <Paragraphs>478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 New</vt:lpstr>
      <vt:lpstr>Lucida Grande</vt:lpstr>
      <vt:lpstr>Office Theme</vt:lpstr>
      <vt:lpstr>ARDS and Tables</vt:lpstr>
      <vt:lpstr>ADaM -&gt; Display</vt:lpstr>
      <vt:lpstr>Analysis Results Data</vt:lpstr>
      <vt:lpstr>PowerPoint Presentation</vt:lpstr>
      <vt:lpstr>Creating ARDs</vt:lpstr>
      <vt:lpstr>Great, we have ARD’s, but you said we’d have tables</vt:lpstr>
      <vt:lpstr>Analysis Results Data</vt:lpstr>
      <vt:lpstr>{tfrmt} </vt:lpstr>
      <vt:lpstr>Tables parts </vt:lpstr>
      <vt:lpstr>Tables parts </vt:lpstr>
      <vt:lpstr>tfrmt with Analysis Results Data </vt:lpstr>
      <vt:lpstr>Value formatting </vt:lpstr>
      <vt:lpstr>{tfrmt} </vt:lpstr>
      <vt:lpstr>{tfrmtbuilder}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ARDS and Tables</dc:title>
  <dc:creator>Ellis Hughes</dc:creator>
  <cp:lastModifiedBy>Ellis Hughes</cp:lastModifiedBy>
  <cp:revision>2</cp:revision>
  <dcterms:created xsi:type="dcterms:W3CDTF">2023-09-07T13:16:17Z</dcterms:created>
  <dcterms:modified xsi:type="dcterms:W3CDTF">2023-09-13T22:37:07Z</dcterms:modified>
</cp:coreProperties>
</file>