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147375213" r:id="rId3"/>
    <p:sldId id="2147375212" r:id="rId4"/>
    <p:sldId id="2147375210" r:id="rId5"/>
    <p:sldId id="2147375211" r:id="rId6"/>
    <p:sldId id="2147375214" r:id="rId7"/>
    <p:sldId id="257" r:id="rId8"/>
    <p:sldId id="258" r:id="rId9"/>
    <p:sldId id="259" r:id="rId10"/>
    <p:sldId id="277" r:id="rId11"/>
    <p:sldId id="261" r:id="rId12"/>
    <p:sldId id="272" r:id="rId13"/>
    <p:sldId id="273" r:id="rId14"/>
    <p:sldId id="264" r:id="rId15"/>
    <p:sldId id="274" r:id="rId16"/>
    <p:sldId id="275" r:id="rId17"/>
    <p:sldId id="276" r:id="rId18"/>
    <p:sldId id="279" r:id="rId19"/>
    <p:sldId id="271" r:id="rId20"/>
    <p:sldId id="278" r:id="rId21"/>
    <p:sldId id="262" r:id="rId22"/>
    <p:sldId id="263" r:id="rId23"/>
    <p:sldId id="280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lack" initials="" lastIdx="2" clrIdx="0"/>
  <p:cmAuthor id="2" name="Thomas Neitmann" initials="" lastIdx="2" clrIdx="1"/>
  <p:cmAuthor id="3" name="Stefan Pascal Thoma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E49E-A995-5747-8F82-5779EB95019C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11112-ECB2-7A4B-954B-CC9D9BE6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74921449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74921449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3d6cdb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d3d6cdb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d3d6cdb2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d3d6cdb2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d3d6cdb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d3d6cdb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f816340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f816340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d3d6cdb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d3d6cdb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974921449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974921449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a - Title and 1 column" type="tx">
  <p:cSld name="04a - Title and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933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wrap="square" lIns="0" tIns="0" rIns="91425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2267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lnSpc>
                <a:spcPct val="105000"/>
              </a:lnSpc>
              <a:spcBef>
                <a:spcPts val="533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2pPr>
            <a:lvl3pPr marL="1828754" lvl="2" indent="-40639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7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ojohee.blogspot.com/2007/04/hsm-were-all-in-this-together.html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rmaverse/admira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18" y="949472"/>
            <a:ext cx="5037908" cy="49590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</a:t>
            </a:r>
            <a:r>
              <a:rPr lang="en-US" sz="4800" dirty="0">
                <a:solidFill>
                  <a:srgbClr val="FFFFFF"/>
                </a:solidFill>
              </a:rPr>
              <a:t>,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Contributing,&amp; Discussion</a:t>
            </a:r>
          </a:p>
        </p:txBody>
      </p:sp>
      <p:pic>
        <p:nvPicPr>
          <p:cNvPr id="5" name="Picture 4" descr="A white cube with red lines&#10;&#10;Description automatically generated">
            <a:extLst>
              <a:ext uri="{FF2B5EF4-FFF2-40B4-BE49-F238E27FC236}">
                <a16:creationId xmlns:a16="http://schemas.microsoft.com/office/drawing/2014/main" id="{D8CBE308-E9C1-8985-FAF9-56A4A1C8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" y="4188824"/>
            <a:ext cx="2022078" cy="20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92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1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1" name="Google Shape;231;p21" descr="Chapter Title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 dirty="0"/>
              <a:t>I. Collaboration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 dirty="0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 dirty="0">
                <a:solidFill>
                  <a:srgbClr val="FFFFFF"/>
                </a:solidFill>
              </a:rPr>
              <a:t> Open-source software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enables collaboration</a:t>
            </a:r>
            <a:r>
              <a:rPr lang="en" sz="2667" dirty="0">
                <a:solidFill>
                  <a:srgbClr val="FFFFFF"/>
                </a:solidFill>
              </a:rPr>
              <a:t> with other organizations, which can lead to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development</a:t>
            </a:r>
            <a:r>
              <a:rPr lang="en" sz="2667" dirty="0">
                <a:solidFill>
                  <a:srgbClr val="FFFFFF"/>
                </a:solidFill>
              </a:rPr>
              <a:t> and more </a:t>
            </a:r>
            <a:r>
              <a:rPr lang="en" sz="2667" b="1" dirty="0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comprehensive testing and validation</a:t>
            </a:r>
            <a:r>
              <a:rPr lang="en" sz="2667" dirty="0">
                <a:solidFill>
                  <a:srgbClr val="FFFFFF"/>
                </a:solidFill>
              </a:rPr>
              <a:t> of the software.</a:t>
            </a:r>
            <a:endParaRPr sz="26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II. Rapid Innovation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Because open-source software is often developed collaboratively, it can benefit from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faster pace of innovation</a:t>
            </a:r>
            <a:r>
              <a:rPr lang="en" sz="2667">
                <a:solidFill>
                  <a:srgbClr val="FFFFFF"/>
                </a:solidFill>
              </a:rPr>
              <a:t> than proprietary software. New features and capabilities can be added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quickly</a:t>
            </a:r>
            <a:r>
              <a:rPr lang="en" sz="2667">
                <a:solidFill>
                  <a:srgbClr val="FFFFFF"/>
                </a:solidFill>
              </a:rPr>
              <a:t>, and bugs and issues can be addressed more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efficiently</a:t>
            </a:r>
            <a:r>
              <a:rPr lang="en" sz="2667">
                <a:solidFill>
                  <a:srgbClr val="FFFFFF"/>
                </a:solidFill>
              </a:rPr>
              <a:t>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III. Cost Savings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be developed and maintained at a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lower cost</a:t>
            </a:r>
            <a:r>
              <a:rPr lang="en" sz="2667">
                <a:solidFill>
                  <a:srgbClr val="FFFFFF"/>
                </a:solidFill>
              </a:rPr>
              <a:t> compared to proprietary software, as the development and maintenance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costs are distributed</a:t>
            </a:r>
            <a:r>
              <a:rPr lang="en" sz="2667">
                <a:solidFill>
                  <a:srgbClr val="FFFFFF"/>
                </a:solidFill>
              </a:rPr>
              <a:t> across a larger user and developer base.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IV. Transparency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60" name="Google Shape;260;p24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is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transparent</a:t>
            </a:r>
            <a:r>
              <a:rPr lang="en" sz="2667">
                <a:solidFill>
                  <a:srgbClr val="FFFFFF"/>
                </a:solidFill>
              </a:rPr>
              <a:t>, meaning that all users have access to the source code and can review it, test it, and provide feedback. This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increase confidence</a:t>
            </a:r>
            <a:r>
              <a:rPr lang="en" sz="2667">
                <a:solidFill>
                  <a:srgbClr val="FFFFFF"/>
                </a:solidFill>
              </a:rPr>
              <a:t> in the software and make it easier to identify and address issues.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V. Reproducibility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8" name="Google Shape;268;p25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9" name="Google Shape;269;p25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is hard requirement for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reproducibility</a:t>
            </a:r>
            <a:r>
              <a:rPr lang="en" sz="2667">
                <a:solidFill>
                  <a:srgbClr val="FFFFFF"/>
                </a:solidFill>
              </a:rPr>
              <a:t>. Only open-source code can guarantee that someone other than the original author can reproduce a particular analysis. 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VI. Access to Talent 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development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attract a wider pool of talent</a:t>
            </a:r>
            <a:r>
              <a:rPr lang="en" sz="2667">
                <a:solidFill>
                  <a:srgbClr val="FFFFFF"/>
                </a:solidFill>
              </a:rPr>
              <a:t>, including volunteers and independent developers who are passionate about the project. This can bring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new perspectives and ideas</a:t>
            </a:r>
            <a:r>
              <a:rPr lang="en" sz="2667">
                <a:solidFill>
                  <a:srgbClr val="FFFFFF"/>
                </a:solidFill>
              </a:rPr>
              <a:t>, and can help the project to grow and evolve over time.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406" b="32624"/>
          <a:stretch/>
        </p:blipFill>
        <p:spPr>
          <a:xfrm>
            <a:off x="0" y="2916185"/>
            <a:ext cx="12192000" cy="2495551"/>
          </a:xfrm>
          <a:custGeom>
            <a:avLst/>
            <a:gdLst/>
            <a:ahLst/>
            <a:cxnLst/>
            <a:rect l="l" t="t" r="r" b="b"/>
            <a:pathLst>
              <a:path w="9144000" h="1871663" extrusionOk="0">
                <a:moveTo>
                  <a:pt x="0" y="0"/>
                </a:moveTo>
                <a:lnTo>
                  <a:pt x="9144000" y="0"/>
                </a:lnTo>
                <a:lnTo>
                  <a:pt x="9144000" y="1871663"/>
                </a:lnTo>
                <a:lnTo>
                  <a:pt x="0" y="187166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761933" y="576900"/>
            <a:ext cx="9908800" cy="508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noAutofit/>
          </a:bodyPr>
          <a:lstStyle/>
          <a:p>
            <a:r>
              <a:rPr lang="en"/>
              <a:t>VII. Standardization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1"/>
          </p:nvPr>
        </p:nvSpPr>
        <p:spPr>
          <a:xfrm>
            <a:off x="761933" y="1084800"/>
            <a:ext cx="9908800" cy="432000"/>
          </a:xfrm>
          <a:prstGeom prst="rect">
            <a:avLst/>
          </a:prstGeom>
        </p:spPr>
        <p:txBody>
          <a:bodyPr spcFirstLastPara="1" vert="horz" wrap="square" lIns="0" tIns="0" rIns="121900" bIns="2400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0" y="2916167"/>
            <a:ext cx="12192000" cy="2495600"/>
          </a:xfrm>
          <a:prstGeom prst="rect">
            <a:avLst/>
          </a:prstGeom>
          <a:solidFill>
            <a:srgbClr val="022366">
              <a:alpha val="8471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148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2"/>
          </p:nvPr>
        </p:nvSpPr>
        <p:spPr>
          <a:xfrm>
            <a:off x="761933" y="1923567"/>
            <a:ext cx="10972800" cy="448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 algn="ctr">
              <a:spcAft>
                <a:spcPts val="400"/>
              </a:spcAft>
              <a:buNone/>
            </a:pPr>
            <a:r>
              <a:rPr lang="en" sz="2667">
                <a:solidFill>
                  <a:srgbClr val="FFFFFF"/>
                </a:solidFill>
              </a:rPr>
              <a:t>Open-source software can help to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standardize the submission and review of regulatory data</a:t>
            </a:r>
            <a:r>
              <a:rPr lang="en" sz="2667">
                <a:solidFill>
                  <a:srgbClr val="FFFFFF"/>
                </a:solidFill>
              </a:rPr>
              <a:t>, which can </a:t>
            </a:r>
            <a:r>
              <a:rPr lang="en" sz="2667" b="1">
                <a:solidFill>
                  <a:srgbClr val="FFFFFF"/>
                </a:solidFill>
                <a:latin typeface="Roche Sans"/>
                <a:ea typeface="Roche Sans"/>
                <a:cs typeface="Roche Sans"/>
                <a:sym typeface="Roche Sans"/>
              </a:rPr>
              <a:t>improve consistency and accuracy</a:t>
            </a:r>
            <a:r>
              <a:rPr lang="en" sz="2667">
                <a:solidFill>
                  <a:srgbClr val="FFFFFF"/>
                </a:solidFill>
              </a:rPr>
              <a:t> across different submissions.</a:t>
            </a:r>
            <a:endParaRPr sz="266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CFA-7D61-139F-D867-E6F4DAE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contribute</a:t>
            </a:r>
            <a:r>
              <a:rPr lang="en-US" dirty="0"/>
              <a:t> to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99B-E905-8927-ACC6-A4DAB2D5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reasons… (Pick your favorite!)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Rapid Innovation</a:t>
            </a:r>
          </a:p>
          <a:p>
            <a:pPr lvl="1"/>
            <a:r>
              <a:rPr lang="en-US" dirty="0"/>
              <a:t>Cost Savings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Access to Talent</a:t>
            </a:r>
          </a:p>
          <a:p>
            <a:pPr lvl="1"/>
            <a:r>
              <a:rPr lang="en-US" dirty="0"/>
              <a:t>Standardization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D2DE0-5A5B-5A51-9851-9536B6995530}"/>
              </a:ext>
            </a:extLst>
          </p:cNvPr>
          <p:cNvSpPr txBox="1">
            <a:spLocks/>
          </p:cNvSpPr>
          <p:nvPr/>
        </p:nvSpPr>
        <p:spPr>
          <a:xfrm>
            <a:off x="838200" y="8120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…or open-source in general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02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</a:t>
            </a:r>
            <a:r>
              <a:rPr lang="en-US" dirty="0"/>
              <a:t>ng to the Ecosystem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 </a:t>
            </a:r>
          </a:p>
          <a:p>
            <a:r>
              <a:rPr lang="en-US" dirty="0"/>
              <a:t>W</a:t>
            </a:r>
            <a:r>
              <a:rPr lang="en-CH" dirty="0"/>
              <a:t>rit</a:t>
            </a:r>
            <a:r>
              <a:rPr lang="en-US" dirty="0"/>
              <a:t>e</a:t>
            </a:r>
            <a:r>
              <a:rPr lang="en-CH" dirty="0"/>
              <a:t> blogs, </a:t>
            </a:r>
            <a:r>
              <a:rPr lang="en-US" dirty="0"/>
              <a:t>create t</a:t>
            </a:r>
            <a:r>
              <a:rPr lang="en-CH" dirty="0"/>
              <a:t>emplates</a:t>
            </a:r>
            <a:endParaRPr lang="en-US" dirty="0"/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r>
              <a:rPr lang="en-US" dirty="0"/>
              <a:t>and/or Code</a:t>
            </a:r>
          </a:p>
          <a:p>
            <a:pPr lvl="1"/>
            <a:r>
              <a:rPr lang="en-CH" dirty="0"/>
              <a:t>doc</a:t>
            </a:r>
            <a:r>
              <a:rPr lang="en-US" dirty="0" err="1"/>
              <a:t>umentation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feature request</a:t>
            </a:r>
            <a:r>
              <a:rPr lang="en-US" dirty="0"/>
              <a:t>s</a:t>
            </a:r>
          </a:p>
          <a:p>
            <a:pPr lvl="1"/>
            <a:r>
              <a:rPr lang="en-CH" dirty="0"/>
              <a:t>Bug</a:t>
            </a:r>
            <a:endParaRPr lang="en-US" dirty="0"/>
          </a:p>
          <a:p>
            <a:r>
              <a:rPr lang="en-US" dirty="0"/>
              <a:t>J</a:t>
            </a:r>
            <a:r>
              <a:rPr lang="en-CH" dirty="0"/>
              <a:t>oin as a contributor – get in touch with the maintainer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All types of contributions are welcome!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4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709" y="2224309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188-EA3A-79E8-B586-17841B9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of Pharmaverse/OS relies on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D0D3-7228-A627-22EB-6D9DC3E9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806" cy="4351338"/>
          </a:xfrm>
        </p:spPr>
        <p:txBody>
          <a:bodyPr/>
          <a:lstStyle/>
          <a:p>
            <a:r>
              <a:rPr lang="en-US" dirty="0"/>
              <a:t>🎵 we're all in this together</a:t>
            </a:r>
          </a:p>
          <a:p>
            <a:endParaRPr lang="en-US" dirty="0"/>
          </a:p>
          <a:p>
            <a:r>
              <a:rPr lang="en-US" dirty="0"/>
              <a:t>Its up to us to make the community we want to see</a:t>
            </a:r>
          </a:p>
          <a:p>
            <a:endParaRPr lang="en-US" dirty="0"/>
          </a:p>
          <a:p>
            <a:r>
              <a:rPr lang="en-US" dirty="0"/>
              <a:t>Leaders need to select and be conscious of their impacts</a:t>
            </a:r>
          </a:p>
        </p:txBody>
      </p:sp>
      <p:pic>
        <p:nvPicPr>
          <p:cNvPr id="5" name="Picture 4" descr="A group of people jumping in front of a red curtain&#10;&#10;Description automatically generated">
            <a:extLst>
              <a:ext uri="{FF2B5EF4-FFF2-40B4-BE49-F238E27FC236}">
                <a16:creationId xmlns:a16="http://schemas.microsoft.com/office/drawing/2014/main" id="{6FE9F4C0-E4F0-3936-33C5-4C2218F9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2794" y="1855144"/>
            <a:ext cx="3839846" cy="4164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51E94-DDBA-591A-D664-2C914A41FEF4}"/>
              </a:ext>
            </a:extLst>
          </p:cNvPr>
          <p:cNvSpPr txBox="1"/>
          <p:nvPr/>
        </p:nvSpPr>
        <p:spPr>
          <a:xfrm>
            <a:off x="7122794" y="6068941"/>
            <a:ext cx="3839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ricojohee.blogspot.com/2007/04/hsm-were-all-in-this-together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2879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 discrepancy or typo in the documentation of a package used today, open an issue pointing to the documentation and what you think should be fixed</a:t>
            </a:r>
          </a:p>
          <a:p>
            <a:pPr lvl="1"/>
            <a:r>
              <a:rPr lang="en-US" dirty="0"/>
              <a:t>Find the GitHub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the location of the discrepancy and what you think might be a better solution</a:t>
            </a:r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914" cy="4351338"/>
          </a:xfrm>
        </p:spPr>
        <p:txBody>
          <a:bodyPr>
            <a:normAutofit/>
          </a:bodyPr>
          <a:lstStyle/>
          <a:p>
            <a:r>
              <a:rPr lang="en-US" dirty="0"/>
              <a:t>Form a group of group of 4-6</a:t>
            </a:r>
          </a:p>
          <a:p>
            <a:r>
              <a:rPr lang="en-US" dirty="0"/>
              <a:t>Discuss the following questions (25 minutes)</a:t>
            </a:r>
          </a:p>
          <a:p>
            <a:pPr lvl="1"/>
            <a:r>
              <a:rPr lang="en-US" dirty="0"/>
              <a:t>What had you expected to learn today</a:t>
            </a:r>
          </a:p>
          <a:p>
            <a:pPr lvl="1"/>
            <a:r>
              <a:rPr lang="en-US" dirty="0"/>
              <a:t>What was learned at today</a:t>
            </a:r>
          </a:p>
          <a:p>
            <a:pPr lvl="1"/>
            <a:r>
              <a:rPr lang="en-US" dirty="0"/>
              <a:t>What will you be bringing back to your teams</a:t>
            </a:r>
          </a:p>
          <a:p>
            <a:pPr lvl="1"/>
            <a:r>
              <a:rPr lang="en-US" b="1" dirty="0"/>
              <a:t>What do we think is the skillset that will be required in the future</a:t>
            </a:r>
          </a:p>
          <a:p>
            <a:pPr lvl="1"/>
            <a:r>
              <a:rPr lang="en-US" b="1" dirty="0"/>
              <a:t>What do we see as benefits of ARDs</a:t>
            </a:r>
          </a:p>
          <a:p>
            <a:pPr lvl="1"/>
            <a:r>
              <a:rPr lang="en-US" b="1" dirty="0"/>
              <a:t>If you could tell yourself something 5 years ago, what would it be?</a:t>
            </a:r>
          </a:p>
          <a:p>
            <a:r>
              <a:rPr lang="en-US" dirty="0"/>
              <a:t>Report Out &amp; Discussion (25 Minutes)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61C6E-61DB-2D31-B992-222AED6C0B3E}"/>
              </a:ext>
            </a:extLst>
          </p:cNvPr>
          <p:cNvSpPr txBox="1"/>
          <p:nvPr/>
        </p:nvSpPr>
        <p:spPr>
          <a:xfrm>
            <a:off x="7794171" y="748578"/>
            <a:ext cx="3917274" cy="17543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400" dirty="0"/>
              <a:t>Packages we worked with today:</a:t>
            </a:r>
          </a:p>
          <a:p>
            <a:endParaRPr lang="en-US" sz="24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Xportr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gtsummary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Tfrmt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tfrmtbuilder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Q&amp;A/Panel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91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7611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E90E-225D-206C-8CD1-368E2A8A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DB-33F2-7EEC-664F-421A1C0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  <a:p>
            <a:r>
              <a:rPr lang="en-US" dirty="0"/>
              <a:t>We hope you enjoyed your stay and want to come back to visit, maybe stay for a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0BD9-FB7A-6380-8831-C3F0CFB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Post-Workshop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C13D-D8B4-5140-7B35-8F18B35B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 feedback is crucial!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from the survey informs curriculum and format decisions for future conf workshops, and we really appreciate you taking the time to provide it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F6A5E-9C15-236E-A835-A4901738428E}"/>
              </a:ext>
            </a:extLst>
          </p:cNvPr>
          <p:cNvSpPr txBox="1"/>
          <p:nvPr/>
        </p:nvSpPr>
        <p:spPr>
          <a:xfrm>
            <a:off x="2275263" y="3876102"/>
            <a:ext cx="764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pos.it/conf-workshop-survey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8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07" y="2224309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268169B-844A-BE5E-5203-0AEC8750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7" y="0"/>
            <a:ext cx="9090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575" y="3317312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EED6-F0A8-3298-B209-98FF42171A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2241-3147-5424-79A6-25CEA54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E942-4744-4F63-8605-0679E048D036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E65B-8409-3C9C-686F-48406017BB1B}"/>
              </a:ext>
            </a:extLst>
          </p:cNvPr>
          <p:cNvCxnSpPr>
            <a:cxnSpLocks/>
          </p:cNvCxnSpPr>
          <p:nvPr/>
        </p:nvCxnSpPr>
        <p:spPr>
          <a:xfrm flipV="1">
            <a:off x="1004997" y="3180004"/>
            <a:ext cx="9248051" cy="41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A9941-B1E3-A9EC-467F-60632FC16498}"/>
              </a:ext>
            </a:extLst>
          </p:cNvPr>
          <p:cNvSpPr txBox="1"/>
          <p:nvPr/>
        </p:nvSpPr>
        <p:spPr>
          <a:xfrm>
            <a:off x="7421623" y="253611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/>
              <a:t>Outputs</a:t>
            </a:r>
          </a:p>
        </p:txBody>
      </p:sp>
      <p:pic>
        <p:nvPicPr>
          <p:cNvPr id="8" name="Graphic 7" descr="Hike outline">
            <a:extLst>
              <a:ext uri="{FF2B5EF4-FFF2-40B4-BE49-F238E27FC236}">
                <a16:creationId xmlns:a16="http://schemas.microsoft.com/office/drawing/2014/main" id="{506D1756-92F6-D5E5-BCB2-3C3638AC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575" y="3317312"/>
            <a:ext cx="914400" cy="914400"/>
          </a:xfrm>
          <a:prstGeom prst="rect">
            <a:avLst/>
          </a:prstGeom>
        </p:spPr>
      </p:pic>
      <p:pic>
        <p:nvPicPr>
          <p:cNvPr id="10" name="Graphic 9" descr="Castle scene with solid fill">
            <a:extLst>
              <a:ext uri="{FF2B5EF4-FFF2-40B4-BE49-F238E27FC236}">
                <a16:creationId xmlns:a16="http://schemas.microsoft.com/office/drawing/2014/main" id="{104FF219-5892-559D-FDC2-6FE11D6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3048" y="244894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0A49DF-0573-2EC7-0C84-94B4436D45F5}"/>
              </a:ext>
            </a:extLst>
          </p:cNvPr>
          <p:cNvGrpSpPr/>
          <p:nvPr/>
        </p:nvGrpSpPr>
        <p:grpSpPr>
          <a:xfrm>
            <a:off x="2324263" y="2576320"/>
            <a:ext cx="801106" cy="785940"/>
            <a:chOff x="7313489" y="4059253"/>
            <a:chExt cx="914400" cy="930324"/>
          </a:xfrm>
        </p:grpSpPr>
        <p:pic>
          <p:nvPicPr>
            <p:cNvPr id="15" name="Graphic 14" descr="Tent with solid fill">
              <a:extLst>
                <a:ext uri="{FF2B5EF4-FFF2-40B4-BE49-F238E27FC236}">
                  <a16:creationId xmlns:a16="http://schemas.microsoft.com/office/drawing/2014/main" id="{DEAB565B-C1C3-6764-E0FE-96E6C0F8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Tent outline">
              <a:extLst>
                <a:ext uri="{FF2B5EF4-FFF2-40B4-BE49-F238E27FC236}">
                  <a16:creationId xmlns:a16="http://schemas.microsoft.com/office/drawing/2014/main" id="{995A047B-3379-0850-D695-2EF559A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556C626-86CA-733D-19B6-6753A78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24" y="3709992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E8143CD-7697-61BF-B75F-EA67FFA0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9" y="3709992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8550B58-0EED-5D41-E94A-F60A4482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28" y="4900090"/>
            <a:ext cx="1397679" cy="16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tfrmt hex, which looks a bit like a blueprint with tfrmt written over it">
            <a:extLst>
              <a:ext uri="{FF2B5EF4-FFF2-40B4-BE49-F238E27FC236}">
                <a16:creationId xmlns:a16="http://schemas.microsoft.com/office/drawing/2014/main" id="{7F36D174-C0CA-5ED4-1A28-4772E93E74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69" y="4625581"/>
            <a:ext cx="1891968" cy="1891968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250DF687-1143-CE6D-01FB-94ADE269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63" y="961135"/>
            <a:ext cx="1362945" cy="15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D599C-A923-5D76-8473-F13DE0CD4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1303" y="4797292"/>
            <a:ext cx="1646223" cy="1646223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97EF664-FF40-5241-7A53-94F1DA0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3" y="3554112"/>
            <a:ext cx="1641124" cy="16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7EBC324-F007-87C2-E3F0-23AC534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83" y="3557084"/>
            <a:ext cx="1649259" cy="1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8D0D54-6936-0EED-5202-EFDE5DD0B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2278" y="667444"/>
            <a:ext cx="1541071" cy="154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BDBAC-2D25-4A55-EFA8-81C379154E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2675" y="4893915"/>
            <a:ext cx="1397679" cy="1617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CDFDB1-E74E-500E-5458-2D27FD8E91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775" y="726943"/>
            <a:ext cx="1482162" cy="14821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C027FC5-D6CC-D304-B0A4-2F337767E6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1778" y="696097"/>
            <a:ext cx="1421270" cy="14236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D2407FC-C0B3-DFB4-4A9D-27A9D43B4EEA}"/>
              </a:ext>
            </a:extLst>
          </p:cNvPr>
          <p:cNvGrpSpPr/>
          <p:nvPr/>
        </p:nvGrpSpPr>
        <p:grpSpPr>
          <a:xfrm>
            <a:off x="6786618" y="2554170"/>
            <a:ext cx="801106" cy="785940"/>
            <a:chOff x="7313489" y="4059253"/>
            <a:chExt cx="914400" cy="930324"/>
          </a:xfrm>
        </p:grpSpPr>
        <p:pic>
          <p:nvPicPr>
            <p:cNvPr id="55" name="Graphic 54" descr="Tent with solid fill">
              <a:extLst>
                <a:ext uri="{FF2B5EF4-FFF2-40B4-BE49-F238E27FC236}">
                  <a16:creationId xmlns:a16="http://schemas.microsoft.com/office/drawing/2014/main" id="{1FE4BB8C-5C41-130D-7C07-70C62EEC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ent outline">
              <a:extLst>
                <a:ext uri="{FF2B5EF4-FFF2-40B4-BE49-F238E27FC236}">
                  <a16:creationId xmlns:a16="http://schemas.microsoft.com/office/drawing/2014/main" id="{9F701B7D-CC47-27F3-5EE2-DAE66B60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4396B0-B1F6-D3A0-9A24-DB63C86735FB}"/>
              </a:ext>
            </a:extLst>
          </p:cNvPr>
          <p:cNvSpPr txBox="1"/>
          <p:nvPr/>
        </p:nvSpPr>
        <p:spPr>
          <a:xfrm>
            <a:off x="3042319" y="256748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3200" dirty="0" err="1"/>
              <a:t>ADaMs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07915-3DCE-FF75-60A7-16C61EEA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86" y="713616"/>
            <a:ext cx="1212314" cy="13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963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219-6D95-DF28-0F72-B612825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WYSHL</a:t>
            </a:r>
            <a:r>
              <a:rPr lang="en-US" sz="1200" dirty="0"/>
              <a:t>*what you should have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DCAB-56DA-3FD0-08B6-4B7AA9D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go from STDM -&gt; Tables</a:t>
            </a:r>
          </a:p>
          <a:p>
            <a:pPr lvl="1"/>
            <a:r>
              <a:rPr lang="en-US" dirty="0"/>
              <a:t>Transforming data in R</a:t>
            </a:r>
          </a:p>
          <a:p>
            <a:pPr lvl="1"/>
            <a:r>
              <a:rPr lang="en-US" dirty="0"/>
              <a:t>ARDs</a:t>
            </a:r>
          </a:p>
          <a:p>
            <a:pPr lvl="1"/>
            <a:r>
              <a:rPr lang="en-US" dirty="0"/>
              <a:t>Creating Clinical Tables in R</a:t>
            </a:r>
          </a:p>
          <a:p>
            <a:pPr lvl="1"/>
            <a:endParaRPr lang="en-US" dirty="0"/>
          </a:p>
          <a:p>
            <a:r>
              <a:rPr lang="en-US" dirty="0"/>
              <a:t>There is no one “true” route for TLF creation</a:t>
            </a:r>
          </a:p>
        </p:txBody>
      </p:sp>
    </p:spTree>
    <p:extLst>
      <p:ext uri="{BB962C8B-B14F-4D97-AF65-F5344CB8AC3E}">
        <p14:creationId xmlns:p14="http://schemas.microsoft.com/office/powerpoint/2010/main" val="16068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is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22FF6-20D7-F1EE-5261-D14A8845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9" y="1690688"/>
            <a:ext cx="10221301" cy="4159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DA10B-8153-0985-3A2A-D9A8E7F31221}"/>
              </a:ext>
            </a:extLst>
          </p:cNvPr>
          <p:cNvSpPr txBox="1"/>
          <p:nvPr/>
        </p:nvSpPr>
        <p:spPr>
          <a:xfrm>
            <a:off x="9101259" y="585029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pharmaverse.org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</a:t>
            </a:r>
            <a:r>
              <a:rPr lang="en-US" dirty="0"/>
              <a:t>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what others have build</a:t>
            </a:r>
          </a:p>
          <a:p>
            <a:r>
              <a:rPr lang="en-US" dirty="0"/>
              <a:t>Avoid mistakes when coding from scratch</a:t>
            </a:r>
          </a:p>
          <a:p>
            <a:r>
              <a:rPr lang="en-US" dirty="0"/>
              <a:t>Support the open-source revolution in pharma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715</Words>
  <Application>Microsoft Office PowerPoint</Application>
  <PresentationFormat>Widescreen</PresentationFormat>
  <Paragraphs>103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Andale Mono</vt:lpstr>
      <vt:lpstr>Arial</vt:lpstr>
      <vt:lpstr>Calibri</vt:lpstr>
      <vt:lpstr>Calibri Light</vt:lpstr>
      <vt:lpstr>Roche Sans</vt:lpstr>
      <vt:lpstr>Roche Sans Condensed Light</vt:lpstr>
      <vt:lpstr>Roche Sans Medium</vt:lpstr>
      <vt:lpstr>Office Theme</vt:lpstr>
      <vt:lpstr>Recap,  Contributing,&amp;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WYSHL*what you should have learned</vt:lpstr>
      <vt:lpstr>What is the pharmaverse?</vt:lpstr>
      <vt:lpstr>Why use the pharmaverse?</vt:lpstr>
      <vt:lpstr>Why contribute to the pharmaverse?</vt:lpstr>
      <vt:lpstr>I. Collaboration</vt:lpstr>
      <vt:lpstr>II. Rapid Innovation</vt:lpstr>
      <vt:lpstr>III. Cost Savings</vt:lpstr>
      <vt:lpstr>IV. Transparency</vt:lpstr>
      <vt:lpstr>V. Reproducibility</vt:lpstr>
      <vt:lpstr>VI. Access to Talent </vt:lpstr>
      <vt:lpstr>VII. Standardization</vt:lpstr>
      <vt:lpstr>Why contribute to the pharmaverse?</vt:lpstr>
      <vt:lpstr>Contributing to the Ecosystem</vt:lpstr>
      <vt:lpstr>Success of Pharmaverse/OS relies on the Community</vt:lpstr>
      <vt:lpstr>Opening an Issue</vt:lpstr>
      <vt:lpstr>Discussion Time!</vt:lpstr>
      <vt:lpstr>Q&amp;A/Panel Time</vt:lpstr>
      <vt:lpstr>Close Out</vt:lpstr>
      <vt:lpstr>Post-Workshop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Ellis Hughes</cp:lastModifiedBy>
  <cp:revision>17</cp:revision>
  <dcterms:created xsi:type="dcterms:W3CDTF">2023-09-07T15:28:45Z</dcterms:created>
  <dcterms:modified xsi:type="dcterms:W3CDTF">2024-08-11T19:00:34Z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a66b2b-af80-48b6-873b-d341d3035cfa_Enabled">
    <vt:lpwstr>true</vt:lpwstr>
  </property>
  <property fmtid="{D5CDD505-2E9C-101B-9397-08002B2CF9AE}" pid="3" name="MSIP_Label_bea66b2b-af80-48b6-873b-d341d3035cfa_SetDate">
    <vt:lpwstr>2024-07-08T14:57:58Z</vt:lpwstr>
  </property>
  <property fmtid="{D5CDD505-2E9C-101B-9397-08002B2CF9AE}" pid="4" name="MSIP_Label_bea66b2b-af80-48b6-873b-d341d3035cfa_Method">
    <vt:lpwstr>Standard</vt:lpwstr>
  </property>
  <property fmtid="{D5CDD505-2E9C-101B-9397-08002B2CF9AE}" pid="5" name="MSIP_Label_bea66b2b-af80-48b6-873b-d341d3035cfa_Name">
    <vt:lpwstr>Proprietary</vt:lpwstr>
  </property>
  <property fmtid="{D5CDD505-2E9C-101B-9397-08002B2CF9AE}" pid="6" name="MSIP_Label_bea66b2b-af80-48b6-873b-d341d3035cfa_SiteId">
    <vt:lpwstr>63982aff-fb6c-4c22-973b-70e4acfb63e6</vt:lpwstr>
  </property>
  <property fmtid="{D5CDD505-2E9C-101B-9397-08002B2CF9AE}" pid="7" name="MSIP_Label_bea66b2b-af80-48b6-873b-d341d3035cfa_ActionId">
    <vt:lpwstr>bf407e13-3c60-438d-a99e-3cb8658e4423</vt:lpwstr>
  </property>
  <property fmtid="{D5CDD505-2E9C-101B-9397-08002B2CF9AE}" pid="8" name="MSIP_Label_bea66b2b-af80-48b6-873b-d341d3035cfa_ContentBits">
    <vt:lpwstr>0</vt:lpwstr>
  </property>
</Properties>
</file>