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147375213" r:id="rId3"/>
    <p:sldId id="2147375212" r:id="rId4"/>
    <p:sldId id="2147375210" r:id="rId5"/>
    <p:sldId id="2147375211" r:id="rId6"/>
    <p:sldId id="2147375216" r:id="rId7"/>
    <p:sldId id="2147375214" r:id="rId8"/>
    <p:sldId id="2147375217" r:id="rId9"/>
    <p:sldId id="2147375215" r:id="rId10"/>
    <p:sldId id="258" r:id="rId11"/>
    <p:sldId id="259" r:id="rId12"/>
    <p:sldId id="277" r:id="rId13"/>
    <p:sldId id="261" r:id="rId14"/>
    <p:sldId id="272" r:id="rId15"/>
    <p:sldId id="273" r:id="rId16"/>
    <p:sldId id="264" r:id="rId17"/>
    <p:sldId id="274" r:id="rId18"/>
    <p:sldId id="275" r:id="rId19"/>
    <p:sldId id="276" r:id="rId20"/>
    <p:sldId id="279" r:id="rId21"/>
    <p:sldId id="271" r:id="rId22"/>
    <p:sldId id="278" r:id="rId23"/>
    <p:sldId id="262" r:id="rId24"/>
    <p:sldId id="263" r:id="rId25"/>
    <p:sldId id="280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Black" initials="" lastIdx="2" clrIdx="0"/>
  <p:cmAuthor id="2" name="Thomas Neitmann" initials="" lastIdx="2" clrIdx="1"/>
  <p:cmAuthor id="3" name="Stefan Pascal Thoma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FE49E-A995-5747-8F82-5779EB95019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11112-ECB2-7A4B-954B-CC9D9BE6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974921449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974921449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d3d6cdb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d3d6cdb2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d3d6cdb2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d3d6cdb2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d3d6cdb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d3d6cdb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f816340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f816340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d3d6cdb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d3d6cdb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SLIDES_API974921449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SLIDES_API974921449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BDAF-DB1A-C2DD-57C2-83FC9F44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96C7-9375-CDCD-2333-0E9A0AD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8E6-2DAE-14B3-4B60-3E7767A7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9653-9169-F17D-BA69-A4E73B0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00AD-0D0E-EF04-0BCB-3C6CB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6F7-E1B0-E63D-8866-186CF1D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0A95-FE10-410B-0BB7-49471C294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C943-4274-54E1-9CD6-F1A991E5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6FD1-208B-278F-3909-A4B73A4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FAAA-FB2C-C214-EE2C-869493ED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1564A-BD43-3B60-D3B0-78464B08C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4AE4-A26D-EDC5-060E-D5F36918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4EC1-50A8-0875-5BA0-C71DBBB0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72D5-BA99-53CE-CC14-DC33F5BA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54B6-24E7-BF48-D85E-A03A0A1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a - Title and 1 column" type="tx">
  <p:cSld name="04a - Title and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933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2267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lnSpc>
                <a:spcPct val="105000"/>
              </a:lnSpc>
              <a:spcBef>
                <a:spcPts val="533"/>
              </a:spcBef>
              <a:spcAft>
                <a:spcPts val="0"/>
              </a:spcAft>
              <a:buSzPts val="1200"/>
              <a:buChar char="■"/>
              <a:defRPr sz="1867"/>
            </a:lvl1pPr>
            <a:lvl2pPr marL="1219170" lvl="1" indent="-40639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2pPr>
            <a:lvl3pPr marL="1828754" lvl="2" indent="-40639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7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7A6-14B2-0F66-4210-C2621A09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8C43-6199-8D6E-269E-5888B35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A7C2-4B6E-F9B2-404B-AA645C4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2BF0-69B9-1F87-9117-1610BD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6DFB-ACED-0C64-4F9C-B4AECA76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ABD8-5F4A-F652-2969-B1A65E73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E743-56CB-D87D-EF94-A7B9EC2B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2155-A5DF-F1E7-FE3C-C325850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62B9-188F-187C-7420-AF3F64C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D2CA-C64C-4083-55F0-8EF976E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9D5-8656-FF9D-0F6D-96B0A45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BBC7-FD9E-DFD3-05BA-4542FA13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BE39-A0FE-C421-22D5-3D1B2BE7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FE28-2F74-06C3-70D4-7434FAC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7243-9835-38AB-BDE4-723F368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390A-2319-5BFF-7C6A-5EF70E8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8C8D-B66A-A43C-02C4-0F3743D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DB61-EBAB-967E-EB81-4ABC60B5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402B-BAB9-A162-791F-E868DC3C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AAF7E-8CCA-6EAB-412A-FC1A358B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0CFEE-AF36-3FE8-49E5-DD52C19C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ED24C-8C8B-FAE4-9D2E-06090400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56ECA-DF02-98F3-CBBA-2834274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A391-11DD-A7BB-D8A7-879F48C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589-9B64-E569-55E3-8AD6C147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D740-C470-B2C2-C8BA-3B614B2F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FCFA-309D-9363-5B88-A5E1CB17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A1505-19EC-ACBD-83AE-05D3AC9B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397FB-74AE-097D-F91F-A92DD161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B2BE5-CDB6-D474-D522-1504366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6ECCF-8164-312F-2DD1-FBF189B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9ED6-EB64-4487-AEE6-CED504A7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3562-6DFC-BD96-D180-3AC49561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013B-A474-2B59-7236-ADB9610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DF90-52DE-6819-6891-78E5155E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11C-448E-E413-A712-93E338E7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F012-2713-41B8-4D72-086EB4EA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8A4-D5EB-07EF-568A-B5CE11D6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42A1-3ED6-902E-5148-27142574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9F30-705D-97B4-6813-86714C1B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C631-E4A4-8F81-EAC7-818634F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D562-689B-F0E8-91C9-B9347D97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BB17B-763E-013C-3EB0-C9D35DD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EBD59-DA11-C757-811C-B3028FC0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CA93-9CAA-0506-5730-080B278C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0D70-8877-3609-38C0-881D96750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F82D-F609-71C8-4BA5-B20DE4C4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EE16-892D-07D2-5194-158E5259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ojohee.blogspot.com/2007/04/hsm-were-all-in-this-together.html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rmaverse/admira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C70E-68EA-1ACC-6B11-924D6C87C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418" y="949472"/>
            <a:ext cx="5037908" cy="49590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Recap</a:t>
            </a:r>
            <a:r>
              <a:rPr lang="en-US" sz="4800" dirty="0">
                <a:solidFill>
                  <a:srgbClr val="FFFFFF"/>
                </a:solidFill>
              </a:rPr>
              <a:t>,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Contributing,&amp; Discussion</a:t>
            </a:r>
          </a:p>
        </p:txBody>
      </p:sp>
      <p:pic>
        <p:nvPicPr>
          <p:cNvPr id="5" name="Picture 4" descr="A white cube with red lines&#10;&#10;Description automatically generated">
            <a:extLst>
              <a:ext uri="{FF2B5EF4-FFF2-40B4-BE49-F238E27FC236}">
                <a16:creationId xmlns:a16="http://schemas.microsoft.com/office/drawing/2014/main" id="{D8CBE308-E9C1-8985-FAF9-56A4A1C8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78" y="4188824"/>
            <a:ext cx="2022078" cy="20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4FEF-E44E-D21B-4EEC-EC32356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is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22FF6-20D7-F1EE-5261-D14A8845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9" y="1690688"/>
            <a:ext cx="10221301" cy="4159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DA10B-8153-0985-3A2A-D9A8E7F31221}"/>
              </a:ext>
            </a:extLst>
          </p:cNvPr>
          <p:cNvSpPr txBox="1"/>
          <p:nvPr/>
        </p:nvSpPr>
        <p:spPr>
          <a:xfrm>
            <a:off x="9101259" y="585029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pharmaverse.org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4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E648-FA28-847D-A131-A1A2935F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</a:t>
            </a:r>
            <a:r>
              <a:rPr lang="en-US" dirty="0"/>
              <a:t>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1909-46AC-B4E2-694D-3739C5D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what others have build</a:t>
            </a:r>
          </a:p>
          <a:p>
            <a:r>
              <a:rPr lang="en-US" dirty="0"/>
              <a:t>Avoid mistakes when coding from scratch</a:t>
            </a:r>
          </a:p>
          <a:p>
            <a:r>
              <a:rPr lang="en-US" dirty="0"/>
              <a:t>Support the open-source revolution in pharma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6CFA-7D61-139F-D867-E6F4DAE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contribute</a:t>
            </a:r>
            <a:r>
              <a:rPr lang="en-US" dirty="0"/>
              <a:t> to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499B-E905-8927-ACC6-A4DAB2D5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reasons…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7D2DE0-5A5B-5A51-9851-9536B6995530}"/>
              </a:ext>
            </a:extLst>
          </p:cNvPr>
          <p:cNvSpPr txBox="1">
            <a:spLocks/>
          </p:cNvSpPr>
          <p:nvPr/>
        </p:nvSpPr>
        <p:spPr>
          <a:xfrm>
            <a:off x="838200" y="812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…or open-source in general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92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1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1" name="Google Shape;231;p21" descr="Chapter Title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 dirty="0"/>
              <a:t>I. Collaboration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 dirty="0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 dirty="0">
                <a:solidFill>
                  <a:srgbClr val="FFFFFF"/>
                </a:solidFill>
              </a:rPr>
              <a:t> Open-source software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enables collaboration</a:t>
            </a:r>
            <a:r>
              <a:rPr lang="en" sz="2667" dirty="0">
                <a:solidFill>
                  <a:srgbClr val="FFFFFF"/>
                </a:solidFill>
              </a:rPr>
              <a:t> with other organizations, which can lead to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faster development</a:t>
            </a:r>
            <a:r>
              <a:rPr lang="en" sz="2667" dirty="0">
                <a:solidFill>
                  <a:srgbClr val="FFFFFF"/>
                </a:solidFill>
              </a:rPr>
              <a:t> and more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comprehensive testing and validation</a:t>
            </a:r>
            <a:r>
              <a:rPr lang="en" sz="2667" dirty="0">
                <a:solidFill>
                  <a:srgbClr val="FFFFFF"/>
                </a:solidFill>
              </a:rPr>
              <a:t> of the software.</a:t>
            </a:r>
            <a:endParaRPr sz="2667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2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II. Rapid Innovation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Because open-source software is often developed collaboratively, it can benefit from a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faster pace of innovation</a:t>
            </a:r>
            <a:r>
              <a:rPr lang="en" sz="2667">
                <a:solidFill>
                  <a:srgbClr val="FFFFFF"/>
                </a:solidFill>
              </a:rPr>
              <a:t> than proprietary software. New features and capabilities can be added more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quickly</a:t>
            </a:r>
            <a:r>
              <a:rPr lang="en" sz="2667">
                <a:solidFill>
                  <a:srgbClr val="FFFFFF"/>
                </a:solidFill>
              </a:rPr>
              <a:t>, and bugs and issues can be addressed more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efficiently</a:t>
            </a:r>
            <a:r>
              <a:rPr lang="en" sz="2667">
                <a:solidFill>
                  <a:srgbClr val="FFFFFF"/>
                </a:solidFill>
              </a:rPr>
              <a:t>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3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III. Cost Savings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can be developed and maintained at a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lower cost</a:t>
            </a:r>
            <a:r>
              <a:rPr lang="en" sz="2667">
                <a:solidFill>
                  <a:srgbClr val="FFFFFF"/>
                </a:solidFill>
              </a:rPr>
              <a:t> compared to proprietary software, as the development and maintenance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costs are distributed</a:t>
            </a:r>
            <a:r>
              <a:rPr lang="en" sz="2667">
                <a:solidFill>
                  <a:srgbClr val="FFFFFF"/>
                </a:solidFill>
              </a:rPr>
              <a:t> across a larger user and developer base.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IV. Transparency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60" name="Google Shape;260;p24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is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transparent</a:t>
            </a:r>
            <a:r>
              <a:rPr lang="en" sz="2667">
                <a:solidFill>
                  <a:srgbClr val="FFFFFF"/>
                </a:solidFill>
              </a:rPr>
              <a:t>, meaning that all users have access to the source code and can review it, test it, and provide feedback. This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increase confidence</a:t>
            </a:r>
            <a:r>
              <a:rPr lang="en" sz="2667">
                <a:solidFill>
                  <a:srgbClr val="FFFFFF"/>
                </a:solidFill>
              </a:rPr>
              <a:t> in the software and make it easier to identify and address issues.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V. Reproducibility</a:t>
            </a: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268" name="Google Shape;268;p25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9" name="Google Shape;269;p25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is hard requirement for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reproducibility</a:t>
            </a:r>
            <a:r>
              <a:rPr lang="en" sz="2667">
                <a:solidFill>
                  <a:srgbClr val="FFFFFF"/>
                </a:solidFill>
              </a:rPr>
              <a:t>. Only open-source code can guarantee that someone other than the original author can reproduce a particular analysis. 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VI. Access to Talent 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development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attract a wider pool of talent</a:t>
            </a:r>
            <a:r>
              <a:rPr lang="en" sz="2667">
                <a:solidFill>
                  <a:srgbClr val="FFFFFF"/>
                </a:solidFill>
              </a:rPr>
              <a:t>, including volunteers and independent developers who are passionate about the project. This can bring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new perspectives and ideas</a:t>
            </a:r>
            <a:r>
              <a:rPr lang="en" sz="2667">
                <a:solidFill>
                  <a:srgbClr val="FFFFFF"/>
                </a:solidFill>
              </a:rPr>
              <a:t>, and can help the project to grow and evolve over time.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VII. Standardization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can help to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standardize the submission and review of regulatory data</a:t>
            </a:r>
            <a:r>
              <a:rPr lang="en" sz="2667">
                <a:solidFill>
                  <a:srgbClr val="FFFFFF"/>
                </a:solidFill>
              </a:rPr>
              <a:t>, which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improve consistency and accuracy</a:t>
            </a:r>
            <a:r>
              <a:rPr lang="en" sz="2667">
                <a:solidFill>
                  <a:srgbClr val="FFFFFF"/>
                </a:solidFill>
              </a:rPr>
              <a:t> across different submissions.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EED6-F0A8-3298-B209-98FF42171A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709" y="2224309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07915-3DCE-FF75-60A7-16C61EEA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86" y="713616"/>
            <a:ext cx="1212314" cy="13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6CFA-7D61-139F-D867-E6F4DAE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contribute</a:t>
            </a:r>
            <a:r>
              <a:rPr lang="en-US" dirty="0"/>
              <a:t> to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499B-E905-8927-ACC6-A4DAB2D5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reasons… (Pick your favorite!)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Rapid Innovation</a:t>
            </a:r>
          </a:p>
          <a:p>
            <a:pPr lvl="1"/>
            <a:r>
              <a:rPr lang="en-US" dirty="0"/>
              <a:t>Cost Savings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Access to Talent</a:t>
            </a:r>
          </a:p>
          <a:p>
            <a:pPr lvl="1"/>
            <a:r>
              <a:rPr lang="en-US" dirty="0"/>
              <a:t>Standardization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7D2DE0-5A5B-5A51-9851-9536B6995530}"/>
              </a:ext>
            </a:extLst>
          </p:cNvPr>
          <p:cNvSpPr txBox="1">
            <a:spLocks/>
          </p:cNvSpPr>
          <p:nvPr/>
        </p:nvSpPr>
        <p:spPr>
          <a:xfrm>
            <a:off x="838200" y="812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…or open-source in general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02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/>
              <a:t>ontributi</a:t>
            </a:r>
            <a:r>
              <a:rPr lang="en-US" dirty="0"/>
              <a:t>ng to the Ecosystem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packages </a:t>
            </a:r>
          </a:p>
          <a:p>
            <a:r>
              <a:rPr lang="en-US" dirty="0"/>
              <a:t>W</a:t>
            </a:r>
            <a:r>
              <a:rPr lang="en-CH" dirty="0"/>
              <a:t>rit</a:t>
            </a:r>
            <a:r>
              <a:rPr lang="en-US" dirty="0"/>
              <a:t>e</a:t>
            </a:r>
            <a:r>
              <a:rPr lang="en-CH" dirty="0"/>
              <a:t> blogs, </a:t>
            </a:r>
            <a:r>
              <a:rPr lang="en-US" dirty="0"/>
              <a:t>create t</a:t>
            </a:r>
            <a:r>
              <a:rPr lang="en-CH" dirty="0"/>
              <a:t>emplates</a:t>
            </a:r>
            <a:endParaRPr lang="en-US" dirty="0"/>
          </a:p>
          <a:p>
            <a:r>
              <a:rPr lang="en-CH" dirty="0"/>
              <a:t>Submit </a:t>
            </a:r>
            <a:r>
              <a:rPr lang="en-US" dirty="0"/>
              <a:t>I</a:t>
            </a:r>
            <a:r>
              <a:rPr lang="en-CH" dirty="0"/>
              <a:t>ssue</a:t>
            </a:r>
            <a:r>
              <a:rPr lang="en-US" dirty="0"/>
              <a:t>s</a:t>
            </a:r>
            <a:r>
              <a:rPr lang="en-CH" dirty="0"/>
              <a:t> </a:t>
            </a:r>
            <a:r>
              <a:rPr lang="en-US" dirty="0"/>
              <a:t>and/or Code</a:t>
            </a:r>
          </a:p>
          <a:p>
            <a:pPr lvl="1"/>
            <a:r>
              <a:rPr lang="en-CH" dirty="0"/>
              <a:t>doc</a:t>
            </a:r>
            <a:r>
              <a:rPr lang="en-US" dirty="0" err="1"/>
              <a:t>umentation</a:t>
            </a:r>
            <a:r>
              <a:rPr lang="en-CH" dirty="0"/>
              <a:t> </a:t>
            </a:r>
            <a:endParaRPr lang="en-US" dirty="0"/>
          </a:p>
          <a:p>
            <a:pPr lvl="1"/>
            <a:r>
              <a:rPr lang="en-CH" dirty="0"/>
              <a:t>feature request</a:t>
            </a:r>
            <a:r>
              <a:rPr lang="en-US" dirty="0"/>
              <a:t>s</a:t>
            </a:r>
          </a:p>
          <a:p>
            <a:pPr lvl="1"/>
            <a:r>
              <a:rPr lang="en-CH" dirty="0"/>
              <a:t>Bug</a:t>
            </a:r>
            <a:endParaRPr lang="en-US" dirty="0"/>
          </a:p>
          <a:p>
            <a:r>
              <a:rPr lang="en-US" dirty="0"/>
              <a:t>J</a:t>
            </a:r>
            <a:r>
              <a:rPr lang="en-CH" dirty="0"/>
              <a:t>oin as a contributor – get in touch with the maintainer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All types of contributions are welcome!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6478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188-EA3A-79E8-B586-17841B9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of Pharmaverse/OS relies on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D0D3-7228-A627-22EB-6D9DC3E9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806" cy="4351338"/>
          </a:xfrm>
        </p:spPr>
        <p:txBody>
          <a:bodyPr/>
          <a:lstStyle/>
          <a:p>
            <a:r>
              <a:rPr lang="en-US" dirty="0"/>
              <a:t>🎵 we're all in this together</a:t>
            </a:r>
          </a:p>
          <a:p>
            <a:endParaRPr lang="en-US" dirty="0"/>
          </a:p>
          <a:p>
            <a:r>
              <a:rPr lang="en-US" dirty="0"/>
              <a:t>Its up to us to make the community we want to see</a:t>
            </a:r>
          </a:p>
          <a:p>
            <a:endParaRPr lang="en-US" dirty="0"/>
          </a:p>
          <a:p>
            <a:r>
              <a:rPr lang="en-US" dirty="0"/>
              <a:t>Leaders need to select and be conscious of their impacts</a:t>
            </a:r>
          </a:p>
        </p:txBody>
      </p:sp>
      <p:pic>
        <p:nvPicPr>
          <p:cNvPr id="5" name="Picture 4" descr="A group of people jumping in front of a red curtain&#10;&#10;Description automatically generated">
            <a:extLst>
              <a:ext uri="{FF2B5EF4-FFF2-40B4-BE49-F238E27FC236}">
                <a16:creationId xmlns:a16="http://schemas.microsoft.com/office/drawing/2014/main" id="{6FE9F4C0-E4F0-3936-33C5-4C2218F9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2794" y="1855144"/>
            <a:ext cx="3839846" cy="4164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51E94-DDBA-591A-D664-2C914A41FEF4}"/>
              </a:ext>
            </a:extLst>
          </p:cNvPr>
          <p:cNvSpPr txBox="1"/>
          <p:nvPr/>
        </p:nvSpPr>
        <p:spPr>
          <a:xfrm>
            <a:off x="7122794" y="6068941"/>
            <a:ext cx="3839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ericojohee.blogspot.com/2007/04/hsm-were-all-in-this-together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28798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FEB-6319-A397-EA82-D82E2A7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56F3-0D43-9F1B-25B2-95D606B5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saw a discrepancy or typo in the documentation of a package used today, open an issue pointing to the documentation and what you think should be fixed</a:t>
            </a:r>
          </a:p>
          <a:p>
            <a:pPr lvl="1"/>
            <a:r>
              <a:rPr lang="en-US" dirty="0"/>
              <a:t>Find the GitHub page for the package</a:t>
            </a:r>
          </a:p>
          <a:p>
            <a:pPr lvl="1"/>
            <a:r>
              <a:rPr lang="en-US" dirty="0"/>
              <a:t>Click on “Issues” then “New issue”</a:t>
            </a:r>
          </a:p>
          <a:p>
            <a:pPr lvl="1"/>
            <a:r>
              <a:rPr lang="en-US" dirty="0"/>
              <a:t>Write the location of the discrepancy and what you think might be a better solution</a:t>
            </a:r>
          </a:p>
        </p:txBody>
      </p:sp>
    </p:spTree>
    <p:extLst>
      <p:ext uri="{BB962C8B-B14F-4D97-AF65-F5344CB8AC3E}">
        <p14:creationId xmlns:p14="http://schemas.microsoft.com/office/powerpoint/2010/main" val="346587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37914" cy="4351338"/>
          </a:xfrm>
        </p:spPr>
        <p:txBody>
          <a:bodyPr>
            <a:normAutofit/>
          </a:bodyPr>
          <a:lstStyle/>
          <a:p>
            <a:r>
              <a:rPr lang="en-US" dirty="0"/>
              <a:t>Form a group of group of 4-6</a:t>
            </a:r>
          </a:p>
          <a:p>
            <a:r>
              <a:rPr lang="en-US" dirty="0"/>
              <a:t>Discuss the following questions (25 minutes)</a:t>
            </a:r>
          </a:p>
          <a:p>
            <a:pPr lvl="1"/>
            <a:r>
              <a:rPr lang="en-US" dirty="0"/>
              <a:t>What had you expected to learn today</a:t>
            </a:r>
          </a:p>
          <a:p>
            <a:pPr lvl="1"/>
            <a:r>
              <a:rPr lang="en-US" dirty="0"/>
              <a:t>What was learned at today</a:t>
            </a:r>
          </a:p>
          <a:p>
            <a:pPr lvl="1"/>
            <a:r>
              <a:rPr lang="en-US" dirty="0"/>
              <a:t>What will you be bringing back to your teams</a:t>
            </a:r>
          </a:p>
          <a:p>
            <a:pPr lvl="1"/>
            <a:r>
              <a:rPr lang="en-US" b="1" dirty="0"/>
              <a:t>What do we think is the skillset that will be required in the future</a:t>
            </a:r>
          </a:p>
          <a:p>
            <a:pPr lvl="1"/>
            <a:r>
              <a:rPr lang="en-US" b="1" dirty="0"/>
              <a:t>What do we see as benefits of ARDs</a:t>
            </a:r>
          </a:p>
          <a:p>
            <a:pPr lvl="1"/>
            <a:r>
              <a:rPr lang="en-US" b="1" dirty="0"/>
              <a:t>If you could tell yourself something 5 years ago, what would it be?</a:t>
            </a:r>
          </a:p>
          <a:p>
            <a:r>
              <a:rPr lang="en-US" dirty="0"/>
              <a:t>Report Out &amp; Discussion (25 Minutes)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61C6E-61DB-2D31-B992-222AED6C0B3E}"/>
              </a:ext>
            </a:extLst>
          </p:cNvPr>
          <p:cNvSpPr txBox="1"/>
          <p:nvPr/>
        </p:nvSpPr>
        <p:spPr>
          <a:xfrm>
            <a:off x="7794171" y="748578"/>
            <a:ext cx="3917274" cy="175432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400" dirty="0"/>
              <a:t>Packages we worked with today:</a:t>
            </a:r>
          </a:p>
          <a:p>
            <a:endParaRPr lang="en-US" sz="24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Xportr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gtsummary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Tfrmt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tfrmtbuilder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92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Q&amp;A/Panel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3791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761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E90E-225D-206C-8CD1-368E2A8A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DB-33F2-7EEC-664F-421A1C05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  <a:p>
            <a:r>
              <a:rPr lang="en-US" dirty="0"/>
              <a:t>We hope you enjoyed your stay and want to come back to visit, maybe stay for a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0BD9-FB7A-6380-8831-C3F0CFB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Post-Workshop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C13D-D8B4-5140-7B35-8F18B35B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Your feedback is crucial!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 from the survey informs curriculum and format decisions for future conf workshops, and we really appreciate you taking the time to provide it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F6A5E-9C15-236E-A835-A4901738428E}"/>
              </a:ext>
            </a:extLst>
          </p:cNvPr>
          <p:cNvSpPr txBox="1"/>
          <p:nvPr/>
        </p:nvSpPr>
        <p:spPr>
          <a:xfrm>
            <a:off x="2275263" y="3876102"/>
            <a:ext cx="7641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pos.it/conf-workshop-survey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8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EED6-F0A8-3298-B209-98FF42171A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07" y="2224309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07915-3DCE-FF75-60A7-16C61EEA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86" y="713616"/>
            <a:ext cx="1212314" cy="13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268169B-844A-BE5E-5203-0AEC8750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7" y="0"/>
            <a:ext cx="9090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EED6-F0A8-3298-B209-98FF42171A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4575" y="3317312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07915-3DCE-FF75-60A7-16C61EEA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86" y="713616"/>
            <a:ext cx="1212314" cy="13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7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9C1B9AE-38FF-2C38-20ED-68DE9435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80" y="0"/>
            <a:ext cx="6477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7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958" y="1959343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07915-3DCE-FF75-60A7-16C61EEA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86" y="713616"/>
            <a:ext cx="1212314" cy="13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63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286" y="2291447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07915-3DCE-FF75-60A7-16C61EEA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86" y="713616"/>
            <a:ext cx="1212314" cy="13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683</Words>
  <Application>Microsoft Office PowerPoint</Application>
  <PresentationFormat>Widescreen</PresentationFormat>
  <Paragraphs>99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Andale Mono</vt:lpstr>
      <vt:lpstr>Arial</vt:lpstr>
      <vt:lpstr>Calibri</vt:lpstr>
      <vt:lpstr>Calibri Light</vt:lpstr>
      <vt:lpstr>Roche Sans</vt:lpstr>
      <vt:lpstr>Roche Sans Condensed Light</vt:lpstr>
      <vt:lpstr>Roche Sans Medium</vt:lpstr>
      <vt:lpstr>Office Theme</vt:lpstr>
      <vt:lpstr>Recap,  Contributing,&amp;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pharmaverse?</vt:lpstr>
      <vt:lpstr>Why use the pharmaverse?</vt:lpstr>
      <vt:lpstr>Why contribute to the pharmaverse?</vt:lpstr>
      <vt:lpstr>I. Collaboration</vt:lpstr>
      <vt:lpstr>II. Rapid Innovation</vt:lpstr>
      <vt:lpstr>III. Cost Savings</vt:lpstr>
      <vt:lpstr>IV. Transparency</vt:lpstr>
      <vt:lpstr>V. Reproducibility</vt:lpstr>
      <vt:lpstr>VI. Access to Talent </vt:lpstr>
      <vt:lpstr>VII. Standardization</vt:lpstr>
      <vt:lpstr>Why contribute to the pharmaverse?</vt:lpstr>
      <vt:lpstr>Contributing to the Ecosystem</vt:lpstr>
      <vt:lpstr>Success of Pharmaverse/OS relies on the Community</vt:lpstr>
      <vt:lpstr>Opening an Issue</vt:lpstr>
      <vt:lpstr>Discussion Time!</vt:lpstr>
      <vt:lpstr>Q&amp;A/Panel Time</vt:lpstr>
      <vt:lpstr>Close Out</vt:lpstr>
      <vt:lpstr>Post-Workshop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Pharmaverse!</dc:title>
  <dc:creator>Ellis Hughes</dc:creator>
  <cp:lastModifiedBy>Ellis Hughes</cp:lastModifiedBy>
  <cp:revision>18</cp:revision>
  <dcterms:created xsi:type="dcterms:W3CDTF">2023-09-07T15:28:45Z</dcterms:created>
  <dcterms:modified xsi:type="dcterms:W3CDTF">2024-08-11T19:11:03Z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a66b2b-af80-48b6-873b-d341d3035cfa_Enabled">
    <vt:lpwstr>true</vt:lpwstr>
  </property>
  <property fmtid="{D5CDD505-2E9C-101B-9397-08002B2CF9AE}" pid="3" name="MSIP_Label_bea66b2b-af80-48b6-873b-d341d3035cfa_SetDate">
    <vt:lpwstr>2024-07-08T14:57:58Z</vt:lpwstr>
  </property>
  <property fmtid="{D5CDD505-2E9C-101B-9397-08002B2CF9AE}" pid="4" name="MSIP_Label_bea66b2b-af80-48b6-873b-d341d3035cfa_Method">
    <vt:lpwstr>Standard</vt:lpwstr>
  </property>
  <property fmtid="{D5CDD505-2E9C-101B-9397-08002B2CF9AE}" pid="5" name="MSIP_Label_bea66b2b-af80-48b6-873b-d341d3035cfa_Name">
    <vt:lpwstr>Proprietary</vt:lpwstr>
  </property>
  <property fmtid="{D5CDD505-2E9C-101B-9397-08002B2CF9AE}" pid="6" name="MSIP_Label_bea66b2b-af80-48b6-873b-d341d3035cfa_SiteId">
    <vt:lpwstr>63982aff-fb6c-4c22-973b-70e4acfb63e6</vt:lpwstr>
  </property>
  <property fmtid="{D5CDD505-2E9C-101B-9397-08002B2CF9AE}" pid="7" name="MSIP_Label_bea66b2b-af80-48b6-873b-d341d3035cfa_ActionId">
    <vt:lpwstr>bf407e13-3c60-438d-a99e-3cb8658e4423</vt:lpwstr>
  </property>
  <property fmtid="{D5CDD505-2E9C-101B-9397-08002B2CF9AE}" pid="8" name="MSIP_Label_bea66b2b-af80-48b6-873b-d341d3035cfa_ContentBits">
    <vt:lpwstr>0</vt:lpwstr>
  </property>
</Properties>
</file>