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7" r:id="rId4"/>
    <p:sldId id="258" r:id="rId5"/>
    <p:sldId id="259" r:id="rId6"/>
    <p:sldId id="277" r:id="rId7"/>
    <p:sldId id="261" r:id="rId8"/>
    <p:sldId id="272" r:id="rId9"/>
    <p:sldId id="273" r:id="rId10"/>
    <p:sldId id="264" r:id="rId11"/>
    <p:sldId id="274" r:id="rId12"/>
    <p:sldId id="275" r:id="rId13"/>
    <p:sldId id="276" r:id="rId14"/>
    <p:sldId id="279" r:id="rId15"/>
    <p:sldId id="271" r:id="rId16"/>
    <p:sldId id="278" r:id="rId17"/>
    <p:sldId id="262" r:id="rId18"/>
    <p:sldId id="263" r:id="rId19"/>
    <p:sldId id="280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lack" initials="" lastIdx="2" clrIdx="0"/>
  <p:cmAuthor id="2" name="Thomas Neitmann" initials="" lastIdx="2" clrIdx="1"/>
  <p:cmAuthor id="3" name="Stefan Pascal Thoma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E49E-A995-5747-8F82-5779EB95019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11112-ECB2-7A4B-954B-CC9D9BE6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4921449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4921449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3d6cdb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3d6cdb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3d6cdb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d3d6cdb2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3d6cdb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3d6cdb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f816340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f816340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3d6cdb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3d6cdb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974921449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974921449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04a - Title and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933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2267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lnSpc>
                <a:spcPct val="105000"/>
              </a:lnSpc>
              <a:spcBef>
                <a:spcPts val="533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828754" lvl="2" indent="-40639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7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ojohee.blogspot.com/2007/04/hsm-were-all-in-this-together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rmaverse/admir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18" y="949472"/>
            <a:ext cx="5037908" cy="49590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  <a:r>
              <a:rPr lang="en-US" sz="4800" dirty="0">
                <a:solidFill>
                  <a:srgbClr val="FFFFFF"/>
                </a:solidFill>
              </a:rPr>
              <a:t>,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Contributing,&amp; Discussion</a:t>
            </a:r>
          </a:p>
        </p:txBody>
      </p:sp>
      <p:pic>
        <p:nvPicPr>
          <p:cNvPr id="5" name="Picture 4" descr="A white cube with red lines&#10;&#10;Description automatically generated">
            <a:extLst>
              <a:ext uri="{FF2B5EF4-FFF2-40B4-BE49-F238E27FC236}">
                <a16:creationId xmlns:a16="http://schemas.microsoft.com/office/drawing/2014/main" id="{D8CBE308-E9C1-8985-FAF9-56A4A1C8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" y="4188824"/>
            <a:ext cx="2022078" cy="20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IV. Transparency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60" name="Google Shape;260;p24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is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transparent</a:t>
            </a:r>
            <a:r>
              <a:rPr lang="en" sz="2667">
                <a:solidFill>
                  <a:srgbClr val="FFFFFF"/>
                </a:solidFill>
              </a:rPr>
              <a:t>, meaning that all users have access to the source code and can review it, test it, and provide feedback. This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increase confidence</a:t>
            </a:r>
            <a:r>
              <a:rPr lang="en" sz="2667">
                <a:solidFill>
                  <a:srgbClr val="FFFFFF"/>
                </a:solidFill>
              </a:rPr>
              <a:t> in the software and make it easier to identify and address issues.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V. Reproducibility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8" name="Google Shape;268;p25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is hard requirement for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reproducibility</a:t>
            </a:r>
            <a:r>
              <a:rPr lang="en" sz="2667">
                <a:solidFill>
                  <a:srgbClr val="FFFFFF"/>
                </a:solidFill>
              </a:rPr>
              <a:t>. Only open-source code can guarantee that someone other than the original author can reproduce a particular analysis. 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VI. Access to Talent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development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attract a wider pool of talent</a:t>
            </a:r>
            <a:r>
              <a:rPr lang="en" sz="2667">
                <a:solidFill>
                  <a:srgbClr val="FFFFFF"/>
                </a:solidFill>
              </a:rPr>
              <a:t>, including volunteers and independent developers who are passionate about the project. This can bring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new perspectives and ideas</a:t>
            </a:r>
            <a:r>
              <a:rPr lang="en" sz="2667">
                <a:solidFill>
                  <a:srgbClr val="FFFFFF"/>
                </a:solidFill>
              </a:rPr>
              <a:t>, and can help the project to grow and evolve over time.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VII. Standardization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help to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standardize the submission and review of regulatory data</a:t>
            </a:r>
            <a:r>
              <a:rPr lang="en" sz="2667">
                <a:solidFill>
                  <a:srgbClr val="FFFFFF"/>
                </a:solidFill>
              </a:rPr>
              <a:t>, which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improve consistency and accuracy</a:t>
            </a:r>
            <a:r>
              <a:rPr lang="en" sz="2667">
                <a:solidFill>
                  <a:srgbClr val="FFFFFF"/>
                </a:solidFill>
              </a:rPr>
              <a:t> across different submissions.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 (Pick your favorite!)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Rapid Innovation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Access to Talent</a:t>
            </a:r>
          </a:p>
          <a:p>
            <a:pPr lvl="1"/>
            <a:r>
              <a:rPr lang="en-US" dirty="0"/>
              <a:t>Standardization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0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</a:t>
            </a:r>
            <a:r>
              <a:rPr lang="en-US" dirty="0"/>
              <a:t>ng to the Ecosystem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 </a:t>
            </a:r>
          </a:p>
          <a:p>
            <a:r>
              <a:rPr lang="en-US" dirty="0"/>
              <a:t>W</a:t>
            </a:r>
            <a:r>
              <a:rPr lang="en-CH" dirty="0"/>
              <a:t>rit</a:t>
            </a:r>
            <a:r>
              <a:rPr lang="en-US" dirty="0"/>
              <a:t>e</a:t>
            </a:r>
            <a:r>
              <a:rPr lang="en-CH" dirty="0"/>
              <a:t> blogs, </a:t>
            </a:r>
            <a:r>
              <a:rPr lang="en-US" dirty="0"/>
              <a:t>create t</a:t>
            </a:r>
            <a:r>
              <a:rPr lang="en-CH" dirty="0"/>
              <a:t>emplates</a:t>
            </a:r>
            <a:endParaRPr lang="en-US" dirty="0"/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and/or Code</a:t>
            </a:r>
          </a:p>
          <a:p>
            <a:pPr lvl="1"/>
            <a:r>
              <a:rPr lang="en-CH" dirty="0"/>
              <a:t>doc</a:t>
            </a:r>
            <a:r>
              <a:rPr lang="en-US" dirty="0" err="1"/>
              <a:t>umentation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  <a:endParaRPr lang="en-US" dirty="0"/>
          </a:p>
          <a:p>
            <a:r>
              <a:rPr lang="en-US" dirty="0"/>
              <a:t>J</a:t>
            </a:r>
            <a:r>
              <a:rPr lang="en-CH" dirty="0"/>
              <a:t>oin as a contributor – get in touch with the maintainer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4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188-EA3A-79E8-B586-17841B9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of Pharmaverse/OS relies on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D0D3-7228-A627-22EB-6D9DC3E9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806" cy="4351338"/>
          </a:xfrm>
        </p:spPr>
        <p:txBody>
          <a:bodyPr/>
          <a:lstStyle/>
          <a:p>
            <a:r>
              <a:rPr lang="en-US" dirty="0"/>
              <a:t>🎵 we're all in this together</a:t>
            </a:r>
          </a:p>
          <a:p>
            <a:endParaRPr lang="en-US" dirty="0"/>
          </a:p>
          <a:p>
            <a:r>
              <a:rPr lang="en-US" dirty="0"/>
              <a:t>Its up to us to make the community we want to see</a:t>
            </a:r>
          </a:p>
          <a:p>
            <a:endParaRPr lang="en-US" dirty="0"/>
          </a:p>
          <a:p>
            <a:r>
              <a:rPr lang="en-US" dirty="0"/>
              <a:t>Leaders need to select and be conscious of their impacts</a:t>
            </a:r>
          </a:p>
        </p:txBody>
      </p:sp>
      <p:pic>
        <p:nvPicPr>
          <p:cNvPr id="5" name="Picture 4" descr="A group of people jumping in front of a red curtain&#10;&#10;Description automatically generated">
            <a:extLst>
              <a:ext uri="{FF2B5EF4-FFF2-40B4-BE49-F238E27FC236}">
                <a16:creationId xmlns:a16="http://schemas.microsoft.com/office/drawing/2014/main" id="{6FE9F4C0-E4F0-3936-33C5-4C2218F9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2794" y="1855144"/>
            <a:ext cx="3839846" cy="4164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1E94-DDBA-591A-D664-2C914A41FEF4}"/>
              </a:ext>
            </a:extLst>
          </p:cNvPr>
          <p:cNvSpPr txBox="1"/>
          <p:nvPr/>
        </p:nvSpPr>
        <p:spPr>
          <a:xfrm>
            <a:off x="7122794" y="6068941"/>
            <a:ext cx="3839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ricojohee.blogspot.com/2007/04/hsm-were-all-in-this-together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28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discrepancy or typo in the documentation of a package used today, open an issue pointing to the documentation and what you think should be fixed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the location of the discrepancy and what you think might be a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r>
              <a:rPr lang="en-US" dirty="0"/>
              <a:t>Form a group of group of 4-6</a:t>
            </a:r>
          </a:p>
          <a:p>
            <a:r>
              <a:rPr lang="en-US" dirty="0"/>
              <a:t>Discuss the following questions (25 minutes)</a:t>
            </a:r>
          </a:p>
          <a:p>
            <a:pPr lvl="1"/>
            <a:r>
              <a:rPr lang="en-US" dirty="0"/>
              <a:t>What had you expected to learn today</a:t>
            </a:r>
          </a:p>
          <a:p>
            <a:pPr lvl="1"/>
            <a:r>
              <a:rPr lang="en-US" dirty="0"/>
              <a:t>What was learned at today</a:t>
            </a:r>
          </a:p>
          <a:p>
            <a:pPr lvl="1"/>
            <a:r>
              <a:rPr lang="en-US" dirty="0"/>
              <a:t>What will you be bringing back to your teams</a:t>
            </a:r>
          </a:p>
          <a:p>
            <a:pPr lvl="1"/>
            <a:r>
              <a:rPr lang="en-US" b="1" dirty="0"/>
              <a:t>What do we think is the skillset that will be required in the future</a:t>
            </a:r>
          </a:p>
          <a:p>
            <a:pPr lvl="1"/>
            <a:r>
              <a:rPr lang="en-US" b="1" dirty="0"/>
              <a:t>What do we see as benefits of ARDs</a:t>
            </a:r>
          </a:p>
          <a:p>
            <a:pPr lvl="1"/>
            <a:r>
              <a:rPr lang="en-US" b="1" dirty="0"/>
              <a:t>If you could tell yourself something 5 years ago, what would it be?</a:t>
            </a:r>
          </a:p>
          <a:p>
            <a:r>
              <a:rPr lang="en-US" dirty="0"/>
              <a:t>Report Out &amp; Discussion (25 Minutes)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61C6E-61DB-2D31-B992-222AED6C0B3E}"/>
              </a:ext>
            </a:extLst>
          </p:cNvPr>
          <p:cNvSpPr txBox="1"/>
          <p:nvPr/>
        </p:nvSpPr>
        <p:spPr>
          <a:xfrm>
            <a:off x="7794171" y="748578"/>
            <a:ext cx="3917274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400" dirty="0"/>
              <a:t>Packages we worked with today:</a:t>
            </a:r>
          </a:p>
          <a:p>
            <a:endParaRPr lang="en-U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Xportr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gtsummary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Tfrmt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tfrmtbuilder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Q&amp;A/Panel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61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F73-055C-6E24-2C37-717362CD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STUFF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663-B9E3-FD75-3ED9-3942BAFE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90E-225D-206C-8CD1-368E2A8A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DB-33F2-7EEC-664F-421A1C0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  <a:p>
            <a:r>
              <a:rPr lang="en-US" dirty="0"/>
              <a:t>We hope you enjoyed your stay and want to come back to visit, maybe stay for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BD9-FB7A-6380-8831-C3F0C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Post-Workshop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3D-D8B4-5140-7B35-8F18B35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 feedback is crucial!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from the survey informs curriculum and format decisions for future conf workshops, and we really appreciate you taking the time to provide it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F6A5E-9C15-236E-A835-A4901738428E}"/>
              </a:ext>
            </a:extLst>
          </p:cNvPr>
          <p:cNvSpPr txBox="1"/>
          <p:nvPr/>
        </p:nvSpPr>
        <p:spPr>
          <a:xfrm>
            <a:off x="2275263" y="3876102"/>
            <a:ext cx="764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pos.it/conf-workshop-survey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8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WYSHL</a:t>
            </a:r>
            <a:r>
              <a:rPr lang="en-US" sz="1200" dirty="0"/>
              <a:t>*what you should have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go from STDM -&gt; Tables</a:t>
            </a:r>
          </a:p>
          <a:p>
            <a:pPr lvl="1"/>
            <a:r>
              <a:rPr lang="en-US" dirty="0"/>
              <a:t>Transforming data in R</a:t>
            </a:r>
          </a:p>
          <a:p>
            <a:pPr lvl="1"/>
            <a:r>
              <a:rPr lang="en-US" dirty="0"/>
              <a:t>ARDs</a:t>
            </a:r>
          </a:p>
          <a:p>
            <a:pPr lvl="1"/>
            <a:r>
              <a:rPr lang="en-US" dirty="0"/>
              <a:t>Creating Clinical Tables in R</a:t>
            </a:r>
          </a:p>
          <a:p>
            <a:pPr lvl="1"/>
            <a:endParaRPr lang="en-US" dirty="0"/>
          </a:p>
          <a:p>
            <a:r>
              <a:rPr lang="en-US" dirty="0"/>
              <a:t>There is no one “true” route for TLF creation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is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2FF6-20D7-F1EE-5261-D14A8845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9" y="1690688"/>
            <a:ext cx="10221301" cy="4159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DA10B-8153-0985-3A2A-D9A8E7F31221}"/>
              </a:ext>
            </a:extLst>
          </p:cNvPr>
          <p:cNvSpPr txBox="1"/>
          <p:nvPr/>
        </p:nvSpPr>
        <p:spPr>
          <a:xfrm>
            <a:off x="9101259" y="585029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pharmaverse.org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</a:t>
            </a:r>
            <a:r>
              <a:rPr lang="en-US" dirty="0"/>
              <a:t>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what others have build</a:t>
            </a:r>
          </a:p>
          <a:p>
            <a:r>
              <a:rPr lang="en-US" dirty="0"/>
              <a:t>Avoid mistakes when coding from scratch</a:t>
            </a:r>
          </a:p>
          <a:p>
            <a:r>
              <a:rPr lang="en-US" dirty="0"/>
              <a:t>Support the open-source revolution in pharma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92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21" descr="Chapter Title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 dirty="0"/>
              <a:t>I. Collaboration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 dirty="0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 dirty="0">
                <a:solidFill>
                  <a:srgbClr val="FFFFFF"/>
                </a:solidFill>
              </a:rPr>
              <a:t> Open-source software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enables collaboration</a:t>
            </a:r>
            <a:r>
              <a:rPr lang="en" sz="2667" dirty="0">
                <a:solidFill>
                  <a:srgbClr val="FFFFFF"/>
                </a:solidFill>
              </a:rPr>
              <a:t> with other organizations, which can lead to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development</a:t>
            </a:r>
            <a:r>
              <a:rPr lang="en" sz="2667" dirty="0">
                <a:solidFill>
                  <a:srgbClr val="FFFFFF"/>
                </a:solidFill>
              </a:rPr>
              <a:t> and more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comprehensive testing and validation</a:t>
            </a:r>
            <a:r>
              <a:rPr lang="en" sz="2667" dirty="0">
                <a:solidFill>
                  <a:srgbClr val="FFFFFF"/>
                </a:solidFill>
              </a:rPr>
              <a:t> of the software.</a:t>
            </a:r>
            <a:endParaRPr sz="26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II. Rapid Innovation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Because open-source software is often developed collaboratively, it can benefit from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pace of innovation</a:t>
            </a:r>
            <a:r>
              <a:rPr lang="en" sz="2667">
                <a:solidFill>
                  <a:srgbClr val="FFFFFF"/>
                </a:solidFill>
              </a:rPr>
              <a:t> than proprietary software. New features and capabilities can be added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quickly</a:t>
            </a:r>
            <a:r>
              <a:rPr lang="en" sz="2667">
                <a:solidFill>
                  <a:srgbClr val="FFFFFF"/>
                </a:solidFill>
              </a:rPr>
              <a:t>, and bugs and issues can be addressed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efficiently</a:t>
            </a:r>
            <a:r>
              <a:rPr lang="en" sz="2667">
                <a:solidFill>
                  <a:srgbClr val="FFFFFF"/>
                </a:solidFill>
              </a:rPr>
              <a:t>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III. Cost Savings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be developed and maintained at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lower cost</a:t>
            </a:r>
            <a:r>
              <a:rPr lang="en" sz="2667">
                <a:solidFill>
                  <a:srgbClr val="FFFFFF"/>
                </a:solidFill>
              </a:rPr>
              <a:t> compared to proprietary software, as the development and maintenance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costs are distributed</a:t>
            </a:r>
            <a:r>
              <a:rPr lang="en" sz="2667">
                <a:solidFill>
                  <a:srgbClr val="FFFFFF"/>
                </a:solidFill>
              </a:rPr>
              <a:t> across a larger user and developer base.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709</Words>
  <Application>Microsoft Office PowerPoint</Application>
  <PresentationFormat>Widescreen</PresentationFormat>
  <Paragraphs>92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Roche Sans</vt:lpstr>
      <vt:lpstr>Roche Sans Condensed Light</vt:lpstr>
      <vt:lpstr>Roche Sans Medium</vt:lpstr>
      <vt:lpstr>Office Theme</vt:lpstr>
      <vt:lpstr>Recap,  Contributing,&amp; Discussion</vt:lpstr>
      <vt:lpstr>RECAP OF THE STUFF WE COVERED</vt:lpstr>
      <vt:lpstr>WYSHL*what you should have learned</vt:lpstr>
      <vt:lpstr>What is the pharmaverse?</vt:lpstr>
      <vt:lpstr>Why use the pharmaverse?</vt:lpstr>
      <vt:lpstr>Why contribute to the pharmaverse?</vt:lpstr>
      <vt:lpstr>I. Collaboration</vt:lpstr>
      <vt:lpstr>II. Rapid Innovation</vt:lpstr>
      <vt:lpstr>III. Cost Savings</vt:lpstr>
      <vt:lpstr>IV. Transparency</vt:lpstr>
      <vt:lpstr>V. Reproducibility</vt:lpstr>
      <vt:lpstr>VI. Access to Talent </vt:lpstr>
      <vt:lpstr>VII. Standardization</vt:lpstr>
      <vt:lpstr>Why contribute to the pharmaverse?</vt:lpstr>
      <vt:lpstr>Contributing to the Ecosystem</vt:lpstr>
      <vt:lpstr>Success of Pharmaverse/OS relies on the Community</vt:lpstr>
      <vt:lpstr>Opening an Issue</vt:lpstr>
      <vt:lpstr>Discussion Time!</vt:lpstr>
      <vt:lpstr>Q&amp;A/Panel Time</vt:lpstr>
      <vt:lpstr>Close Out</vt:lpstr>
      <vt:lpstr>Post-Workshop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Ellis Hughes</cp:lastModifiedBy>
  <cp:revision>15</cp:revision>
  <dcterms:created xsi:type="dcterms:W3CDTF">2023-09-07T15:28:45Z</dcterms:created>
  <dcterms:modified xsi:type="dcterms:W3CDTF">2024-08-08T22:12:57Z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2024-07-08T14:57:58Z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bf407e13-3c60-438d-a99e-3cb8658e4423</vt:lpwstr>
  </property>
  <property fmtid="{D5CDD505-2E9C-101B-9397-08002B2CF9AE}" pid="8" name="MSIP_Label_bea66b2b-af80-48b6-873b-d341d3035cfa_ContentBits">
    <vt:lpwstr>0</vt:lpwstr>
  </property>
</Properties>
</file>