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notesMasterIdLst>
    <p:notesMasterId r:id="rId20"/>
  </p:notesMasterIdLst>
  <p:sldIdLst>
    <p:sldId id="302" r:id="rId5"/>
    <p:sldId id="303" r:id="rId6"/>
    <p:sldId id="304" r:id="rId7"/>
    <p:sldId id="306" r:id="rId8"/>
    <p:sldId id="305" r:id="rId9"/>
    <p:sldId id="307" r:id="rId10"/>
    <p:sldId id="308" r:id="rId11"/>
    <p:sldId id="309" r:id="rId12"/>
    <p:sldId id="310" r:id="rId13"/>
    <p:sldId id="311" r:id="rId14"/>
    <p:sldId id="312" r:id="rId15"/>
    <p:sldId id="313" r:id="rId16"/>
    <p:sldId id="314" r:id="rId17"/>
    <p:sldId id="315"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D18E01A-9F3B-9A28-8849-0D3062B36FB6}" name="Jacque Alexander" initials="JA" userId="S::jacque@scorrmarketing.com::326386ab-0a47-4773-bfe9-c52d070a7e6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en Rowe" initials="BR" lastIdx="3" clrIdx="0">
    <p:extLst>
      <p:ext uri="{19B8F6BF-5375-455C-9EA6-DF929625EA0E}">
        <p15:presenceInfo xmlns:p15="http://schemas.microsoft.com/office/powerpoint/2012/main" userId="S::ben@scorrmarketing.com::ad6c5c1d-f8fc-4aae-ace1-ef2da47ed476" providerId="AD"/>
      </p:ext>
    </p:extLst>
  </p:cmAuthor>
  <p:cmAuthor id="2" name="Jessica McCarty" initials="JM" lastIdx="3" clrIdx="1">
    <p:extLst>
      <p:ext uri="{19B8F6BF-5375-455C-9EA6-DF929625EA0E}">
        <p15:presenceInfo xmlns:p15="http://schemas.microsoft.com/office/powerpoint/2012/main" userId="S::jessica@scorrmarketing.com::c8698466-78de-4544-bdf7-672c86391fcb" providerId="AD"/>
      </p:ext>
    </p:extLst>
  </p:cmAuthor>
  <p:cmAuthor id="3" name="Christine Wigert" initials="CW" lastIdx="4" clrIdx="2">
    <p:extLst>
      <p:ext uri="{19B8F6BF-5375-455C-9EA6-DF929625EA0E}">
        <p15:presenceInfo xmlns:p15="http://schemas.microsoft.com/office/powerpoint/2012/main" userId="S::christine@scorrmarketing.com::b2e1a661-568b-44f2-be3f-31ac5aa41c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F5B"/>
    <a:srgbClr val="CC66FF"/>
    <a:srgbClr val="05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95EEF-FDEC-4E01-944F-8D552B4C3EE6}"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C9428-D3F2-4A4A-9D29-C393DCB22B34}" type="slidenum">
              <a:rPr lang="en-US" smtClean="0"/>
              <a:t>‹#›</a:t>
            </a:fld>
            <a:endParaRPr lang="en-US"/>
          </a:p>
        </p:txBody>
      </p:sp>
    </p:spTree>
    <p:extLst>
      <p:ext uri="{BB962C8B-B14F-4D97-AF65-F5344CB8AC3E}">
        <p14:creationId xmlns:p14="http://schemas.microsoft.com/office/powerpoint/2010/main" val="265093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harmaverse.github.io/admiraldiscovery/articles/reactable.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We’ll have 40 minutes total</a:t>
            </a:r>
          </a:p>
        </p:txBody>
      </p:sp>
      <p:sp>
        <p:nvSpPr>
          <p:cNvPr id="4" name="Slide Number Placeholder 3"/>
          <p:cNvSpPr>
            <a:spLocks noGrp="1"/>
          </p:cNvSpPr>
          <p:nvPr>
            <p:ph type="sldNum" sz="quarter" idx="5"/>
          </p:nvPr>
        </p:nvSpPr>
        <p:spPr/>
        <p:txBody>
          <a:bodyPr/>
          <a:lstStyle/>
          <a:p>
            <a:fld id="{864C9428-D3F2-4A4A-9D29-C393DCB22B34}" type="slidenum">
              <a:rPr lang="en-US" smtClean="0"/>
              <a:t>3</a:t>
            </a:fld>
            <a:endParaRPr lang="en-US"/>
          </a:p>
        </p:txBody>
      </p:sp>
    </p:spTree>
    <p:extLst>
      <p:ext uri="{BB962C8B-B14F-4D97-AF65-F5344CB8AC3E}">
        <p14:creationId xmlns:p14="http://schemas.microsoft.com/office/powerpoint/2010/main" val="620807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t>
            </a:r>
            <a:r>
              <a:rPr lang="en-US" err="1">
                <a:cs typeface="Calibri"/>
              </a:rPr>
              <a:t>xportr</a:t>
            </a:r>
            <a:r>
              <a:rPr lang="en-US">
                <a:cs typeface="Calibri"/>
              </a:rPr>
              <a:t>} is an R package that let's you </a:t>
            </a:r>
            <a:r>
              <a:rPr lang="en-US" i="1">
                <a:cs typeface="Calibri"/>
              </a:rPr>
              <a:t>write</a:t>
            </a:r>
            <a:r>
              <a:rPr lang="en-US">
                <a:cs typeface="Calibri"/>
              </a:rPr>
              <a:t> </a:t>
            </a:r>
            <a:r>
              <a:rPr lang="en-US" err="1">
                <a:cs typeface="Calibri"/>
              </a:rPr>
              <a:t>xpt</a:t>
            </a:r>
            <a:r>
              <a:rPr lang="en-US">
                <a:cs typeface="Calibri"/>
              </a:rPr>
              <a:t> files</a:t>
            </a:r>
            <a:r>
              <a:rPr lang="en-US" i="1">
                <a:cs typeface="Calibri"/>
              </a:rPr>
              <a:t>.</a:t>
            </a:r>
          </a:p>
          <a:p>
            <a:endParaRPr lang="en-US" i="1">
              <a:cs typeface="Calibri"/>
            </a:endParaRPr>
          </a:p>
          <a:p>
            <a:r>
              <a:rPr lang="en-US">
                <a:cs typeface="Calibri"/>
              </a:rPr>
              <a:t>It's functionality can be broken down into 2 categories</a:t>
            </a:r>
          </a:p>
          <a:p>
            <a:endParaRPr lang="en-US">
              <a:cs typeface="Calibri"/>
            </a:endParaRPr>
          </a:p>
          <a:p>
            <a:pPr marL="228600" indent="-228600">
              <a:buAutoNum type="arabicPeriod"/>
            </a:pPr>
            <a:r>
              <a:rPr lang="en-US">
                <a:cs typeface="Calibri"/>
              </a:rPr>
              <a:t>Build CDISC compliant </a:t>
            </a:r>
            <a:r>
              <a:rPr lang="en-US" err="1">
                <a:cs typeface="Calibri"/>
              </a:rPr>
              <a:t>xpt</a:t>
            </a:r>
            <a:r>
              <a:rPr lang="en-US">
                <a:cs typeface="Calibri"/>
              </a:rPr>
              <a:t> files in R</a:t>
            </a:r>
          </a:p>
          <a:p>
            <a:pPr marL="228600" indent="-228600">
              <a:buAutoNum type="arabicPeriod"/>
            </a:pPr>
            <a:r>
              <a:rPr lang="en-US">
                <a:cs typeface="Calibri"/>
              </a:rPr>
              <a:t>Perform checks on the data before sending to validators or data reviewers.</a:t>
            </a:r>
          </a:p>
        </p:txBody>
      </p:sp>
      <p:sp>
        <p:nvSpPr>
          <p:cNvPr id="4" name="Slide Number Placeholder 3"/>
          <p:cNvSpPr>
            <a:spLocks noGrp="1"/>
          </p:cNvSpPr>
          <p:nvPr>
            <p:ph type="sldNum" sz="quarter" idx="5"/>
          </p:nvPr>
        </p:nvSpPr>
        <p:spPr/>
        <p:txBody>
          <a:bodyPr/>
          <a:lstStyle/>
          <a:p>
            <a:fld id="{864C9428-D3F2-4A4A-9D29-C393DCB22B34}" type="slidenum">
              <a:rPr lang="en-US" smtClean="0"/>
              <a:t>14</a:t>
            </a:fld>
            <a:endParaRPr lang="en-US"/>
          </a:p>
        </p:txBody>
      </p:sp>
    </p:spTree>
    <p:extLst>
      <p:ext uri="{BB962C8B-B14F-4D97-AF65-F5344CB8AC3E}">
        <p14:creationId xmlns:p14="http://schemas.microsoft.com/office/powerpoint/2010/main" val="279907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Brief review of workflow</a:t>
            </a:r>
          </a:p>
          <a:p>
            <a:endParaRPr lang="en-US" dirty="0">
              <a:cs typeface="Calibri"/>
            </a:endParaRPr>
          </a:p>
          <a:p>
            <a:r>
              <a:rPr lang="en-US">
                <a:cs typeface="Calibri"/>
              </a:rPr>
              <a:t>Then the next few slides, explain some of the steps a little more. At minimum</a:t>
            </a:r>
          </a:p>
          <a:p>
            <a:endParaRPr lang="en-US" dirty="0">
              <a:cs typeface="Calibri"/>
            </a:endParaRPr>
          </a:p>
          <a:p>
            <a:pPr marL="171450" indent="-171450">
              <a:buFont typeface="Calibri"/>
              <a:buChar char="-"/>
            </a:pPr>
            <a:r>
              <a:rPr lang="en-US">
                <a:cs typeface="Calibri"/>
              </a:rPr>
              <a:t>Metadata. What metadata is needed? I think this is the excel files? Show some of the content of those. And/or brief explanation then show it as part of the demo</a:t>
            </a:r>
          </a:p>
          <a:p>
            <a:pPr marL="171450" indent="-171450">
              <a:buFont typeface="Calibri"/>
              <a:buChar char="-"/>
            </a:pPr>
            <a:r>
              <a:rPr lang="en-US">
                <a:cs typeface="Calibri"/>
              </a:rPr>
              <a:t>Checks. What quality checks are implemented.</a:t>
            </a:r>
            <a:endParaRPr lang="en-US" dirty="0">
              <a:cs typeface="Calibri"/>
            </a:endParaRPr>
          </a:p>
          <a:p>
            <a:pPr marL="171450" indent="-171450">
              <a:buFont typeface="Calibri"/>
              <a:buChar char="-"/>
            </a:pPr>
            <a:endParaRPr lang="en-US" dirty="0">
              <a:cs typeface="Calibri"/>
            </a:endParaRPr>
          </a:p>
          <a:p>
            <a:r>
              <a:rPr lang="en-US">
                <a:cs typeface="Calibri"/>
              </a:rPr>
              <a:t>just don't go into too much detail about the file format specification</a:t>
            </a:r>
          </a:p>
          <a:p>
            <a:endParaRPr lang="en-US" dirty="0">
              <a:cs typeface="Calibri"/>
            </a:endParaRPr>
          </a:p>
          <a:p>
            <a:r>
              <a:rPr lang="en-US">
                <a:cs typeface="Calibri"/>
              </a:rPr>
              <a:t>Next, walk through an example. Similar to admiral, have a file they can follow along with and ideally have one they can work on their own (on their own time. Not enough time in the workshop)</a:t>
            </a:r>
            <a:endParaRPr lang="en-US" dirty="0">
              <a:cs typeface="Calibri"/>
            </a:endParaRPr>
          </a:p>
        </p:txBody>
      </p:sp>
      <p:sp>
        <p:nvSpPr>
          <p:cNvPr id="4" name="Slide Number Placeholder 3"/>
          <p:cNvSpPr>
            <a:spLocks noGrp="1"/>
          </p:cNvSpPr>
          <p:nvPr>
            <p:ph type="sldNum" sz="quarter" idx="5"/>
          </p:nvPr>
        </p:nvSpPr>
        <p:spPr/>
        <p:txBody>
          <a:bodyPr/>
          <a:lstStyle/>
          <a:p>
            <a:fld id="{864C9428-D3F2-4A4A-9D29-C393DCB22B34}" type="slidenum">
              <a:rPr lang="en-US" smtClean="0"/>
              <a:t>15</a:t>
            </a:fld>
            <a:endParaRPr lang="en-US"/>
          </a:p>
        </p:txBody>
      </p:sp>
    </p:spTree>
    <p:extLst>
      <p:ext uri="{BB962C8B-B14F-4D97-AF65-F5344CB8AC3E}">
        <p14:creationId xmlns:p14="http://schemas.microsoft.com/office/powerpoint/2010/main" val="364443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from the DESCRIPTION)</a:t>
            </a:r>
          </a:p>
          <a:p>
            <a:endParaRPr lang="en-US"/>
          </a:p>
          <a:p>
            <a:r>
              <a:rPr lang="en-US"/>
              <a:t>In a nutshell, Admiral is an R package to help you make </a:t>
            </a:r>
            <a:r>
              <a:rPr lang="en-US" err="1"/>
              <a:t>ADaM</a:t>
            </a:r>
            <a:r>
              <a:rPr lang="en-US"/>
              <a:t> data sets.</a:t>
            </a:r>
          </a:p>
          <a:p>
            <a:endParaRPr lang="en-US"/>
          </a:p>
          <a:p>
            <a:r>
              <a:rPr lang="en-US"/>
              <a:t>It provides a suite of tools to enable clinical programmers to develop </a:t>
            </a:r>
            <a:r>
              <a:rPr lang="en-US" err="1"/>
              <a:t>ADaM</a:t>
            </a:r>
            <a:r>
              <a:rPr lang="en-US"/>
              <a:t> data sets in R.</a:t>
            </a:r>
          </a:p>
        </p:txBody>
      </p:sp>
      <p:sp>
        <p:nvSpPr>
          <p:cNvPr id="4" name="Slide Number Placeholder 3"/>
          <p:cNvSpPr>
            <a:spLocks noGrp="1"/>
          </p:cNvSpPr>
          <p:nvPr>
            <p:ph type="sldNum" sz="quarter" idx="5"/>
          </p:nvPr>
        </p:nvSpPr>
        <p:spPr/>
        <p:txBody>
          <a:bodyPr/>
          <a:lstStyle/>
          <a:p>
            <a:fld id="{864C9428-D3F2-4A4A-9D29-C393DCB22B34}" type="slidenum">
              <a:rPr lang="en-US" smtClean="0"/>
              <a:t>5</a:t>
            </a:fld>
            <a:endParaRPr lang="en-US"/>
          </a:p>
        </p:txBody>
      </p:sp>
    </p:spTree>
    <p:extLst>
      <p:ext uri="{BB962C8B-B14F-4D97-AF65-F5344CB8AC3E}">
        <p14:creationId xmlns:p14="http://schemas.microsoft.com/office/powerpoint/2010/main" val="2533278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Admiral is designed around these key principles.</a:t>
            </a:r>
          </a:p>
          <a:p>
            <a:endParaRPr lang="en-US">
              <a:ea typeface="Calibri"/>
              <a:cs typeface="Calibri"/>
            </a:endParaRPr>
          </a:p>
          <a:p>
            <a:r>
              <a:rPr lang="en-US">
                <a:ea typeface="Calibri"/>
                <a:cs typeface="Calibri"/>
              </a:rPr>
              <a:t>The aim is to provide a set of functions that are well-named, easy to use, and fulfill a particular purpose.</a:t>
            </a:r>
          </a:p>
          <a:p>
            <a:r>
              <a:rPr lang="en-US">
                <a:ea typeface="Calibri"/>
                <a:cs typeface="Calibri"/>
              </a:rPr>
              <a:t>Admiral is one of the most, if not the most, documented R packages out there.</a:t>
            </a:r>
          </a:p>
          <a:p>
            <a:r>
              <a:rPr lang="en-US">
                <a:ea typeface="Calibri"/>
                <a:cs typeface="Calibri"/>
              </a:rPr>
              <a:t>Along with examples for each function, there are many vignettes showing how to combine the individual functions to generate </a:t>
            </a:r>
            <a:r>
              <a:rPr lang="en-US" err="1">
                <a:ea typeface="Calibri"/>
                <a:cs typeface="Calibri"/>
              </a:rPr>
              <a:t>ADaM</a:t>
            </a:r>
            <a:r>
              <a:rPr lang="en-US">
                <a:ea typeface="Calibri"/>
                <a:cs typeface="Calibri"/>
              </a:rPr>
              <a:t> data sets.</a:t>
            </a:r>
          </a:p>
          <a:p>
            <a:r>
              <a:rPr lang="en-US">
                <a:ea typeface="Calibri"/>
                <a:cs typeface="Calibri"/>
              </a:rPr>
              <a:t>Additionally, there are a number of template R files to use as a starting point for building your data sets.</a:t>
            </a:r>
          </a:p>
        </p:txBody>
      </p:sp>
      <p:sp>
        <p:nvSpPr>
          <p:cNvPr id="4" name="Slide Number Placeholder 3"/>
          <p:cNvSpPr>
            <a:spLocks noGrp="1"/>
          </p:cNvSpPr>
          <p:nvPr>
            <p:ph type="sldNum" sz="quarter" idx="5"/>
          </p:nvPr>
        </p:nvSpPr>
        <p:spPr/>
        <p:txBody>
          <a:bodyPr/>
          <a:lstStyle/>
          <a:p>
            <a:fld id="{864C9428-D3F2-4A4A-9D29-C393DCB22B34}" type="slidenum">
              <a:rPr lang="en-US" smtClean="0"/>
              <a:t>6</a:t>
            </a:fld>
            <a:endParaRPr lang="en-US"/>
          </a:p>
        </p:txBody>
      </p:sp>
    </p:spTree>
    <p:extLst>
      <p:ext uri="{BB962C8B-B14F-4D97-AF65-F5344CB8AC3E}">
        <p14:creationId xmlns:p14="http://schemas.microsoft.com/office/powerpoint/2010/main" val="141218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keeping with the principles of the </a:t>
            </a:r>
            <a:r>
              <a:rPr lang="en-US" err="1">
                <a:cs typeface="Calibri"/>
              </a:rPr>
              <a:t>Admirial</a:t>
            </a:r>
            <a:r>
              <a:rPr lang="en-US">
                <a:cs typeface="Calibri"/>
              </a:rPr>
              <a:t> Manifesto, most of the functions follow a set of naming conventions to indicate their purpose and identify groups of similar functions.</a:t>
            </a:r>
          </a:p>
          <a:p>
            <a:endParaRPr lang="en-US">
              <a:cs typeface="Calibri"/>
            </a:endParaRPr>
          </a:p>
          <a:p>
            <a:r>
              <a:rPr lang="en-US">
                <a:cs typeface="Calibri"/>
              </a:rPr>
              <a:t>the point I'm trying to make here is most of the functions follow patterns that make your life as a programmer easier. We could probably remove some of these, I just went through the function reference page and pulled these out. Maybe just stick to </a:t>
            </a:r>
            <a:r>
              <a:rPr lang="en-US" err="1">
                <a:cs typeface="Calibri"/>
              </a:rPr>
              <a:t>derive_var</a:t>
            </a:r>
            <a:r>
              <a:rPr lang="en-US">
                <a:cs typeface="Calibri"/>
              </a:rPr>
              <a:t> and </a:t>
            </a:r>
            <a:r>
              <a:rPr lang="en-US" err="1">
                <a:cs typeface="Calibri"/>
              </a:rPr>
              <a:t>derive_param</a:t>
            </a:r>
            <a:r>
              <a:rPr lang="en-US">
                <a:cs typeface="Calibri"/>
              </a:rPr>
              <a:t>, with a few examples of each. </a:t>
            </a:r>
          </a:p>
          <a:p>
            <a:endParaRPr lang="en-US">
              <a:cs typeface="Calibri"/>
            </a:endParaRPr>
          </a:p>
          <a:p>
            <a:r>
              <a:rPr lang="en-US">
                <a:cs typeface="Calibri"/>
              </a:rPr>
              <a:t>We can probably reference the </a:t>
            </a:r>
            <a:r>
              <a:rPr lang="en-US" err="1">
                <a:cs typeface="Calibri"/>
              </a:rPr>
              <a:t>cheatsheet</a:t>
            </a:r>
            <a:r>
              <a:rPr lang="en-US">
                <a:cs typeface="Calibri"/>
              </a:rPr>
              <a:t> and take some of the higher level functions that are featured within that as well - or do we want to cover important functions that relate to our demo/DIY section to keep it simple?</a:t>
            </a:r>
          </a:p>
        </p:txBody>
      </p:sp>
      <p:sp>
        <p:nvSpPr>
          <p:cNvPr id="4" name="Slide Number Placeholder 3"/>
          <p:cNvSpPr>
            <a:spLocks noGrp="1"/>
          </p:cNvSpPr>
          <p:nvPr>
            <p:ph type="sldNum" sz="quarter" idx="5"/>
          </p:nvPr>
        </p:nvSpPr>
        <p:spPr/>
        <p:txBody>
          <a:bodyPr/>
          <a:lstStyle/>
          <a:p>
            <a:fld id="{864C9428-D3F2-4A4A-9D29-C393DCB22B34}" type="slidenum">
              <a:rPr lang="en-US" smtClean="0"/>
              <a:t>8</a:t>
            </a:fld>
            <a:endParaRPr lang="en-US"/>
          </a:p>
        </p:txBody>
      </p:sp>
    </p:spTree>
    <p:extLst>
      <p:ext uri="{BB962C8B-B14F-4D97-AF65-F5344CB8AC3E}">
        <p14:creationId xmlns:p14="http://schemas.microsoft.com/office/powerpoint/2010/main" val="2851904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 want the image to link to </a:t>
            </a:r>
            <a:r>
              <a:rPr lang="en-US">
                <a:hlinkClick r:id="rId3"/>
              </a:rPr>
              <a:t>https://pharmaverse.github.io/admiraldiscovery/articles/reactable.html</a:t>
            </a:r>
            <a:endParaRPr lang="en-US">
              <a:cs typeface="Calibri"/>
            </a:endParaRPr>
          </a:p>
          <a:p>
            <a:endParaRPr lang="en-US">
              <a:cs typeface="Calibri"/>
            </a:endParaRPr>
          </a:p>
          <a:p>
            <a:r>
              <a:rPr lang="en-US">
                <a:cs typeface="Calibri"/>
              </a:rPr>
              <a:t>The point I want to make here is that this is a great tool. Even if you are still new to R, you already know the CDISC variables so you can search based on that. So when you're first learning admiral, you search up each CDISC variable as you go along</a:t>
            </a:r>
          </a:p>
        </p:txBody>
      </p:sp>
      <p:sp>
        <p:nvSpPr>
          <p:cNvPr id="4" name="Slide Number Placeholder 3"/>
          <p:cNvSpPr>
            <a:spLocks noGrp="1"/>
          </p:cNvSpPr>
          <p:nvPr>
            <p:ph type="sldNum" sz="quarter" idx="5"/>
          </p:nvPr>
        </p:nvSpPr>
        <p:spPr/>
        <p:txBody>
          <a:bodyPr/>
          <a:lstStyle/>
          <a:p>
            <a:fld id="{864C9428-D3F2-4A4A-9D29-C393DCB22B34}" type="slidenum">
              <a:rPr lang="en-US" smtClean="0"/>
              <a:t>9</a:t>
            </a:fld>
            <a:endParaRPr lang="en-US"/>
          </a:p>
        </p:txBody>
      </p:sp>
    </p:spTree>
    <p:extLst>
      <p:ext uri="{BB962C8B-B14F-4D97-AF65-F5344CB8AC3E}">
        <p14:creationId xmlns:p14="http://schemas.microsoft.com/office/powerpoint/2010/main" val="1358532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probably won't go into these during the demo but it may be worth mentioning that there are a number of extension package for different therapeutic areas.</a:t>
            </a:r>
          </a:p>
          <a:p>
            <a:endParaRPr lang="en-US">
              <a:cs typeface="Calibri"/>
            </a:endParaRPr>
          </a:p>
          <a:p>
            <a:r>
              <a:rPr lang="en-US">
                <a:cs typeface="Calibri"/>
              </a:rPr>
              <a:t>Also use stickers instead of bullets. - on it</a:t>
            </a:r>
          </a:p>
          <a:p>
            <a:endParaRPr lang="en-US">
              <a:cs typeface="Calibri"/>
            </a:endParaRPr>
          </a:p>
          <a:p>
            <a:r>
              <a:rPr lang="en-US">
                <a:cs typeface="Calibri"/>
              </a:rPr>
              <a:t>Also </a:t>
            </a:r>
            <a:r>
              <a:rPr lang="en-US" err="1">
                <a:cs typeface="Calibri"/>
              </a:rPr>
              <a:t>also</a:t>
            </a:r>
            <a:r>
              <a:rPr lang="en-US">
                <a:cs typeface="Calibri"/>
              </a:rPr>
              <a:t> mention company-specific </a:t>
            </a:r>
            <a:r>
              <a:rPr lang="en-US" err="1">
                <a:cs typeface="Calibri"/>
              </a:rPr>
              <a:t>pacakges</a:t>
            </a:r>
            <a:r>
              <a:rPr lang="en-US">
                <a:cs typeface="Calibri"/>
              </a:rPr>
              <a:t> like mentioned here </a:t>
            </a:r>
            <a:r>
              <a:rPr lang="en-US"/>
              <a:t>https://pharmaverse.github.io/admiral/index.html#the-admiral-family-of-packages</a:t>
            </a:r>
            <a:endParaRPr lang="en-US">
              <a:cs typeface="Calibri"/>
            </a:endParaRPr>
          </a:p>
        </p:txBody>
      </p:sp>
      <p:sp>
        <p:nvSpPr>
          <p:cNvPr id="4" name="Slide Number Placeholder 3"/>
          <p:cNvSpPr>
            <a:spLocks noGrp="1"/>
          </p:cNvSpPr>
          <p:nvPr>
            <p:ph type="sldNum" sz="quarter" idx="5"/>
          </p:nvPr>
        </p:nvSpPr>
        <p:spPr/>
        <p:txBody>
          <a:bodyPr/>
          <a:lstStyle/>
          <a:p>
            <a:fld id="{864C9428-D3F2-4A4A-9D29-C393DCB22B34}" type="slidenum">
              <a:rPr lang="en-US" smtClean="0"/>
              <a:t>10</a:t>
            </a:fld>
            <a:endParaRPr lang="en-US"/>
          </a:p>
        </p:txBody>
      </p:sp>
    </p:spTree>
    <p:extLst>
      <p:ext uri="{BB962C8B-B14F-4D97-AF65-F5344CB8AC3E}">
        <p14:creationId xmlns:p14="http://schemas.microsoft.com/office/powerpoint/2010/main" val="275969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From here we'll jump to RStudio Cloud. I think we should walk through making a data set, say ADSL. Or at least enough through it to give them the idea. We can incorporate blank function arguments, function names, </a:t>
            </a:r>
            <a:r>
              <a:rPr lang="en-US" err="1">
                <a:cs typeface="Calibri"/>
              </a:rPr>
              <a:t>etc</a:t>
            </a:r>
            <a:r>
              <a:rPr lang="en-US">
                <a:cs typeface="Calibri"/>
              </a:rPr>
              <a:t> as sort of a quiz as they follow along.</a:t>
            </a:r>
          </a:p>
        </p:txBody>
      </p:sp>
      <p:sp>
        <p:nvSpPr>
          <p:cNvPr id="4" name="Slide Number Placeholder 3"/>
          <p:cNvSpPr>
            <a:spLocks noGrp="1"/>
          </p:cNvSpPr>
          <p:nvPr>
            <p:ph type="sldNum" sz="quarter" idx="5"/>
          </p:nvPr>
        </p:nvSpPr>
        <p:spPr/>
        <p:txBody>
          <a:bodyPr/>
          <a:lstStyle/>
          <a:p>
            <a:fld id="{864C9428-D3F2-4A4A-9D29-C393DCB22B34}" type="slidenum">
              <a:rPr lang="en-US" smtClean="0"/>
              <a:t>11</a:t>
            </a:fld>
            <a:endParaRPr lang="en-US"/>
          </a:p>
        </p:txBody>
      </p:sp>
    </p:spTree>
    <p:extLst>
      <p:ext uri="{BB962C8B-B14F-4D97-AF65-F5344CB8AC3E}">
        <p14:creationId xmlns:p14="http://schemas.microsoft.com/office/powerpoint/2010/main" val="1943635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will be where they can do a practice on their own. We should probably be very specific like 'I want you to create variables x, y, z.'</a:t>
            </a:r>
          </a:p>
        </p:txBody>
      </p:sp>
      <p:sp>
        <p:nvSpPr>
          <p:cNvPr id="4" name="Slide Number Placeholder 3"/>
          <p:cNvSpPr>
            <a:spLocks noGrp="1"/>
          </p:cNvSpPr>
          <p:nvPr>
            <p:ph type="sldNum" sz="quarter" idx="5"/>
          </p:nvPr>
        </p:nvSpPr>
        <p:spPr/>
        <p:txBody>
          <a:bodyPr/>
          <a:lstStyle/>
          <a:p>
            <a:fld id="{864C9428-D3F2-4A4A-9D29-C393DCB22B34}" type="slidenum">
              <a:rPr lang="en-US" smtClean="0"/>
              <a:t>12</a:t>
            </a:fld>
            <a:endParaRPr lang="en-US"/>
          </a:p>
        </p:txBody>
      </p:sp>
    </p:spTree>
    <p:extLst>
      <p:ext uri="{BB962C8B-B14F-4D97-AF65-F5344CB8AC3E}">
        <p14:creationId xmlns:p14="http://schemas.microsoft.com/office/powerpoint/2010/main" val="3209441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10 minutes for this</a:t>
            </a:r>
          </a:p>
        </p:txBody>
      </p:sp>
      <p:sp>
        <p:nvSpPr>
          <p:cNvPr id="4" name="Slide Number Placeholder 3"/>
          <p:cNvSpPr>
            <a:spLocks noGrp="1"/>
          </p:cNvSpPr>
          <p:nvPr>
            <p:ph type="sldNum" sz="quarter" idx="5"/>
          </p:nvPr>
        </p:nvSpPr>
        <p:spPr/>
        <p:txBody>
          <a:bodyPr/>
          <a:lstStyle/>
          <a:p>
            <a:fld id="{864C9428-D3F2-4A4A-9D29-C393DCB22B34}" type="slidenum">
              <a:rPr lang="en-US" smtClean="0"/>
              <a:t>13</a:t>
            </a:fld>
            <a:endParaRPr lang="en-US"/>
          </a:p>
        </p:txBody>
      </p:sp>
    </p:spTree>
    <p:extLst>
      <p:ext uri="{BB962C8B-B14F-4D97-AF65-F5344CB8AC3E}">
        <p14:creationId xmlns:p14="http://schemas.microsoft.com/office/powerpoint/2010/main" val="2358694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943891"/>
            <a:ext cx="7885771" cy="2387600"/>
          </a:xfrm>
        </p:spPr>
        <p:txBody>
          <a:bodyPr anchor="b"/>
          <a:lstStyle>
            <a:lvl1pPr algn="l">
              <a:defRPr sz="60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F9E76A4-E114-C44B-AD7B-553B777A3923}"/>
              </a:ext>
            </a:extLst>
          </p:cNvPr>
          <p:cNvSpPr>
            <a:spLocks noGrp="1"/>
          </p:cNvSpPr>
          <p:nvPr>
            <p:ph type="subTitle" idx="1"/>
          </p:nvPr>
        </p:nvSpPr>
        <p:spPr>
          <a:xfrm>
            <a:off x="417422" y="3331492"/>
            <a:ext cx="788577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7DE2094E-8557-6248-A562-BA6EE048FED2}"/>
              </a:ext>
            </a:extLst>
          </p:cNvPr>
          <p:cNvSpPr>
            <a:spLocks noGrp="1"/>
          </p:cNvSpPr>
          <p:nvPr>
            <p:ph type="sldNum" sz="quarter" idx="12"/>
          </p:nvPr>
        </p:nvSpPr>
        <p:spPr>
          <a:xfrm>
            <a:off x="8150184" y="6356350"/>
            <a:ext cx="1727669"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238410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7/22/2024</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Picture Placeholder 9">
            <a:extLst>
              <a:ext uri="{FF2B5EF4-FFF2-40B4-BE49-F238E27FC236}">
                <a16:creationId xmlns:a16="http://schemas.microsoft.com/office/drawing/2014/main" id="{5C3CEF81-2125-2D47-B5D4-A82A386DC439}"/>
              </a:ext>
            </a:extLst>
          </p:cNvPr>
          <p:cNvSpPr>
            <a:spLocks noGrp="1"/>
          </p:cNvSpPr>
          <p:nvPr>
            <p:ph type="pic" sz="quarter" idx="14"/>
          </p:nvPr>
        </p:nvSpPr>
        <p:spPr>
          <a:xfrm>
            <a:off x="5511579" y="1695450"/>
            <a:ext cx="4480560" cy="4481513"/>
          </a:xfrm>
          <a:prstGeom prst="ellipse">
            <a:avLst/>
          </a:prstGeom>
        </p:spPr>
        <p:txBody>
          <a:bodyPr anchor="ctr" anchorCtr="0"/>
          <a:lstStyle>
            <a:lvl1pPr marL="0" indent="0" algn="ctr">
              <a:buNone/>
              <a:defRPr/>
            </a:lvl1pPr>
          </a:lstStyle>
          <a:p>
            <a:r>
              <a:rPr lang="en-US"/>
              <a:t>Click icon to add picture</a:t>
            </a:r>
          </a:p>
        </p:txBody>
      </p:sp>
    </p:spTree>
    <p:extLst>
      <p:ext uri="{BB962C8B-B14F-4D97-AF65-F5344CB8AC3E}">
        <p14:creationId xmlns:p14="http://schemas.microsoft.com/office/powerpoint/2010/main" val="154845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43E49-B933-F94F-BF9F-410462ADB5FA}"/>
              </a:ext>
            </a:extLst>
          </p:cNvPr>
          <p:cNvSpPr>
            <a:spLocks noGrp="1"/>
          </p:cNvSpPr>
          <p:nvPr>
            <p:ph type="dt" sz="half" idx="10"/>
          </p:nvPr>
        </p:nvSpPr>
        <p:spPr/>
        <p:txBody>
          <a:bodyPr/>
          <a:lstStyle/>
          <a:p>
            <a:fld id="{A53A8E38-8DA5-F54E-9848-04520064DA1A}" type="datetimeFigureOut">
              <a:rPr lang="en-US" smtClean="0"/>
              <a:t>7/22/2024</a:t>
            </a:fld>
            <a:endParaRPr lang="en-US"/>
          </a:p>
        </p:txBody>
      </p:sp>
      <p:sp>
        <p:nvSpPr>
          <p:cNvPr id="3" name="Footer Placeholder 2">
            <a:extLst>
              <a:ext uri="{FF2B5EF4-FFF2-40B4-BE49-F238E27FC236}">
                <a16:creationId xmlns:a16="http://schemas.microsoft.com/office/drawing/2014/main" id="{D21D1818-11DD-EF4C-A0C7-1894CCDF1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B054E-FA73-A941-B560-58C30015AB24}"/>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5" name="Rectangle 4">
            <a:extLst>
              <a:ext uri="{FF2B5EF4-FFF2-40B4-BE49-F238E27FC236}">
                <a16:creationId xmlns:a16="http://schemas.microsoft.com/office/drawing/2014/main" id="{03411F61-0B69-2245-A422-3FF7A8BE80A9}"/>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718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2DCB8D-37D4-364E-8614-0BFD671F5538}"/>
              </a:ext>
            </a:extLst>
          </p:cNvPr>
          <p:cNvSpPr>
            <a:spLocks noGrp="1"/>
          </p:cNvSpPr>
          <p:nvPr>
            <p:ph type="ctrTitle"/>
          </p:nvPr>
        </p:nvSpPr>
        <p:spPr>
          <a:xfrm>
            <a:off x="271119" y="275363"/>
            <a:ext cx="5032401" cy="2387600"/>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37D6847B-B879-154A-ADF4-1FC877B68E4C}"/>
              </a:ext>
            </a:extLst>
          </p:cNvPr>
          <p:cNvSpPr>
            <a:spLocks noGrp="1"/>
          </p:cNvSpPr>
          <p:nvPr>
            <p:ph type="subTitle" idx="1"/>
          </p:nvPr>
        </p:nvSpPr>
        <p:spPr>
          <a:xfrm>
            <a:off x="271118" y="2662964"/>
            <a:ext cx="503240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606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Slide-Pharm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C1B2E9-91E9-4E4A-9ACC-B3C8E29F4B97}"/>
              </a:ext>
            </a:extLst>
          </p:cNvPr>
          <p:cNvSpPr>
            <a:spLocks noGrp="1"/>
          </p:cNvSpPr>
          <p:nvPr>
            <p:ph type="ctrTitle"/>
          </p:nvPr>
        </p:nvSpPr>
        <p:spPr>
          <a:xfrm>
            <a:off x="271119" y="459231"/>
            <a:ext cx="5032401" cy="1661187"/>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2AD3EA5D-E588-DE49-84C4-9D7CCE087B79}"/>
              </a:ext>
            </a:extLst>
          </p:cNvPr>
          <p:cNvSpPr>
            <a:spLocks noGrp="1"/>
          </p:cNvSpPr>
          <p:nvPr>
            <p:ph type="subTitle" idx="1"/>
          </p:nvPr>
        </p:nvSpPr>
        <p:spPr>
          <a:xfrm>
            <a:off x="271118" y="2120420"/>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3985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Idea Slide-Us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0FD854-6148-C240-A6DD-BFCDBB4360A1}"/>
              </a:ext>
            </a:extLst>
          </p:cNvPr>
          <p:cNvSpPr>
            <a:spLocks noGrp="1"/>
          </p:cNvSpPr>
          <p:nvPr>
            <p:ph type="ctrTitle"/>
          </p:nvPr>
        </p:nvSpPr>
        <p:spPr>
          <a:xfrm>
            <a:off x="271119" y="373887"/>
            <a:ext cx="5032401" cy="1661187"/>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7B16C8EF-17B5-AE4B-9FE8-A213D62C35D7}"/>
              </a:ext>
            </a:extLst>
          </p:cNvPr>
          <p:cNvSpPr>
            <a:spLocks noGrp="1"/>
          </p:cNvSpPr>
          <p:nvPr>
            <p:ph type="subTitle" idx="1"/>
          </p:nvPr>
        </p:nvSpPr>
        <p:spPr>
          <a:xfrm>
            <a:off x="271118" y="2035076"/>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4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nalytics Engineer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0FD854-6148-C240-A6DD-BFCDBB4360A1}"/>
              </a:ext>
            </a:extLst>
          </p:cNvPr>
          <p:cNvSpPr>
            <a:spLocks noGrp="1"/>
          </p:cNvSpPr>
          <p:nvPr>
            <p:ph type="ctrTitle"/>
          </p:nvPr>
        </p:nvSpPr>
        <p:spPr>
          <a:xfrm>
            <a:off x="271119" y="373887"/>
            <a:ext cx="5032401" cy="1661187"/>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7B16C8EF-17B5-AE4B-9FE8-A213D62C35D7}"/>
              </a:ext>
            </a:extLst>
          </p:cNvPr>
          <p:cNvSpPr>
            <a:spLocks noGrp="1"/>
          </p:cNvSpPr>
          <p:nvPr>
            <p:ph type="subTitle" idx="1"/>
          </p:nvPr>
        </p:nvSpPr>
        <p:spPr>
          <a:xfrm>
            <a:off x="271118" y="2035076"/>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51513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2703235"/>
            <a:ext cx="7885771" cy="2387600"/>
          </a:xfrm>
        </p:spPr>
        <p:txBody>
          <a:bodyPr anchor="b"/>
          <a:lstStyle>
            <a:lvl1pPr algn="l">
              <a:defRPr sz="6000" b="1">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a:p>
        </p:txBody>
      </p:sp>
      <p:pic>
        <p:nvPicPr>
          <p:cNvPr id="8" name="Graphic 7">
            <a:extLst>
              <a:ext uri="{FF2B5EF4-FFF2-40B4-BE49-F238E27FC236}">
                <a16:creationId xmlns:a16="http://schemas.microsoft.com/office/drawing/2014/main" id="{D2D3AC6E-1CA3-A04D-8C9C-E10D1AC7FEE4}"/>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676" t="-844" r="-2449" b="507"/>
          <a:stretch/>
        </p:blipFill>
        <p:spPr>
          <a:xfrm>
            <a:off x="9470925" y="4313635"/>
            <a:ext cx="2304501" cy="2091483"/>
          </a:xfrm>
          <a:prstGeom prst="rect">
            <a:avLst/>
          </a:prstGeom>
        </p:spPr>
      </p:pic>
    </p:spTree>
    <p:extLst>
      <p:ext uri="{BB962C8B-B14F-4D97-AF65-F5344CB8AC3E}">
        <p14:creationId xmlns:p14="http://schemas.microsoft.com/office/powerpoint/2010/main" val="37164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Orang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76438"/>
            <a:ext cx="8962363" cy="2852737"/>
          </a:xfrm>
        </p:spPr>
        <p:txBody>
          <a:bodyPr anchor="b">
            <a:normAutofit/>
          </a:bodyPr>
          <a:lstStyle>
            <a:lvl1pPr>
              <a:defRPr sz="5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29175"/>
            <a:ext cx="8962363" cy="88582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E8157-7C62-8D4D-9BD5-3377B6D2B7E0}"/>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7/22/2024</a:t>
            </a:fld>
            <a:endParaRPr lang="en-US"/>
          </a:p>
        </p:txBody>
      </p:sp>
      <p:sp>
        <p:nvSpPr>
          <p:cNvPr id="5" name="Footer Placeholder 4">
            <a:extLst>
              <a:ext uri="{FF2B5EF4-FFF2-40B4-BE49-F238E27FC236}">
                <a16:creationId xmlns:a16="http://schemas.microsoft.com/office/drawing/2014/main" id="{F1A351C4-24E6-614C-BA8F-4F228D876B79}"/>
              </a:ext>
            </a:extLst>
          </p:cNvPr>
          <p:cNvSpPr>
            <a:spLocks noGrp="1"/>
          </p:cNvSpPr>
          <p:nvPr>
            <p:ph type="ftr" sz="quarter" idx="11"/>
          </p:nvPr>
        </p:nvSpPr>
        <p:spPr>
          <a:xfrm>
            <a:off x="1679738" y="6356350"/>
            <a:ext cx="5747594" cy="365125"/>
          </a:xfrm>
        </p:spPr>
        <p:txBody>
          <a:bodyPr/>
          <a:lstStyle/>
          <a:p>
            <a:endParaRPr lang="en-US"/>
          </a:p>
        </p:txBody>
      </p:sp>
      <p:sp>
        <p:nvSpPr>
          <p:cNvPr id="6" name="Slide Number Placeholder 5">
            <a:extLst>
              <a:ext uri="{FF2B5EF4-FFF2-40B4-BE49-F238E27FC236}">
                <a16:creationId xmlns:a16="http://schemas.microsoft.com/office/drawing/2014/main" id="{8BE1874E-1FF7-E344-9DD4-A2E70BFD0AF5}"/>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27049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ellow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89931"/>
            <a:ext cx="8962363" cy="2852737"/>
          </a:xfrm>
        </p:spPr>
        <p:txBody>
          <a:bodyPr anchor="b">
            <a:normAutofit/>
          </a:bodyPr>
          <a:lstStyle>
            <a:lvl1pPr>
              <a:defRPr sz="5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42668"/>
            <a:ext cx="8962363" cy="885825"/>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484EC52A-A788-D847-9953-202F9D9FFDD6}"/>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7/22/2024</a:t>
            </a:fld>
            <a:endParaRPr lang="en-US"/>
          </a:p>
        </p:txBody>
      </p:sp>
      <p:sp>
        <p:nvSpPr>
          <p:cNvPr id="9" name="Footer Placeholder 4">
            <a:extLst>
              <a:ext uri="{FF2B5EF4-FFF2-40B4-BE49-F238E27FC236}">
                <a16:creationId xmlns:a16="http://schemas.microsoft.com/office/drawing/2014/main" id="{8D6BC60C-C35A-0244-AE5C-827CCCA3224B}"/>
              </a:ext>
            </a:extLst>
          </p:cNvPr>
          <p:cNvSpPr>
            <a:spLocks noGrp="1"/>
          </p:cNvSpPr>
          <p:nvPr>
            <p:ph type="ftr" sz="quarter" idx="11"/>
          </p:nvPr>
        </p:nvSpPr>
        <p:spPr>
          <a:xfrm>
            <a:off x="1679738" y="6356350"/>
            <a:ext cx="5747594" cy="365125"/>
          </a:xfrm>
        </p:spPr>
        <p:txBody>
          <a:bodyPr/>
          <a:lstStyle/>
          <a:p>
            <a:endParaRPr lang="en-US"/>
          </a:p>
        </p:txBody>
      </p:sp>
      <p:sp>
        <p:nvSpPr>
          <p:cNvPr id="10" name="Slide Number Placeholder 5">
            <a:extLst>
              <a:ext uri="{FF2B5EF4-FFF2-40B4-BE49-F238E27FC236}">
                <a16:creationId xmlns:a16="http://schemas.microsoft.com/office/drawing/2014/main" id="{C2108B82-B726-6046-A995-C13BECFC295B}"/>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151773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urpl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89931"/>
            <a:ext cx="8962363" cy="2852737"/>
          </a:xfrm>
        </p:spPr>
        <p:txBody>
          <a:bodyPr anchor="b">
            <a:normAutofit/>
          </a:bodyPr>
          <a:lstStyle>
            <a:lvl1pPr>
              <a:defRPr sz="5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42668"/>
            <a:ext cx="8962363" cy="885825"/>
          </a:xfrm>
        </p:spPr>
        <p:txBody>
          <a:bodyPr/>
          <a:lstStyle>
            <a:lvl1pPr marL="0" indent="0">
              <a:buNone/>
              <a:defRPr sz="2400">
                <a:solidFill>
                  <a:srgbClr val="CC66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484EC52A-A788-D847-9953-202F9D9FFDD6}"/>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7/22/2024</a:t>
            </a:fld>
            <a:endParaRPr lang="en-US"/>
          </a:p>
        </p:txBody>
      </p:sp>
      <p:sp>
        <p:nvSpPr>
          <p:cNvPr id="9" name="Footer Placeholder 4">
            <a:extLst>
              <a:ext uri="{FF2B5EF4-FFF2-40B4-BE49-F238E27FC236}">
                <a16:creationId xmlns:a16="http://schemas.microsoft.com/office/drawing/2014/main" id="{8D6BC60C-C35A-0244-AE5C-827CCCA3224B}"/>
              </a:ext>
            </a:extLst>
          </p:cNvPr>
          <p:cNvSpPr>
            <a:spLocks noGrp="1"/>
          </p:cNvSpPr>
          <p:nvPr>
            <p:ph type="ftr" sz="quarter" idx="11"/>
          </p:nvPr>
        </p:nvSpPr>
        <p:spPr>
          <a:xfrm>
            <a:off x="1679738" y="6356350"/>
            <a:ext cx="5747594" cy="365125"/>
          </a:xfrm>
        </p:spPr>
        <p:txBody>
          <a:bodyPr/>
          <a:lstStyle/>
          <a:p>
            <a:endParaRPr lang="en-US"/>
          </a:p>
        </p:txBody>
      </p:sp>
      <p:sp>
        <p:nvSpPr>
          <p:cNvPr id="10" name="Slide Number Placeholder 5">
            <a:extLst>
              <a:ext uri="{FF2B5EF4-FFF2-40B4-BE49-F238E27FC236}">
                <a16:creationId xmlns:a16="http://schemas.microsoft.com/office/drawing/2014/main" id="{C2108B82-B726-6046-A995-C13BECFC295B}"/>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51719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838200" y="483000"/>
            <a:ext cx="9153939" cy="5283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838200" y="1683834"/>
            <a:ext cx="9153939" cy="4493129"/>
          </a:xfrm>
        </p:spPr>
        <p:txBody>
          <a:bodyPr/>
          <a:lstStyle>
            <a:lvl1pPr>
              <a:spcBef>
                <a:spcPts val="1600"/>
              </a:spcBef>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p:txBody>
          <a:bodyPr/>
          <a:lstStyle/>
          <a:p>
            <a:fld id="{A53A8E38-8DA5-F54E-9848-04520064DA1A}" type="datetimeFigureOut">
              <a:rPr lang="en-US" smtClean="0"/>
              <a:t>7/22/2024</a:t>
            </a:fld>
            <a:endParaRPr lang="en-US"/>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7" name="Rectangle 6">
            <a:extLst>
              <a:ext uri="{FF2B5EF4-FFF2-40B4-BE49-F238E27FC236}">
                <a16:creationId xmlns:a16="http://schemas.microsoft.com/office/drawing/2014/main" id="{FF8DB140-8C70-964C-A6A9-C18661C2892C}"/>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47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ark 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8A49CE-33EE-BF40-A45C-2082B7C9A7A9}"/>
              </a:ext>
            </a:extLst>
          </p:cNvPr>
          <p:cNvSpPr/>
          <p:nvPr userDrawn="1"/>
        </p:nvSpPr>
        <p:spPr>
          <a:xfrm>
            <a:off x="0" y="0"/>
            <a:ext cx="10058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415724" y="483000"/>
            <a:ext cx="9205354" cy="5283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415724" y="1683834"/>
            <a:ext cx="9205354" cy="4493129"/>
          </a:xfrm>
        </p:spPr>
        <p:txBody>
          <a:bodyPr/>
          <a:lstStyle>
            <a:lvl1pPr>
              <a:spcBef>
                <a:spcPts val="16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a:xfrm>
            <a:off x="415724" y="6356350"/>
            <a:ext cx="2743200" cy="365125"/>
          </a:xfrm>
        </p:spPr>
        <p:txBody>
          <a:bodyPr/>
          <a:lstStyle/>
          <a:p>
            <a:fld id="{A53A8E38-8DA5-F54E-9848-04520064DA1A}" type="datetimeFigureOut">
              <a:rPr lang="en-US" smtClean="0"/>
              <a:t>7/22/2024</a:t>
            </a:fld>
            <a:endParaRPr lang="en-US"/>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a:xfrm>
            <a:off x="3574648" y="6356350"/>
            <a:ext cx="5134454" cy="365125"/>
          </a:xfrm>
        </p:spPr>
        <p:txBody>
          <a:bodyPr/>
          <a:lstStyle/>
          <a:p>
            <a:endParaRPr lang="en-US"/>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415724" y="1305540"/>
            <a:ext cx="9205354"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51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7/22/2024</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99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7/22/2024</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0C564E4D-CF84-D846-AB3F-7053D216DB23}"/>
              </a:ext>
            </a:extLst>
          </p:cNvPr>
          <p:cNvSpPr>
            <a:spLocks noGrp="1"/>
          </p:cNvSpPr>
          <p:nvPr>
            <p:ph type="body" idx="14"/>
          </p:nvPr>
        </p:nvSpPr>
        <p:spPr>
          <a:xfrm>
            <a:off x="839788" y="1681163"/>
            <a:ext cx="4079839"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B3E8A58B-EB75-6E41-9149-6B73C9EEC13B}"/>
              </a:ext>
            </a:extLst>
          </p:cNvPr>
          <p:cNvSpPr>
            <a:spLocks noGrp="1"/>
          </p:cNvSpPr>
          <p:nvPr>
            <p:ph type="body" sz="quarter" idx="3"/>
          </p:nvPr>
        </p:nvSpPr>
        <p:spPr>
          <a:xfrm>
            <a:off x="5778190" y="1681163"/>
            <a:ext cx="408142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58849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5D80-8217-5146-9C74-7BAB2BFD4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46DFD-A8A9-8541-8634-5D494E29435D}"/>
              </a:ext>
            </a:extLst>
          </p:cNvPr>
          <p:cNvSpPr>
            <a:spLocks noGrp="1"/>
          </p:cNvSpPr>
          <p:nvPr>
            <p:ph type="dt" sz="half" idx="10"/>
          </p:nvPr>
        </p:nvSpPr>
        <p:spPr/>
        <p:txBody>
          <a:bodyPr/>
          <a:lstStyle/>
          <a:p>
            <a:fld id="{A53A8E38-8DA5-F54E-9848-04520064DA1A}" type="datetimeFigureOut">
              <a:rPr lang="en-US" smtClean="0"/>
              <a:t>7/22/2024</a:t>
            </a:fld>
            <a:endParaRPr lang="en-US"/>
          </a:p>
        </p:txBody>
      </p:sp>
      <p:sp>
        <p:nvSpPr>
          <p:cNvPr id="4" name="Footer Placeholder 3">
            <a:extLst>
              <a:ext uri="{FF2B5EF4-FFF2-40B4-BE49-F238E27FC236}">
                <a16:creationId xmlns:a16="http://schemas.microsoft.com/office/drawing/2014/main" id="{CB32B3D9-1909-B64A-914C-80EF8E848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61DBAB-3891-0047-86F1-6FD5BA348B3F}"/>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6" name="Rectangle 5">
            <a:extLst>
              <a:ext uri="{FF2B5EF4-FFF2-40B4-BE49-F238E27FC236}">
                <a16:creationId xmlns:a16="http://schemas.microsoft.com/office/drawing/2014/main" id="{A44AF5B3-6DCB-CA46-98CE-F3FDB87CFB75}"/>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2DF3F1-16DD-044D-B131-5E3EA685CDB3}"/>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5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3CB28-87B9-5841-818B-14C00405D6A0}"/>
              </a:ext>
            </a:extLst>
          </p:cNvPr>
          <p:cNvSpPr>
            <a:spLocks noGrp="1"/>
          </p:cNvSpPr>
          <p:nvPr>
            <p:ph type="title"/>
          </p:nvPr>
        </p:nvSpPr>
        <p:spPr>
          <a:xfrm>
            <a:off x="838200" y="483000"/>
            <a:ext cx="9021417" cy="5283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F2CA67-BB95-0947-BC6A-21164BE6CC74}"/>
              </a:ext>
            </a:extLst>
          </p:cNvPr>
          <p:cNvSpPr>
            <a:spLocks noGrp="1"/>
          </p:cNvSpPr>
          <p:nvPr>
            <p:ph type="body" idx="1"/>
          </p:nvPr>
        </p:nvSpPr>
        <p:spPr>
          <a:xfrm>
            <a:off x="838200" y="1683834"/>
            <a:ext cx="9021417" cy="44931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E47B7-6E35-4346-8993-CAF6F97FF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A8E38-8DA5-F54E-9848-04520064DA1A}" type="datetimeFigureOut">
              <a:rPr lang="en-US" smtClean="0"/>
              <a:t>7/22/2024</a:t>
            </a:fld>
            <a:endParaRPr lang="en-US"/>
          </a:p>
        </p:txBody>
      </p:sp>
      <p:sp>
        <p:nvSpPr>
          <p:cNvPr id="5" name="Footer Placeholder 4">
            <a:extLst>
              <a:ext uri="{FF2B5EF4-FFF2-40B4-BE49-F238E27FC236}">
                <a16:creationId xmlns:a16="http://schemas.microsoft.com/office/drawing/2014/main" id="{814BE539-C1AE-0442-A4CD-6113FB464917}"/>
              </a:ext>
            </a:extLst>
          </p:cNvPr>
          <p:cNvSpPr>
            <a:spLocks noGrp="1"/>
          </p:cNvSpPr>
          <p:nvPr>
            <p:ph type="ftr" sz="quarter" idx="3"/>
          </p:nvPr>
        </p:nvSpPr>
        <p:spPr>
          <a:xfrm>
            <a:off x="4038600" y="6356350"/>
            <a:ext cx="46705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E301EF-129A-3E4A-A582-22F1ABF12F46}"/>
              </a:ext>
            </a:extLst>
          </p:cNvPr>
          <p:cNvSpPr>
            <a:spLocks noGrp="1"/>
          </p:cNvSpPr>
          <p:nvPr>
            <p:ph type="sldNum" sz="quarter" idx="4"/>
          </p:nvPr>
        </p:nvSpPr>
        <p:spPr>
          <a:xfrm>
            <a:off x="9141254" y="6356350"/>
            <a:ext cx="71836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64B43-6D05-0946-B43E-8ECEAD62DD5F}" type="slidenum">
              <a:rPr lang="en-US" smtClean="0"/>
              <a:t>‹#›</a:t>
            </a:fld>
            <a:endParaRPr lang="en-US"/>
          </a:p>
        </p:txBody>
      </p:sp>
      <p:pic>
        <p:nvPicPr>
          <p:cNvPr id="10" name="Graphic 9">
            <a:extLst>
              <a:ext uri="{FF2B5EF4-FFF2-40B4-BE49-F238E27FC236}">
                <a16:creationId xmlns:a16="http://schemas.microsoft.com/office/drawing/2014/main" id="{C9DB3B0D-8D76-144F-A1EF-60CEEE6250D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0439400" y="5245900"/>
            <a:ext cx="1445054" cy="1374091"/>
          </a:xfrm>
          <a:prstGeom prst="rect">
            <a:avLst/>
          </a:prstGeom>
        </p:spPr>
      </p:pic>
    </p:spTree>
    <p:extLst>
      <p:ext uri="{BB962C8B-B14F-4D97-AF65-F5344CB8AC3E}">
        <p14:creationId xmlns:p14="http://schemas.microsoft.com/office/powerpoint/2010/main" val="14528238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704" r:id="rId4"/>
    <p:sldLayoutId id="2147483700" r:id="rId5"/>
    <p:sldLayoutId id="2147483656" r:id="rId6"/>
    <p:sldLayoutId id="2147483652" r:id="rId7"/>
    <p:sldLayoutId id="2147483702" r:id="rId8"/>
    <p:sldLayoutId id="2147483654" r:id="rId9"/>
    <p:sldLayoutId id="2147483703" r:id="rId10"/>
    <p:sldLayoutId id="2147483655" r:id="rId11"/>
    <p:sldLayoutId id="2147483658" r:id="rId12"/>
    <p:sldLayoutId id="2147483659" r:id="rId13"/>
    <p:sldLayoutId id="2147483660" r:id="rId14"/>
    <p:sldLayoutId id="2147483705" r:id="rId15"/>
    <p:sldLayoutId id="2147483661" r:id="rId16"/>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600"/>
        </a:spcBef>
        <a:buClr>
          <a:schemeClr val="tx2"/>
        </a:buClr>
        <a:buFont typeface="Arial" panose="020B0604020202020204" pitchFamily="34" charset="0"/>
        <a:buChar char="•"/>
        <a:defRPr sz="2800" kern="1200">
          <a:solidFill>
            <a:schemeClr val="tx1"/>
          </a:solidFill>
          <a:latin typeface="+mn-lt"/>
          <a:ea typeface="+mn-ea"/>
          <a:cs typeface="+mn-cs"/>
        </a:defRPr>
      </a:lvl1pPr>
      <a:lvl2pPr marL="406400" indent="-203200" algn="l" defTabSz="914400" rtl="0" eaLnBrk="1" latinLnBrk="0" hangingPunct="1">
        <a:lnSpc>
          <a:spcPct val="100000"/>
        </a:lnSpc>
        <a:spcBef>
          <a:spcPts val="500"/>
        </a:spcBef>
        <a:buClr>
          <a:schemeClr val="accent1"/>
        </a:buClr>
        <a:buFont typeface="System Font Regular"/>
        <a:buChar char="–"/>
        <a:tabLst/>
        <a:defRPr sz="2400" kern="1200">
          <a:solidFill>
            <a:schemeClr val="tx1"/>
          </a:solidFill>
          <a:latin typeface="+mn-lt"/>
          <a:ea typeface="+mn-ea"/>
          <a:cs typeface="+mn-cs"/>
        </a:defRPr>
      </a:lvl2pPr>
      <a:lvl3pPr marL="628650" indent="-203200" algn="l" defTabSz="914400" rtl="0" eaLnBrk="1" latinLnBrk="0" hangingPunct="1">
        <a:lnSpc>
          <a:spcPct val="100000"/>
        </a:lnSpc>
        <a:spcBef>
          <a:spcPts val="500"/>
        </a:spcBef>
        <a:buClr>
          <a:schemeClr val="tx2"/>
        </a:buClr>
        <a:buFont typeface="Arial" panose="020B0604020202020204" pitchFamily="34" charset="0"/>
        <a:buChar char="•"/>
        <a:tabLst/>
        <a:defRPr sz="2000" kern="1200">
          <a:solidFill>
            <a:schemeClr val="tx1"/>
          </a:solidFill>
          <a:latin typeface="+mn-lt"/>
          <a:ea typeface="+mn-ea"/>
          <a:cs typeface="+mn-cs"/>
        </a:defRPr>
      </a:lvl3pPr>
      <a:lvl4pPr marL="863600" indent="-203200" algn="l" defTabSz="914400" rtl="0" eaLnBrk="1" latinLnBrk="0" hangingPunct="1">
        <a:lnSpc>
          <a:spcPct val="100000"/>
        </a:lnSpc>
        <a:spcBef>
          <a:spcPts val="500"/>
        </a:spcBef>
        <a:buClr>
          <a:schemeClr val="accent1"/>
        </a:buClr>
        <a:buFont typeface="System Font Regular"/>
        <a:buChar char="–"/>
        <a:tabLst/>
        <a:defRPr sz="1800" kern="1200">
          <a:solidFill>
            <a:schemeClr val="tx1"/>
          </a:solidFill>
          <a:latin typeface="+mn-lt"/>
          <a:ea typeface="+mn-ea"/>
          <a:cs typeface="+mn-cs"/>
        </a:defRPr>
      </a:lvl4pPr>
      <a:lvl5pPr marL="1085850" indent="-203200" algn="l" defTabSz="914400" rtl="0" eaLnBrk="1" latinLnBrk="0" hangingPunct="1">
        <a:lnSpc>
          <a:spcPct val="100000"/>
        </a:lnSpc>
        <a:spcBef>
          <a:spcPts val="500"/>
        </a:spcBef>
        <a:buClr>
          <a:schemeClr val="tx2"/>
        </a:buClr>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pharmaverse.github.io/admiraldiscovery/articles/reactable.html"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196E-6348-9549-8419-9537A441A631}"/>
              </a:ext>
            </a:extLst>
          </p:cNvPr>
          <p:cNvSpPr>
            <a:spLocks noGrp="1"/>
          </p:cNvSpPr>
          <p:nvPr>
            <p:ph type="ctrTitle"/>
          </p:nvPr>
        </p:nvSpPr>
        <p:spPr/>
        <p:txBody>
          <a:bodyPr/>
          <a:lstStyle/>
          <a:p>
            <a:r>
              <a:rPr lang="en-US"/>
              <a:t>Admiral</a:t>
            </a:r>
          </a:p>
        </p:txBody>
      </p:sp>
      <p:sp>
        <p:nvSpPr>
          <p:cNvPr id="3" name="Subtitle 2">
            <a:extLst>
              <a:ext uri="{FF2B5EF4-FFF2-40B4-BE49-F238E27FC236}">
                <a16:creationId xmlns:a16="http://schemas.microsoft.com/office/drawing/2014/main" id="{7C712DDE-7FE2-CA4D-9FE0-698E7CD851A6}"/>
              </a:ext>
            </a:extLst>
          </p:cNvPr>
          <p:cNvSpPr>
            <a:spLocks noGrp="1"/>
          </p:cNvSpPr>
          <p:nvPr>
            <p:ph type="subTitle" idx="1"/>
          </p:nvPr>
        </p:nvSpPr>
        <p:spPr/>
        <p:txBody>
          <a:bodyPr/>
          <a:lstStyle/>
          <a:p>
            <a:r>
              <a:rPr lang="en-US"/>
              <a:t>With a subhead</a:t>
            </a:r>
          </a:p>
        </p:txBody>
      </p:sp>
      <p:pic>
        <p:nvPicPr>
          <p:cNvPr id="4" name="Picture 3" descr="A hexagon with a red butterfly&#10;&#10;Description automatically generated">
            <a:extLst>
              <a:ext uri="{FF2B5EF4-FFF2-40B4-BE49-F238E27FC236}">
                <a16:creationId xmlns:a16="http://schemas.microsoft.com/office/drawing/2014/main" id="{8A4141A9-8F3B-AEA9-86EA-0A57CC4D408F}"/>
              </a:ext>
            </a:extLst>
          </p:cNvPr>
          <p:cNvPicPr>
            <a:picLocks noChangeAspect="1"/>
          </p:cNvPicPr>
          <p:nvPr/>
        </p:nvPicPr>
        <p:blipFill>
          <a:blip r:embed="rId2"/>
          <a:stretch>
            <a:fillRect/>
          </a:stretch>
        </p:blipFill>
        <p:spPr>
          <a:xfrm>
            <a:off x="4516290" y="1606594"/>
            <a:ext cx="3155883" cy="3645878"/>
          </a:xfrm>
          <a:prstGeom prst="rect">
            <a:avLst/>
          </a:prstGeom>
          <a:ln>
            <a:noFill/>
          </a:ln>
        </p:spPr>
      </p:pic>
    </p:spTree>
    <p:extLst>
      <p:ext uri="{BB962C8B-B14F-4D97-AF65-F5344CB8AC3E}">
        <p14:creationId xmlns:p14="http://schemas.microsoft.com/office/powerpoint/2010/main" val="115209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8465-5110-E1F6-F096-5DD817CE7DBC}"/>
              </a:ext>
            </a:extLst>
          </p:cNvPr>
          <p:cNvSpPr>
            <a:spLocks noGrp="1"/>
          </p:cNvSpPr>
          <p:nvPr>
            <p:ph type="title"/>
          </p:nvPr>
        </p:nvSpPr>
        <p:spPr/>
        <p:txBody>
          <a:bodyPr>
            <a:normAutofit fontScale="90000"/>
          </a:bodyPr>
          <a:lstStyle/>
          <a:p>
            <a:r>
              <a:rPr lang="en-US">
                <a:cs typeface="Arial"/>
              </a:rPr>
              <a:t>Admiral Extensions</a:t>
            </a:r>
            <a:endParaRPr lang="en-US"/>
          </a:p>
        </p:txBody>
      </p:sp>
      <p:sp>
        <p:nvSpPr>
          <p:cNvPr id="3" name="Content Placeholder 2">
            <a:extLst>
              <a:ext uri="{FF2B5EF4-FFF2-40B4-BE49-F238E27FC236}">
                <a16:creationId xmlns:a16="http://schemas.microsoft.com/office/drawing/2014/main" id="{E3EC50BD-40AC-D45E-F2E4-60A8D0013A83}"/>
              </a:ext>
            </a:extLst>
          </p:cNvPr>
          <p:cNvSpPr>
            <a:spLocks noGrp="1"/>
          </p:cNvSpPr>
          <p:nvPr>
            <p:ph idx="1"/>
          </p:nvPr>
        </p:nvSpPr>
        <p:spPr>
          <a:xfrm>
            <a:off x="2303584" y="2328603"/>
            <a:ext cx="1856324" cy="438901"/>
          </a:xfrm>
        </p:spPr>
        <p:txBody>
          <a:bodyPr vert="horz" lIns="91440" tIns="45720" rIns="91440" bIns="45720" rtlCol="0" anchor="t">
            <a:normAutofit lnSpcReduction="10000"/>
          </a:bodyPr>
          <a:lstStyle/>
          <a:p>
            <a:pPr marL="0" indent="0">
              <a:buNone/>
            </a:pPr>
            <a:r>
              <a:rPr lang="en-US" sz="2400" err="1">
                <a:cs typeface="Arial"/>
              </a:rPr>
              <a:t>admiralonco</a:t>
            </a:r>
            <a:endParaRPr lang="en-US" sz="2400">
              <a:cs typeface="Arial"/>
            </a:endParaRPr>
          </a:p>
          <a:p>
            <a:pPr marL="0" indent="0">
              <a:buNone/>
            </a:pPr>
            <a:endParaRPr lang="en-US" sz="2400">
              <a:cs typeface="Arial"/>
            </a:endParaRPr>
          </a:p>
          <a:p>
            <a:pPr marL="0" indent="0">
              <a:buNone/>
            </a:pPr>
            <a:endParaRPr lang="en-US" sz="2400">
              <a:cs typeface="Arial"/>
            </a:endParaRPr>
          </a:p>
          <a:p>
            <a:pPr marL="0" indent="0">
              <a:buNone/>
            </a:pPr>
            <a:endParaRPr lang="en-US" sz="2400">
              <a:cs typeface="Arial"/>
            </a:endParaRPr>
          </a:p>
        </p:txBody>
      </p:sp>
      <p:pic>
        <p:nvPicPr>
          <p:cNvPr id="11" name="Picture 10" descr="logo.png">
            <a:extLst>
              <a:ext uri="{FF2B5EF4-FFF2-40B4-BE49-F238E27FC236}">
                <a16:creationId xmlns:a16="http://schemas.microsoft.com/office/drawing/2014/main" id="{E82D36D1-62BC-90B9-1400-AAFDA3B22896}"/>
              </a:ext>
            </a:extLst>
          </p:cNvPr>
          <p:cNvPicPr>
            <a:picLocks noChangeAspect="1"/>
          </p:cNvPicPr>
          <p:nvPr/>
        </p:nvPicPr>
        <p:blipFill>
          <a:blip r:embed="rId3"/>
          <a:stretch>
            <a:fillRect/>
          </a:stretch>
        </p:blipFill>
        <p:spPr>
          <a:xfrm>
            <a:off x="5423035" y="3706445"/>
            <a:ext cx="789084" cy="910497"/>
          </a:xfrm>
          <a:prstGeom prst="rect">
            <a:avLst/>
          </a:prstGeom>
        </p:spPr>
      </p:pic>
      <p:pic>
        <p:nvPicPr>
          <p:cNvPr id="12" name="Picture 11" descr="A hexagon with a purple butterfly&#10;&#10;Description automatically generated">
            <a:extLst>
              <a:ext uri="{FF2B5EF4-FFF2-40B4-BE49-F238E27FC236}">
                <a16:creationId xmlns:a16="http://schemas.microsoft.com/office/drawing/2014/main" id="{0BE5522C-D4D7-8620-3AC3-80D3D7826333}"/>
              </a:ext>
            </a:extLst>
          </p:cNvPr>
          <p:cNvPicPr>
            <a:picLocks noChangeAspect="1"/>
          </p:cNvPicPr>
          <p:nvPr/>
        </p:nvPicPr>
        <p:blipFill>
          <a:blip r:embed="rId4"/>
          <a:stretch>
            <a:fillRect/>
          </a:stretch>
        </p:blipFill>
        <p:spPr>
          <a:xfrm>
            <a:off x="1505573" y="2143367"/>
            <a:ext cx="691392" cy="793266"/>
          </a:xfrm>
          <a:prstGeom prst="rect">
            <a:avLst/>
          </a:prstGeom>
        </p:spPr>
      </p:pic>
      <p:pic>
        <p:nvPicPr>
          <p:cNvPr id="13" name="Picture 12" descr="A yellow butterfly on a white hexagon&#10;&#10;Description automatically generated">
            <a:extLst>
              <a:ext uri="{FF2B5EF4-FFF2-40B4-BE49-F238E27FC236}">
                <a16:creationId xmlns:a16="http://schemas.microsoft.com/office/drawing/2014/main" id="{1697D3F7-9CD1-4FB2-1852-29CCB272E1BD}"/>
              </a:ext>
            </a:extLst>
          </p:cNvPr>
          <p:cNvPicPr>
            <a:picLocks noChangeAspect="1"/>
          </p:cNvPicPr>
          <p:nvPr/>
        </p:nvPicPr>
        <p:blipFill>
          <a:blip r:embed="rId5"/>
          <a:stretch>
            <a:fillRect/>
          </a:stretch>
        </p:blipFill>
        <p:spPr>
          <a:xfrm>
            <a:off x="1441938" y="4020734"/>
            <a:ext cx="769817" cy="848531"/>
          </a:xfrm>
          <a:prstGeom prst="rect">
            <a:avLst/>
          </a:prstGeom>
        </p:spPr>
      </p:pic>
      <p:pic>
        <p:nvPicPr>
          <p:cNvPr id="14" name="Picture 13" descr="logo.png">
            <a:extLst>
              <a:ext uri="{FF2B5EF4-FFF2-40B4-BE49-F238E27FC236}">
                <a16:creationId xmlns:a16="http://schemas.microsoft.com/office/drawing/2014/main" id="{C1992DDF-69AB-1F3B-802B-FA03513BDED2}"/>
              </a:ext>
            </a:extLst>
          </p:cNvPr>
          <p:cNvPicPr>
            <a:picLocks noChangeAspect="1"/>
          </p:cNvPicPr>
          <p:nvPr/>
        </p:nvPicPr>
        <p:blipFill>
          <a:blip r:embed="rId6"/>
          <a:stretch>
            <a:fillRect/>
          </a:stretch>
        </p:blipFill>
        <p:spPr>
          <a:xfrm>
            <a:off x="1486035" y="3071444"/>
            <a:ext cx="710930" cy="812805"/>
          </a:xfrm>
          <a:prstGeom prst="rect">
            <a:avLst/>
          </a:prstGeom>
        </p:spPr>
      </p:pic>
      <p:pic>
        <p:nvPicPr>
          <p:cNvPr id="15" name="Picture 14" descr="A blue butterfly on a white hexagon&#10;&#10;Description automatically generated">
            <a:extLst>
              <a:ext uri="{FF2B5EF4-FFF2-40B4-BE49-F238E27FC236}">
                <a16:creationId xmlns:a16="http://schemas.microsoft.com/office/drawing/2014/main" id="{86B57FD5-A514-0765-C8E0-40FDF849600C}"/>
              </a:ext>
            </a:extLst>
          </p:cNvPr>
          <p:cNvPicPr>
            <a:picLocks noChangeAspect="1"/>
          </p:cNvPicPr>
          <p:nvPr/>
        </p:nvPicPr>
        <p:blipFill>
          <a:blip r:embed="rId7"/>
          <a:stretch>
            <a:fillRect/>
          </a:stretch>
        </p:blipFill>
        <p:spPr>
          <a:xfrm>
            <a:off x="5398477" y="2522391"/>
            <a:ext cx="857738" cy="943757"/>
          </a:xfrm>
          <a:prstGeom prst="rect">
            <a:avLst/>
          </a:prstGeom>
        </p:spPr>
      </p:pic>
      <p:sp>
        <p:nvSpPr>
          <p:cNvPr id="16" name="TextBox 15">
            <a:extLst>
              <a:ext uri="{FF2B5EF4-FFF2-40B4-BE49-F238E27FC236}">
                <a16:creationId xmlns:a16="http://schemas.microsoft.com/office/drawing/2014/main" id="{FBFE87F5-842C-8975-A9C6-D4BEE8B398A4}"/>
              </a:ext>
            </a:extLst>
          </p:cNvPr>
          <p:cNvSpPr txBox="1"/>
          <p:nvPr/>
        </p:nvSpPr>
        <p:spPr>
          <a:xfrm>
            <a:off x="2301631" y="4216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admiralpeds</a:t>
            </a:r>
            <a:r>
              <a:rPr lang="en-US" sz="2400">
                <a:cs typeface="Arial"/>
              </a:rPr>
              <a:t>​</a:t>
            </a:r>
            <a:endParaRPr lang="en-US"/>
          </a:p>
        </p:txBody>
      </p:sp>
      <p:sp>
        <p:nvSpPr>
          <p:cNvPr id="17" name="TextBox 16">
            <a:extLst>
              <a:ext uri="{FF2B5EF4-FFF2-40B4-BE49-F238E27FC236}">
                <a16:creationId xmlns:a16="http://schemas.microsoft.com/office/drawing/2014/main" id="{3C27033E-5451-1020-7CFA-3BA93E93439B}"/>
              </a:ext>
            </a:extLst>
          </p:cNvPr>
          <p:cNvSpPr txBox="1"/>
          <p:nvPr/>
        </p:nvSpPr>
        <p:spPr>
          <a:xfrm>
            <a:off x="2301631" y="325901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admiraloptha</a:t>
            </a:r>
            <a:endParaRPr lang="en-US"/>
          </a:p>
        </p:txBody>
      </p:sp>
      <p:sp>
        <p:nvSpPr>
          <p:cNvPr id="18" name="TextBox 17">
            <a:extLst>
              <a:ext uri="{FF2B5EF4-FFF2-40B4-BE49-F238E27FC236}">
                <a16:creationId xmlns:a16="http://schemas.microsoft.com/office/drawing/2014/main" id="{A4953D25-6E3C-9BF0-F573-E76B68D14D30}"/>
              </a:ext>
            </a:extLst>
          </p:cNvPr>
          <p:cNvSpPr txBox="1"/>
          <p:nvPr/>
        </p:nvSpPr>
        <p:spPr>
          <a:xfrm>
            <a:off x="6248400" y="277055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admiralmetabolic</a:t>
            </a:r>
            <a:endParaRPr lang="en-US"/>
          </a:p>
        </p:txBody>
      </p:sp>
      <p:sp>
        <p:nvSpPr>
          <p:cNvPr id="19" name="TextBox 18">
            <a:extLst>
              <a:ext uri="{FF2B5EF4-FFF2-40B4-BE49-F238E27FC236}">
                <a16:creationId xmlns:a16="http://schemas.microsoft.com/office/drawing/2014/main" id="{5A26195B-385E-2F72-C1B0-1A9F71A354B5}"/>
              </a:ext>
            </a:extLst>
          </p:cNvPr>
          <p:cNvSpPr txBox="1"/>
          <p:nvPr/>
        </p:nvSpPr>
        <p:spPr>
          <a:xfrm>
            <a:off x="6219093" y="389401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admiralvaccine</a:t>
            </a:r>
            <a:endParaRPr lang="en-US"/>
          </a:p>
        </p:txBody>
      </p:sp>
    </p:spTree>
    <p:extLst>
      <p:ext uri="{BB962C8B-B14F-4D97-AF65-F5344CB8AC3E}">
        <p14:creationId xmlns:p14="http://schemas.microsoft.com/office/powerpoint/2010/main" val="81481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8566-AC68-9817-643B-B5D60A9D5495}"/>
              </a:ext>
            </a:extLst>
          </p:cNvPr>
          <p:cNvSpPr>
            <a:spLocks noGrp="1"/>
          </p:cNvSpPr>
          <p:nvPr>
            <p:ph type="title"/>
          </p:nvPr>
        </p:nvSpPr>
        <p:spPr/>
        <p:txBody>
          <a:bodyPr/>
          <a:lstStyle/>
          <a:p>
            <a:r>
              <a:rPr lang="en-US">
                <a:cs typeface="Arial"/>
              </a:rPr>
              <a:t>Demo</a:t>
            </a:r>
            <a:endParaRPr lang="en-US"/>
          </a:p>
        </p:txBody>
      </p:sp>
      <p:sp>
        <p:nvSpPr>
          <p:cNvPr id="3" name="Text Placeholder 2">
            <a:extLst>
              <a:ext uri="{FF2B5EF4-FFF2-40B4-BE49-F238E27FC236}">
                <a16:creationId xmlns:a16="http://schemas.microsoft.com/office/drawing/2014/main" id="{91EB7046-6AA8-0467-95FC-BA97CE2F03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5516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7AD3-0FEF-C035-8B99-6EDE8BE15A80}"/>
              </a:ext>
            </a:extLst>
          </p:cNvPr>
          <p:cNvSpPr>
            <a:spLocks noGrp="1"/>
          </p:cNvSpPr>
          <p:nvPr>
            <p:ph type="title"/>
          </p:nvPr>
        </p:nvSpPr>
        <p:spPr/>
        <p:txBody>
          <a:bodyPr/>
          <a:lstStyle/>
          <a:p>
            <a:r>
              <a:rPr lang="en-US">
                <a:cs typeface="Arial"/>
              </a:rPr>
              <a:t>DIY</a:t>
            </a:r>
          </a:p>
        </p:txBody>
      </p:sp>
      <p:sp>
        <p:nvSpPr>
          <p:cNvPr id="3" name="Text Placeholder 2">
            <a:extLst>
              <a:ext uri="{FF2B5EF4-FFF2-40B4-BE49-F238E27FC236}">
                <a16:creationId xmlns:a16="http://schemas.microsoft.com/office/drawing/2014/main" id="{05AD8B60-57C3-471D-8C96-D2ECA066C8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6075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3802-E9F9-6559-EA12-D895581B29A0}"/>
              </a:ext>
            </a:extLst>
          </p:cNvPr>
          <p:cNvSpPr>
            <a:spLocks noGrp="1"/>
          </p:cNvSpPr>
          <p:nvPr>
            <p:ph type="ctrTitle"/>
          </p:nvPr>
        </p:nvSpPr>
        <p:spPr/>
        <p:txBody>
          <a:bodyPr/>
          <a:lstStyle/>
          <a:p>
            <a:r>
              <a:rPr lang="en-US" err="1">
                <a:cs typeface="Arial"/>
              </a:rPr>
              <a:t>xportr</a:t>
            </a:r>
            <a:endParaRPr lang="en-US" err="1"/>
          </a:p>
        </p:txBody>
      </p:sp>
      <p:sp>
        <p:nvSpPr>
          <p:cNvPr id="3" name="Subtitle 2">
            <a:extLst>
              <a:ext uri="{FF2B5EF4-FFF2-40B4-BE49-F238E27FC236}">
                <a16:creationId xmlns:a16="http://schemas.microsoft.com/office/drawing/2014/main" id="{B6E9F2CF-886E-9CEB-70B3-0FF6F5D594B6}"/>
              </a:ext>
            </a:extLst>
          </p:cNvPr>
          <p:cNvSpPr>
            <a:spLocks noGrp="1"/>
          </p:cNvSpPr>
          <p:nvPr>
            <p:ph type="subTitle" idx="1"/>
          </p:nvPr>
        </p:nvSpPr>
        <p:spPr/>
        <p:txBody>
          <a:bodyPr vert="horz" lIns="91440" tIns="45720" rIns="91440" bIns="45720" rtlCol="0" anchor="t">
            <a:normAutofit/>
          </a:bodyPr>
          <a:lstStyle/>
          <a:p>
            <a:endParaRPr lang="en-US">
              <a:cs typeface="Arial"/>
            </a:endParaRPr>
          </a:p>
        </p:txBody>
      </p:sp>
      <p:pic>
        <p:nvPicPr>
          <p:cNvPr id="4" name="Picture 3" descr="A drawing of a ship&#10;&#10;Description automatically generated">
            <a:extLst>
              <a:ext uri="{FF2B5EF4-FFF2-40B4-BE49-F238E27FC236}">
                <a16:creationId xmlns:a16="http://schemas.microsoft.com/office/drawing/2014/main" id="{8FEBAA37-9005-21EA-2F98-E171FA36556B}"/>
              </a:ext>
            </a:extLst>
          </p:cNvPr>
          <p:cNvPicPr>
            <a:picLocks noChangeAspect="1"/>
          </p:cNvPicPr>
          <p:nvPr/>
        </p:nvPicPr>
        <p:blipFill>
          <a:blip r:embed="rId3"/>
          <a:stretch>
            <a:fillRect/>
          </a:stretch>
        </p:blipFill>
        <p:spPr>
          <a:xfrm>
            <a:off x="4510961" y="1497711"/>
            <a:ext cx="3169012" cy="3669324"/>
          </a:xfrm>
          <a:prstGeom prst="rect">
            <a:avLst/>
          </a:prstGeom>
          <a:ln>
            <a:noFill/>
          </a:ln>
        </p:spPr>
      </p:pic>
    </p:spTree>
    <p:extLst>
      <p:ext uri="{BB962C8B-B14F-4D97-AF65-F5344CB8AC3E}">
        <p14:creationId xmlns:p14="http://schemas.microsoft.com/office/powerpoint/2010/main" val="21140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3C37-3F77-E1EA-4632-E217C8FDD39B}"/>
              </a:ext>
            </a:extLst>
          </p:cNvPr>
          <p:cNvSpPr>
            <a:spLocks noGrp="1"/>
          </p:cNvSpPr>
          <p:nvPr>
            <p:ph type="title"/>
          </p:nvPr>
        </p:nvSpPr>
        <p:spPr/>
        <p:txBody>
          <a:bodyPr>
            <a:normAutofit fontScale="90000"/>
          </a:bodyPr>
          <a:lstStyle/>
          <a:p>
            <a:r>
              <a:rPr lang="en-US">
                <a:cs typeface="Arial"/>
              </a:rPr>
              <a:t>What is </a:t>
            </a:r>
            <a:r>
              <a:rPr lang="en-US" err="1">
                <a:cs typeface="Arial"/>
              </a:rPr>
              <a:t>xportr</a:t>
            </a:r>
            <a:r>
              <a:rPr lang="en-US">
                <a:cs typeface="Arial"/>
              </a:rPr>
              <a:t>?</a:t>
            </a:r>
            <a:endParaRPr lang="en-US"/>
          </a:p>
        </p:txBody>
      </p:sp>
      <p:sp>
        <p:nvSpPr>
          <p:cNvPr id="3" name="Content Placeholder 2">
            <a:extLst>
              <a:ext uri="{FF2B5EF4-FFF2-40B4-BE49-F238E27FC236}">
                <a16:creationId xmlns:a16="http://schemas.microsoft.com/office/drawing/2014/main" id="{69CE9080-2421-2434-244B-8D8BCCFAE15C}"/>
              </a:ext>
            </a:extLst>
          </p:cNvPr>
          <p:cNvSpPr>
            <a:spLocks noGrp="1"/>
          </p:cNvSpPr>
          <p:nvPr>
            <p:ph idx="1"/>
          </p:nvPr>
        </p:nvSpPr>
        <p:spPr>
          <a:xfrm>
            <a:off x="1959634" y="2575229"/>
            <a:ext cx="8262543" cy="1703923"/>
          </a:xfrm>
        </p:spPr>
        <p:txBody>
          <a:bodyPr vert="horz" lIns="91440" tIns="45720" rIns="91440" bIns="45720" rtlCol="0" anchor="t">
            <a:normAutofit/>
          </a:bodyPr>
          <a:lstStyle/>
          <a:p>
            <a:pPr marL="0" indent="0">
              <a:buNone/>
            </a:pPr>
            <a:r>
              <a:rPr lang="en-US" i="1">
                <a:solidFill>
                  <a:schemeClr val="accent4"/>
                </a:solidFill>
                <a:latin typeface="Arial"/>
                <a:cs typeface="Arial" panose="020B0604020202020204"/>
              </a:rPr>
              <a:t>{</a:t>
            </a:r>
            <a:r>
              <a:rPr lang="en-US" i="1" err="1">
                <a:solidFill>
                  <a:schemeClr val="accent4"/>
                </a:solidFill>
                <a:latin typeface="Arial"/>
                <a:cs typeface="Arial" panose="020B0604020202020204"/>
              </a:rPr>
              <a:t>xportr</a:t>
            </a:r>
            <a:r>
              <a:rPr lang="en-US" i="1">
                <a:solidFill>
                  <a:schemeClr val="accent4"/>
                </a:solidFill>
                <a:ea typeface="+mn-lt"/>
                <a:cs typeface="+mn-lt"/>
              </a:rPr>
              <a:t>} is designed for clinical programmers to create CDISC compliant </a:t>
            </a:r>
            <a:r>
              <a:rPr lang="en-US" i="1" err="1">
                <a:solidFill>
                  <a:schemeClr val="accent4"/>
                </a:solidFill>
                <a:ea typeface="+mn-lt"/>
                <a:cs typeface="+mn-lt"/>
              </a:rPr>
              <a:t>xpt</a:t>
            </a:r>
            <a:r>
              <a:rPr lang="en-US" i="1">
                <a:solidFill>
                  <a:schemeClr val="accent4"/>
                </a:solidFill>
                <a:ea typeface="+mn-lt"/>
                <a:cs typeface="+mn-lt"/>
              </a:rPr>
              <a:t> files- </a:t>
            </a:r>
            <a:r>
              <a:rPr lang="en-US" i="1" err="1">
                <a:solidFill>
                  <a:schemeClr val="accent4"/>
                </a:solidFill>
                <a:ea typeface="+mn-lt"/>
                <a:cs typeface="+mn-lt"/>
              </a:rPr>
              <a:t>ADaM</a:t>
            </a:r>
            <a:r>
              <a:rPr lang="en-US" i="1">
                <a:solidFill>
                  <a:schemeClr val="accent4"/>
                </a:solidFill>
                <a:ea typeface="+mn-lt"/>
                <a:cs typeface="+mn-lt"/>
              </a:rPr>
              <a:t> or SDTM</a:t>
            </a:r>
            <a:endParaRPr lang="en-US" i="1">
              <a:solidFill>
                <a:schemeClr val="accent4"/>
              </a:solidFill>
            </a:endParaRPr>
          </a:p>
        </p:txBody>
      </p:sp>
      <p:pic>
        <p:nvPicPr>
          <p:cNvPr id="4" name="Picture 3" descr="A drawing of a ship&#10;&#10;Description automatically generated">
            <a:extLst>
              <a:ext uri="{FF2B5EF4-FFF2-40B4-BE49-F238E27FC236}">
                <a16:creationId xmlns:a16="http://schemas.microsoft.com/office/drawing/2014/main" id="{9D89619A-3241-264D-944A-AFC98B038CDD}"/>
              </a:ext>
            </a:extLst>
          </p:cNvPr>
          <p:cNvPicPr>
            <a:picLocks noChangeAspect="1"/>
          </p:cNvPicPr>
          <p:nvPr/>
        </p:nvPicPr>
        <p:blipFill>
          <a:blip r:embed="rId3"/>
          <a:stretch>
            <a:fillRect/>
          </a:stretch>
        </p:blipFill>
        <p:spPr>
          <a:xfrm>
            <a:off x="5634562" y="223788"/>
            <a:ext cx="919066" cy="1052424"/>
          </a:xfrm>
          <a:prstGeom prst="rect">
            <a:avLst/>
          </a:prstGeom>
        </p:spPr>
      </p:pic>
    </p:spTree>
    <p:extLst>
      <p:ext uri="{BB962C8B-B14F-4D97-AF65-F5344CB8AC3E}">
        <p14:creationId xmlns:p14="http://schemas.microsoft.com/office/powerpoint/2010/main" val="112484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8449-263B-D174-CE45-65E0B13D743E}"/>
              </a:ext>
            </a:extLst>
          </p:cNvPr>
          <p:cNvSpPr>
            <a:spLocks noGrp="1"/>
          </p:cNvSpPr>
          <p:nvPr>
            <p:ph type="title"/>
          </p:nvPr>
        </p:nvSpPr>
        <p:spPr/>
        <p:txBody>
          <a:bodyPr>
            <a:normAutofit fontScale="90000"/>
          </a:bodyPr>
          <a:lstStyle/>
          <a:p>
            <a:r>
              <a:rPr lang="en-US">
                <a:cs typeface="Arial"/>
              </a:rPr>
              <a:t>Workflow</a:t>
            </a:r>
            <a:endParaRPr lang="en-US"/>
          </a:p>
        </p:txBody>
      </p:sp>
      <p:pic>
        <p:nvPicPr>
          <p:cNvPr id="4" name="Content Placeholder 3" descr="A diagram of a data flow&#10;&#10;Description automatically generated">
            <a:extLst>
              <a:ext uri="{FF2B5EF4-FFF2-40B4-BE49-F238E27FC236}">
                <a16:creationId xmlns:a16="http://schemas.microsoft.com/office/drawing/2014/main" id="{DA614937-5C89-6CB1-7C02-01570D2066CB}"/>
              </a:ext>
            </a:extLst>
          </p:cNvPr>
          <p:cNvPicPr>
            <a:picLocks noGrp="1" noChangeAspect="1"/>
          </p:cNvPicPr>
          <p:nvPr>
            <p:ph idx="1"/>
          </p:nvPr>
        </p:nvPicPr>
        <p:blipFill rotWithShape="1">
          <a:blip r:embed="rId3"/>
          <a:srcRect t="31849" b="1712"/>
          <a:stretch/>
        </p:blipFill>
        <p:spPr>
          <a:xfrm>
            <a:off x="789881" y="1691884"/>
            <a:ext cx="9256909" cy="3463633"/>
          </a:xfrm>
          <a:ln>
            <a:noFill/>
          </a:ln>
        </p:spPr>
      </p:pic>
    </p:spTree>
    <p:extLst>
      <p:ext uri="{BB962C8B-B14F-4D97-AF65-F5344CB8AC3E}">
        <p14:creationId xmlns:p14="http://schemas.microsoft.com/office/powerpoint/2010/main" val="364403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BCEA-18B7-1B91-18D6-4BAFF0A92B1A}"/>
              </a:ext>
            </a:extLst>
          </p:cNvPr>
          <p:cNvSpPr>
            <a:spLocks noGrp="1"/>
          </p:cNvSpPr>
          <p:nvPr>
            <p:ph type="title"/>
          </p:nvPr>
        </p:nvSpPr>
        <p:spPr/>
        <p:txBody>
          <a:bodyPr>
            <a:normAutofit fontScale="90000"/>
          </a:bodyPr>
          <a:lstStyle/>
          <a:p>
            <a:r>
              <a:rPr lang="en-US"/>
              <a:t>Outline from GH discussion</a:t>
            </a:r>
          </a:p>
        </p:txBody>
      </p:sp>
      <p:sp>
        <p:nvSpPr>
          <p:cNvPr id="3" name="Content Placeholder 2">
            <a:extLst>
              <a:ext uri="{FF2B5EF4-FFF2-40B4-BE49-F238E27FC236}">
                <a16:creationId xmlns:a16="http://schemas.microsoft.com/office/drawing/2014/main" id="{03B06025-785B-3F70-77B8-85AC90F639DA}"/>
              </a:ext>
            </a:extLst>
          </p:cNvPr>
          <p:cNvSpPr>
            <a:spLocks noGrp="1"/>
          </p:cNvSpPr>
          <p:nvPr>
            <p:ph idx="1"/>
          </p:nvPr>
        </p:nvSpPr>
        <p:spPr/>
        <p:txBody>
          <a:bodyPr>
            <a:normAutofit fontScale="32500" lnSpcReduction="20000"/>
          </a:bodyPr>
          <a:lstStyle/>
          <a:p>
            <a:pPr>
              <a:buFont typeface="Arial" panose="020B0604020202020204" pitchFamily="34" charset="0"/>
              <a:buChar char="•"/>
            </a:pPr>
            <a:r>
              <a:rPr lang="en-US"/>
              <a:t>Pre intro chunk on what is </a:t>
            </a:r>
            <a:r>
              <a:rPr lang="en-US" err="1"/>
              <a:t>pharmaverse</a:t>
            </a:r>
            <a:r>
              <a:rPr lang="en-US"/>
              <a:t>? (2-3 minutes)</a:t>
            </a:r>
          </a:p>
          <a:p>
            <a:r>
              <a:rPr lang="en-US"/>
              <a:t>We want to do something unique, rather than repeating past presentations. So maybe we can find something other than ADSL/ADAE that is still common enough to be familiar.</a:t>
            </a:r>
          </a:p>
          <a:p>
            <a:pPr>
              <a:buFont typeface="Arial" panose="020B0604020202020204" pitchFamily="34" charset="0"/>
              <a:buChar char="•"/>
            </a:pPr>
            <a:r>
              <a:rPr lang="en-US"/>
              <a:t>Introduction (x min) </a:t>
            </a:r>
          </a:p>
          <a:p>
            <a:pPr marL="742950" lvl="1" indent="-285750">
              <a:buFont typeface="Arial" panose="020B0604020202020204" pitchFamily="34" charset="0"/>
              <a:buChar char="•"/>
            </a:pPr>
            <a:r>
              <a:rPr lang="en-US"/>
              <a:t>What is Admiral? What is the purpose? What are it's use cases?</a:t>
            </a:r>
          </a:p>
          <a:p>
            <a:pPr marL="742950" lvl="1" indent="-285750">
              <a:buFont typeface="Arial" panose="020B0604020202020204" pitchFamily="34" charset="0"/>
              <a:buChar char="•"/>
            </a:pPr>
            <a:r>
              <a:rPr lang="en-US"/>
              <a:t>Who uses it?</a:t>
            </a:r>
          </a:p>
          <a:p>
            <a:pPr marL="742950" lvl="1" indent="-285750">
              <a:buFont typeface="Arial" panose="020B0604020202020204" pitchFamily="34" charset="0"/>
              <a:buChar char="•"/>
            </a:pPr>
            <a:r>
              <a:rPr lang="en-US"/>
              <a:t>Admiral Manifest review</a:t>
            </a:r>
          </a:p>
          <a:p>
            <a:pPr>
              <a:buFont typeface="Arial" panose="020B0604020202020204" pitchFamily="34" charset="0"/>
              <a:buChar char="•"/>
            </a:pPr>
            <a:r>
              <a:rPr lang="en-US"/>
              <a:t>Package overview (x min) </a:t>
            </a:r>
          </a:p>
          <a:p>
            <a:pPr marL="742950" lvl="1" indent="-285750">
              <a:buFont typeface="Arial" panose="020B0604020202020204" pitchFamily="34" charset="0"/>
              <a:buChar char="•"/>
            </a:pPr>
            <a:r>
              <a:rPr lang="en-US"/>
              <a:t>What are the main functions/groups of functions? (show examples of each group)</a:t>
            </a:r>
          </a:p>
          <a:p>
            <a:pPr marL="742950" lvl="1" indent="-285750">
              <a:buFont typeface="Arial" panose="020B0604020202020204" pitchFamily="34" charset="0"/>
              <a:buChar char="•"/>
            </a:pPr>
            <a:r>
              <a:rPr lang="en-US"/>
              <a:t>How do we use them?</a:t>
            </a:r>
          </a:p>
          <a:p>
            <a:pPr marL="742950" lvl="1" indent="-285750">
              <a:buFont typeface="Arial" panose="020B0604020202020204" pitchFamily="34" charset="0"/>
              <a:buChar char="•"/>
            </a:pPr>
            <a:r>
              <a:rPr lang="en-US"/>
              <a:t>How do we combine them?</a:t>
            </a:r>
          </a:p>
          <a:p>
            <a:pPr marL="742950" lvl="1" indent="-285750">
              <a:buFont typeface="Arial" panose="020B0604020202020204" pitchFamily="34" charset="0"/>
              <a:buChar char="•"/>
            </a:pPr>
            <a:r>
              <a:rPr lang="en-US"/>
              <a:t>What else is in the Admiral ecosystem? (therapeutic areas)</a:t>
            </a:r>
          </a:p>
          <a:p>
            <a:pPr marL="742950" lvl="1" indent="-285750">
              <a:buFont typeface="Arial" panose="020B0604020202020204" pitchFamily="34" charset="0"/>
              <a:buChar char="•"/>
            </a:pPr>
            <a:r>
              <a:rPr lang="en-US"/>
              <a:t>(optional) </a:t>
            </a:r>
            <a:r>
              <a:rPr lang="en-US" err="1"/>
              <a:t>Tidyverse</a:t>
            </a:r>
            <a:r>
              <a:rPr lang="en-US"/>
              <a:t> vs admiral solution for 1 or 2 vars?</a:t>
            </a:r>
          </a:p>
          <a:p>
            <a:pPr>
              <a:buFont typeface="Arial" panose="020B0604020202020204" pitchFamily="34" charset="0"/>
              <a:buChar char="•"/>
            </a:pPr>
            <a:r>
              <a:rPr lang="en-US"/>
              <a:t>Demonstration (participants can follow along in RStudio cloud) (x min) </a:t>
            </a:r>
          </a:p>
          <a:p>
            <a:pPr marL="742950" lvl="1" indent="-285750">
              <a:buFont typeface="Arial" panose="020B0604020202020204" pitchFamily="34" charset="0"/>
              <a:buChar char="•"/>
            </a:pPr>
            <a:r>
              <a:rPr lang="en-US"/>
              <a:t>Make (partial) ADSL</a:t>
            </a:r>
          </a:p>
          <a:p>
            <a:pPr marL="742950" lvl="1" indent="-285750">
              <a:buFont typeface="Arial" panose="020B0604020202020204" pitchFamily="34" charset="0"/>
              <a:buChar char="•"/>
            </a:pPr>
            <a:r>
              <a:rPr lang="en-US"/>
              <a:t>Make (partial) ADAE</a:t>
            </a:r>
          </a:p>
          <a:p>
            <a:pPr>
              <a:buFont typeface="Arial" panose="020B0604020202020204" pitchFamily="34" charset="0"/>
              <a:buChar char="•"/>
            </a:pPr>
            <a:r>
              <a:rPr lang="en-US"/>
              <a:t>Practice (participants finish making ADSL/ADAE/something to practice what they learned) (x min) </a:t>
            </a:r>
          </a:p>
          <a:p>
            <a:pPr marL="742950" lvl="1" indent="-285750">
              <a:buFont typeface="Arial" panose="020B0604020202020204" pitchFamily="34" charset="0"/>
              <a:buChar char="•"/>
            </a:pPr>
            <a:r>
              <a:rPr lang="en-US"/>
              <a:t>do more on their own, in previous sections there may have a little exercise before where its fill in </a:t>
            </a:r>
            <a:r>
              <a:rPr lang="en-US" err="1"/>
              <a:t>x,y,z</a:t>
            </a:r>
            <a:endParaRPr lang="en-US"/>
          </a:p>
          <a:p>
            <a:pPr marL="742950" lvl="1" indent="-285750">
              <a:buFont typeface="Arial" panose="020B0604020202020204" pitchFamily="34" charset="0"/>
              <a:buChar char="•"/>
            </a:pPr>
            <a:r>
              <a:rPr lang="en-US"/>
              <a:t>link out to: </a:t>
            </a:r>
            <a:r>
              <a:rPr lang="en-US">
                <a:hlinkClick r:id="rId2"/>
              </a:rPr>
              <a:t>https://pharmaverse.github.io/admiraldiscovery/articles/reactable.html</a:t>
            </a:r>
            <a:endParaRPr lang="en-US"/>
          </a:p>
          <a:p>
            <a:pPr>
              <a:buFont typeface="Arial" panose="020B0604020202020204" pitchFamily="34" charset="0"/>
              <a:buChar char="•"/>
            </a:pPr>
            <a:r>
              <a:rPr lang="en-US"/>
              <a:t>Transition to </a:t>
            </a:r>
            <a:r>
              <a:rPr lang="en-US" err="1"/>
              <a:t>xportr</a:t>
            </a:r>
            <a:r>
              <a:rPr lang="en-US"/>
              <a:t> (now that we have the data set, how do we save it)</a:t>
            </a:r>
          </a:p>
          <a:p>
            <a:r>
              <a:rPr lang="en-US"/>
              <a:t>https://github.com/thebioengineer/posit_pharamverse_2024/discussions/6</a:t>
            </a:r>
          </a:p>
        </p:txBody>
      </p:sp>
    </p:spTree>
    <p:extLst>
      <p:ext uri="{BB962C8B-B14F-4D97-AF65-F5344CB8AC3E}">
        <p14:creationId xmlns:p14="http://schemas.microsoft.com/office/powerpoint/2010/main" val="39748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C954-A218-16BB-3C27-B4A4A7A0DE95}"/>
              </a:ext>
            </a:extLst>
          </p:cNvPr>
          <p:cNvSpPr>
            <a:spLocks noGrp="1"/>
          </p:cNvSpPr>
          <p:nvPr>
            <p:ph type="title"/>
          </p:nvPr>
        </p:nvSpPr>
        <p:spPr/>
        <p:txBody>
          <a:bodyPr>
            <a:normAutofit fontScale="90000"/>
          </a:bodyPr>
          <a:lstStyle/>
          <a:p>
            <a:r>
              <a:rPr lang="en-US"/>
              <a:t>Outline</a:t>
            </a:r>
          </a:p>
        </p:txBody>
      </p:sp>
      <p:sp>
        <p:nvSpPr>
          <p:cNvPr id="3" name="Content Placeholder 2">
            <a:extLst>
              <a:ext uri="{FF2B5EF4-FFF2-40B4-BE49-F238E27FC236}">
                <a16:creationId xmlns:a16="http://schemas.microsoft.com/office/drawing/2014/main" id="{2FB1896D-769E-16F1-30F1-C957166A3271}"/>
              </a:ext>
            </a:extLst>
          </p:cNvPr>
          <p:cNvSpPr>
            <a:spLocks noGrp="1"/>
          </p:cNvSpPr>
          <p:nvPr>
            <p:ph idx="1"/>
          </p:nvPr>
        </p:nvSpPr>
        <p:spPr/>
        <p:txBody>
          <a:bodyPr/>
          <a:lstStyle/>
          <a:p>
            <a:r>
              <a:rPr lang="en-US"/>
              <a:t>Introduction (2 min)</a:t>
            </a:r>
          </a:p>
          <a:p>
            <a:r>
              <a:rPr lang="en-US"/>
              <a:t>Package overview (5 min)</a:t>
            </a:r>
          </a:p>
          <a:p>
            <a:r>
              <a:rPr lang="en-US"/>
              <a:t>Demo (10 min)</a:t>
            </a:r>
          </a:p>
          <a:p>
            <a:r>
              <a:rPr lang="en-US"/>
              <a:t>Practice (15 min)</a:t>
            </a:r>
          </a:p>
        </p:txBody>
      </p:sp>
    </p:spTree>
    <p:extLst>
      <p:ext uri="{BB962C8B-B14F-4D97-AF65-F5344CB8AC3E}">
        <p14:creationId xmlns:p14="http://schemas.microsoft.com/office/powerpoint/2010/main" val="305874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6FA3-27B2-79B1-C529-8BE5632635EE}"/>
              </a:ext>
            </a:extLst>
          </p:cNvPr>
          <p:cNvSpPr>
            <a:spLocks noGrp="1"/>
          </p:cNvSpPr>
          <p:nvPr>
            <p:ph type="title"/>
          </p:nvPr>
        </p:nvSpPr>
        <p:spPr/>
        <p:txBody>
          <a:bodyPr/>
          <a:lstStyle/>
          <a:p>
            <a:r>
              <a:rPr lang="en-US"/>
              <a:t>Introduction</a:t>
            </a:r>
          </a:p>
        </p:txBody>
      </p:sp>
      <p:sp>
        <p:nvSpPr>
          <p:cNvPr id="3" name="Text Placeholder 2">
            <a:extLst>
              <a:ext uri="{FF2B5EF4-FFF2-40B4-BE49-F238E27FC236}">
                <a16:creationId xmlns:a16="http://schemas.microsoft.com/office/drawing/2014/main" id="{4F17E961-CB75-59B5-03E2-9957305E9B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6871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11ED-CA3B-2D2E-A50D-3DA3756DABCD}"/>
              </a:ext>
            </a:extLst>
          </p:cNvPr>
          <p:cNvSpPr>
            <a:spLocks noGrp="1"/>
          </p:cNvSpPr>
          <p:nvPr>
            <p:ph type="title"/>
          </p:nvPr>
        </p:nvSpPr>
        <p:spPr/>
        <p:txBody>
          <a:bodyPr>
            <a:normAutofit fontScale="90000"/>
          </a:bodyPr>
          <a:lstStyle/>
          <a:p>
            <a:r>
              <a:rPr lang="en-US"/>
              <a:t>What is Admiral?</a:t>
            </a:r>
          </a:p>
        </p:txBody>
      </p:sp>
      <p:sp>
        <p:nvSpPr>
          <p:cNvPr id="4" name="TextBox 3">
            <a:extLst>
              <a:ext uri="{FF2B5EF4-FFF2-40B4-BE49-F238E27FC236}">
                <a16:creationId xmlns:a16="http://schemas.microsoft.com/office/drawing/2014/main" id="{C668E556-A27F-60CE-1AFB-94C49B5D38DC}"/>
              </a:ext>
            </a:extLst>
          </p:cNvPr>
          <p:cNvSpPr txBox="1"/>
          <p:nvPr/>
        </p:nvSpPr>
        <p:spPr>
          <a:xfrm>
            <a:off x="838200" y="2126957"/>
            <a:ext cx="10228554" cy="3108543"/>
          </a:xfrm>
          <a:prstGeom prst="rect">
            <a:avLst/>
          </a:prstGeom>
          <a:noFill/>
        </p:spPr>
        <p:txBody>
          <a:bodyPr wrap="square" lIns="91440" tIns="45720" rIns="91440" bIns="45720" rtlCol="0" anchor="t">
            <a:spAutoFit/>
          </a:bodyPr>
          <a:lstStyle/>
          <a:p>
            <a:r>
              <a:rPr lang="en-US" sz="2800" i="1">
                <a:solidFill>
                  <a:schemeClr val="accent4"/>
                </a:solidFill>
              </a:rPr>
              <a:t>A toolbox for programming Clinical Data Interchange Standards Consortium (CDISC) compliant Analysis Data Model (</a:t>
            </a:r>
            <a:r>
              <a:rPr lang="en-US" sz="2800" i="1" err="1">
                <a:solidFill>
                  <a:schemeClr val="accent4"/>
                </a:solidFill>
              </a:rPr>
              <a:t>ADaM</a:t>
            </a:r>
            <a:r>
              <a:rPr lang="en-US" sz="2800" i="1">
                <a:solidFill>
                  <a:schemeClr val="accent4"/>
                </a:solidFill>
              </a:rPr>
              <a:t>) datasets in R.</a:t>
            </a:r>
            <a:endParaRPr lang="en-US" sz="2800" i="1">
              <a:solidFill>
                <a:schemeClr val="accent4"/>
              </a:solidFill>
              <a:cs typeface="Arial"/>
            </a:endParaRPr>
          </a:p>
          <a:p>
            <a:endParaRPr lang="en-US" sz="2800" i="1">
              <a:solidFill>
                <a:schemeClr val="accent4"/>
              </a:solidFill>
              <a:cs typeface="Arial"/>
            </a:endParaRPr>
          </a:p>
          <a:p>
            <a:r>
              <a:rPr lang="en-US" sz="2800" i="1">
                <a:solidFill>
                  <a:schemeClr val="accent4"/>
                </a:solidFill>
                <a:cs typeface="Arial"/>
              </a:rPr>
              <a:t>{admiral} code is comprised of interchangeable blocks, </a:t>
            </a:r>
            <a:r>
              <a:rPr lang="en-US" sz="2800" i="1" err="1">
                <a:solidFill>
                  <a:schemeClr val="accent4"/>
                </a:solidFill>
                <a:cs typeface="Arial"/>
              </a:rPr>
              <a:t>ie</a:t>
            </a:r>
            <a:r>
              <a:rPr lang="en-US" sz="2800" i="1">
                <a:solidFill>
                  <a:schemeClr val="accent4"/>
                </a:solidFill>
                <a:cs typeface="Arial"/>
              </a:rPr>
              <a:t>. function calls, that sequentially derive new variables or parameters to help construct an </a:t>
            </a:r>
            <a:r>
              <a:rPr lang="en-US" sz="2800" i="1" err="1">
                <a:solidFill>
                  <a:schemeClr val="accent4"/>
                </a:solidFill>
                <a:cs typeface="Arial"/>
              </a:rPr>
              <a:t>ADaM</a:t>
            </a:r>
            <a:r>
              <a:rPr lang="en-US" sz="2800" i="1">
                <a:solidFill>
                  <a:schemeClr val="accent4"/>
                </a:solidFill>
                <a:cs typeface="Arial"/>
              </a:rPr>
              <a:t> dataset.</a:t>
            </a:r>
          </a:p>
        </p:txBody>
      </p:sp>
      <p:pic>
        <p:nvPicPr>
          <p:cNvPr id="3" name="Picture 2" descr="A hexagon with a red butterfly&#10;&#10;Description automatically generated">
            <a:extLst>
              <a:ext uri="{FF2B5EF4-FFF2-40B4-BE49-F238E27FC236}">
                <a16:creationId xmlns:a16="http://schemas.microsoft.com/office/drawing/2014/main" id="{4A002A73-F0F1-BA2F-8FB5-9F0EA7F1AD3F}"/>
              </a:ext>
            </a:extLst>
          </p:cNvPr>
          <p:cNvPicPr>
            <a:picLocks noChangeAspect="1"/>
          </p:cNvPicPr>
          <p:nvPr/>
        </p:nvPicPr>
        <p:blipFill>
          <a:blip r:embed="rId3"/>
          <a:stretch>
            <a:fillRect/>
          </a:stretch>
        </p:blipFill>
        <p:spPr>
          <a:xfrm>
            <a:off x="5637793" y="221659"/>
            <a:ext cx="913376" cy="1058631"/>
          </a:xfrm>
          <a:prstGeom prst="rect">
            <a:avLst/>
          </a:prstGeom>
          <a:ln>
            <a:noFill/>
          </a:ln>
        </p:spPr>
      </p:pic>
    </p:spTree>
    <p:extLst>
      <p:ext uri="{BB962C8B-B14F-4D97-AF65-F5344CB8AC3E}">
        <p14:creationId xmlns:p14="http://schemas.microsoft.com/office/powerpoint/2010/main" val="209906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4650-9758-442F-18EB-FF4BD6D502A2}"/>
              </a:ext>
            </a:extLst>
          </p:cNvPr>
          <p:cNvSpPr>
            <a:spLocks noGrp="1"/>
          </p:cNvSpPr>
          <p:nvPr>
            <p:ph type="title"/>
          </p:nvPr>
        </p:nvSpPr>
        <p:spPr/>
        <p:txBody>
          <a:bodyPr>
            <a:normAutofit fontScale="90000"/>
          </a:bodyPr>
          <a:lstStyle/>
          <a:p>
            <a:r>
              <a:rPr lang="en-US"/>
              <a:t>The Admiral Manifesto</a:t>
            </a:r>
          </a:p>
        </p:txBody>
      </p:sp>
      <p:sp>
        <p:nvSpPr>
          <p:cNvPr id="3" name="Content Placeholder 2">
            <a:extLst>
              <a:ext uri="{FF2B5EF4-FFF2-40B4-BE49-F238E27FC236}">
                <a16:creationId xmlns:a16="http://schemas.microsoft.com/office/drawing/2014/main" id="{CEEBCC7B-9F23-B362-FEF8-953CFD0271E7}"/>
              </a:ext>
            </a:extLst>
          </p:cNvPr>
          <p:cNvSpPr>
            <a:spLocks noGrp="1"/>
          </p:cNvSpPr>
          <p:nvPr>
            <p:ph idx="1"/>
          </p:nvPr>
        </p:nvSpPr>
        <p:spPr/>
        <p:txBody>
          <a:bodyPr vert="horz" lIns="91440" tIns="45720" rIns="91440" bIns="45720" rtlCol="0" anchor="t">
            <a:normAutofit/>
          </a:bodyPr>
          <a:lstStyle/>
          <a:p>
            <a:r>
              <a:rPr lang="en-US">
                <a:cs typeface="Arial"/>
              </a:rPr>
              <a:t>Usability</a:t>
            </a:r>
          </a:p>
          <a:p>
            <a:r>
              <a:rPr lang="en-US">
                <a:cs typeface="Arial"/>
              </a:rPr>
              <a:t>Simplicity</a:t>
            </a:r>
          </a:p>
          <a:p>
            <a:r>
              <a:rPr lang="en-US">
                <a:cs typeface="Arial"/>
              </a:rPr>
              <a:t>Findability</a:t>
            </a:r>
          </a:p>
          <a:p>
            <a:r>
              <a:rPr lang="en-US">
                <a:cs typeface="Arial"/>
              </a:rPr>
              <a:t>Readability</a:t>
            </a:r>
          </a:p>
        </p:txBody>
      </p:sp>
    </p:spTree>
    <p:extLst>
      <p:ext uri="{BB962C8B-B14F-4D97-AF65-F5344CB8AC3E}">
        <p14:creationId xmlns:p14="http://schemas.microsoft.com/office/powerpoint/2010/main" val="41664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937B-B868-6DB7-90C8-6863B0BC91B3}"/>
              </a:ext>
            </a:extLst>
          </p:cNvPr>
          <p:cNvSpPr>
            <a:spLocks noGrp="1"/>
          </p:cNvSpPr>
          <p:nvPr>
            <p:ph type="title"/>
          </p:nvPr>
        </p:nvSpPr>
        <p:spPr/>
        <p:txBody>
          <a:bodyPr/>
          <a:lstStyle/>
          <a:p>
            <a:r>
              <a:rPr lang="en-US">
                <a:cs typeface="Arial"/>
              </a:rPr>
              <a:t>Package Overview</a:t>
            </a:r>
            <a:endParaRPr lang="en-US"/>
          </a:p>
        </p:txBody>
      </p:sp>
      <p:sp>
        <p:nvSpPr>
          <p:cNvPr id="3" name="Text Placeholder 2">
            <a:extLst>
              <a:ext uri="{FF2B5EF4-FFF2-40B4-BE49-F238E27FC236}">
                <a16:creationId xmlns:a16="http://schemas.microsoft.com/office/drawing/2014/main" id="{F300D0B2-FBF0-1EDF-4AB3-091154FDA7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030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30F5-9CAA-A4C7-FB43-511A868B85B7}"/>
              </a:ext>
            </a:extLst>
          </p:cNvPr>
          <p:cNvSpPr>
            <a:spLocks noGrp="1"/>
          </p:cNvSpPr>
          <p:nvPr>
            <p:ph type="title"/>
          </p:nvPr>
        </p:nvSpPr>
        <p:spPr/>
        <p:txBody>
          <a:bodyPr>
            <a:normAutofit fontScale="90000"/>
          </a:bodyPr>
          <a:lstStyle/>
          <a:p>
            <a:r>
              <a:rPr lang="en-US">
                <a:cs typeface="Arial"/>
              </a:rPr>
              <a:t>Admiral Functions</a:t>
            </a:r>
            <a:endParaRPr lang="en-US"/>
          </a:p>
        </p:txBody>
      </p:sp>
      <p:sp>
        <p:nvSpPr>
          <p:cNvPr id="3" name="Content Placeholder 2">
            <a:extLst>
              <a:ext uri="{FF2B5EF4-FFF2-40B4-BE49-F238E27FC236}">
                <a16:creationId xmlns:a16="http://schemas.microsoft.com/office/drawing/2014/main" id="{77622598-5F00-FA7C-88B1-81C053BA6CF0}"/>
              </a:ext>
            </a:extLst>
          </p:cNvPr>
          <p:cNvSpPr>
            <a:spLocks noGrp="1"/>
          </p:cNvSpPr>
          <p:nvPr>
            <p:ph idx="1"/>
          </p:nvPr>
        </p:nvSpPr>
        <p:spPr/>
        <p:txBody>
          <a:bodyPr vert="horz" lIns="91440" tIns="45720" rIns="91440" bIns="45720" rtlCol="0" anchor="t">
            <a:normAutofit fontScale="92500" lnSpcReduction="20000"/>
          </a:bodyPr>
          <a:lstStyle/>
          <a:p>
            <a:r>
              <a:rPr lang="en-US">
                <a:cs typeface="Arial"/>
              </a:rPr>
              <a:t>Adding variables (`</a:t>
            </a:r>
            <a:r>
              <a:rPr lang="en-US" err="1">
                <a:cs typeface="Arial"/>
              </a:rPr>
              <a:t>derive_var</a:t>
            </a:r>
            <a:r>
              <a:rPr lang="en-US">
                <a:cs typeface="Arial"/>
              </a:rPr>
              <a:t>_*`)</a:t>
            </a:r>
          </a:p>
          <a:p>
            <a:pPr lvl="1">
              <a:spcBef>
                <a:spcPts val="1600"/>
              </a:spcBef>
              <a:buClr>
                <a:srgbClr val="86CAC6"/>
              </a:buClr>
              <a:buFont typeface="Arial" panose="020B0604020202020204" pitchFamily="34" charset="0"/>
              <a:buChar char="o"/>
            </a:pPr>
            <a:r>
              <a:rPr lang="en-US">
                <a:cs typeface="Arial"/>
              </a:rPr>
              <a:t>`</a:t>
            </a:r>
            <a:r>
              <a:rPr lang="en-US" err="1">
                <a:cs typeface="Arial"/>
              </a:rPr>
              <a:t>derive_vars_age_years</a:t>
            </a:r>
            <a:r>
              <a:rPr lang="en-US">
                <a:cs typeface="Arial"/>
              </a:rPr>
              <a:t>`</a:t>
            </a:r>
          </a:p>
          <a:p>
            <a:r>
              <a:rPr lang="en-US">
                <a:cs typeface="Arial"/>
              </a:rPr>
              <a:t>Adding parameters (`</a:t>
            </a:r>
            <a:r>
              <a:rPr lang="en-US" err="1">
                <a:cs typeface="Arial"/>
              </a:rPr>
              <a:t>derive_param</a:t>
            </a:r>
            <a:r>
              <a:rPr lang="en-US">
                <a:cs typeface="Arial"/>
              </a:rPr>
              <a:t>_*`)</a:t>
            </a:r>
          </a:p>
          <a:p>
            <a:pPr lvl="1">
              <a:buClr>
                <a:srgbClr val="86CAC6"/>
              </a:buClr>
              <a:buFont typeface="Courier New" panose="020B0604020202020204" pitchFamily="34" charset="0"/>
              <a:buChar char="o"/>
            </a:pPr>
            <a:r>
              <a:rPr lang="en-US">
                <a:cs typeface="Arial"/>
              </a:rPr>
              <a:t>`</a:t>
            </a:r>
            <a:r>
              <a:rPr lang="en-US" err="1">
                <a:cs typeface="Arial"/>
              </a:rPr>
              <a:t>derive_param_bmi</a:t>
            </a:r>
            <a:r>
              <a:rPr lang="en-US">
                <a:cs typeface="Arial"/>
              </a:rPr>
              <a:t>`</a:t>
            </a:r>
          </a:p>
          <a:p>
            <a:r>
              <a:rPr lang="en-US">
                <a:cs typeface="Arial"/>
              </a:rPr>
              <a:t>Adding records (`derive_*_records`)</a:t>
            </a:r>
          </a:p>
          <a:p>
            <a:pPr lvl="1">
              <a:buClr>
                <a:srgbClr val="86CAC6"/>
              </a:buClr>
              <a:buFont typeface="Courier New" panose="020B0604020202020204" pitchFamily="34" charset="0"/>
              <a:buChar char="o"/>
            </a:pPr>
            <a:r>
              <a:rPr lang="en-US">
                <a:cs typeface="Arial"/>
              </a:rPr>
              <a:t>`</a:t>
            </a:r>
            <a:r>
              <a:rPr lang="en-US" err="1">
                <a:cs typeface="Arial"/>
              </a:rPr>
              <a:t>derive_extreme_records</a:t>
            </a:r>
            <a:r>
              <a:rPr lang="en-US">
                <a:cs typeface="Arial"/>
              </a:rPr>
              <a:t>`</a:t>
            </a:r>
          </a:p>
          <a:p>
            <a:r>
              <a:rPr lang="en-US">
                <a:cs typeface="Arial"/>
              </a:rPr>
              <a:t>Computing/converting (`compute/convert_*`)</a:t>
            </a:r>
          </a:p>
          <a:p>
            <a:pPr lvl="1">
              <a:buClr>
                <a:srgbClr val="86CAC6"/>
              </a:buClr>
              <a:buFont typeface="Courier New" panose="020B0604020202020204" pitchFamily="34" charset="0"/>
              <a:buChar char="o"/>
            </a:pPr>
            <a:r>
              <a:rPr lang="en-US">
                <a:cs typeface="Arial"/>
              </a:rPr>
              <a:t>`</a:t>
            </a:r>
            <a:r>
              <a:rPr lang="en-US" err="1">
                <a:cs typeface="Arial"/>
              </a:rPr>
              <a:t>compute_age_years</a:t>
            </a:r>
            <a:r>
              <a:rPr lang="en-US">
                <a:cs typeface="Arial"/>
              </a:rPr>
              <a:t>`</a:t>
            </a:r>
          </a:p>
          <a:p>
            <a:r>
              <a:rPr lang="en-US">
                <a:cs typeface="Arial"/>
              </a:rPr>
              <a:t>Filtering (`filter_*`)</a:t>
            </a:r>
          </a:p>
          <a:p>
            <a:pPr lvl="1">
              <a:buClr>
                <a:srgbClr val="86CAC6"/>
              </a:buClr>
              <a:buFont typeface="Courier New" panose="020B0604020202020204" pitchFamily="34" charset="0"/>
              <a:buChar char="o"/>
            </a:pPr>
            <a:r>
              <a:rPr lang="en-US">
                <a:cs typeface="Arial"/>
              </a:rPr>
              <a:t>`</a:t>
            </a:r>
            <a:r>
              <a:rPr lang="en-US" err="1">
                <a:cs typeface="Arial"/>
              </a:rPr>
              <a:t>filter_extreme</a:t>
            </a:r>
            <a:r>
              <a:rPr lang="en-US">
                <a:cs typeface="Arial"/>
              </a:rPr>
              <a:t>`</a:t>
            </a:r>
          </a:p>
        </p:txBody>
      </p:sp>
    </p:spTree>
    <p:extLst>
      <p:ext uri="{BB962C8B-B14F-4D97-AF65-F5344CB8AC3E}">
        <p14:creationId xmlns:p14="http://schemas.microsoft.com/office/powerpoint/2010/main" val="298424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34EFD33D-9AA0-CBF0-5F2B-B147472159E1}"/>
              </a:ext>
            </a:extLst>
          </p:cNvPr>
          <p:cNvSpPr>
            <a:spLocks noGrp="1"/>
          </p:cNvSpPr>
          <p:nvPr>
            <p:ph type="title"/>
          </p:nvPr>
        </p:nvSpPr>
        <p:spPr>
          <a:xfrm>
            <a:off x="838200" y="483000"/>
            <a:ext cx="9153939" cy="528354"/>
          </a:xfrm>
        </p:spPr>
        <p:txBody>
          <a:bodyPr>
            <a:normAutofit fontScale="90000"/>
          </a:bodyPr>
          <a:lstStyle/>
          <a:p>
            <a:r>
              <a:rPr lang="en-US">
                <a:cs typeface="Arial"/>
              </a:rPr>
              <a:t>Admiral funs - CDISC vars</a:t>
            </a:r>
            <a:endParaRPr lang="en-US"/>
          </a:p>
        </p:txBody>
      </p:sp>
      <p:pic>
        <p:nvPicPr>
          <p:cNvPr id="18" name="Content Placeholder 17" descr="A screenshot of a table listing how Admiral functions map to CDISC variables.">
            <a:extLst>
              <a:ext uri="{FF2B5EF4-FFF2-40B4-BE49-F238E27FC236}">
                <a16:creationId xmlns:a16="http://schemas.microsoft.com/office/drawing/2014/main" id="{DE877F76-F44C-BDB4-FD04-37C42C9C0273}"/>
              </a:ext>
            </a:extLst>
          </p:cNvPr>
          <p:cNvPicPr>
            <a:picLocks noGrp="1" noChangeAspect="1"/>
          </p:cNvPicPr>
          <p:nvPr>
            <p:ph idx="1"/>
          </p:nvPr>
        </p:nvPicPr>
        <p:blipFill>
          <a:blip r:embed="rId3"/>
          <a:stretch>
            <a:fillRect/>
          </a:stretch>
        </p:blipFill>
        <p:spPr>
          <a:xfrm>
            <a:off x="2849473" y="1683834"/>
            <a:ext cx="5131393" cy="4493129"/>
          </a:xfrm>
          <a:noFill/>
        </p:spPr>
      </p:pic>
    </p:spTree>
    <p:extLst>
      <p:ext uri="{BB962C8B-B14F-4D97-AF65-F5344CB8AC3E}">
        <p14:creationId xmlns:p14="http://schemas.microsoft.com/office/powerpoint/2010/main" val="1183733336"/>
      </p:ext>
    </p:extLst>
  </p:cSld>
  <p:clrMapOvr>
    <a:masterClrMapping/>
  </p:clrMapOvr>
</p:sld>
</file>

<file path=ppt/theme/theme1.xml><?xml version="1.0" encoding="utf-8"?>
<a:theme xmlns:a="http://schemas.openxmlformats.org/drawingml/2006/main" name="Office Theme">
  <a:themeElements>
    <a:clrScheme name="Atorus">
      <a:dk1>
        <a:srgbClr val="1D242C"/>
      </a:dk1>
      <a:lt1>
        <a:srgbClr val="FFFFFF"/>
      </a:lt1>
      <a:dk2>
        <a:srgbClr val="004F5B"/>
      </a:dk2>
      <a:lt2>
        <a:srgbClr val="FFFFFF"/>
      </a:lt2>
      <a:accent1>
        <a:srgbClr val="86CAC6"/>
      </a:accent1>
      <a:accent2>
        <a:srgbClr val="FF7F41"/>
      </a:accent2>
      <a:accent3>
        <a:srgbClr val="FDD26E"/>
      </a:accent3>
      <a:accent4>
        <a:srgbClr val="7C878E"/>
      </a:accent4>
      <a:accent5>
        <a:srgbClr val="004F5B"/>
      </a:accent5>
      <a:accent6>
        <a:srgbClr val="86CAC6"/>
      </a:accent6>
      <a:hlink>
        <a:srgbClr val="004F5B"/>
      </a:hlink>
      <a:folHlink>
        <a:srgbClr val="86C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rus_PPT_Template_Update_13June2022_FINAL" id="{1CBED784-0C3A-4001-993F-440795BBEF5F}" vid="{A335EB0D-3687-4E3E-A52B-1497A1E8DA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dd437b9-853e-42ee-8ba9-028b6df358c4">
      <Terms xmlns="http://schemas.microsoft.com/office/infopath/2007/PartnerControls"/>
    </lcf76f155ced4ddcb4097134ff3c332f>
    <TaxCatchAll xmlns="5b199293-ee84-400a-ac4c-88a49444135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2F34D30ADC4744AC8607B807B0F420" ma:contentTypeVersion="19" ma:contentTypeDescription="Create a new document." ma:contentTypeScope="" ma:versionID="f1b725f1215b002cfec6b2cd7a78f9cf">
  <xsd:schema xmlns:xsd="http://www.w3.org/2001/XMLSchema" xmlns:xs="http://www.w3.org/2001/XMLSchema" xmlns:p="http://schemas.microsoft.com/office/2006/metadata/properties" xmlns:ns2="fdd437b9-853e-42ee-8ba9-028b6df358c4" xmlns:ns3="5b199293-ee84-400a-ac4c-88a494441355" targetNamespace="http://schemas.microsoft.com/office/2006/metadata/properties" ma:root="true" ma:fieldsID="c8b591f5c9149046d42ca31dd84d1e3d" ns2:_="" ns3:_="">
    <xsd:import namespace="fdd437b9-853e-42ee-8ba9-028b6df358c4"/>
    <xsd:import namespace="5b199293-ee84-400a-ac4c-88a49444135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lcf76f155ced4ddcb4097134ff3c332f" minOccurs="0"/>
                <xsd:element ref="ns3:TaxCatchAll" minOccurs="0"/>
                <xsd:element ref="ns2:MediaLengthInSeconds"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d437b9-853e-42ee-8ba9-028b6df358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262c0fed-2fd0-441b-b1ad-4ee99a853729"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199293-ee84-400a-ac4c-88a49444135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2f7c8a21-7051-4d67-bb99-21269662834a}" ma:internalName="TaxCatchAll" ma:showField="CatchAllData" ma:web="5b199293-ee84-400a-ac4c-88a4944413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772D16-24EF-47EC-99CC-82D7F2432248}">
  <ds:schemaRefs>
    <ds:schemaRef ds:uri="5b199293-ee84-400a-ac4c-88a494441355"/>
    <ds:schemaRef ds:uri="fdd437b9-853e-42ee-8ba9-028b6df358c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B3C543B-032F-4A3D-B2C3-3B571F2B3FC4}">
  <ds:schemaRefs>
    <ds:schemaRef ds:uri="http://schemas.microsoft.com/sharepoint/v3/contenttype/forms"/>
  </ds:schemaRefs>
</ds:datastoreItem>
</file>

<file path=customXml/itemProps3.xml><?xml version="1.0" encoding="utf-8"?>
<ds:datastoreItem xmlns:ds="http://schemas.openxmlformats.org/officeDocument/2006/customXml" ds:itemID="{0343C479-9E19-40EE-BABE-FD31D16DE011}">
  <ds:schemaRefs>
    <ds:schemaRef ds:uri="5b199293-ee84-400a-ac4c-88a494441355"/>
    <ds:schemaRef ds:uri="fdd437b9-853e-42ee-8ba9-028b6df358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Atorus_PPT_Template</Template>
  <Application>Microsoft Office PowerPoint</Application>
  <PresentationFormat>Widescreen</PresentationFormat>
  <Slides>15</Slides>
  <Notes>11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Admiral</vt:lpstr>
      <vt:lpstr>Outline from GH discussion</vt:lpstr>
      <vt:lpstr>Outline</vt:lpstr>
      <vt:lpstr>Introduction</vt:lpstr>
      <vt:lpstr>What is Admiral?</vt:lpstr>
      <vt:lpstr>The Admiral Manifesto</vt:lpstr>
      <vt:lpstr>Package Overview</vt:lpstr>
      <vt:lpstr>Admiral Functions</vt:lpstr>
      <vt:lpstr>Admiral funs - CDISC vars</vt:lpstr>
      <vt:lpstr>Admiral Extensions</vt:lpstr>
      <vt:lpstr>Demo</vt:lpstr>
      <vt:lpstr>DIY</vt:lpstr>
      <vt:lpstr>xportr</vt:lpstr>
      <vt:lpstr>What is xportr?</vt:lpstr>
      <vt:lpstr>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Admiral</dc:title>
  <dc:creator>Andrew Bates</dc:creator>
  <cp:revision>35</cp:revision>
  <dcterms:created xsi:type="dcterms:W3CDTF">2024-07-01T16:24:33Z</dcterms:created>
  <dcterms:modified xsi:type="dcterms:W3CDTF">2024-07-22T15:04:28Z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0x010100BE2F34D30ADC4744AC8607B807B0F420</vt:lpwstr>
  </property>
  <property fmtid="{D5CDD505-2E9C-101B-9397-08002B2CF9AE}" pid="3" name="MediaServiceImageTags">
    <vt:lpwstr/>
  </property>
</Properties>
</file>