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2"/>
  </p:notesMasterIdLst>
  <p:sldIdLst>
    <p:sldId id="256" r:id="rId5"/>
    <p:sldId id="343" r:id="rId6"/>
    <p:sldId id="257" r:id="rId7"/>
    <p:sldId id="309" r:id="rId8"/>
    <p:sldId id="311" r:id="rId9"/>
    <p:sldId id="310" r:id="rId10"/>
    <p:sldId id="312" r:id="rId11"/>
    <p:sldId id="316" r:id="rId12"/>
    <p:sldId id="313" r:id="rId13"/>
    <p:sldId id="315" r:id="rId14"/>
    <p:sldId id="314" r:id="rId15"/>
    <p:sldId id="317" r:id="rId16"/>
    <p:sldId id="318" r:id="rId17"/>
    <p:sldId id="319" r:id="rId18"/>
    <p:sldId id="321" r:id="rId19"/>
    <p:sldId id="320"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2" r:id="rId40"/>
    <p:sldId id="341" r:id="rId4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91" autoAdjust="0"/>
  </p:normalViewPr>
  <p:slideViewPr>
    <p:cSldViewPr snapToGrid="0" showGuides="1">
      <p:cViewPr varScale="1">
        <p:scale>
          <a:sx n="76" d="100"/>
          <a:sy n="76" d="100"/>
        </p:scale>
        <p:origin x="2334" y="96"/>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26/02/2021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spc="-1" dirty="0">
              <a:solidFill>
                <a:srgbClr val="000000"/>
              </a:solidFill>
            </a:endParaRPr>
          </a:p>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163988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spc="-1" dirty="0">
              <a:solidFill>
                <a:srgbClr val="000000"/>
              </a:solidFill>
            </a:endParaRPr>
          </a:p>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277841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3661036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309941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132239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584986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1601161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679568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3570351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268887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583656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1437326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2406866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4072398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2614882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3368349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3390803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3351779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4254891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268348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3278983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2176977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3017497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4231857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Arial" panose="020B0604020202020204" pitchFamily="34" charset="0"/>
              <a:buNone/>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34</a:t>
            </a:fld>
            <a:endParaRPr lang="en-GB"/>
          </a:p>
        </p:txBody>
      </p:sp>
    </p:spTree>
    <p:extLst>
      <p:ext uri="{BB962C8B-B14F-4D97-AF65-F5344CB8AC3E}">
        <p14:creationId xmlns:p14="http://schemas.microsoft.com/office/powerpoint/2010/main" val="3268565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35</a:t>
            </a:fld>
            <a:endParaRPr lang="en-GB"/>
          </a:p>
        </p:txBody>
      </p:sp>
    </p:spTree>
    <p:extLst>
      <p:ext uri="{BB962C8B-B14F-4D97-AF65-F5344CB8AC3E}">
        <p14:creationId xmlns:p14="http://schemas.microsoft.com/office/powerpoint/2010/main" val="932363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36</a:t>
            </a:fld>
            <a:endParaRPr lang="en-GB"/>
          </a:p>
        </p:txBody>
      </p:sp>
    </p:spTree>
    <p:extLst>
      <p:ext uri="{BB962C8B-B14F-4D97-AF65-F5344CB8AC3E}">
        <p14:creationId xmlns:p14="http://schemas.microsoft.com/office/powerpoint/2010/main" val="3760650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37</a:t>
            </a:fld>
            <a:endParaRPr lang="en-GB"/>
          </a:p>
        </p:txBody>
      </p:sp>
    </p:spTree>
    <p:extLst>
      <p:ext uri="{BB962C8B-B14F-4D97-AF65-F5344CB8AC3E}">
        <p14:creationId xmlns:p14="http://schemas.microsoft.com/office/powerpoint/2010/main" val="222438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2484041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199812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spc="-1" dirty="0">
              <a:solidFill>
                <a:srgbClr val="000000"/>
              </a:solidFill>
            </a:endParaRPr>
          </a:p>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2035205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Chaque case du tableau est manipulable comme si c’était une variable simple classique.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Un vecteur est lue case par case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spc="-1" dirty="0">
              <a:solidFill>
                <a:srgbClr val="000000"/>
              </a:solidFill>
            </a:endParaRPr>
          </a:p>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3478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Chaque case du tableau est manipulable comme si c’était une variable simple classique.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Un vecteur est lue case par case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spc="-1" dirty="0">
              <a:solidFill>
                <a:srgbClr val="000000"/>
              </a:solidFill>
            </a:endParaRPr>
          </a:p>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3608436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spc="-1" dirty="0">
              <a:solidFill>
                <a:srgbClr val="000000"/>
              </a:solidFill>
            </a:endParaRPr>
          </a:p>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159200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17.sv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9.sv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5.xml"/><Relationship Id="rId7"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5.xml"/><Relationship Id="rId5" Type="http://schemas.microsoft.com/office/2007/relationships/hdphoto" Target="../media/hdphoto2.wdp"/><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5.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3732940" y="2799860"/>
            <a:ext cx="6769960"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1 : Rappel de </a:t>
            </a:r>
            <a:r>
              <a:rPr lang="en-GB" sz="2670" b="0" strike="noStrike" spc="-1" dirty="0" err="1">
                <a:solidFill>
                  <a:srgbClr val="666666"/>
                </a:solidFill>
                <a:latin typeface="Arial"/>
                <a:ea typeface="Lucida Sans Unicode"/>
              </a:rPr>
              <a:t>langage</a:t>
            </a:r>
            <a:r>
              <a:rPr lang="en-GB" sz="2670" b="0" strike="noStrike" spc="-1" dirty="0">
                <a:solidFill>
                  <a:srgbClr val="666666"/>
                </a:solidFill>
                <a:latin typeface="Arial"/>
                <a:ea typeface="Lucida Sans Unicode"/>
              </a:rPr>
              <a:t> C </a:t>
            </a:r>
            <a:r>
              <a:rPr lang="en-GB" sz="2670" spc="-1" dirty="0">
                <a:solidFill>
                  <a:srgbClr val="666666"/>
                </a:solidFill>
                <a:latin typeface="Arial"/>
                <a:ea typeface="Lucida Sans Unicode"/>
              </a:rPr>
              <a:t>&amp;</a:t>
            </a:r>
            <a:r>
              <a:rPr lang="en-GB" sz="2670" b="0" strike="noStrike" spc="-1" dirty="0">
                <a:solidFill>
                  <a:srgbClr val="666666"/>
                </a:solidFill>
                <a:latin typeface="Arial"/>
                <a:ea typeface="Lucida Sans Unicode"/>
              </a:rPr>
              <a:t> </a:t>
            </a:r>
            <a:r>
              <a:rPr lang="en-GB" sz="2670" b="0" strike="noStrike" spc="-1" dirty="0" err="1">
                <a:solidFill>
                  <a:srgbClr val="666666"/>
                </a:solidFill>
                <a:latin typeface="Arial"/>
                <a:ea typeface="Lucida Sans Unicode"/>
              </a:rPr>
              <a:t>Algo</a:t>
            </a:r>
            <a:r>
              <a:rPr lang="en-GB" sz="2670" b="0" strike="noStrike" spc="-1" dirty="0">
                <a:solidFill>
                  <a:srgbClr val="666666"/>
                </a:solidFill>
                <a:latin typeface="Arial"/>
                <a:ea typeface="Lucida Sans Unicode"/>
              </a:rPr>
              <a:t>. I</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tableaux</a:t>
            </a:r>
            <a:endParaRPr lang="fr-FR" sz="3200" b="0" strike="noStrike" cap="small" spc="-1" dirty="0">
              <a:solidFill>
                <a:srgbClr val="666666"/>
              </a:solidFill>
              <a:latin typeface="Arial"/>
            </a:endParaRPr>
          </a:p>
        </p:txBody>
      </p:sp>
      <mc:AlternateContent xmlns:mc="http://schemas.openxmlformats.org/markup-compatibility/2006">
        <mc:Choice xmlns:a14="http://schemas.microsoft.com/office/drawing/2010/main" Requires="a14">
          <p:sp>
            <p:nvSpPr>
              <p:cNvPr id="193" name="TextShape 2"/>
              <p:cNvSpPr txBox="1"/>
              <p:nvPr/>
            </p:nvSpPr>
            <p:spPr>
              <a:xfrm>
                <a:off x="504000" y="1152000"/>
                <a:ext cx="452520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Exercice: </a:t>
                </a:r>
                <a:r>
                  <a:rPr lang="fr-FR" sz="2670" spc="-1" dirty="0">
                    <a:solidFill>
                      <a:srgbClr val="000000"/>
                    </a:solidFill>
                  </a:rPr>
                  <a:t>Ecrire un algorithme qui</a:t>
                </a:r>
              </a:p>
              <a:p>
                <a:pPr marL="889200" lvl="1" indent="-324000">
                  <a:spcBef>
                    <a:spcPts val="938"/>
                  </a:spcBef>
                  <a:buSzPct val="100000"/>
                  <a:buBlip>
                    <a:blip r:embed="rId3"/>
                  </a:buBlip>
                </a:pPr>
                <a:r>
                  <a:rPr lang="fr-FR" sz="2670" spc="-1" dirty="0">
                    <a:solidFill>
                      <a:srgbClr val="000000"/>
                    </a:solidFill>
                  </a:rPr>
                  <a:t>Lit un tableau de 10 entiers puis</a:t>
                </a:r>
              </a:p>
              <a:p>
                <a:pPr marL="889200" lvl="1" indent="-324000">
                  <a:spcBef>
                    <a:spcPts val="938"/>
                  </a:spcBef>
                  <a:buSzPct val="100000"/>
                  <a:buBlip>
                    <a:blip r:embed="rId3"/>
                  </a:buBlip>
                </a:pPr>
                <a:r>
                  <a:rPr lang="fr-FR" sz="2670" spc="-1" dirty="0">
                    <a:solidFill>
                      <a:srgbClr val="000000"/>
                    </a:solidFill>
                  </a:rPr>
                  <a:t>Affiche la variance de ces 10 entiers</a:t>
                </a:r>
              </a:p>
              <a:p>
                <a:pPr marL="1346400" lvl="2" indent="-324000">
                  <a:spcBef>
                    <a:spcPts val="938"/>
                  </a:spcBef>
                  <a:buSzPct val="100000"/>
                  <a:buBlip>
                    <a:blip r:embed="rId3"/>
                  </a:buBlip>
                </a:pPr>
                <a:r>
                  <a:rPr lang="fr-FR" sz="2400" spc="-1" dirty="0">
                    <a:solidFill>
                      <a:srgbClr val="FF0000"/>
                    </a:solidFill>
                  </a:rPr>
                  <a:t>Rappel</a:t>
                </a:r>
                <a:r>
                  <a:rPr lang="fr-FR" sz="2400" spc="-1" dirty="0">
                    <a:solidFill>
                      <a:srgbClr val="000000"/>
                    </a:solidFill>
                  </a:rPr>
                  <a:t>:</a:t>
                </a:r>
              </a:p>
              <a:p>
                <a:pPr marL="1803600" lvl="3" indent="-324000">
                  <a:spcBef>
                    <a:spcPts val="938"/>
                  </a:spcBef>
                  <a:buSzPct val="100000"/>
                  <a:buBlip>
                    <a:blip r:embed="rId3"/>
                  </a:buBlip>
                </a:pPr>
                <a:r>
                  <a:rPr lang="fr-FR" sz="2000" spc="-1" dirty="0">
                    <a:solidFill>
                      <a:srgbClr val="000000"/>
                    </a:solidFill>
                  </a:rPr>
                  <a:t>Variance =</a:t>
                </a:r>
                <a14:m>
                  <m:oMath xmlns:m="http://schemas.openxmlformats.org/officeDocument/2006/math">
                    <m:f>
                      <m:fPr>
                        <m:ctrlPr>
                          <a:rPr lang="fr-FR" sz="2000" i="1" spc="-1" smtClean="0">
                            <a:solidFill>
                              <a:srgbClr val="000000"/>
                            </a:solidFill>
                            <a:latin typeface="Cambria Math" panose="02040503050406030204" pitchFamily="18" charset="0"/>
                          </a:rPr>
                        </m:ctrlPr>
                      </m:fPr>
                      <m:num>
                        <m:nary>
                          <m:naryPr>
                            <m:chr m:val="∑"/>
                            <m:subHide m:val="on"/>
                            <m:supHide m:val="on"/>
                            <m:ctrlPr>
                              <a:rPr lang="fr-FR" sz="2000" i="1" spc="-1">
                                <a:solidFill>
                                  <a:srgbClr val="000000"/>
                                </a:solidFill>
                                <a:latin typeface="Cambria Math" panose="02040503050406030204" pitchFamily="18" charset="0"/>
                              </a:rPr>
                            </m:ctrlPr>
                          </m:naryPr>
                          <m:sub/>
                          <m:sup/>
                          <m:e>
                            <m:sSup>
                              <m:sSupPr>
                                <m:ctrlPr>
                                  <a:rPr lang="fr-FR" sz="2000" i="1" spc="-1">
                                    <a:solidFill>
                                      <a:srgbClr val="000000"/>
                                    </a:solidFill>
                                    <a:latin typeface="Cambria Math" panose="02040503050406030204" pitchFamily="18" charset="0"/>
                                  </a:rPr>
                                </m:ctrlPr>
                              </m:sSupPr>
                              <m:e>
                                <m:r>
                                  <a:rPr lang="fr-FR" sz="2000" i="1" spc="-1">
                                    <a:solidFill>
                                      <a:srgbClr val="000000"/>
                                    </a:solidFill>
                                    <a:latin typeface="Cambria Math" panose="02040503050406030204" pitchFamily="18" charset="0"/>
                                  </a:rPr>
                                  <m:t>(</m:t>
                                </m:r>
                                <m:sSub>
                                  <m:sSubPr>
                                    <m:ctrlPr>
                                      <a:rPr lang="fr-FR" sz="2000" i="1" spc="-1">
                                        <a:solidFill>
                                          <a:srgbClr val="000000"/>
                                        </a:solidFill>
                                        <a:latin typeface="Cambria Math" panose="02040503050406030204" pitchFamily="18" charset="0"/>
                                      </a:rPr>
                                    </m:ctrlPr>
                                  </m:sSubPr>
                                  <m:e>
                                    <m:r>
                                      <a:rPr lang="fr-FR" sz="2000" i="1" spc="-1">
                                        <a:solidFill>
                                          <a:srgbClr val="000000"/>
                                        </a:solidFill>
                                        <a:latin typeface="Cambria Math" panose="02040503050406030204" pitchFamily="18" charset="0"/>
                                      </a:rPr>
                                      <m:t>𝑥</m:t>
                                    </m:r>
                                  </m:e>
                                  <m:sub>
                                    <m:r>
                                      <a:rPr lang="fr-FR" sz="2000" i="1" spc="-1">
                                        <a:solidFill>
                                          <a:srgbClr val="000000"/>
                                        </a:solidFill>
                                        <a:latin typeface="Cambria Math" panose="02040503050406030204" pitchFamily="18" charset="0"/>
                                      </a:rPr>
                                      <m:t>𝑖</m:t>
                                    </m:r>
                                  </m:sub>
                                </m:sSub>
                                <m:r>
                                  <a:rPr lang="fr-FR" sz="2000" i="1" spc="-1">
                                    <a:solidFill>
                                      <a:srgbClr val="000000"/>
                                    </a:solidFill>
                                    <a:latin typeface="Cambria Math" panose="02040503050406030204" pitchFamily="18" charset="0"/>
                                  </a:rPr>
                                  <m:t>−</m:t>
                                </m:r>
                                <m:r>
                                  <a:rPr lang="fr-FR" sz="2000" i="1" spc="-1">
                                    <a:solidFill>
                                      <a:srgbClr val="000000"/>
                                    </a:solidFill>
                                    <a:latin typeface="Cambria Math" panose="02040503050406030204" pitchFamily="18" charset="0"/>
                                  </a:rPr>
                                  <m:t>𝑀</m:t>
                                </m:r>
                                <m:r>
                                  <a:rPr lang="fr-FR" sz="2000" i="1" spc="-1">
                                    <a:solidFill>
                                      <a:srgbClr val="000000"/>
                                    </a:solidFill>
                                    <a:latin typeface="Cambria Math" panose="02040503050406030204" pitchFamily="18" charset="0"/>
                                  </a:rPr>
                                  <m:t>)</m:t>
                                </m:r>
                              </m:e>
                              <m:sup>
                                <m:r>
                                  <a:rPr lang="fr-FR" sz="2000" i="1" spc="-1">
                                    <a:solidFill>
                                      <a:srgbClr val="000000"/>
                                    </a:solidFill>
                                    <a:latin typeface="Cambria Math" panose="02040503050406030204" pitchFamily="18" charset="0"/>
                                  </a:rPr>
                                  <m:t>2</m:t>
                                </m:r>
                              </m:sup>
                            </m:sSup>
                          </m:e>
                        </m:nary>
                      </m:num>
                      <m:den>
                        <m:r>
                          <a:rPr lang="fr-FR" sz="2000" b="0" i="1" spc="-1" smtClean="0">
                            <a:solidFill>
                              <a:srgbClr val="000000"/>
                            </a:solidFill>
                            <a:latin typeface="Cambria Math" panose="02040503050406030204" pitchFamily="18" charset="0"/>
                          </a:rPr>
                          <m:t>𝑛</m:t>
                        </m:r>
                      </m:den>
                    </m:f>
                  </m:oMath>
                </a14:m>
                <a:r>
                  <a:rPr lang="fr-FR" sz="2000" spc="-1" dirty="0">
                    <a:solidFill>
                      <a:srgbClr val="000000"/>
                    </a:solidFill>
                  </a:rPr>
                  <a:t> où</a:t>
                </a:r>
              </a:p>
              <a:p>
                <a:pPr marL="2260800" lvl="4" indent="-324000">
                  <a:spcBef>
                    <a:spcPts val="938"/>
                  </a:spcBef>
                  <a:buSzPct val="100000"/>
                  <a:buBlip>
                    <a:blip r:embed="rId3"/>
                  </a:buBlip>
                </a:pPr>
                <a14:m>
                  <m:oMath xmlns:m="http://schemas.openxmlformats.org/officeDocument/2006/math">
                    <m:r>
                      <a:rPr lang="fr-FR" sz="2000" i="1" spc="-1">
                        <a:solidFill>
                          <a:srgbClr val="000000"/>
                        </a:solidFill>
                        <a:latin typeface="Cambria Math" panose="02040503050406030204" pitchFamily="18" charset="0"/>
                      </a:rPr>
                      <m:t>𝑀</m:t>
                    </m:r>
                  </m:oMath>
                </a14:m>
                <a:r>
                  <a:rPr lang="fr-FR" sz="2000" spc="-1" dirty="0">
                    <a:solidFill>
                      <a:srgbClr val="000000"/>
                    </a:solidFill>
                  </a:rPr>
                  <a:t>: est la moyenne</a:t>
                </a:r>
              </a:p>
              <a:p>
                <a:pPr marL="2260800" lvl="4" indent="-324000">
                  <a:spcBef>
                    <a:spcPts val="938"/>
                  </a:spcBef>
                  <a:buSzPct val="100000"/>
                  <a:buBlip>
                    <a:blip r:embed="rId3"/>
                  </a:buBlip>
                </a:pPr>
                <a14:m>
                  <m:oMath xmlns:m="http://schemas.openxmlformats.org/officeDocument/2006/math">
                    <m:r>
                      <a:rPr lang="fr-FR" sz="2000" i="1" spc="-1">
                        <a:solidFill>
                          <a:srgbClr val="000000"/>
                        </a:solidFill>
                        <a:latin typeface="Cambria Math" panose="02040503050406030204" pitchFamily="18" charset="0"/>
                      </a:rPr>
                      <m:t>𝑛</m:t>
                    </m:r>
                  </m:oMath>
                </a14:m>
                <a:r>
                  <a:rPr lang="fr-FR" sz="2000" spc="-1" dirty="0">
                    <a:solidFill>
                      <a:srgbClr val="000000"/>
                    </a:solidFill>
                  </a:rPr>
                  <a:t>: est le nombre de valeurs</a:t>
                </a:r>
                <a:endParaRPr lang="fr-FR" sz="2670" b="0" strike="noStrike" spc="-1" dirty="0">
                  <a:solidFill>
                    <a:srgbClr val="000000"/>
                  </a:solidFill>
                  <a:latin typeface="Arial"/>
                </a:endParaRPr>
              </a:p>
            </p:txBody>
          </p:sp>
        </mc:Choice>
        <mc:Fallback>
          <p:sp>
            <p:nvSpPr>
              <p:cNvPr id="193" name="TextShape 2"/>
              <p:cNvSpPr txBox="1">
                <a:spLocks noRot="1" noChangeAspect="1" noMove="1" noResize="1" noEditPoints="1" noAdjustHandles="1" noChangeArrowheads="1" noChangeShapeType="1" noTextEdit="1"/>
              </p:cNvSpPr>
              <p:nvPr/>
            </p:nvSpPr>
            <p:spPr>
              <a:xfrm>
                <a:off x="504000" y="1152000"/>
                <a:ext cx="4525200" cy="5663880"/>
              </a:xfrm>
              <a:prstGeom prst="rect">
                <a:avLst/>
              </a:prstGeom>
              <a:blipFill>
                <a:blip r:embed="rId4"/>
                <a:stretch>
                  <a:fillRect t="-1830" r="-3100"/>
                </a:stretch>
              </a:blipFill>
              <a:ln>
                <a:noFill/>
              </a:ln>
            </p:spPr>
            <p:txBody>
              <a:bodyPr/>
              <a:lstStyle/>
              <a:p>
                <a:r>
                  <a:rPr lang="fr-FR">
                    <a:noFill/>
                  </a:rPr>
                  <a:t> </a:t>
                </a:r>
              </a:p>
            </p:txBody>
          </p:sp>
        </mc:Fallback>
      </mc:AlternateContent>
      <p:pic>
        <p:nvPicPr>
          <p:cNvPr id="1030" name="Picture 6" descr="Icône Rappel - Téléchargement gratuit en PNG et vecteurs">
            <a:extLst>
              <a:ext uri="{FF2B5EF4-FFF2-40B4-BE49-F238E27FC236}">
                <a16:creationId xmlns:a16="http://schemas.microsoft.com/office/drawing/2014/main" id="{B5207558-D90E-4AD7-A893-DE5EE6FE0E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250" y="3927475"/>
            <a:ext cx="365125" cy="365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2">
            <a:extLst>
              <a:ext uri="{FF2B5EF4-FFF2-40B4-BE49-F238E27FC236}">
                <a16:creationId xmlns:a16="http://schemas.microsoft.com/office/drawing/2014/main" id="{ED73315E-7C28-4465-8246-F4F30DC1373F}"/>
              </a:ext>
            </a:extLst>
          </p:cNvPr>
          <p:cNvSpPr txBox="1"/>
          <p:nvPr/>
        </p:nvSpPr>
        <p:spPr>
          <a:xfrm>
            <a:off x="5977700" y="1152000"/>
            <a:ext cx="3712400" cy="5663880"/>
          </a:xfrm>
          <a:prstGeom prst="rect">
            <a:avLst/>
          </a:prstGeom>
          <a:noFill/>
          <a:ln>
            <a:noFill/>
          </a:ln>
        </p:spPr>
        <p:txBody>
          <a:bodyPr lIns="0" tIns="0" rIns="0" bIns="0">
            <a:normAutofit fontScale="62500" lnSpcReduction="20000"/>
          </a:bodyPr>
          <a:lstStyle/>
          <a:p>
            <a:pPr marL="432000" indent="-324000">
              <a:spcBef>
                <a:spcPts val="938"/>
              </a:spcBef>
              <a:buSzPct val="100000"/>
              <a:buBlip>
                <a:blip r:embed="rId3"/>
              </a:buBlip>
            </a:pPr>
            <a:r>
              <a:rPr lang="fr-FR" sz="2670" b="1" spc="-1" dirty="0">
                <a:solidFill>
                  <a:srgbClr val="000000"/>
                </a:solidFill>
              </a:rPr>
              <a:t>En algorithmique: </a:t>
            </a:r>
            <a:endParaRPr lang="fr-FR" sz="2670" spc="-1" dirty="0">
              <a:solidFill>
                <a:srgbClr val="000000"/>
              </a:solidFill>
            </a:endParaRPr>
          </a:p>
          <a:p>
            <a:pPr marL="108000">
              <a:spcBef>
                <a:spcPts val="938"/>
              </a:spcBef>
              <a:buSzPct val="100000"/>
            </a:pPr>
            <a:r>
              <a:rPr lang="fr-FR" sz="2670" spc="-1" dirty="0">
                <a:solidFill>
                  <a:srgbClr val="000000"/>
                </a:solidFill>
              </a:rPr>
              <a:t>Variable T : Tableau[10] d’entiers</a:t>
            </a:r>
          </a:p>
          <a:p>
            <a:pPr marL="108000">
              <a:spcBef>
                <a:spcPts val="938"/>
              </a:spcBef>
              <a:buSzPct val="100000"/>
            </a:pPr>
            <a:r>
              <a:rPr lang="fr-FR" sz="2670" spc="-1" dirty="0">
                <a:solidFill>
                  <a:srgbClr val="000000"/>
                </a:solidFill>
              </a:rPr>
              <a:t>Variable i : entier</a:t>
            </a:r>
          </a:p>
          <a:p>
            <a:pPr marL="108000">
              <a:spcBef>
                <a:spcPts val="938"/>
              </a:spcBef>
              <a:buSzPct val="100000"/>
            </a:pPr>
            <a:r>
              <a:rPr lang="fr-FR" sz="2670" spc="-1" dirty="0">
                <a:solidFill>
                  <a:srgbClr val="000000"/>
                </a:solidFill>
              </a:rPr>
              <a:t>Variable M, V : réel</a:t>
            </a:r>
          </a:p>
          <a:p>
            <a:pPr marL="108000">
              <a:spcBef>
                <a:spcPts val="938"/>
              </a:spcBef>
              <a:buSzPct val="100000"/>
            </a:pPr>
            <a:r>
              <a:rPr lang="fr-FR" sz="2670" b="1" spc="-1" dirty="0">
                <a:solidFill>
                  <a:srgbClr val="000000"/>
                </a:solidFill>
              </a:rPr>
              <a:t>Début</a:t>
            </a:r>
          </a:p>
          <a:p>
            <a:pPr marL="108000">
              <a:spcBef>
                <a:spcPts val="938"/>
              </a:spcBef>
              <a:buSzPct val="100000"/>
            </a:pPr>
            <a:r>
              <a:rPr lang="fr-FR" sz="2670" spc="-1" dirty="0">
                <a:solidFill>
                  <a:srgbClr val="000000"/>
                </a:solidFill>
              </a:rPr>
              <a:t>	M </a:t>
            </a:r>
            <a:r>
              <a:rPr lang="fr-FR" sz="2670" spc="-1" dirty="0">
                <a:solidFill>
                  <a:srgbClr val="000000"/>
                </a:solidFill>
                <a:sym typeface="Wingdings" panose="05000000000000000000" pitchFamily="2" charset="2"/>
              </a:rPr>
              <a:t> 0</a:t>
            </a:r>
          </a:p>
          <a:p>
            <a:pPr marL="108000">
              <a:spcBef>
                <a:spcPts val="938"/>
              </a:spcBef>
              <a:buSzPct val="100000"/>
            </a:pPr>
            <a:r>
              <a:rPr lang="fr-FR" sz="2670" spc="-1" dirty="0">
                <a:solidFill>
                  <a:srgbClr val="000000"/>
                </a:solidFill>
                <a:sym typeface="Wingdings" panose="05000000000000000000" pitchFamily="2" charset="2"/>
              </a:rPr>
              <a:t>	V  0</a:t>
            </a:r>
          </a:p>
          <a:p>
            <a:pPr marL="108000">
              <a:spcBef>
                <a:spcPts val="938"/>
              </a:spcBef>
              <a:buSzPct val="100000"/>
            </a:pPr>
            <a:r>
              <a:rPr lang="fr-FR" sz="2670" spc="-1" dirty="0">
                <a:solidFill>
                  <a:srgbClr val="000000"/>
                </a:solidFill>
                <a:sym typeface="Wingdings" panose="05000000000000000000" pitchFamily="2" charset="2"/>
              </a:rPr>
              <a:t>	</a:t>
            </a:r>
            <a:r>
              <a:rPr lang="fr-FR" sz="2670" b="1" spc="-1" dirty="0">
                <a:solidFill>
                  <a:srgbClr val="000000"/>
                </a:solidFill>
                <a:sym typeface="Wingdings" panose="05000000000000000000" pitchFamily="2" charset="2"/>
              </a:rPr>
              <a:t>Pour</a:t>
            </a:r>
            <a:r>
              <a:rPr lang="fr-FR" sz="2670" spc="-1" dirty="0">
                <a:solidFill>
                  <a:srgbClr val="000000"/>
                </a:solidFill>
                <a:sym typeface="Wingdings" panose="05000000000000000000" pitchFamily="2" charset="2"/>
              </a:rPr>
              <a:t> i = 1 à 10</a:t>
            </a:r>
          </a:p>
          <a:p>
            <a:pPr marL="108000">
              <a:spcBef>
                <a:spcPts val="938"/>
              </a:spcBef>
              <a:buSzPct val="100000"/>
            </a:pPr>
            <a:r>
              <a:rPr lang="fr-FR" sz="2670" spc="-1" dirty="0">
                <a:solidFill>
                  <a:srgbClr val="000000"/>
                </a:solidFill>
                <a:sym typeface="Wingdings" panose="05000000000000000000" pitchFamily="2" charset="2"/>
              </a:rPr>
              <a:t>		Lire(T[i])</a:t>
            </a:r>
          </a:p>
          <a:p>
            <a:pPr marL="108000">
              <a:spcBef>
                <a:spcPts val="938"/>
              </a:spcBef>
              <a:buSzPct val="100000"/>
            </a:pPr>
            <a:r>
              <a:rPr lang="fr-FR" sz="2670" spc="-1" dirty="0">
                <a:solidFill>
                  <a:srgbClr val="000000"/>
                </a:solidFill>
                <a:sym typeface="Wingdings" panose="05000000000000000000" pitchFamily="2" charset="2"/>
              </a:rPr>
              <a:t>		M  M + T[i]</a:t>
            </a:r>
          </a:p>
          <a:p>
            <a:pPr marL="108000">
              <a:spcBef>
                <a:spcPts val="938"/>
              </a:spcBef>
              <a:buSzPct val="100000"/>
            </a:pPr>
            <a:r>
              <a:rPr lang="fr-FR" sz="2670" spc="-1" dirty="0">
                <a:solidFill>
                  <a:srgbClr val="000000"/>
                </a:solidFill>
                <a:sym typeface="Wingdings" panose="05000000000000000000" pitchFamily="2" charset="2"/>
              </a:rPr>
              <a:t>	</a:t>
            </a:r>
            <a:r>
              <a:rPr lang="fr-FR" sz="2670" b="1" spc="-1" dirty="0" err="1">
                <a:solidFill>
                  <a:srgbClr val="000000"/>
                </a:solidFill>
                <a:sym typeface="Wingdings" panose="05000000000000000000" pitchFamily="2" charset="2"/>
              </a:rPr>
              <a:t>FinPour</a:t>
            </a:r>
            <a:endParaRPr lang="fr-FR" sz="2670" b="1" spc="-1" dirty="0">
              <a:solidFill>
                <a:srgbClr val="000000"/>
              </a:solidFill>
              <a:sym typeface="Wingdings" panose="05000000000000000000" pitchFamily="2" charset="2"/>
            </a:endParaRPr>
          </a:p>
          <a:p>
            <a:pPr marL="108000">
              <a:spcBef>
                <a:spcPts val="938"/>
              </a:spcBef>
              <a:buSzPct val="100000"/>
            </a:pPr>
            <a:r>
              <a:rPr lang="fr-FR" sz="2670" spc="-1" dirty="0">
                <a:solidFill>
                  <a:srgbClr val="000000"/>
                </a:solidFill>
                <a:sym typeface="Wingdings" panose="05000000000000000000" pitchFamily="2" charset="2"/>
              </a:rPr>
              <a:t>	M  M/10</a:t>
            </a:r>
          </a:p>
          <a:p>
            <a:pPr marL="108000">
              <a:spcBef>
                <a:spcPts val="938"/>
              </a:spcBef>
              <a:buSzPct val="100000"/>
            </a:pPr>
            <a:r>
              <a:rPr lang="fr-FR" sz="2670" spc="-1" dirty="0">
                <a:solidFill>
                  <a:srgbClr val="000000"/>
                </a:solidFill>
                <a:sym typeface="Wingdings" panose="05000000000000000000" pitchFamily="2" charset="2"/>
              </a:rPr>
              <a:t>	</a:t>
            </a:r>
            <a:r>
              <a:rPr lang="fr-FR" sz="2670" b="1" spc="-1" dirty="0">
                <a:solidFill>
                  <a:srgbClr val="000000"/>
                </a:solidFill>
                <a:sym typeface="Wingdings" panose="05000000000000000000" pitchFamily="2" charset="2"/>
              </a:rPr>
              <a:t>Pour</a:t>
            </a:r>
            <a:r>
              <a:rPr lang="fr-FR" sz="2670" spc="-1" dirty="0">
                <a:solidFill>
                  <a:srgbClr val="000000"/>
                </a:solidFill>
                <a:sym typeface="Wingdings" panose="05000000000000000000" pitchFamily="2" charset="2"/>
              </a:rPr>
              <a:t> i = 1 à 10</a:t>
            </a:r>
          </a:p>
          <a:p>
            <a:pPr marL="108000">
              <a:spcBef>
                <a:spcPts val="938"/>
              </a:spcBef>
              <a:buSzPct val="100000"/>
            </a:pPr>
            <a:r>
              <a:rPr lang="fr-FR" sz="2670" spc="-1" dirty="0">
                <a:solidFill>
                  <a:srgbClr val="000000"/>
                </a:solidFill>
                <a:sym typeface="Wingdings" panose="05000000000000000000" pitchFamily="2" charset="2"/>
              </a:rPr>
              <a:t>		V  V + (T[i] – M)²</a:t>
            </a:r>
          </a:p>
          <a:p>
            <a:pPr marL="108000">
              <a:spcBef>
                <a:spcPts val="938"/>
              </a:spcBef>
              <a:buSzPct val="100000"/>
            </a:pPr>
            <a:r>
              <a:rPr lang="fr-FR" sz="2670" spc="-1" dirty="0">
                <a:solidFill>
                  <a:srgbClr val="000000"/>
                </a:solidFill>
                <a:sym typeface="Wingdings" panose="05000000000000000000" pitchFamily="2" charset="2"/>
              </a:rPr>
              <a:t>	</a:t>
            </a:r>
            <a:r>
              <a:rPr lang="fr-FR" sz="2670" b="1" spc="-1" dirty="0" err="1">
                <a:solidFill>
                  <a:srgbClr val="000000"/>
                </a:solidFill>
                <a:sym typeface="Wingdings" panose="05000000000000000000" pitchFamily="2" charset="2"/>
              </a:rPr>
              <a:t>FinPour</a:t>
            </a:r>
            <a:endParaRPr lang="fr-FR" sz="2670" b="1" spc="-1" dirty="0">
              <a:solidFill>
                <a:srgbClr val="000000"/>
              </a:solidFill>
              <a:sym typeface="Wingdings" panose="05000000000000000000" pitchFamily="2" charset="2"/>
            </a:endParaRPr>
          </a:p>
          <a:p>
            <a:pPr marL="108000">
              <a:spcBef>
                <a:spcPts val="938"/>
              </a:spcBef>
              <a:buSzPct val="100000"/>
            </a:pPr>
            <a:r>
              <a:rPr lang="fr-FR" sz="2670" spc="-1" dirty="0">
                <a:solidFill>
                  <a:srgbClr val="000000"/>
                </a:solidFill>
                <a:sym typeface="Wingdings" panose="05000000000000000000" pitchFamily="2" charset="2"/>
              </a:rPr>
              <a:t>	Ecrire(V/10)</a:t>
            </a:r>
          </a:p>
          <a:p>
            <a:pPr marL="108000">
              <a:spcBef>
                <a:spcPts val="938"/>
              </a:spcBef>
              <a:buSzPct val="100000"/>
            </a:pPr>
            <a:r>
              <a:rPr lang="fr-FR" sz="2670" b="1" spc="-1" dirty="0">
                <a:solidFill>
                  <a:srgbClr val="000000"/>
                </a:solidFill>
                <a:sym typeface="Wingdings" panose="05000000000000000000" pitchFamily="2" charset="2"/>
              </a:rPr>
              <a:t>Fin</a:t>
            </a:r>
          </a:p>
        </p:txBody>
      </p:sp>
    </p:spTree>
    <p:extLst>
      <p:ext uri="{BB962C8B-B14F-4D97-AF65-F5344CB8AC3E}">
        <p14:creationId xmlns:p14="http://schemas.microsoft.com/office/powerpoint/2010/main" val="97577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tableaux</a:t>
            </a:r>
            <a:endParaRPr lang="fr-FR" sz="3200" b="0" strike="noStrike" cap="small" spc="-1" dirty="0">
              <a:solidFill>
                <a:srgbClr val="666666"/>
              </a:solidFill>
              <a:latin typeface="Arial"/>
            </a:endParaRPr>
          </a:p>
        </p:txBody>
      </p:sp>
      <p:sp>
        <p:nvSpPr>
          <p:cNvPr id="193" name="TextShape 2"/>
          <p:cNvSpPr txBox="1"/>
          <p:nvPr/>
        </p:nvSpPr>
        <p:spPr>
          <a:xfrm>
            <a:off x="504000" y="1152000"/>
            <a:ext cx="3712400" cy="5663880"/>
          </a:xfrm>
          <a:prstGeom prst="rect">
            <a:avLst/>
          </a:prstGeom>
          <a:noFill/>
          <a:ln>
            <a:noFill/>
          </a:ln>
        </p:spPr>
        <p:txBody>
          <a:bodyPr lIns="0" tIns="0" rIns="0" bIns="0">
            <a:normAutofit fontScale="62500" lnSpcReduction="20000"/>
          </a:bodyPr>
          <a:lstStyle/>
          <a:p>
            <a:pPr marL="432000" indent="-324000">
              <a:spcBef>
                <a:spcPts val="938"/>
              </a:spcBef>
              <a:buSzPct val="100000"/>
              <a:buBlip>
                <a:blip r:embed="rId3"/>
              </a:buBlip>
            </a:pPr>
            <a:r>
              <a:rPr lang="fr-FR" sz="2670" b="1" spc="-1" dirty="0">
                <a:solidFill>
                  <a:srgbClr val="000000"/>
                </a:solidFill>
              </a:rPr>
              <a:t>En algorithmique: </a:t>
            </a:r>
            <a:endParaRPr lang="fr-FR" sz="2670" spc="-1" dirty="0">
              <a:solidFill>
                <a:srgbClr val="000000"/>
              </a:solidFill>
            </a:endParaRPr>
          </a:p>
          <a:p>
            <a:pPr marL="108000">
              <a:spcBef>
                <a:spcPts val="938"/>
              </a:spcBef>
              <a:buSzPct val="100000"/>
            </a:pPr>
            <a:r>
              <a:rPr lang="fr-FR" sz="2670" spc="-1" dirty="0">
                <a:solidFill>
                  <a:srgbClr val="000000"/>
                </a:solidFill>
                <a:highlight>
                  <a:srgbClr val="00FFFF"/>
                </a:highlight>
              </a:rPr>
              <a:t>Variable T : Tableau[10] d’entiers</a:t>
            </a:r>
          </a:p>
          <a:p>
            <a:pPr marL="108000">
              <a:spcBef>
                <a:spcPts val="938"/>
              </a:spcBef>
              <a:buSzPct val="100000"/>
            </a:pPr>
            <a:r>
              <a:rPr lang="fr-FR" sz="2670" spc="-1" dirty="0">
                <a:solidFill>
                  <a:srgbClr val="000000"/>
                </a:solidFill>
                <a:highlight>
                  <a:srgbClr val="00FFFF"/>
                </a:highlight>
              </a:rPr>
              <a:t>Variable i : entier</a:t>
            </a:r>
          </a:p>
          <a:p>
            <a:pPr marL="108000">
              <a:spcBef>
                <a:spcPts val="938"/>
              </a:spcBef>
              <a:buSzPct val="100000"/>
            </a:pPr>
            <a:r>
              <a:rPr lang="fr-FR" sz="2670" spc="-1" dirty="0">
                <a:solidFill>
                  <a:srgbClr val="000000"/>
                </a:solidFill>
                <a:highlight>
                  <a:srgbClr val="00FFFF"/>
                </a:highlight>
              </a:rPr>
              <a:t>Variable M, V : réel</a:t>
            </a:r>
          </a:p>
          <a:p>
            <a:pPr marL="108000">
              <a:spcBef>
                <a:spcPts val="938"/>
              </a:spcBef>
              <a:buSzPct val="100000"/>
            </a:pPr>
            <a:r>
              <a:rPr lang="fr-FR" sz="2670" b="1" spc="-1" dirty="0">
                <a:solidFill>
                  <a:srgbClr val="000000"/>
                </a:solidFill>
              </a:rPr>
              <a:t>Début</a:t>
            </a:r>
          </a:p>
          <a:p>
            <a:pPr marL="108000">
              <a:spcBef>
                <a:spcPts val="938"/>
              </a:spcBef>
              <a:buSzPct val="100000"/>
            </a:pPr>
            <a:r>
              <a:rPr lang="fr-FR" sz="2670" spc="-1" dirty="0">
                <a:solidFill>
                  <a:srgbClr val="000000"/>
                </a:solidFill>
                <a:highlight>
                  <a:srgbClr val="00FF00"/>
                </a:highlight>
              </a:rPr>
              <a:t>	M </a:t>
            </a:r>
            <a:r>
              <a:rPr lang="fr-FR" sz="2670" spc="-1" dirty="0">
                <a:solidFill>
                  <a:srgbClr val="000000"/>
                </a:solidFill>
                <a:highlight>
                  <a:srgbClr val="00FF00"/>
                </a:highlight>
                <a:sym typeface="Wingdings" panose="05000000000000000000" pitchFamily="2" charset="2"/>
              </a:rPr>
              <a:t> 0</a:t>
            </a:r>
          </a:p>
          <a:p>
            <a:pPr marL="108000">
              <a:spcBef>
                <a:spcPts val="938"/>
              </a:spcBef>
              <a:buSzPct val="100000"/>
            </a:pPr>
            <a:r>
              <a:rPr lang="fr-FR" sz="2670" spc="-1" dirty="0">
                <a:solidFill>
                  <a:srgbClr val="000000"/>
                </a:solidFill>
                <a:highlight>
                  <a:srgbClr val="00FF00"/>
                </a:highlight>
                <a:sym typeface="Wingdings" panose="05000000000000000000" pitchFamily="2" charset="2"/>
              </a:rPr>
              <a:t>	V  0</a:t>
            </a:r>
          </a:p>
          <a:p>
            <a:pPr marL="108000">
              <a:spcBef>
                <a:spcPts val="938"/>
              </a:spcBef>
              <a:buSzPct val="100000"/>
            </a:pPr>
            <a:r>
              <a:rPr lang="fr-FR" sz="2670" spc="-1" dirty="0">
                <a:solidFill>
                  <a:srgbClr val="000000"/>
                </a:solidFill>
                <a:highlight>
                  <a:srgbClr val="FFFF00"/>
                </a:highlight>
                <a:sym typeface="Wingdings" panose="05000000000000000000" pitchFamily="2" charset="2"/>
              </a:rPr>
              <a:t>	</a:t>
            </a:r>
            <a:r>
              <a:rPr lang="fr-FR" sz="2670" b="1" spc="-1" dirty="0">
                <a:solidFill>
                  <a:srgbClr val="000000"/>
                </a:solidFill>
                <a:highlight>
                  <a:srgbClr val="FFFF00"/>
                </a:highlight>
                <a:sym typeface="Wingdings" panose="05000000000000000000" pitchFamily="2" charset="2"/>
              </a:rPr>
              <a:t>Pour</a:t>
            </a:r>
            <a:r>
              <a:rPr lang="fr-FR" sz="2670" spc="-1" dirty="0">
                <a:solidFill>
                  <a:srgbClr val="000000"/>
                </a:solidFill>
                <a:highlight>
                  <a:srgbClr val="FFFF00"/>
                </a:highlight>
                <a:sym typeface="Wingdings" panose="05000000000000000000" pitchFamily="2" charset="2"/>
              </a:rPr>
              <a:t> i = 1 à 10</a:t>
            </a:r>
          </a:p>
          <a:p>
            <a:pPr marL="108000">
              <a:spcBef>
                <a:spcPts val="938"/>
              </a:spcBef>
              <a:buSzPct val="100000"/>
            </a:pPr>
            <a:r>
              <a:rPr lang="fr-FR" sz="2670" spc="-1" dirty="0">
                <a:solidFill>
                  <a:srgbClr val="000000"/>
                </a:solidFill>
                <a:highlight>
                  <a:srgbClr val="FFFF00"/>
                </a:highlight>
                <a:sym typeface="Wingdings" panose="05000000000000000000" pitchFamily="2" charset="2"/>
              </a:rPr>
              <a:t>		Lire(T[i])</a:t>
            </a:r>
          </a:p>
          <a:p>
            <a:pPr marL="108000">
              <a:spcBef>
                <a:spcPts val="938"/>
              </a:spcBef>
              <a:buSzPct val="100000"/>
            </a:pPr>
            <a:r>
              <a:rPr lang="fr-FR" sz="2670" spc="-1" dirty="0">
                <a:solidFill>
                  <a:srgbClr val="000000"/>
                </a:solidFill>
                <a:highlight>
                  <a:srgbClr val="FFFF00"/>
                </a:highlight>
                <a:sym typeface="Wingdings" panose="05000000000000000000" pitchFamily="2" charset="2"/>
              </a:rPr>
              <a:t>		M  M + T[i]</a:t>
            </a:r>
          </a:p>
          <a:p>
            <a:pPr marL="108000">
              <a:spcBef>
                <a:spcPts val="938"/>
              </a:spcBef>
              <a:buSzPct val="100000"/>
            </a:pPr>
            <a:r>
              <a:rPr lang="fr-FR" sz="2670" spc="-1" dirty="0">
                <a:solidFill>
                  <a:srgbClr val="000000"/>
                </a:solidFill>
                <a:highlight>
                  <a:srgbClr val="FFFF00"/>
                </a:highlight>
                <a:sym typeface="Wingdings" panose="05000000000000000000" pitchFamily="2" charset="2"/>
              </a:rPr>
              <a:t>	</a:t>
            </a:r>
            <a:r>
              <a:rPr lang="fr-FR" sz="2670" b="1" spc="-1" dirty="0" err="1">
                <a:solidFill>
                  <a:srgbClr val="000000"/>
                </a:solidFill>
                <a:highlight>
                  <a:srgbClr val="FFFF00"/>
                </a:highlight>
                <a:sym typeface="Wingdings" panose="05000000000000000000" pitchFamily="2" charset="2"/>
              </a:rPr>
              <a:t>FinPour</a:t>
            </a:r>
            <a:endParaRPr lang="fr-FR" sz="2670" b="1" spc="-1" dirty="0">
              <a:solidFill>
                <a:srgbClr val="000000"/>
              </a:solidFill>
              <a:highlight>
                <a:srgbClr val="FFFF00"/>
              </a:highlight>
              <a:sym typeface="Wingdings" panose="05000000000000000000" pitchFamily="2" charset="2"/>
            </a:endParaRPr>
          </a:p>
          <a:p>
            <a:pPr marL="108000">
              <a:spcBef>
                <a:spcPts val="938"/>
              </a:spcBef>
              <a:buSzPct val="100000"/>
            </a:pPr>
            <a:r>
              <a:rPr lang="fr-FR" sz="2670" spc="-1" dirty="0">
                <a:solidFill>
                  <a:srgbClr val="000000"/>
                </a:solidFill>
                <a:highlight>
                  <a:srgbClr val="008000"/>
                </a:highlight>
                <a:sym typeface="Wingdings" panose="05000000000000000000" pitchFamily="2" charset="2"/>
              </a:rPr>
              <a:t>	M  M/10</a:t>
            </a:r>
          </a:p>
          <a:p>
            <a:pPr marL="108000">
              <a:spcBef>
                <a:spcPts val="938"/>
              </a:spcBef>
              <a:buSzPct val="100000"/>
            </a:pPr>
            <a:r>
              <a:rPr lang="fr-FR" sz="2670" spc="-1" dirty="0">
                <a:solidFill>
                  <a:srgbClr val="000000"/>
                </a:solidFill>
                <a:highlight>
                  <a:srgbClr val="FF00FF"/>
                </a:highlight>
                <a:sym typeface="Wingdings" panose="05000000000000000000" pitchFamily="2" charset="2"/>
              </a:rPr>
              <a:t>	</a:t>
            </a:r>
            <a:r>
              <a:rPr lang="fr-FR" sz="2670" b="1" spc="-1" dirty="0">
                <a:solidFill>
                  <a:srgbClr val="000000"/>
                </a:solidFill>
                <a:highlight>
                  <a:srgbClr val="FF00FF"/>
                </a:highlight>
                <a:sym typeface="Wingdings" panose="05000000000000000000" pitchFamily="2" charset="2"/>
              </a:rPr>
              <a:t>Pour</a:t>
            </a:r>
            <a:r>
              <a:rPr lang="fr-FR" sz="2670" spc="-1" dirty="0">
                <a:solidFill>
                  <a:srgbClr val="000000"/>
                </a:solidFill>
                <a:highlight>
                  <a:srgbClr val="FF00FF"/>
                </a:highlight>
                <a:sym typeface="Wingdings" panose="05000000000000000000" pitchFamily="2" charset="2"/>
              </a:rPr>
              <a:t> i = 1 à 10</a:t>
            </a:r>
          </a:p>
          <a:p>
            <a:pPr marL="108000">
              <a:spcBef>
                <a:spcPts val="938"/>
              </a:spcBef>
              <a:buSzPct val="100000"/>
            </a:pPr>
            <a:r>
              <a:rPr lang="fr-FR" sz="2670" spc="-1" dirty="0">
                <a:solidFill>
                  <a:srgbClr val="000000"/>
                </a:solidFill>
                <a:highlight>
                  <a:srgbClr val="FF00FF"/>
                </a:highlight>
                <a:sym typeface="Wingdings" panose="05000000000000000000" pitchFamily="2" charset="2"/>
              </a:rPr>
              <a:t>		V  V + (T[i] – M)²</a:t>
            </a:r>
          </a:p>
          <a:p>
            <a:pPr marL="108000">
              <a:spcBef>
                <a:spcPts val="938"/>
              </a:spcBef>
              <a:buSzPct val="100000"/>
            </a:pPr>
            <a:r>
              <a:rPr lang="fr-FR" sz="2670" spc="-1" dirty="0">
                <a:solidFill>
                  <a:srgbClr val="000000"/>
                </a:solidFill>
                <a:highlight>
                  <a:srgbClr val="FF00FF"/>
                </a:highlight>
                <a:sym typeface="Wingdings" panose="05000000000000000000" pitchFamily="2" charset="2"/>
              </a:rPr>
              <a:t>	</a:t>
            </a:r>
            <a:r>
              <a:rPr lang="fr-FR" sz="2670" b="1" spc="-1" dirty="0" err="1">
                <a:solidFill>
                  <a:srgbClr val="000000"/>
                </a:solidFill>
                <a:highlight>
                  <a:srgbClr val="FF00FF"/>
                </a:highlight>
                <a:sym typeface="Wingdings" panose="05000000000000000000" pitchFamily="2" charset="2"/>
              </a:rPr>
              <a:t>FinPour</a:t>
            </a:r>
            <a:endParaRPr lang="fr-FR" sz="2670" b="1" spc="-1" dirty="0">
              <a:solidFill>
                <a:srgbClr val="000000"/>
              </a:solidFill>
              <a:highlight>
                <a:srgbClr val="FF00FF"/>
              </a:highlight>
              <a:sym typeface="Wingdings" panose="05000000000000000000" pitchFamily="2" charset="2"/>
            </a:endParaRPr>
          </a:p>
          <a:p>
            <a:pPr marL="108000">
              <a:spcBef>
                <a:spcPts val="938"/>
              </a:spcBef>
              <a:buSzPct val="100000"/>
            </a:pPr>
            <a:r>
              <a:rPr lang="fr-FR" sz="2670" spc="-1" dirty="0">
                <a:solidFill>
                  <a:srgbClr val="000000"/>
                </a:solidFill>
                <a:highlight>
                  <a:srgbClr val="FF0000"/>
                </a:highlight>
                <a:sym typeface="Wingdings" panose="05000000000000000000" pitchFamily="2" charset="2"/>
              </a:rPr>
              <a:t>	Ecrire(V/10)</a:t>
            </a:r>
          </a:p>
          <a:p>
            <a:pPr marL="108000">
              <a:spcBef>
                <a:spcPts val="938"/>
              </a:spcBef>
              <a:buSzPct val="100000"/>
            </a:pPr>
            <a:r>
              <a:rPr lang="fr-FR" sz="2670" b="1" spc="-1" dirty="0">
                <a:solidFill>
                  <a:srgbClr val="000000"/>
                </a:solidFill>
                <a:sym typeface="Wingdings" panose="05000000000000000000" pitchFamily="2" charset="2"/>
              </a:rPr>
              <a:t>Fin</a:t>
            </a:r>
          </a:p>
        </p:txBody>
      </p:sp>
      <p:sp>
        <p:nvSpPr>
          <p:cNvPr id="5" name="TextShape 2">
            <a:extLst>
              <a:ext uri="{FF2B5EF4-FFF2-40B4-BE49-F238E27FC236}">
                <a16:creationId xmlns:a16="http://schemas.microsoft.com/office/drawing/2014/main" id="{B4F89876-9315-4AC8-B60C-8617BA5BF8CD}"/>
              </a:ext>
            </a:extLst>
          </p:cNvPr>
          <p:cNvSpPr txBox="1"/>
          <p:nvPr/>
        </p:nvSpPr>
        <p:spPr>
          <a:xfrm>
            <a:off x="4495799" y="1152000"/>
            <a:ext cx="5445126" cy="5663880"/>
          </a:xfrm>
          <a:prstGeom prst="rect">
            <a:avLst/>
          </a:prstGeom>
          <a:noFill/>
          <a:ln>
            <a:noFill/>
          </a:ln>
        </p:spPr>
        <p:txBody>
          <a:bodyPr lIns="0" tIns="0" rIns="0" bIns="0">
            <a:normAutofit fontScale="70000" lnSpcReduction="20000"/>
          </a:bodyPr>
          <a:lstStyle/>
          <a:p>
            <a:pPr marL="432000" indent="-324000">
              <a:spcBef>
                <a:spcPts val="938"/>
              </a:spcBef>
              <a:buSzPct val="100000"/>
              <a:buBlip>
                <a:blip r:embed="rId3"/>
              </a:buBlip>
            </a:pPr>
            <a:r>
              <a:rPr lang="fr-FR" sz="2400" b="1" spc="-1" dirty="0">
                <a:solidFill>
                  <a:srgbClr val="000000"/>
                </a:solidFill>
              </a:rPr>
              <a:t>En langage C: </a:t>
            </a:r>
          </a:p>
          <a:p>
            <a:pPr marL="108000">
              <a:spcBef>
                <a:spcPts val="938"/>
              </a:spcBef>
              <a:buSzPct val="100000"/>
            </a:pPr>
            <a:r>
              <a:rPr lang="fr-FR" spc="-1" dirty="0">
                <a:solidFill>
                  <a:srgbClr val="000000"/>
                </a:solidFill>
              </a:rPr>
              <a:t>#</a:t>
            </a:r>
            <a:r>
              <a:rPr lang="fr-FR" spc="-1" dirty="0" err="1">
                <a:solidFill>
                  <a:srgbClr val="000000"/>
                </a:solidFill>
              </a:rPr>
              <a:t>include</a:t>
            </a:r>
            <a:r>
              <a:rPr lang="fr-FR" spc="-1" dirty="0">
                <a:solidFill>
                  <a:srgbClr val="000000"/>
                </a:solidFill>
              </a:rPr>
              <a:t> &lt;</a:t>
            </a:r>
            <a:r>
              <a:rPr lang="fr-FR" spc="-1" dirty="0" err="1">
                <a:solidFill>
                  <a:srgbClr val="000000"/>
                </a:solidFill>
              </a:rPr>
              <a:t>stdio.h</a:t>
            </a:r>
            <a:r>
              <a:rPr lang="fr-FR" spc="-1" dirty="0">
                <a:solidFill>
                  <a:srgbClr val="000000"/>
                </a:solidFill>
              </a:rPr>
              <a:t>&gt;</a:t>
            </a:r>
          </a:p>
          <a:p>
            <a:pPr marL="108000">
              <a:spcBef>
                <a:spcPts val="938"/>
              </a:spcBef>
              <a:buSzPct val="100000"/>
            </a:pPr>
            <a:r>
              <a:rPr lang="fr-FR" spc="-1" dirty="0">
                <a:solidFill>
                  <a:srgbClr val="000000"/>
                </a:solidFill>
              </a:rPr>
              <a:t>#</a:t>
            </a:r>
            <a:r>
              <a:rPr lang="fr-FR" spc="-1" dirty="0" err="1">
                <a:solidFill>
                  <a:srgbClr val="000000"/>
                </a:solidFill>
              </a:rPr>
              <a:t>include</a:t>
            </a:r>
            <a:r>
              <a:rPr lang="fr-FR" spc="-1" dirty="0">
                <a:solidFill>
                  <a:srgbClr val="000000"/>
                </a:solidFill>
              </a:rPr>
              <a:t> &lt;</a:t>
            </a:r>
            <a:r>
              <a:rPr lang="fr-FR" spc="-1" dirty="0" err="1">
                <a:solidFill>
                  <a:srgbClr val="000000"/>
                </a:solidFill>
              </a:rPr>
              <a:t>math.h</a:t>
            </a:r>
            <a:r>
              <a:rPr lang="fr-FR" spc="-1" dirty="0">
                <a:solidFill>
                  <a:srgbClr val="000000"/>
                </a:solidFill>
              </a:rPr>
              <a:t>&gt;</a:t>
            </a:r>
          </a:p>
          <a:p>
            <a:pPr marL="108000">
              <a:spcBef>
                <a:spcPts val="938"/>
              </a:spcBef>
              <a:buSzPct val="100000"/>
            </a:pPr>
            <a:r>
              <a:rPr lang="fr-FR" spc="-1" dirty="0">
                <a:solidFill>
                  <a:srgbClr val="000000"/>
                </a:solidFill>
              </a:rPr>
              <a:t>#</a:t>
            </a:r>
            <a:r>
              <a:rPr lang="fr-FR" spc="-1" dirty="0" err="1">
                <a:solidFill>
                  <a:srgbClr val="000000"/>
                </a:solidFill>
              </a:rPr>
              <a:t>define</a:t>
            </a:r>
            <a:r>
              <a:rPr lang="fr-FR" spc="-1" dirty="0">
                <a:solidFill>
                  <a:srgbClr val="000000"/>
                </a:solidFill>
              </a:rPr>
              <a:t> MAX 10</a:t>
            </a:r>
          </a:p>
          <a:p>
            <a:pPr marL="108000">
              <a:spcBef>
                <a:spcPts val="938"/>
              </a:spcBef>
              <a:buSzPct val="100000"/>
            </a:pPr>
            <a:r>
              <a:rPr lang="fr-FR" spc="-1" dirty="0" err="1">
                <a:solidFill>
                  <a:srgbClr val="000000"/>
                </a:solidFill>
              </a:rPr>
              <a:t>int</a:t>
            </a:r>
            <a:r>
              <a:rPr lang="fr-FR" spc="-1" dirty="0">
                <a:solidFill>
                  <a:srgbClr val="000000"/>
                </a:solidFill>
              </a:rPr>
              <a:t> main(){        </a:t>
            </a:r>
          </a:p>
          <a:p>
            <a:pPr marL="108000">
              <a:spcBef>
                <a:spcPts val="938"/>
              </a:spcBef>
              <a:buSzPct val="100000"/>
            </a:pPr>
            <a:r>
              <a:rPr lang="fr-FR" spc="-1" dirty="0">
                <a:solidFill>
                  <a:srgbClr val="000000"/>
                </a:solidFill>
                <a:highlight>
                  <a:srgbClr val="00FFFF"/>
                </a:highlight>
              </a:rPr>
              <a:t>	   </a:t>
            </a:r>
            <a:r>
              <a:rPr lang="fr-FR" spc="-1" dirty="0" err="1">
                <a:solidFill>
                  <a:srgbClr val="000000"/>
                </a:solidFill>
                <a:highlight>
                  <a:srgbClr val="00FFFF"/>
                </a:highlight>
              </a:rPr>
              <a:t>int</a:t>
            </a:r>
            <a:r>
              <a:rPr lang="fr-FR" spc="-1" dirty="0">
                <a:solidFill>
                  <a:srgbClr val="000000"/>
                </a:solidFill>
                <a:highlight>
                  <a:srgbClr val="00FFFF"/>
                </a:highlight>
              </a:rPr>
              <a:t> T[MAX], i;    </a:t>
            </a:r>
          </a:p>
          <a:p>
            <a:pPr marL="108000">
              <a:spcBef>
                <a:spcPts val="938"/>
              </a:spcBef>
              <a:buSzPct val="100000"/>
            </a:pPr>
            <a:r>
              <a:rPr lang="fr-FR" spc="-1" dirty="0">
                <a:solidFill>
                  <a:srgbClr val="000000"/>
                </a:solidFill>
                <a:highlight>
                  <a:srgbClr val="00FFFF"/>
                </a:highlight>
              </a:rPr>
              <a:t>	   </a:t>
            </a:r>
            <a:r>
              <a:rPr lang="fr-FR" spc="-1" dirty="0" err="1">
                <a:solidFill>
                  <a:srgbClr val="000000"/>
                </a:solidFill>
                <a:highlight>
                  <a:srgbClr val="00FFFF"/>
                </a:highlight>
              </a:rPr>
              <a:t>float</a:t>
            </a:r>
            <a:r>
              <a:rPr lang="fr-FR" spc="-1" dirty="0">
                <a:solidFill>
                  <a:srgbClr val="000000"/>
                </a:solidFill>
                <a:highlight>
                  <a:srgbClr val="00FFFF"/>
                </a:highlight>
              </a:rPr>
              <a:t> M, V;</a:t>
            </a:r>
          </a:p>
          <a:p>
            <a:pPr marL="108000">
              <a:spcBef>
                <a:spcPts val="938"/>
              </a:spcBef>
              <a:buSzPct val="100000"/>
            </a:pPr>
            <a:r>
              <a:rPr lang="fr-FR" spc="-1" dirty="0">
                <a:solidFill>
                  <a:srgbClr val="000000"/>
                </a:solidFill>
                <a:highlight>
                  <a:srgbClr val="00FF00"/>
                </a:highlight>
              </a:rPr>
              <a:t>	   M = 0,0; V= 0,0; </a:t>
            </a:r>
          </a:p>
          <a:p>
            <a:pPr marL="108000">
              <a:spcBef>
                <a:spcPts val="938"/>
              </a:spcBef>
              <a:buSzPct val="100000"/>
            </a:pPr>
            <a:r>
              <a:rPr lang="fr-FR" spc="-1" dirty="0">
                <a:solidFill>
                  <a:srgbClr val="000000"/>
                </a:solidFill>
                <a:highlight>
                  <a:srgbClr val="FFFF00"/>
                </a:highlight>
              </a:rPr>
              <a:t>    	   for(i=0; i&lt;MAX; i++)    {</a:t>
            </a:r>
          </a:p>
          <a:p>
            <a:pPr marL="108000">
              <a:spcBef>
                <a:spcPts val="938"/>
              </a:spcBef>
              <a:buSzPct val="100000"/>
            </a:pPr>
            <a:r>
              <a:rPr lang="fr-FR" sz="2100" spc="-1" dirty="0">
                <a:solidFill>
                  <a:srgbClr val="000000"/>
                </a:solidFill>
                <a:highlight>
                  <a:srgbClr val="FFFF00"/>
                </a:highlight>
              </a:rPr>
              <a:t>	      </a:t>
            </a:r>
            <a:r>
              <a:rPr lang="fr-FR" spc="-1" dirty="0">
                <a:solidFill>
                  <a:srgbClr val="000000"/>
                </a:solidFill>
                <a:highlight>
                  <a:srgbClr val="FFFF00"/>
                </a:highlight>
              </a:rPr>
              <a:t>printf("Entrez l'entier %d de %d valeurs\n", i+1, MAX);       </a:t>
            </a:r>
            <a:endParaRPr lang="fr-FR" sz="2100" spc="-1" dirty="0">
              <a:solidFill>
                <a:srgbClr val="000000"/>
              </a:solidFill>
              <a:highlight>
                <a:srgbClr val="FFFF00"/>
              </a:highlight>
            </a:endParaRPr>
          </a:p>
          <a:p>
            <a:pPr marL="108000">
              <a:spcBef>
                <a:spcPts val="938"/>
              </a:spcBef>
              <a:buSzPct val="100000"/>
            </a:pPr>
            <a:r>
              <a:rPr lang="fr-FR" spc="-1" dirty="0">
                <a:solidFill>
                  <a:srgbClr val="000000"/>
                </a:solidFill>
                <a:highlight>
                  <a:srgbClr val="FFFF00"/>
                </a:highlight>
              </a:rPr>
              <a:t>	      </a:t>
            </a:r>
            <a:r>
              <a:rPr lang="fr-FR" spc="-1" dirty="0" err="1">
                <a:solidFill>
                  <a:srgbClr val="000000"/>
                </a:solidFill>
                <a:highlight>
                  <a:srgbClr val="FFFF00"/>
                </a:highlight>
              </a:rPr>
              <a:t>scanf</a:t>
            </a:r>
            <a:r>
              <a:rPr lang="fr-FR" spc="-1" dirty="0">
                <a:solidFill>
                  <a:srgbClr val="000000"/>
                </a:solidFill>
                <a:highlight>
                  <a:srgbClr val="FFFF00"/>
                </a:highlight>
              </a:rPr>
              <a:t>("%d", &amp;T[i]);</a:t>
            </a:r>
          </a:p>
          <a:p>
            <a:pPr marL="108000">
              <a:spcBef>
                <a:spcPts val="938"/>
              </a:spcBef>
              <a:buSzPct val="100000"/>
            </a:pPr>
            <a:r>
              <a:rPr lang="fr-FR" spc="-1" dirty="0">
                <a:solidFill>
                  <a:srgbClr val="000000"/>
                </a:solidFill>
                <a:highlight>
                  <a:srgbClr val="FFFF00"/>
                </a:highlight>
              </a:rPr>
              <a:t>	      M = M + T[i];</a:t>
            </a:r>
          </a:p>
          <a:p>
            <a:pPr marL="108000">
              <a:spcBef>
                <a:spcPts val="938"/>
              </a:spcBef>
              <a:buSzPct val="100000"/>
            </a:pPr>
            <a:r>
              <a:rPr lang="fr-FR" spc="-1" dirty="0">
                <a:solidFill>
                  <a:srgbClr val="000000"/>
                </a:solidFill>
                <a:highlight>
                  <a:srgbClr val="FFFF00"/>
                </a:highlight>
              </a:rPr>
              <a:t>	    }</a:t>
            </a:r>
          </a:p>
          <a:p>
            <a:pPr marL="108000">
              <a:spcBef>
                <a:spcPts val="938"/>
              </a:spcBef>
              <a:buSzPct val="100000"/>
            </a:pPr>
            <a:r>
              <a:rPr lang="fr-FR" spc="-1" dirty="0">
                <a:solidFill>
                  <a:srgbClr val="000000"/>
                </a:solidFill>
                <a:highlight>
                  <a:srgbClr val="008000"/>
                </a:highlight>
              </a:rPr>
              <a:t>	    M = M/MAX;</a:t>
            </a:r>
          </a:p>
          <a:p>
            <a:pPr marL="108000">
              <a:spcBef>
                <a:spcPts val="938"/>
              </a:spcBef>
              <a:buSzPct val="100000"/>
            </a:pPr>
            <a:r>
              <a:rPr lang="fr-FR" spc="-1" dirty="0">
                <a:solidFill>
                  <a:srgbClr val="000000"/>
                </a:solidFill>
                <a:highlight>
                  <a:srgbClr val="FF00FF"/>
                </a:highlight>
              </a:rPr>
              <a:t>	    for(i=0; i&lt;MAX; i++)    { </a:t>
            </a:r>
          </a:p>
          <a:p>
            <a:pPr marL="108000">
              <a:spcBef>
                <a:spcPts val="938"/>
              </a:spcBef>
              <a:buSzPct val="100000"/>
            </a:pPr>
            <a:r>
              <a:rPr lang="fr-FR" spc="-1" dirty="0">
                <a:solidFill>
                  <a:srgbClr val="000000"/>
                </a:solidFill>
                <a:highlight>
                  <a:srgbClr val="FF00FF"/>
                </a:highlight>
              </a:rPr>
              <a:t>	       V = V + </a:t>
            </a:r>
            <a:r>
              <a:rPr lang="fr-FR" spc="-1" dirty="0" err="1">
                <a:solidFill>
                  <a:srgbClr val="000000"/>
                </a:solidFill>
                <a:highlight>
                  <a:srgbClr val="FF00FF"/>
                </a:highlight>
              </a:rPr>
              <a:t>pow</a:t>
            </a:r>
            <a:r>
              <a:rPr lang="fr-FR" spc="-1" dirty="0">
                <a:solidFill>
                  <a:srgbClr val="000000"/>
                </a:solidFill>
                <a:highlight>
                  <a:srgbClr val="FF00FF"/>
                </a:highlight>
              </a:rPr>
              <a:t>((T[i]-M),2);</a:t>
            </a:r>
          </a:p>
          <a:p>
            <a:pPr marL="108000">
              <a:spcBef>
                <a:spcPts val="938"/>
              </a:spcBef>
              <a:buSzPct val="100000"/>
            </a:pPr>
            <a:r>
              <a:rPr lang="fr-FR" spc="-1" dirty="0">
                <a:solidFill>
                  <a:srgbClr val="000000"/>
                </a:solidFill>
                <a:highlight>
                  <a:srgbClr val="FF00FF"/>
                </a:highlight>
              </a:rPr>
              <a:t>	    }</a:t>
            </a:r>
          </a:p>
          <a:p>
            <a:pPr marL="108000">
              <a:spcBef>
                <a:spcPts val="938"/>
              </a:spcBef>
              <a:buSzPct val="100000"/>
            </a:pPr>
            <a:r>
              <a:rPr lang="fr-FR" sz="2000" spc="-1" dirty="0">
                <a:solidFill>
                  <a:srgbClr val="000000"/>
                </a:solidFill>
                <a:highlight>
                  <a:srgbClr val="FF0000"/>
                </a:highlight>
              </a:rPr>
              <a:t>	    printf("La variance des 10 valeurs est : %f\n", V/MAX)</a:t>
            </a:r>
            <a:r>
              <a:rPr lang="fr-FR" sz="2000" spc="-1" dirty="0">
                <a:solidFill>
                  <a:srgbClr val="000000"/>
                </a:solidFill>
              </a:rPr>
              <a:t>;        </a:t>
            </a:r>
            <a:r>
              <a:rPr lang="fr-FR" sz="2300" spc="-1" dirty="0">
                <a:solidFill>
                  <a:srgbClr val="000000"/>
                </a:solidFill>
              </a:rPr>
              <a:t>	    return 0;</a:t>
            </a:r>
          </a:p>
          <a:p>
            <a:pPr marL="108000">
              <a:spcBef>
                <a:spcPts val="938"/>
              </a:spcBef>
              <a:buSzPct val="100000"/>
            </a:pPr>
            <a:r>
              <a:rPr lang="fr-FR" spc="-1" dirty="0">
                <a:solidFill>
                  <a:srgbClr val="000000"/>
                </a:solidFill>
              </a:rPr>
              <a:t>    }</a:t>
            </a:r>
            <a:endParaRPr lang="fr-FR" spc="-1" dirty="0">
              <a:solidFill>
                <a:srgbClr val="000000"/>
              </a:solidFill>
              <a:sym typeface="Wingdings" panose="05000000000000000000" pitchFamily="2" charset="2"/>
            </a:endParaRPr>
          </a:p>
        </p:txBody>
      </p:sp>
      <p:sp>
        <p:nvSpPr>
          <p:cNvPr id="2" name="Flèche : droite 1">
            <a:extLst>
              <a:ext uri="{FF2B5EF4-FFF2-40B4-BE49-F238E27FC236}">
                <a16:creationId xmlns:a16="http://schemas.microsoft.com/office/drawing/2014/main" id="{E0CB5DC9-801E-4420-ACB1-B6D11800DEE6}"/>
              </a:ext>
            </a:extLst>
          </p:cNvPr>
          <p:cNvSpPr/>
          <p:nvPr/>
        </p:nvSpPr>
        <p:spPr>
          <a:xfrm>
            <a:off x="3835400" y="3835400"/>
            <a:ext cx="14478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4005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en-GB" sz="2670" spc="-1" dirty="0">
                <a:solidFill>
                  <a:srgbClr val="000000"/>
                </a:solidFill>
              </a:rPr>
              <a:t>Tableaux </a:t>
            </a:r>
          </a:p>
          <a:p>
            <a:pPr marL="432000" indent="-324000">
              <a:spcBef>
                <a:spcPts val="938"/>
              </a:spcBef>
              <a:buSzPct val="100000"/>
              <a:buBlip>
                <a:blip r:embed="rId3"/>
              </a:buBlip>
            </a:pPr>
            <a:r>
              <a:rPr lang="fr-FR" sz="4000" b="1" spc="-1" dirty="0">
                <a:solidFill>
                  <a:srgbClr val="FF0000"/>
                </a:solidFill>
              </a:rPr>
              <a:t>Pointeurs</a:t>
            </a:r>
          </a:p>
          <a:p>
            <a:pPr marL="432000" indent="-324000">
              <a:spcBef>
                <a:spcPts val="938"/>
              </a:spcBef>
              <a:buSzPct val="100000"/>
              <a:buBlip>
                <a:blip r:embed="rId3"/>
              </a:buBlip>
            </a:pPr>
            <a:r>
              <a:rPr lang="fr-FR" sz="2670" spc="-1" dirty="0">
                <a:solidFill>
                  <a:srgbClr val="000000"/>
                </a:solidFill>
                <a:latin typeface="Arial"/>
              </a:rPr>
              <a:t>Structures</a:t>
            </a:r>
            <a:r>
              <a:rPr lang="en-GB" sz="2670" spc="-1" dirty="0">
                <a:solidFill>
                  <a:srgbClr val="000000"/>
                </a:solidFill>
                <a:latin typeface="Arial"/>
              </a:rPr>
              <a:t> &amp; Unions</a:t>
            </a:r>
            <a:endParaRPr lang="en-GB" sz="2670" b="0" strike="noStrike" spc="-1" dirty="0">
              <a:solidFill>
                <a:srgbClr val="000000"/>
              </a:solidFill>
              <a:latin typeface="Arial"/>
            </a:endParaRPr>
          </a:p>
          <a:p>
            <a:pPr marL="432000" indent="-324000">
              <a:spcBef>
                <a:spcPts val="938"/>
              </a:spcBef>
              <a:buSzPct val="100000"/>
              <a:buBlip>
                <a:blip r:embed="rId3"/>
              </a:buBlip>
            </a:pPr>
            <a:r>
              <a:rPr lang="fr-FR" sz="2670" b="0" strike="noStrike" spc="-1" dirty="0">
                <a:solidFill>
                  <a:srgbClr val="000000"/>
                </a:solidFill>
                <a:latin typeface="Arial"/>
              </a:rPr>
              <a:t>Récusions</a:t>
            </a:r>
            <a:r>
              <a:rPr lang="en-GB" sz="2670" b="0" strike="noStrike" spc="-1" dirty="0">
                <a:solidFill>
                  <a:srgbClr val="000000"/>
                </a:solidFill>
                <a:latin typeface="Arial"/>
              </a:rPr>
              <a:t> versus </a:t>
            </a:r>
            <a:r>
              <a:rPr lang="fr-FR" sz="2670" spc="-1" dirty="0">
                <a:solidFill>
                  <a:srgbClr val="000000"/>
                </a:solidFill>
                <a:latin typeface="Arial"/>
              </a:rPr>
              <a:t>Itérations</a:t>
            </a:r>
            <a:endParaRPr lang="fr-FR" sz="2670" b="0" strike="noStrike" spc="-1" dirty="0">
              <a:solidFill>
                <a:srgbClr val="000000"/>
              </a:solidFill>
              <a:latin typeface="Arial"/>
            </a:endParaRP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288273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Pointeurs</a:t>
            </a:r>
          </a:p>
        </p:txBody>
      </p:sp>
      <p:sp>
        <p:nvSpPr>
          <p:cNvPr id="193" name="TextShape 2"/>
          <p:cNvSpPr txBox="1"/>
          <p:nvPr/>
        </p:nvSpPr>
        <p:spPr>
          <a:xfrm>
            <a:off x="504000" y="1152000"/>
            <a:ext cx="9071640" cy="5663880"/>
          </a:xfrm>
          <a:prstGeom prst="rect">
            <a:avLst/>
          </a:prstGeom>
          <a:noFill/>
          <a:ln>
            <a:noFill/>
          </a:ln>
        </p:spPr>
        <p:txBody>
          <a:bodyPr lIns="0" tIns="0" rIns="0" bIns="0">
            <a:normAutofit fontScale="77500" lnSpcReduction="20000"/>
          </a:bodyPr>
          <a:lstStyle/>
          <a:p>
            <a:pPr marL="432000" indent="-324000">
              <a:spcBef>
                <a:spcPts val="938"/>
              </a:spcBef>
              <a:buSzPct val="100000"/>
              <a:buBlip>
                <a:blip r:embed="rId3"/>
              </a:buBlip>
            </a:pPr>
            <a:r>
              <a:rPr lang="fr-FR" sz="2670" b="1" spc="-1" dirty="0">
                <a:solidFill>
                  <a:srgbClr val="000000"/>
                </a:solidFill>
              </a:rPr>
              <a:t>Pourquoi? Quelle importance?</a:t>
            </a:r>
          </a:p>
          <a:p>
            <a:pPr marL="889200" lvl="1" indent="-324000">
              <a:spcBef>
                <a:spcPts val="938"/>
              </a:spcBef>
              <a:buSzPct val="100000"/>
              <a:buBlip>
                <a:blip r:embed="rId3"/>
              </a:buBlip>
            </a:pPr>
            <a:r>
              <a:rPr lang="fr-FR" sz="2670" spc="-1" dirty="0">
                <a:solidFill>
                  <a:srgbClr val="000000"/>
                </a:solidFill>
              </a:rPr>
              <a:t>On peut accéder aux données en mémoire à l’aide de pointeurs </a:t>
            </a:r>
          </a:p>
          <a:p>
            <a:pPr marL="1346400" lvl="2" indent="-324000">
              <a:spcBef>
                <a:spcPts val="938"/>
              </a:spcBef>
              <a:buSzPct val="100000"/>
              <a:buBlip>
                <a:blip r:embed="rId3"/>
              </a:buBlip>
            </a:pPr>
            <a:r>
              <a:rPr lang="fr-FR" sz="2000" spc="-1" dirty="0">
                <a:solidFill>
                  <a:srgbClr val="000000"/>
                </a:solidFill>
              </a:rPr>
              <a:t>i.e. des variables pouvant contenir des adresses d’autres variables.</a:t>
            </a:r>
          </a:p>
          <a:p>
            <a:pPr marL="1022400" lvl="2">
              <a:spcBef>
                <a:spcPts val="938"/>
              </a:spcBef>
              <a:buSzPct val="100000"/>
            </a:pPr>
            <a:endParaRPr lang="fr-FR" sz="2000" spc="-1" dirty="0">
              <a:solidFill>
                <a:srgbClr val="000000"/>
              </a:solidFill>
            </a:endParaRPr>
          </a:p>
          <a:p>
            <a:pPr marL="889200" lvl="1" indent="-324000">
              <a:spcBef>
                <a:spcPts val="938"/>
              </a:spcBef>
              <a:buSzPct val="100000"/>
              <a:buBlip>
                <a:blip r:embed="rId3"/>
              </a:buBlip>
            </a:pPr>
            <a:r>
              <a:rPr lang="fr-FR" sz="2670" spc="-1" dirty="0">
                <a:solidFill>
                  <a:srgbClr val="000000"/>
                </a:solidFill>
              </a:rPr>
              <a:t>En C, les pointeurs jouent un rôle primordial dans la définition de fonctions :</a:t>
            </a:r>
          </a:p>
          <a:p>
            <a:pPr marL="1346400" lvl="2" indent="-324000">
              <a:spcBef>
                <a:spcPts val="938"/>
              </a:spcBef>
              <a:buSzPct val="100000"/>
              <a:buBlip>
                <a:blip r:embed="rId3"/>
              </a:buBlip>
            </a:pPr>
            <a:r>
              <a:rPr lang="fr-FR" sz="2000" spc="-1" dirty="0">
                <a:solidFill>
                  <a:srgbClr val="000000"/>
                </a:solidFill>
              </a:rPr>
              <a:t>Les pointeurs sont le seul moyen de changer le contenu de variables déclarées dans d’autres fonctions.</a:t>
            </a:r>
          </a:p>
          <a:p>
            <a:pPr marL="1022400" lvl="2">
              <a:spcBef>
                <a:spcPts val="938"/>
              </a:spcBef>
              <a:buSzPct val="100000"/>
            </a:pPr>
            <a:endParaRPr lang="fr-FR" sz="2000" spc="-1" dirty="0">
              <a:solidFill>
                <a:srgbClr val="000000"/>
              </a:solidFill>
            </a:endParaRPr>
          </a:p>
          <a:p>
            <a:pPr marL="889200" lvl="1" indent="-324000">
              <a:spcBef>
                <a:spcPts val="938"/>
              </a:spcBef>
              <a:buSzPct val="100000"/>
              <a:buBlip>
                <a:blip r:embed="rId3"/>
              </a:buBlip>
            </a:pPr>
            <a:r>
              <a:rPr lang="fr-FR" sz="2670" spc="-1" dirty="0">
                <a:solidFill>
                  <a:srgbClr val="000000"/>
                </a:solidFill>
              </a:rPr>
              <a:t>Le traitement de tableaux et de chaînes de caractères dans des fonctions serait impossible sans l’utilisation de pointeurs.</a:t>
            </a:r>
          </a:p>
          <a:p>
            <a:pPr marL="889200" lvl="1" indent="-324000">
              <a:spcBef>
                <a:spcPts val="938"/>
              </a:spcBef>
              <a:buSzPct val="100000"/>
              <a:buBlip>
                <a:blip r:embed="rId3"/>
              </a:buBlip>
            </a:pPr>
            <a:r>
              <a:rPr lang="fr-FR" sz="2670" spc="-1" dirty="0">
                <a:solidFill>
                  <a:srgbClr val="000000"/>
                </a:solidFill>
              </a:rPr>
              <a:t>Les pointeurs nous permettent de définir de nouveaux types de données :</a:t>
            </a:r>
          </a:p>
          <a:p>
            <a:pPr marL="1346400" lvl="2" indent="-324000">
              <a:spcBef>
                <a:spcPts val="938"/>
              </a:spcBef>
              <a:buSzPct val="100000"/>
              <a:buBlip>
                <a:blip r:embed="rId3"/>
              </a:buBlip>
            </a:pPr>
            <a:r>
              <a:rPr lang="fr-FR" sz="2670" spc="-1" dirty="0">
                <a:solidFill>
                  <a:srgbClr val="000000"/>
                </a:solidFill>
              </a:rPr>
              <a:t>les listes chaînées, les piles, les files, les arbres, ...</a:t>
            </a:r>
          </a:p>
          <a:p>
            <a:pPr marL="1022400" lvl="2">
              <a:spcBef>
                <a:spcPts val="938"/>
              </a:spcBef>
              <a:buSzPct val="100000"/>
            </a:pPr>
            <a:endParaRPr lang="fr-FR" sz="2000" spc="-1" dirty="0">
              <a:solidFill>
                <a:srgbClr val="000000"/>
              </a:solidFill>
            </a:endParaRPr>
          </a:p>
          <a:p>
            <a:pPr marL="889200" lvl="1" indent="-324000">
              <a:spcBef>
                <a:spcPts val="938"/>
              </a:spcBef>
              <a:buSzPct val="100000"/>
              <a:buBlip>
                <a:blip r:embed="rId3"/>
              </a:buBlip>
            </a:pPr>
            <a:r>
              <a:rPr lang="fr-FR" sz="2670" spc="-1" dirty="0">
                <a:solidFill>
                  <a:srgbClr val="000000"/>
                </a:solidFill>
              </a:rPr>
              <a:t>Les pointeurs nous permettent d’écrire des programmes plus compacts et plus efficaces.</a:t>
            </a:r>
          </a:p>
          <a:p>
            <a:pPr marL="1346400" lvl="2"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3832242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Pointeurs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Définition</a:t>
            </a:r>
          </a:p>
          <a:p>
            <a:pPr marL="889200" lvl="1" indent="-324000">
              <a:spcBef>
                <a:spcPts val="938"/>
              </a:spcBef>
              <a:buSzPct val="100000"/>
              <a:buBlip>
                <a:blip r:embed="rId3"/>
              </a:buBlip>
            </a:pPr>
            <a:r>
              <a:rPr lang="fr-FR" sz="2670" spc="-1" dirty="0">
                <a:solidFill>
                  <a:srgbClr val="000000"/>
                </a:solidFill>
              </a:rPr>
              <a:t>Un pointeur est une variable spéciale pouvant contenir l’adresse d’une autre variable.</a:t>
            </a:r>
            <a:endParaRPr lang="fr-FR" sz="2000" spc="-1" dirty="0">
              <a:solidFill>
                <a:srgbClr val="000000"/>
              </a:solidFill>
            </a:endParaRPr>
          </a:p>
          <a:p>
            <a:pPr marL="432000" indent="-324000">
              <a:spcBef>
                <a:spcPts val="938"/>
              </a:spcBef>
              <a:buSzPct val="100000"/>
              <a:buBlip>
                <a:blip r:embed="rId3"/>
              </a:buBlip>
            </a:pPr>
            <a:r>
              <a:rPr lang="fr-FR" sz="2670" b="1" spc="-1" dirty="0">
                <a:solidFill>
                  <a:srgbClr val="000000"/>
                </a:solidFill>
              </a:rPr>
              <a:t>Syntaxe</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4" name="Text Box 18">
            <a:extLst>
              <a:ext uri="{FF2B5EF4-FFF2-40B4-BE49-F238E27FC236}">
                <a16:creationId xmlns:a16="http://schemas.microsoft.com/office/drawing/2014/main" id="{DDEC35CD-7493-4355-8FE8-6531375A78AB}"/>
              </a:ext>
            </a:extLst>
          </p:cNvPr>
          <p:cNvSpPr txBox="1">
            <a:spLocks noChangeArrowheads="1"/>
          </p:cNvSpPr>
          <p:nvPr/>
        </p:nvSpPr>
        <p:spPr bwMode="auto">
          <a:xfrm>
            <a:off x="1295400" y="3060700"/>
            <a:ext cx="7239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A" altLang="en-US" dirty="0"/>
              <a:t>Ex. : 	</a:t>
            </a:r>
            <a:r>
              <a:rPr lang="fr-CA" altLang="en-US" dirty="0" err="1">
                <a:solidFill>
                  <a:srgbClr val="0070C0"/>
                </a:solidFill>
              </a:rPr>
              <a:t>int</a:t>
            </a:r>
            <a:r>
              <a:rPr lang="fr-CA" altLang="en-US" dirty="0">
                <a:solidFill>
                  <a:srgbClr val="0070C0"/>
                </a:solidFill>
              </a:rPr>
              <a:t> A;		</a:t>
            </a:r>
            <a:r>
              <a:rPr lang="fr-CA" altLang="en-US" dirty="0">
                <a:solidFill>
                  <a:schemeClr val="accent2"/>
                </a:solidFill>
              </a:rPr>
              <a:t>	</a:t>
            </a:r>
            <a:r>
              <a:rPr lang="fr-CA" altLang="en-US" dirty="0"/>
              <a:t>ou encore,</a:t>
            </a:r>
            <a:r>
              <a:rPr lang="fr-CA" altLang="en-US" dirty="0">
                <a:solidFill>
                  <a:schemeClr val="accent2"/>
                </a:solidFill>
              </a:rPr>
              <a:t>	</a:t>
            </a:r>
            <a:r>
              <a:rPr lang="fr-CA" altLang="en-US" dirty="0" err="1">
                <a:solidFill>
                  <a:srgbClr val="0070C0"/>
                </a:solidFill>
              </a:rPr>
              <a:t>int</a:t>
            </a:r>
            <a:r>
              <a:rPr lang="fr-CA" altLang="en-US" dirty="0">
                <a:solidFill>
                  <a:srgbClr val="0070C0"/>
                </a:solidFill>
              </a:rPr>
              <a:t> A;</a:t>
            </a:r>
          </a:p>
          <a:p>
            <a:r>
              <a:rPr lang="fr-CA" altLang="en-US" dirty="0">
                <a:solidFill>
                  <a:schemeClr val="accent2"/>
                </a:solidFill>
              </a:rPr>
              <a:t>	</a:t>
            </a:r>
            <a:r>
              <a:rPr lang="fr-CA" altLang="en-US" dirty="0" err="1">
                <a:solidFill>
                  <a:srgbClr val="0070C0"/>
                </a:solidFill>
              </a:rPr>
              <a:t>int</a:t>
            </a:r>
            <a:r>
              <a:rPr lang="fr-CA" altLang="en-US" dirty="0">
                <a:solidFill>
                  <a:srgbClr val="0070C0"/>
                </a:solidFill>
              </a:rPr>
              <a:t> * </a:t>
            </a:r>
            <a:r>
              <a:rPr lang="fr-CA" altLang="en-US" dirty="0" err="1">
                <a:solidFill>
                  <a:srgbClr val="0070C0"/>
                </a:solidFill>
              </a:rPr>
              <a:t>pNombre</a:t>
            </a:r>
            <a:r>
              <a:rPr lang="fr-CA" altLang="en-US" dirty="0">
                <a:solidFill>
                  <a:srgbClr val="0070C0"/>
                </a:solidFill>
              </a:rPr>
              <a:t> = &amp;A;</a:t>
            </a:r>
            <a:r>
              <a:rPr lang="fr-CA" altLang="en-US" dirty="0">
                <a:solidFill>
                  <a:schemeClr val="accent2"/>
                </a:solidFill>
              </a:rPr>
              <a:t>			</a:t>
            </a:r>
            <a:r>
              <a:rPr lang="fr-CA" altLang="en-US" dirty="0" err="1">
                <a:solidFill>
                  <a:srgbClr val="0070C0"/>
                </a:solidFill>
              </a:rPr>
              <a:t>int</a:t>
            </a:r>
            <a:r>
              <a:rPr lang="fr-CA" altLang="en-US" dirty="0">
                <a:solidFill>
                  <a:srgbClr val="0070C0"/>
                </a:solidFill>
              </a:rPr>
              <a:t> * </a:t>
            </a:r>
            <a:r>
              <a:rPr lang="fr-CA" altLang="en-US" dirty="0" err="1">
                <a:solidFill>
                  <a:srgbClr val="0070C0"/>
                </a:solidFill>
              </a:rPr>
              <a:t>pNombre</a:t>
            </a:r>
            <a:r>
              <a:rPr lang="fr-CA" altLang="en-US" dirty="0">
                <a:solidFill>
                  <a:srgbClr val="0070C0"/>
                </a:solidFill>
              </a:rPr>
              <a:t>;</a:t>
            </a:r>
          </a:p>
          <a:p>
            <a:r>
              <a:rPr lang="fr-CA" altLang="en-US" dirty="0"/>
              <a:t>						</a:t>
            </a:r>
            <a:r>
              <a:rPr lang="fr-CA" altLang="en-US" dirty="0" err="1">
                <a:solidFill>
                  <a:srgbClr val="0070C0"/>
                </a:solidFill>
              </a:rPr>
              <a:t>pNombre</a:t>
            </a:r>
            <a:r>
              <a:rPr lang="fr-CA" altLang="en-US" dirty="0">
                <a:solidFill>
                  <a:srgbClr val="0070C0"/>
                </a:solidFill>
              </a:rPr>
              <a:t> = &amp;A;</a:t>
            </a:r>
          </a:p>
        </p:txBody>
      </p:sp>
      <p:sp>
        <p:nvSpPr>
          <p:cNvPr id="5" name="Text Box 19">
            <a:extLst>
              <a:ext uri="{FF2B5EF4-FFF2-40B4-BE49-F238E27FC236}">
                <a16:creationId xmlns:a16="http://schemas.microsoft.com/office/drawing/2014/main" id="{5D0EE6E5-8339-4BCD-854A-17104B16E5A8}"/>
              </a:ext>
            </a:extLst>
          </p:cNvPr>
          <p:cNvSpPr txBox="1">
            <a:spLocks noChangeArrowheads="1"/>
          </p:cNvSpPr>
          <p:nvPr/>
        </p:nvSpPr>
        <p:spPr bwMode="auto">
          <a:xfrm>
            <a:off x="1441450" y="3835400"/>
            <a:ext cx="5187950" cy="641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A" altLang="en-US" dirty="0" err="1">
                <a:solidFill>
                  <a:schemeClr val="bg1"/>
                </a:solidFill>
              </a:rPr>
              <a:t>pNombre</a:t>
            </a:r>
            <a:r>
              <a:rPr lang="fr-CA" altLang="en-US" dirty="0">
                <a:solidFill>
                  <a:schemeClr val="bg1"/>
                </a:solidFill>
              </a:rPr>
              <a:t> désigne une variable pointeur initialisée</a:t>
            </a:r>
          </a:p>
          <a:p>
            <a:r>
              <a:rPr lang="fr-CA" altLang="en-US" dirty="0">
                <a:solidFill>
                  <a:schemeClr val="bg1"/>
                </a:solidFill>
              </a:rPr>
              <a:t>à l’adresse de la variable A de type </a:t>
            </a:r>
            <a:r>
              <a:rPr lang="fr-CA" altLang="en-US" dirty="0" err="1">
                <a:solidFill>
                  <a:srgbClr val="FFFF00"/>
                </a:solidFill>
              </a:rPr>
              <a:t>int</a:t>
            </a:r>
            <a:endParaRPr lang="fr-CA" altLang="en-US" dirty="0">
              <a:solidFill>
                <a:srgbClr val="FFFF00"/>
              </a:solidFill>
            </a:endParaRPr>
          </a:p>
        </p:txBody>
      </p:sp>
      <p:sp>
        <p:nvSpPr>
          <p:cNvPr id="6" name="Text Box 20">
            <a:extLst>
              <a:ext uri="{FF2B5EF4-FFF2-40B4-BE49-F238E27FC236}">
                <a16:creationId xmlns:a16="http://schemas.microsoft.com/office/drawing/2014/main" id="{174DCF43-C07E-42C7-86D5-66EE24BCBCAD}"/>
              </a:ext>
            </a:extLst>
          </p:cNvPr>
          <p:cNvSpPr txBox="1">
            <a:spLocks noChangeArrowheads="1"/>
          </p:cNvSpPr>
          <p:nvPr/>
        </p:nvSpPr>
        <p:spPr bwMode="auto">
          <a:xfrm>
            <a:off x="1295400" y="4521200"/>
            <a:ext cx="46259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A" altLang="en-US" dirty="0"/>
              <a:t>Ex. : 	</a:t>
            </a:r>
            <a:r>
              <a:rPr lang="fr-CA" altLang="en-US" dirty="0" err="1">
                <a:solidFill>
                  <a:srgbClr val="0070C0"/>
                </a:solidFill>
              </a:rPr>
              <a:t>int</a:t>
            </a:r>
            <a:r>
              <a:rPr lang="fr-CA" altLang="en-US" dirty="0">
                <a:solidFill>
                  <a:srgbClr val="0070C0"/>
                </a:solidFill>
              </a:rPr>
              <a:t> N;</a:t>
            </a:r>
          </a:p>
          <a:p>
            <a:r>
              <a:rPr lang="fr-CA" altLang="en-US" dirty="0">
                <a:solidFill>
                  <a:srgbClr val="0070C0"/>
                </a:solidFill>
              </a:rPr>
              <a:t>	printf(</a:t>
            </a:r>
            <a:r>
              <a:rPr lang="en-US" altLang="en-US" dirty="0">
                <a:solidFill>
                  <a:srgbClr val="0070C0"/>
                </a:solidFill>
              </a:rPr>
              <a:t>"</a:t>
            </a:r>
            <a:r>
              <a:rPr lang="fr-CA" altLang="en-US" dirty="0">
                <a:solidFill>
                  <a:srgbClr val="0070C0"/>
                </a:solidFill>
              </a:rPr>
              <a:t>Entrez un nombre entier : </a:t>
            </a:r>
            <a:r>
              <a:rPr lang="en-US" altLang="en-US" dirty="0">
                <a:solidFill>
                  <a:srgbClr val="0070C0"/>
                </a:solidFill>
              </a:rPr>
              <a:t>"</a:t>
            </a:r>
            <a:r>
              <a:rPr lang="fr-CA" altLang="en-US" dirty="0">
                <a:solidFill>
                  <a:srgbClr val="0070C0"/>
                </a:solidFill>
              </a:rPr>
              <a:t>);</a:t>
            </a:r>
          </a:p>
          <a:p>
            <a:r>
              <a:rPr lang="fr-CA" altLang="en-US" dirty="0">
                <a:solidFill>
                  <a:srgbClr val="0070C0"/>
                </a:solidFill>
              </a:rPr>
              <a:t>	</a:t>
            </a:r>
            <a:r>
              <a:rPr lang="fr-CA" altLang="en-US" dirty="0" err="1">
                <a:solidFill>
                  <a:srgbClr val="0070C0"/>
                </a:solidFill>
              </a:rPr>
              <a:t>scanf</a:t>
            </a:r>
            <a:r>
              <a:rPr lang="fr-CA" altLang="en-US" dirty="0">
                <a:solidFill>
                  <a:srgbClr val="0070C0"/>
                </a:solidFill>
              </a:rPr>
              <a:t>(</a:t>
            </a:r>
            <a:r>
              <a:rPr lang="en-US" altLang="en-US" dirty="0">
                <a:solidFill>
                  <a:srgbClr val="0070C0"/>
                </a:solidFill>
                <a:cs typeface="Arial" panose="020B0604020202020204" pitchFamily="34" charset="0"/>
              </a:rPr>
              <a:t>"</a:t>
            </a:r>
            <a:r>
              <a:rPr lang="fr-CA" altLang="en-US" dirty="0">
                <a:solidFill>
                  <a:srgbClr val="0070C0"/>
                </a:solidFill>
              </a:rPr>
              <a:t>%d</a:t>
            </a:r>
            <a:r>
              <a:rPr lang="en-US" altLang="en-US" dirty="0">
                <a:solidFill>
                  <a:srgbClr val="0070C0"/>
                </a:solidFill>
              </a:rPr>
              <a:t>"</a:t>
            </a:r>
            <a:r>
              <a:rPr lang="fr-CA" altLang="en-US" dirty="0">
                <a:solidFill>
                  <a:srgbClr val="0070C0"/>
                </a:solidFill>
              </a:rPr>
              <a:t>, &amp;N);</a:t>
            </a:r>
          </a:p>
        </p:txBody>
      </p:sp>
      <p:sp>
        <p:nvSpPr>
          <p:cNvPr id="7" name="Line 21">
            <a:extLst>
              <a:ext uri="{FF2B5EF4-FFF2-40B4-BE49-F238E27FC236}">
                <a16:creationId xmlns:a16="http://schemas.microsoft.com/office/drawing/2014/main" id="{E74E77F4-80BB-4A56-A0FD-435881B3293B}"/>
              </a:ext>
            </a:extLst>
          </p:cNvPr>
          <p:cNvSpPr>
            <a:spLocks noChangeShapeType="1"/>
          </p:cNvSpPr>
          <p:nvPr/>
        </p:nvSpPr>
        <p:spPr bwMode="auto">
          <a:xfrm flipV="1">
            <a:off x="3581400" y="5391150"/>
            <a:ext cx="0" cy="457200"/>
          </a:xfrm>
          <a:prstGeom prst="line">
            <a:avLst/>
          </a:prstGeom>
          <a:noFill/>
          <a:ln w="762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Text Box 22">
            <a:extLst>
              <a:ext uri="{FF2B5EF4-FFF2-40B4-BE49-F238E27FC236}">
                <a16:creationId xmlns:a16="http://schemas.microsoft.com/office/drawing/2014/main" id="{07FB67FC-968E-4F73-8304-D699B769E19E}"/>
              </a:ext>
            </a:extLst>
          </p:cNvPr>
          <p:cNvSpPr txBox="1">
            <a:spLocks noChangeArrowheads="1"/>
          </p:cNvSpPr>
          <p:nvPr/>
        </p:nvSpPr>
        <p:spPr bwMode="auto">
          <a:xfrm>
            <a:off x="3336925" y="5884863"/>
            <a:ext cx="518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A" altLang="en-US" dirty="0" err="1">
                <a:solidFill>
                  <a:srgbClr val="0070C0"/>
                </a:solidFill>
              </a:rPr>
              <a:t>scanf</a:t>
            </a:r>
            <a:r>
              <a:rPr lang="fr-CA" altLang="en-US" dirty="0"/>
              <a:t> a besoin de l’adresse de chaque paramètre</a:t>
            </a:r>
          </a:p>
          <a:p>
            <a:r>
              <a:rPr lang="fr-CA" altLang="en-US" dirty="0"/>
              <a:t>pour pouvoir lui attribuer une nouvelle valeur. </a:t>
            </a:r>
          </a:p>
        </p:txBody>
      </p:sp>
      <p:sp>
        <p:nvSpPr>
          <p:cNvPr id="9" name="Text Box 24">
            <a:extLst>
              <a:ext uri="{FF2B5EF4-FFF2-40B4-BE49-F238E27FC236}">
                <a16:creationId xmlns:a16="http://schemas.microsoft.com/office/drawing/2014/main" id="{9E724AC3-BD42-4C08-9343-4B87BA283734}"/>
              </a:ext>
            </a:extLst>
          </p:cNvPr>
          <p:cNvSpPr txBox="1">
            <a:spLocks noChangeArrowheads="1"/>
          </p:cNvSpPr>
          <p:nvPr/>
        </p:nvSpPr>
        <p:spPr bwMode="auto">
          <a:xfrm>
            <a:off x="962025" y="5737225"/>
            <a:ext cx="2149475" cy="1077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CA" altLang="en-US" sz="1600" dirty="0">
                <a:solidFill>
                  <a:srgbClr val="FF0000"/>
                </a:solidFill>
              </a:rPr>
              <a:t>L’opérateur &amp; ne peut pas être appliqué à des constantes ou des expressions.</a:t>
            </a:r>
          </a:p>
        </p:txBody>
      </p:sp>
      <p:pic>
        <p:nvPicPr>
          <p:cNvPr id="10" name="Graphique 9" descr="Avertissement">
            <a:extLst>
              <a:ext uri="{FF2B5EF4-FFF2-40B4-BE49-F238E27FC236}">
                <a16:creationId xmlns:a16="http://schemas.microsoft.com/office/drawing/2014/main" id="{12056863-EFFB-416F-BD3E-B4964FD040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7000" y="5834380"/>
            <a:ext cx="914400" cy="914400"/>
          </a:xfrm>
          <a:prstGeom prst="rect">
            <a:avLst/>
          </a:prstGeom>
        </p:spPr>
      </p:pic>
    </p:spTree>
    <p:extLst>
      <p:ext uri="{BB962C8B-B14F-4D97-AF65-F5344CB8AC3E}">
        <p14:creationId xmlns:p14="http://schemas.microsoft.com/office/powerpoint/2010/main" val="251263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Pointeurs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Accès au contenu d’une adresse</a:t>
            </a:r>
          </a:p>
          <a:p>
            <a:pPr marL="889200" lvl="1" indent="-324000">
              <a:spcBef>
                <a:spcPts val="938"/>
              </a:spcBef>
              <a:buSzPct val="100000"/>
              <a:buBlip>
                <a:blip r:embed="rId3"/>
              </a:buBlip>
            </a:pPr>
            <a:r>
              <a:rPr lang="fr-FR" sz="2670" spc="-1" dirty="0">
                <a:solidFill>
                  <a:srgbClr val="000000"/>
                </a:solidFill>
              </a:rPr>
              <a:t>Pour avoir accès au contenu d’une adresse, on utilise l’opérateur * précédant le nom du pointeur.</a:t>
            </a:r>
            <a:endParaRPr lang="fr-FR" sz="2670" b="1"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11" name="Text Box 17">
            <a:extLst>
              <a:ext uri="{FF2B5EF4-FFF2-40B4-BE49-F238E27FC236}">
                <a16:creationId xmlns:a16="http://schemas.microsoft.com/office/drawing/2014/main" id="{E637D563-7DAA-4150-8F28-87C0A2C357F9}"/>
              </a:ext>
            </a:extLst>
          </p:cNvPr>
          <p:cNvSpPr txBox="1">
            <a:spLocks noChangeArrowheads="1"/>
          </p:cNvSpPr>
          <p:nvPr/>
        </p:nvSpPr>
        <p:spPr bwMode="auto">
          <a:xfrm>
            <a:off x="1790700" y="3048000"/>
            <a:ext cx="292735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A" altLang="en-US" dirty="0"/>
              <a:t>Ex. : 	</a:t>
            </a:r>
            <a:r>
              <a:rPr lang="fr-CA" altLang="en-US" dirty="0" err="1">
                <a:solidFill>
                  <a:srgbClr val="0070C0"/>
                </a:solidFill>
              </a:rPr>
              <a:t>int</a:t>
            </a:r>
            <a:r>
              <a:rPr lang="fr-CA" altLang="en-US" dirty="0">
                <a:solidFill>
                  <a:srgbClr val="0070C0"/>
                </a:solidFill>
              </a:rPr>
              <a:t> A = 10, B = 50;</a:t>
            </a:r>
          </a:p>
          <a:p>
            <a:r>
              <a:rPr lang="fr-CA" altLang="en-US" dirty="0">
                <a:solidFill>
                  <a:schemeClr val="accent2"/>
                </a:solidFill>
              </a:rPr>
              <a:t>	</a:t>
            </a:r>
            <a:r>
              <a:rPr lang="fr-CA" altLang="en-US" dirty="0" err="1">
                <a:solidFill>
                  <a:srgbClr val="0070C0"/>
                </a:solidFill>
              </a:rPr>
              <a:t>int</a:t>
            </a:r>
            <a:r>
              <a:rPr lang="fr-CA" altLang="en-US" dirty="0">
                <a:solidFill>
                  <a:srgbClr val="0070C0"/>
                </a:solidFill>
              </a:rPr>
              <a:t> * P;</a:t>
            </a:r>
          </a:p>
          <a:p>
            <a:endParaRPr lang="fr-CA" altLang="en-US" dirty="0">
              <a:solidFill>
                <a:schemeClr val="accent2"/>
              </a:solidFill>
            </a:endParaRPr>
          </a:p>
          <a:p>
            <a:endParaRPr lang="fr-CA" altLang="en-US" dirty="0">
              <a:solidFill>
                <a:schemeClr val="accent2"/>
              </a:solidFill>
            </a:endParaRPr>
          </a:p>
          <a:p>
            <a:endParaRPr lang="fr-CA" altLang="en-US" dirty="0">
              <a:solidFill>
                <a:schemeClr val="accent2"/>
              </a:solidFill>
            </a:endParaRPr>
          </a:p>
          <a:p>
            <a:r>
              <a:rPr lang="fr-CA" altLang="en-US" dirty="0">
                <a:solidFill>
                  <a:schemeClr val="accent2"/>
                </a:solidFill>
              </a:rPr>
              <a:t>	</a:t>
            </a:r>
            <a:r>
              <a:rPr lang="fr-CA" altLang="en-US" dirty="0">
                <a:solidFill>
                  <a:srgbClr val="0070C0"/>
                </a:solidFill>
              </a:rPr>
              <a:t>P = &amp;A;</a:t>
            </a:r>
          </a:p>
          <a:p>
            <a:r>
              <a:rPr lang="fr-CA" altLang="en-US" dirty="0">
                <a:solidFill>
                  <a:srgbClr val="0070C0"/>
                </a:solidFill>
              </a:rPr>
              <a:t>	B = *P;</a:t>
            </a:r>
          </a:p>
          <a:p>
            <a:r>
              <a:rPr lang="fr-CA" altLang="en-US" dirty="0">
                <a:solidFill>
                  <a:srgbClr val="0070C0"/>
                </a:solidFill>
              </a:rPr>
              <a:t>	*P = 20;</a:t>
            </a:r>
          </a:p>
        </p:txBody>
      </p:sp>
      <p:pic>
        <p:nvPicPr>
          <p:cNvPr id="12" name="Picture 21" descr="F721D879">
            <a:extLst>
              <a:ext uri="{FF2B5EF4-FFF2-40B4-BE49-F238E27FC236}">
                <a16:creationId xmlns:a16="http://schemas.microsoft.com/office/drawing/2014/main" id="{E21BB4CF-AC71-41C0-9E9F-3946594101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2819400"/>
            <a:ext cx="833438" cy="14668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22" descr="88B4C9EF">
            <a:extLst>
              <a:ext uri="{FF2B5EF4-FFF2-40B4-BE49-F238E27FC236}">
                <a16:creationId xmlns:a16="http://schemas.microsoft.com/office/drawing/2014/main" id="{AF79C108-6393-4B37-9FB1-13FD345321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1100" y="4419600"/>
            <a:ext cx="871538" cy="16764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14" name="Text Box 23">
            <a:extLst>
              <a:ext uri="{FF2B5EF4-FFF2-40B4-BE49-F238E27FC236}">
                <a16:creationId xmlns:a16="http://schemas.microsoft.com/office/drawing/2014/main" id="{2F94FBE8-28E5-4C6F-8D94-D975FC15FB49}"/>
              </a:ext>
            </a:extLst>
          </p:cNvPr>
          <p:cNvSpPr txBox="1">
            <a:spLocks noChangeArrowheads="1"/>
          </p:cNvSpPr>
          <p:nvPr/>
        </p:nvSpPr>
        <p:spPr bwMode="auto">
          <a:xfrm>
            <a:off x="1927225" y="6208713"/>
            <a:ext cx="7258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A" altLang="en-US" dirty="0"/>
              <a:t>*P et A désigne le même emplacement mémoire et *P peut être utilisé</a:t>
            </a:r>
          </a:p>
          <a:p>
            <a:r>
              <a:rPr lang="fr-CA" altLang="en-US" dirty="0"/>
              <a:t>partout où on peut écrire A.</a:t>
            </a:r>
          </a:p>
        </p:txBody>
      </p:sp>
    </p:spTree>
    <p:extLst>
      <p:ext uri="{BB962C8B-B14F-4D97-AF65-F5344CB8AC3E}">
        <p14:creationId xmlns:p14="http://schemas.microsoft.com/office/powerpoint/2010/main" val="51967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Pointeurs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Priorité des opérateurs * et &amp;</a:t>
            </a:r>
          </a:p>
          <a:p>
            <a:pPr marL="889200" lvl="1" indent="-324000">
              <a:spcBef>
                <a:spcPts val="938"/>
              </a:spcBef>
              <a:buSzPct val="100000"/>
              <a:buBlip>
                <a:blip r:embed="rId3"/>
              </a:buBlip>
            </a:pPr>
            <a:r>
              <a:rPr lang="fr-FR" sz="2000" spc="-1" dirty="0">
                <a:solidFill>
                  <a:srgbClr val="000000"/>
                </a:solidFill>
              </a:rPr>
              <a:t>Ces 2 opérateurs ont la même priorité que les autres opérateurs unaires (!, ++, --).</a:t>
            </a:r>
          </a:p>
          <a:p>
            <a:pPr marL="889200" lvl="1" indent="-324000">
              <a:spcBef>
                <a:spcPts val="938"/>
              </a:spcBef>
              <a:buSzPct val="100000"/>
              <a:buBlip>
                <a:blip r:embed="rId3"/>
              </a:buBlip>
            </a:pPr>
            <a:r>
              <a:rPr lang="fr-FR" sz="2000" spc="-1" dirty="0">
                <a:solidFill>
                  <a:srgbClr val="000000"/>
                </a:solidFill>
              </a:rPr>
              <a:t>Dans une même expression, les opérateurs unaires *, &amp;, !, ++, -- sont évalués de droite à gauche.</a:t>
            </a:r>
            <a:endParaRPr lang="fr-FR" sz="2000" b="1"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pic>
        <p:nvPicPr>
          <p:cNvPr id="11" name="Picture 16" descr="8CB642D7">
            <a:extLst>
              <a:ext uri="{FF2B5EF4-FFF2-40B4-BE49-F238E27FC236}">
                <a16:creationId xmlns:a16="http://schemas.microsoft.com/office/drawing/2014/main" id="{D7BFB3B3-5318-46F6-BE0B-E82058E71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2971800"/>
            <a:ext cx="4038600" cy="334803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8">
            <a:extLst>
              <a:ext uri="{FF2B5EF4-FFF2-40B4-BE49-F238E27FC236}">
                <a16:creationId xmlns:a16="http://schemas.microsoft.com/office/drawing/2014/main" id="{97C98ED8-0EA0-447E-AC86-B7DE3E15DB82}"/>
              </a:ext>
            </a:extLst>
          </p:cNvPr>
          <p:cNvSpPr txBox="1">
            <a:spLocks noChangeArrowheads="1"/>
          </p:cNvSpPr>
          <p:nvPr/>
        </p:nvSpPr>
        <p:spPr bwMode="auto">
          <a:xfrm>
            <a:off x="3146425" y="6208713"/>
            <a:ext cx="66103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CA" altLang="en-US" dirty="0">
                <a:solidFill>
                  <a:schemeClr val="hlink"/>
                </a:solidFill>
              </a:rPr>
              <a:t>Parenthèses</a:t>
            </a:r>
          </a:p>
          <a:p>
            <a:r>
              <a:rPr lang="fr-CA" altLang="en-US" dirty="0">
                <a:solidFill>
                  <a:schemeClr val="hlink"/>
                </a:solidFill>
              </a:rPr>
              <a:t>obligatoires sans quoi, cela donne lieu à un accès non autorisé.</a:t>
            </a:r>
          </a:p>
        </p:txBody>
      </p:sp>
      <p:cxnSp>
        <p:nvCxnSpPr>
          <p:cNvPr id="3" name="Connecteur droit avec flèche 2">
            <a:extLst>
              <a:ext uri="{FF2B5EF4-FFF2-40B4-BE49-F238E27FC236}">
                <a16:creationId xmlns:a16="http://schemas.microsoft.com/office/drawing/2014/main" id="{79D80374-7AD6-4CDF-8A1E-935DCAA2453B}"/>
              </a:ext>
            </a:extLst>
          </p:cNvPr>
          <p:cNvCxnSpPr>
            <a:cxnSpLocks/>
          </p:cNvCxnSpPr>
          <p:nvPr/>
        </p:nvCxnSpPr>
        <p:spPr>
          <a:xfrm flipV="1">
            <a:off x="4610100" y="6121400"/>
            <a:ext cx="292100" cy="2159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68724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Pointeurs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Le pointeur NULL</a:t>
            </a:r>
          </a:p>
          <a:p>
            <a:pPr marL="889200" lvl="1" indent="-324000">
              <a:spcBef>
                <a:spcPts val="938"/>
              </a:spcBef>
              <a:buSzPct val="100000"/>
              <a:buBlip>
                <a:blip r:embed="rId3"/>
              </a:buBlip>
            </a:pPr>
            <a:r>
              <a:rPr lang="fr-FR" sz="2000" spc="-1" dirty="0">
                <a:solidFill>
                  <a:srgbClr val="000000"/>
                </a:solidFill>
              </a:rPr>
              <a:t>Pour indiquer qu’un pointeur pointe nulle part, on utilise l’identificateur NULL</a:t>
            </a:r>
          </a:p>
          <a:p>
            <a:pPr marL="889200" lvl="1" indent="-324000">
              <a:spcBef>
                <a:spcPts val="938"/>
              </a:spcBef>
              <a:buSzPct val="100000"/>
              <a:buBlip>
                <a:blip r:embed="rId3"/>
              </a:buBlip>
            </a:pPr>
            <a:r>
              <a:rPr lang="fr-FR" sz="2000" spc="-1" dirty="0">
                <a:solidFill>
                  <a:srgbClr val="000000"/>
                </a:solidFill>
              </a:rPr>
              <a:t>On peut aussi utiliser la valeur numérique 0 (zéro).</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7" name="Text Box 15">
            <a:extLst>
              <a:ext uri="{FF2B5EF4-FFF2-40B4-BE49-F238E27FC236}">
                <a16:creationId xmlns:a16="http://schemas.microsoft.com/office/drawing/2014/main" id="{9636086A-DAD9-4604-9F8A-EE050301FC4F}"/>
              </a:ext>
            </a:extLst>
          </p:cNvPr>
          <p:cNvSpPr txBox="1">
            <a:spLocks noChangeArrowheads="1"/>
          </p:cNvSpPr>
          <p:nvPr/>
        </p:nvSpPr>
        <p:spPr bwMode="auto">
          <a:xfrm>
            <a:off x="1965325" y="3313113"/>
            <a:ext cx="44354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0070C0"/>
                </a:solidFill>
              </a:rPr>
              <a:t>int * P = 0;</a:t>
            </a:r>
          </a:p>
          <a:p>
            <a:endParaRPr lang="en-US" altLang="en-US" dirty="0">
              <a:solidFill>
                <a:srgbClr val="0070C0"/>
              </a:solidFill>
            </a:endParaRPr>
          </a:p>
          <a:p>
            <a:r>
              <a:rPr lang="en-US" altLang="en-US" dirty="0">
                <a:solidFill>
                  <a:srgbClr val="0070C0"/>
                </a:solidFill>
              </a:rPr>
              <a:t>if (P == NULL) </a:t>
            </a:r>
            <a:r>
              <a:rPr lang="en-US" altLang="en-US" dirty="0" err="1">
                <a:solidFill>
                  <a:srgbClr val="0070C0"/>
                </a:solidFill>
              </a:rPr>
              <a:t>printf</a:t>
            </a:r>
            <a:r>
              <a:rPr lang="en-US" altLang="en-US" dirty="0">
                <a:solidFill>
                  <a:srgbClr val="0070C0"/>
                </a:solidFill>
              </a:rPr>
              <a:t>("P pointe </a:t>
            </a:r>
            <a:r>
              <a:rPr lang="en-US" altLang="en-US" dirty="0" err="1">
                <a:solidFill>
                  <a:srgbClr val="0070C0"/>
                </a:solidFill>
              </a:rPr>
              <a:t>nulle</a:t>
            </a:r>
            <a:r>
              <a:rPr lang="en-US" altLang="en-US" dirty="0">
                <a:solidFill>
                  <a:srgbClr val="0070C0"/>
                </a:solidFill>
              </a:rPr>
              <a:t> part");</a:t>
            </a:r>
            <a:endParaRPr lang="fr-CA" altLang="en-US" dirty="0">
              <a:solidFill>
                <a:srgbClr val="0070C0"/>
              </a:solidFill>
            </a:endParaRPr>
          </a:p>
        </p:txBody>
      </p:sp>
    </p:spTree>
    <p:extLst>
      <p:ext uri="{BB962C8B-B14F-4D97-AF65-F5344CB8AC3E}">
        <p14:creationId xmlns:p14="http://schemas.microsoft.com/office/powerpoint/2010/main" val="2904322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Pointeurs</a:t>
            </a: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Pointeurs et tableaux</a:t>
            </a:r>
          </a:p>
          <a:p>
            <a:pPr marL="889200" lvl="1" indent="-324000">
              <a:spcBef>
                <a:spcPts val="938"/>
              </a:spcBef>
              <a:buSzPct val="100000"/>
              <a:buBlip>
                <a:blip r:embed="rId3"/>
              </a:buBlip>
            </a:pPr>
            <a:r>
              <a:rPr lang="fr-FR" sz="2000" spc="-1" dirty="0">
                <a:solidFill>
                  <a:srgbClr val="000000"/>
                </a:solidFill>
              </a:rPr>
              <a:t>Chaque opération avec des indices de tableaux peut aussi être exprimée à l’aide de pointeurs.</a:t>
            </a:r>
          </a:p>
          <a:p>
            <a:pPr marL="889200" lvl="1" indent="-324000">
              <a:spcBef>
                <a:spcPts val="938"/>
              </a:spcBef>
              <a:buSzPct val="100000"/>
              <a:buBlip>
                <a:blip r:embed="rId3"/>
              </a:buBlip>
            </a:pPr>
            <a:r>
              <a:rPr lang="fr-FR" sz="2000" spc="-1" dirty="0">
                <a:solidFill>
                  <a:srgbClr val="000000"/>
                </a:solidFill>
              </a:rPr>
              <a:t>Le nom d’un tableau est un pointeur constant sur le premier élément du tableau.</a:t>
            </a:r>
          </a:p>
          <a:p>
            <a:pPr marL="889200" lvl="1" indent="-324000">
              <a:spcBef>
                <a:spcPts val="938"/>
              </a:spcBef>
              <a:buSzPct val="100000"/>
              <a:buBlip>
                <a:blip r:embed="rId3"/>
              </a:buBlip>
            </a:pPr>
            <a:endParaRPr lang="fr-FR" sz="2000" spc="-1" dirty="0">
              <a:solidFill>
                <a:srgbClr val="000000"/>
              </a:solidFill>
            </a:endParaRPr>
          </a:p>
          <a:p>
            <a:pPr marL="565200" lvl="1">
              <a:spcBef>
                <a:spcPts val="938"/>
              </a:spcBef>
              <a:buSzPct val="100000"/>
            </a:pPr>
            <a:endParaRPr lang="fr-FR" sz="2000" spc="-1" dirty="0">
              <a:solidFill>
                <a:srgbClr val="000000"/>
              </a:solidFill>
            </a:endParaRPr>
          </a:p>
          <a:p>
            <a:pPr marL="889200" lvl="1" indent="-324000">
              <a:spcBef>
                <a:spcPts val="938"/>
              </a:spcBef>
              <a:buSzPct val="100000"/>
              <a:buBlip>
                <a:blip r:embed="rId3"/>
              </a:buBlip>
            </a:pPr>
            <a:r>
              <a:rPr lang="fr-FR" sz="2000" spc="-1" dirty="0">
                <a:solidFill>
                  <a:srgbClr val="000000"/>
                </a:solidFill>
              </a:rPr>
              <a:t>Si P pointe sur une composante quelconque d’un tableau, alors P + 1 pointe sur la composante suivante</a:t>
            </a:r>
          </a:p>
          <a:p>
            <a:pPr marL="1346400" lvl="2" indent="-324000">
              <a:spcBef>
                <a:spcPts val="938"/>
              </a:spcBef>
              <a:buSzPct val="100000"/>
              <a:buBlip>
                <a:blip r:embed="rId3"/>
              </a:buBlip>
            </a:pPr>
            <a:r>
              <a:rPr lang="fr-FR" sz="1600" spc="-1" dirty="0">
                <a:solidFill>
                  <a:srgbClr val="000000"/>
                </a:solidFill>
              </a:rPr>
              <a:t>P + i pointe sur la </a:t>
            </a:r>
            <a:r>
              <a:rPr lang="fr-FR" sz="1600" spc="-1" dirty="0" err="1">
                <a:solidFill>
                  <a:srgbClr val="000000"/>
                </a:solidFill>
              </a:rPr>
              <a:t>i</a:t>
            </a:r>
            <a:r>
              <a:rPr lang="fr-FR" sz="1400" spc="-1" dirty="0" err="1">
                <a:solidFill>
                  <a:srgbClr val="000000"/>
                </a:solidFill>
              </a:rPr>
              <a:t>ième</a:t>
            </a:r>
            <a:r>
              <a:rPr lang="fr-FR" sz="1600" spc="-1" dirty="0">
                <a:solidFill>
                  <a:srgbClr val="000000"/>
                </a:solidFill>
              </a:rPr>
              <a:t> composante à droite de *P.</a:t>
            </a:r>
          </a:p>
          <a:p>
            <a:pPr marL="1346400" lvl="2" indent="-324000">
              <a:spcBef>
                <a:spcPts val="938"/>
              </a:spcBef>
              <a:buSzPct val="100000"/>
              <a:buBlip>
                <a:blip r:embed="rId3"/>
              </a:buBlip>
            </a:pPr>
            <a:r>
              <a:rPr lang="fr-FR" sz="1600" spc="-1" dirty="0">
                <a:solidFill>
                  <a:srgbClr val="000000"/>
                </a:solidFill>
              </a:rPr>
              <a:t>P - i pointe sur la </a:t>
            </a:r>
            <a:r>
              <a:rPr lang="fr-FR" sz="1600" spc="-1" dirty="0" err="1">
                <a:solidFill>
                  <a:srgbClr val="000000"/>
                </a:solidFill>
              </a:rPr>
              <a:t>iième</a:t>
            </a:r>
            <a:r>
              <a:rPr lang="fr-FR" sz="1600" spc="-1" dirty="0">
                <a:solidFill>
                  <a:srgbClr val="000000"/>
                </a:solidFill>
              </a:rPr>
              <a:t> composante à gauche de *P.</a:t>
            </a:r>
          </a:p>
          <a:p>
            <a:pPr marL="1346400" lvl="2" indent="-324000">
              <a:spcBef>
                <a:spcPts val="938"/>
              </a:spcBef>
              <a:buSzPct val="100000"/>
              <a:buBlip>
                <a:blip r:embed="rId3"/>
              </a:buBlip>
            </a:pPr>
            <a:endParaRPr lang="fr-FR" sz="1600" spc="-1" dirty="0">
              <a:solidFill>
                <a:srgbClr val="000000"/>
              </a:solidFill>
            </a:endParaRPr>
          </a:p>
          <a:p>
            <a:pPr marL="889200" lvl="1" indent="-324000">
              <a:spcBef>
                <a:spcPts val="938"/>
              </a:spcBef>
              <a:buSzPct val="100000"/>
              <a:buBlip>
                <a:blip r:embed="rId3"/>
              </a:buBlip>
            </a:pPr>
            <a:r>
              <a:rPr lang="fr-FR" sz="2000" spc="-1" dirty="0">
                <a:solidFill>
                  <a:srgbClr val="000000"/>
                </a:solidFill>
              </a:rPr>
              <a:t>Incrémentation et décrémentation d’un pointeur</a:t>
            </a:r>
          </a:p>
          <a:p>
            <a:pPr marL="1346400" lvl="2" indent="-324000">
              <a:spcBef>
                <a:spcPts val="938"/>
              </a:spcBef>
              <a:buSzPct val="100000"/>
              <a:buBlip>
                <a:blip r:embed="rId3"/>
              </a:buBlip>
            </a:pPr>
            <a:r>
              <a:rPr lang="fr-FR" sz="1600" spc="-1" dirty="0">
                <a:solidFill>
                  <a:srgbClr val="000000"/>
                </a:solidFill>
              </a:rPr>
              <a:t>Ces opérateurs (+, -, ++, --, +=, -=) sont définis seulement à l’intérieur d’un tableau car on en peut pas présumer que 2 variables de même type sont stockées de façon contiguë en mémoire.</a:t>
            </a:r>
            <a:endParaRPr lang="fr-FR" sz="2000" spc="-1" dirty="0">
              <a:solidFill>
                <a:srgbClr val="000000"/>
              </a:solidFill>
            </a:endParaRPr>
          </a:p>
          <a:p>
            <a:pPr marL="889200" lvl="1" indent="-324000">
              <a:spcBef>
                <a:spcPts val="938"/>
              </a:spcBef>
              <a:buSzPct val="100000"/>
              <a:buBlip>
                <a:blip r:embed="rId3"/>
              </a:buBlip>
            </a:pPr>
            <a:endParaRPr lang="fr-FR" sz="1600" spc="-1" dirty="0">
              <a:solidFill>
                <a:srgbClr val="000000"/>
              </a:solidFill>
            </a:endParaRPr>
          </a:p>
          <a:p>
            <a:pPr marL="1346400" lvl="2" indent="-324000">
              <a:spcBef>
                <a:spcPts val="938"/>
              </a:spcBef>
              <a:buSzPct val="100000"/>
              <a:buBlip>
                <a:blip r:embed="rId3"/>
              </a:buBlip>
            </a:pPr>
            <a:endParaRPr lang="fr-FR" sz="200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5" name="Text Box 12">
            <a:extLst>
              <a:ext uri="{FF2B5EF4-FFF2-40B4-BE49-F238E27FC236}">
                <a16:creationId xmlns:a16="http://schemas.microsoft.com/office/drawing/2014/main" id="{514130C0-B0E5-487A-A08F-D036D9188BC7}"/>
              </a:ext>
            </a:extLst>
          </p:cNvPr>
          <p:cNvSpPr txBox="1">
            <a:spLocks noChangeArrowheads="1"/>
          </p:cNvSpPr>
          <p:nvPr/>
        </p:nvSpPr>
        <p:spPr bwMode="auto">
          <a:xfrm>
            <a:off x="2854325" y="2703513"/>
            <a:ext cx="39624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A" altLang="en-US" dirty="0" err="1">
                <a:solidFill>
                  <a:srgbClr val="0070C0"/>
                </a:solidFill>
              </a:rPr>
              <a:t>int</a:t>
            </a:r>
            <a:r>
              <a:rPr lang="fr-CA" altLang="en-US" dirty="0">
                <a:solidFill>
                  <a:srgbClr val="0070C0"/>
                </a:solidFill>
              </a:rPr>
              <a:t> A[10];</a:t>
            </a:r>
          </a:p>
          <a:p>
            <a:r>
              <a:rPr lang="fr-CA" altLang="en-US" dirty="0" err="1">
                <a:solidFill>
                  <a:srgbClr val="0070C0"/>
                </a:solidFill>
              </a:rPr>
              <a:t>int</a:t>
            </a:r>
            <a:r>
              <a:rPr lang="fr-CA" altLang="en-US" dirty="0">
                <a:solidFill>
                  <a:srgbClr val="0070C0"/>
                </a:solidFill>
              </a:rPr>
              <a:t> * P;</a:t>
            </a:r>
          </a:p>
          <a:p>
            <a:r>
              <a:rPr lang="fr-CA" altLang="en-US" dirty="0">
                <a:solidFill>
                  <a:srgbClr val="0070C0"/>
                </a:solidFill>
              </a:rPr>
              <a:t>P = A;	est équivalente à 	P = &amp;A[0];</a:t>
            </a:r>
          </a:p>
        </p:txBody>
      </p:sp>
      <p:pic>
        <p:nvPicPr>
          <p:cNvPr id="6" name="Picture 13" descr="E8756859">
            <a:extLst>
              <a:ext uri="{FF2B5EF4-FFF2-40B4-BE49-F238E27FC236}">
                <a16:creationId xmlns:a16="http://schemas.microsoft.com/office/drawing/2014/main" id="{5AC710F9-24BE-4CC5-9CDE-5BAC59F559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1325" y="2743200"/>
            <a:ext cx="3076575" cy="1039521"/>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15" descr="799344CF">
            <a:extLst>
              <a:ext uri="{FF2B5EF4-FFF2-40B4-BE49-F238E27FC236}">
                <a16:creationId xmlns:a16="http://schemas.microsoft.com/office/drawing/2014/main" id="{C2F6960D-54C6-4435-AC6E-F572121F76CE}"/>
              </a:ext>
            </a:extLst>
          </p:cNvPr>
          <p:cNvPicPr>
            <a:picLocks noChangeAspect="1" noChangeArrowheads="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845300" y="4279900"/>
            <a:ext cx="2984500" cy="182178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4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Pointeurs</a:t>
            </a: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Résumons …</a:t>
            </a:r>
          </a:p>
          <a:p>
            <a:pPr marL="889200" lvl="1" indent="-324000">
              <a:spcBef>
                <a:spcPts val="938"/>
              </a:spcBef>
              <a:buSzPct val="100000"/>
              <a:buBlip>
                <a:blip r:embed="rId3"/>
              </a:buBlip>
            </a:pPr>
            <a:r>
              <a:rPr lang="fr-FR" sz="2000" spc="-1" dirty="0">
                <a:solidFill>
                  <a:srgbClr val="000000"/>
                </a:solidFill>
              </a:rPr>
              <a:t>Soit un tableau A de type quelconque et i un indice d’une composante de A,</a:t>
            </a:r>
          </a:p>
        </p:txBody>
      </p:sp>
      <p:pic>
        <p:nvPicPr>
          <p:cNvPr id="7" name="Picture 7" descr="5D378807">
            <a:extLst>
              <a:ext uri="{FF2B5EF4-FFF2-40B4-BE49-F238E27FC236}">
                <a16:creationId xmlns:a16="http://schemas.microsoft.com/office/drawing/2014/main" id="{88A93804-3480-4D46-88FC-C4F83EED98A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705100" y="2311399"/>
            <a:ext cx="4699000" cy="4423879"/>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5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Réponses aux questions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ja-JP" altLang="en-US" sz="2670" spc="-1" dirty="0">
                <a:solidFill>
                  <a:srgbClr val="000000"/>
                </a:solidFill>
              </a:rPr>
              <a:t>陈俊杰</a:t>
            </a:r>
            <a:r>
              <a:rPr lang="en-US" altLang="ja-JP" sz="2670" spc="-1" dirty="0">
                <a:solidFill>
                  <a:srgbClr val="000000"/>
                </a:solidFill>
              </a:rPr>
              <a:t>/</a:t>
            </a:r>
            <a:r>
              <a:rPr lang="en-GB" sz="2670" spc="-1" dirty="0">
                <a:solidFill>
                  <a:srgbClr val="000000"/>
                </a:solidFill>
              </a:rPr>
              <a:t>Michel/BD191 :  </a:t>
            </a:r>
            <a:r>
              <a:rPr lang="fr-FR" sz="2670" spc="-1" dirty="0">
                <a:solidFill>
                  <a:srgbClr val="000000"/>
                </a:solidFill>
              </a:rPr>
              <a:t>Professeur, étudions-nous le python ce semestre？</a:t>
            </a:r>
          </a:p>
          <a:p>
            <a:pPr marL="432000" indent="-324000">
              <a:spcBef>
                <a:spcPts val="938"/>
              </a:spcBef>
              <a:buSzPct val="100000"/>
              <a:buBlip>
                <a:blip r:embed="rId3"/>
              </a:buBlip>
            </a:pPr>
            <a:r>
              <a:rPr lang="fr-FR" sz="2670" spc="-1" dirty="0">
                <a:solidFill>
                  <a:srgbClr val="000000"/>
                </a:solidFill>
              </a:rPr>
              <a:t>Réponses:</a:t>
            </a:r>
          </a:p>
          <a:p>
            <a:pPr marL="889200" lvl="1" indent="-324000">
              <a:spcBef>
                <a:spcPts val="938"/>
              </a:spcBef>
              <a:buSzPct val="100000"/>
              <a:buBlip>
                <a:blip r:embed="rId3"/>
              </a:buBlip>
            </a:pPr>
            <a:r>
              <a:rPr lang="en-GB" sz="2670" spc="-1" dirty="0" err="1">
                <a:solidFill>
                  <a:srgbClr val="000000"/>
                </a:solidFill>
                <a:latin typeface="Arial"/>
              </a:rPr>
              <a:t>D’abord</a:t>
            </a:r>
            <a:r>
              <a:rPr lang="en-GB" sz="2670" spc="-1" dirty="0">
                <a:solidFill>
                  <a:srgbClr val="000000"/>
                </a:solidFill>
                <a:latin typeface="Arial"/>
              </a:rPr>
              <a:t>, merci pour la question important </a:t>
            </a:r>
            <a:r>
              <a:rPr lang="en-GB" sz="2670" spc="-1" dirty="0">
                <a:solidFill>
                  <a:srgbClr val="000000"/>
                </a:solidFill>
                <a:latin typeface="Arial"/>
                <a:sym typeface="Wingdings" panose="05000000000000000000" pitchFamily="2" charset="2"/>
              </a:rPr>
              <a:t></a:t>
            </a:r>
          </a:p>
          <a:p>
            <a:pPr marL="889200" lvl="1" indent="-324000">
              <a:spcBef>
                <a:spcPts val="938"/>
              </a:spcBef>
              <a:buSzPct val="100000"/>
              <a:buBlip>
                <a:blip r:embed="rId3"/>
              </a:buBlip>
            </a:pPr>
            <a:r>
              <a:rPr lang="en-GB" sz="2670" spc="-1" dirty="0">
                <a:solidFill>
                  <a:srgbClr val="000000"/>
                </a:solidFill>
                <a:latin typeface="Arial"/>
                <a:sym typeface="Wingdings" panose="05000000000000000000" pitchFamily="2" charset="2"/>
              </a:rPr>
              <a:t>Non, on </a:t>
            </a:r>
            <a:r>
              <a:rPr lang="en-GB" sz="2670" spc="-1" dirty="0" err="1">
                <a:solidFill>
                  <a:srgbClr val="000000"/>
                </a:solidFill>
                <a:latin typeface="Arial"/>
                <a:sym typeface="Wingdings" panose="05000000000000000000" pitchFamily="2" charset="2"/>
              </a:rPr>
              <a:t>va</a:t>
            </a:r>
            <a:r>
              <a:rPr lang="en-GB" sz="2670" spc="-1" dirty="0">
                <a:solidFill>
                  <a:srgbClr val="000000"/>
                </a:solidFill>
                <a:latin typeface="Arial"/>
                <a:sym typeface="Wingdings" panose="05000000000000000000" pitchFamily="2" charset="2"/>
              </a:rPr>
              <a:t> continuer </a:t>
            </a:r>
            <a:r>
              <a:rPr lang="en-GB" sz="2670" spc="-1" dirty="0" err="1">
                <a:solidFill>
                  <a:srgbClr val="000000"/>
                </a:solidFill>
                <a:latin typeface="Arial"/>
                <a:sym typeface="Wingdings" panose="05000000000000000000" pitchFamily="2" charset="2"/>
              </a:rPr>
              <a:t>travailler</a:t>
            </a:r>
            <a:r>
              <a:rPr lang="en-GB" sz="2670" spc="-1" dirty="0">
                <a:solidFill>
                  <a:srgbClr val="000000"/>
                </a:solidFill>
                <a:latin typeface="Arial"/>
                <a:sym typeface="Wingdings" panose="05000000000000000000" pitchFamily="2" charset="2"/>
              </a:rPr>
              <a:t> </a:t>
            </a:r>
            <a:r>
              <a:rPr lang="en-GB" sz="2670" spc="-1" dirty="0" err="1">
                <a:solidFill>
                  <a:srgbClr val="000000"/>
                </a:solidFill>
                <a:latin typeface="Arial"/>
                <a:sym typeface="Wingdings" panose="05000000000000000000" pitchFamily="2" charset="2"/>
              </a:rPr>
              <a:t>en</a:t>
            </a:r>
            <a:r>
              <a:rPr lang="en-GB" sz="2670" spc="-1" dirty="0">
                <a:solidFill>
                  <a:srgbClr val="000000"/>
                </a:solidFill>
                <a:latin typeface="Arial"/>
                <a:sym typeface="Wingdings" panose="05000000000000000000" pitchFamily="2" charset="2"/>
              </a:rPr>
              <a:t> </a:t>
            </a:r>
            <a:r>
              <a:rPr lang="en-GB" sz="2670" spc="-1" dirty="0" err="1">
                <a:solidFill>
                  <a:srgbClr val="000000"/>
                </a:solidFill>
                <a:latin typeface="Arial"/>
                <a:sym typeface="Wingdings" panose="05000000000000000000" pitchFamily="2" charset="2"/>
              </a:rPr>
              <a:t>langage</a:t>
            </a:r>
            <a:r>
              <a:rPr lang="en-GB" sz="2670" spc="-1" dirty="0">
                <a:solidFill>
                  <a:srgbClr val="000000"/>
                </a:solidFill>
                <a:latin typeface="Arial"/>
                <a:sym typeface="Wingdings" panose="05000000000000000000" pitchFamily="2" charset="2"/>
              </a:rPr>
              <a:t> C pendant </a:t>
            </a:r>
            <a:r>
              <a:rPr lang="en-GB" sz="2670" spc="-1" dirty="0" err="1">
                <a:solidFill>
                  <a:srgbClr val="000000"/>
                </a:solidFill>
                <a:latin typeface="Arial"/>
                <a:sym typeface="Wingdings" panose="05000000000000000000" pitchFamily="2" charset="2"/>
              </a:rPr>
              <a:t>ce</a:t>
            </a:r>
            <a:r>
              <a:rPr lang="en-GB" sz="2670" spc="-1" dirty="0">
                <a:solidFill>
                  <a:srgbClr val="000000"/>
                </a:solidFill>
                <a:latin typeface="Arial"/>
                <a:sym typeface="Wingdings" panose="05000000000000000000" pitchFamily="2" charset="2"/>
              </a:rPr>
              <a:t> </a:t>
            </a:r>
            <a:r>
              <a:rPr lang="en-GB" sz="2670" spc="-1" dirty="0" err="1">
                <a:solidFill>
                  <a:srgbClr val="000000"/>
                </a:solidFill>
                <a:latin typeface="Arial"/>
                <a:sym typeface="Wingdings" panose="05000000000000000000" pitchFamily="2" charset="2"/>
              </a:rPr>
              <a:t>cours</a:t>
            </a:r>
            <a:r>
              <a:rPr lang="en-GB" sz="2670" spc="-1" dirty="0">
                <a:solidFill>
                  <a:srgbClr val="000000"/>
                </a:solidFill>
                <a:latin typeface="Arial"/>
                <a:sym typeface="Wingdings" panose="05000000000000000000" pitchFamily="2" charset="2"/>
              </a:rPr>
              <a:t>.</a:t>
            </a:r>
          </a:p>
          <a:p>
            <a:pPr marL="889200" lvl="1" indent="-324000">
              <a:spcBef>
                <a:spcPts val="938"/>
              </a:spcBef>
              <a:buSzPct val="100000"/>
              <a:buBlip>
                <a:blip r:embed="rId3"/>
              </a:buBlip>
            </a:pPr>
            <a:r>
              <a:rPr lang="en-GB" sz="2670" spc="-1" dirty="0" err="1">
                <a:solidFill>
                  <a:srgbClr val="000000"/>
                </a:solidFill>
                <a:latin typeface="Arial"/>
                <a:sym typeface="Wingdings" panose="05000000000000000000" pitchFamily="2" charset="2"/>
              </a:rPr>
              <a:t>Pourquoi</a:t>
            </a:r>
            <a:r>
              <a:rPr lang="en-GB" sz="2670" spc="-1" dirty="0">
                <a:solidFill>
                  <a:srgbClr val="000000"/>
                </a:solidFill>
                <a:latin typeface="Arial"/>
                <a:sym typeface="Wingdings" panose="05000000000000000000" pitchFamily="2" charset="2"/>
              </a:rPr>
              <a:t>???</a:t>
            </a:r>
          </a:p>
          <a:p>
            <a:pPr marL="889200" lvl="1" indent="-324000">
              <a:spcBef>
                <a:spcPts val="938"/>
              </a:spcBef>
              <a:buSzPct val="100000"/>
              <a:buBlip>
                <a:blip r:embed="rId3"/>
              </a:buBlip>
            </a:pPr>
            <a:r>
              <a:rPr lang="en-GB" sz="2670" spc="-1" dirty="0">
                <a:solidFill>
                  <a:srgbClr val="000000"/>
                </a:solidFill>
                <a:latin typeface="Arial"/>
                <a:sym typeface="Wingdings" panose="05000000000000000000" pitchFamily="2" charset="2"/>
              </a:rPr>
              <a:t>Dans </a:t>
            </a:r>
            <a:r>
              <a:rPr lang="en-GB" sz="2670" spc="-1" dirty="0" err="1">
                <a:solidFill>
                  <a:srgbClr val="000000"/>
                </a:solidFill>
                <a:latin typeface="Arial"/>
                <a:sym typeface="Wingdings" panose="05000000000000000000" pitchFamily="2" charset="2"/>
              </a:rPr>
              <a:t>ce</a:t>
            </a:r>
            <a:r>
              <a:rPr lang="en-GB" sz="2670" spc="-1" dirty="0">
                <a:solidFill>
                  <a:srgbClr val="000000"/>
                </a:solidFill>
                <a:latin typeface="Arial"/>
                <a:sym typeface="Wingdings" panose="05000000000000000000" pitchFamily="2" charset="2"/>
              </a:rPr>
              <a:t> </a:t>
            </a:r>
            <a:r>
              <a:rPr lang="en-GB" sz="2670" spc="-1" dirty="0" err="1">
                <a:solidFill>
                  <a:srgbClr val="000000"/>
                </a:solidFill>
                <a:latin typeface="Arial"/>
                <a:sym typeface="Wingdings" panose="05000000000000000000" pitchFamily="2" charset="2"/>
              </a:rPr>
              <a:t>cours</a:t>
            </a:r>
            <a:r>
              <a:rPr lang="en-GB" sz="2670" spc="-1" dirty="0">
                <a:solidFill>
                  <a:srgbClr val="000000"/>
                </a:solidFill>
                <a:latin typeface="Arial"/>
                <a:sym typeface="Wingdings" panose="05000000000000000000" pitchFamily="2" charset="2"/>
              </a:rPr>
              <a:t> on </a:t>
            </a:r>
            <a:r>
              <a:rPr lang="en-GB" sz="2670" spc="-1" dirty="0" err="1">
                <a:solidFill>
                  <a:srgbClr val="000000"/>
                </a:solidFill>
                <a:latin typeface="Arial"/>
                <a:sym typeface="Wingdings" panose="05000000000000000000" pitchFamily="2" charset="2"/>
              </a:rPr>
              <a:t>va</a:t>
            </a:r>
            <a:r>
              <a:rPr lang="en-GB" sz="2670" spc="-1" dirty="0">
                <a:solidFill>
                  <a:srgbClr val="000000"/>
                </a:solidFill>
                <a:latin typeface="Arial"/>
                <a:sym typeface="Wingdings" panose="05000000000000000000" pitchFamily="2" charset="2"/>
              </a:rPr>
              <a:t> </a:t>
            </a:r>
            <a:r>
              <a:rPr lang="en-GB" sz="2670" spc="-1" dirty="0" err="1">
                <a:solidFill>
                  <a:srgbClr val="000000"/>
                </a:solidFill>
                <a:latin typeface="Arial"/>
                <a:sym typeface="Wingdings" panose="05000000000000000000" pitchFamily="2" charset="2"/>
              </a:rPr>
              <a:t>traiter</a:t>
            </a:r>
            <a:r>
              <a:rPr lang="en-GB" sz="2670" spc="-1" dirty="0">
                <a:solidFill>
                  <a:srgbClr val="000000"/>
                </a:solidFill>
                <a:latin typeface="Arial"/>
                <a:sym typeface="Wingdings" panose="05000000000000000000" pitchFamily="2" charset="2"/>
              </a:rPr>
              <a:t> le </a:t>
            </a:r>
            <a:r>
              <a:rPr lang="en-GB" sz="2670" spc="-1" dirty="0" err="1">
                <a:solidFill>
                  <a:srgbClr val="000000"/>
                </a:solidFill>
                <a:latin typeface="Arial"/>
                <a:sym typeface="Wingdings" panose="05000000000000000000" pitchFamily="2" charset="2"/>
              </a:rPr>
              <a:t>sujet</a:t>
            </a:r>
            <a:r>
              <a:rPr lang="en-GB" sz="2670" spc="-1" dirty="0">
                <a:solidFill>
                  <a:srgbClr val="000000"/>
                </a:solidFill>
                <a:latin typeface="Arial"/>
                <a:sym typeface="Wingdings" panose="05000000000000000000" pitchFamily="2" charset="2"/>
              </a:rPr>
              <a:t> des structures de </a:t>
            </a:r>
            <a:r>
              <a:rPr lang="en-GB" sz="2670" spc="-1" dirty="0" err="1">
                <a:solidFill>
                  <a:srgbClr val="000000"/>
                </a:solidFill>
                <a:latin typeface="Arial"/>
                <a:sym typeface="Wingdings" panose="05000000000000000000" pitchFamily="2" charset="2"/>
              </a:rPr>
              <a:t>donnée</a:t>
            </a:r>
            <a:r>
              <a:rPr lang="en-GB" sz="2670" spc="-1" dirty="0">
                <a:solidFill>
                  <a:srgbClr val="000000"/>
                </a:solidFill>
                <a:latin typeface="Arial"/>
                <a:sym typeface="Wingdings" panose="05000000000000000000" pitchFamily="2" charset="2"/>
              </a:rPr>
              <a:t> tout </a:t>
            </a:r>
            <a:r>
              <a:rPr lang="en-GB" sz="2670" spc="-1" dirty="0" err="1">
                <a:solidFill>
                  <a:srgbClr val="000000"/>
                </a:solidFill>
                <a:latin typeface="Arial"/>
                <a:sym typeface="Wingdings" panose="05000000000000000000" pitchFamily="2" charset="2"/>
              </a:rPr>
              <a:t>en</a:t>
            </a:r>
            <a:r>
              <a:rPr lang="en-GB" sz="2670" spc="-1" dirty="0">
                <a:solidFill>
                  <a:srgbClr val="000000"/>
                </a:solidFill>
                <a:latin typeface="Arial"/>
                <a:sym typeface="Wingdings" panose="05000000000000000000" pitchFamily="2" charset="2"/>
              </a:rPr>
              <a:t> </a:t>
            </a:r>
            <a:r>
              <a:rPr lang="en-GB" sz="2670" spc="-1" dirty="0" err="1">
                <a:solidFill>
                  <a:srgbClr val="000000"/>
                </a:solidFill>
                <a:latin typeface="Arial"/>
                <a:sym typeface="Wingdings" panose="05000000000000000000" pitchFamily="2" charset="2"/>
              </a:rPr>
              <a:t>gardons</a:t>
            </a:r>
            <a:r>
              <a:rPr lang="en-GB" sz="2670" spc="-1" dirty="0">
                <a:solidFill>
                  <a:srgbClr val="000000"/>
                </a:solidFill>
                <a:latin typeface="Arial"/>
                <a:sym typeface="Wingdings" panose="05000000000000000000" pitchFamily="2" charset="2"/>
              </a:rPr>
              <a:t> les mains sur la gestion de </a:t>
            </a:r>
            <a:r>
              <a:rPr lang="en-GB" sz="2670" spc="-1" dirty="0" err="1">
                <a:solidFill>
                  <a:srgbClr val="000000"/>
                </a:solidFill>
                <a:latin typeface="Arial"/>
                <a:sym typeface="Wingdings" panose="05000000000000000000" pitchFamily="2" charset="2"/>
              </a:rPr>
              <a:t>mémoire</a:t>
            </a:r>
            <a:r>
              <a:rPr lang="en-GB" sz="2670" spc="-1" dirty="0">
                <a:solidFill>
                  <a:srgbClr val="000000"/>
                </a:solidFill>
                <a:latin typeface="Arial"/>
                <a:sym typeface="Wingdings" panose="05000000000000000000" pitchFamily="2" charset="2"/>
              </a:rPr>
              <a:t>. </a:t>
            </a:r>
            <a:r>
              <a:rPr lang="en-GB" sz="2670" spc="-1" dirty="0" err="1">
                <a:solidFill>
                  <a:srgbClr val="000000"/>
                </a:solidFill>
                <a:latin typeface="Arial"/>
                <a:sym typeface="Wingdings" panose="05000000000000000000" pitchFamily="2" charset="2"/>
              </a:rPr>
              <a:t>Donc</a:t>
            </a:r>
            <a:r>
              <a:rPr lang="en-GB" sz="2670" spc="-1" dirty="0">
                <a:solidFill>
                  <a:srgbClr val="000000"/>
                </a:solidFill>
                <a:latin typeface="Arial"/>
                <a:sym typeface="Wingdings" panose="05000000000000000000" pitchFamily="2" charset="2"/>
              </a:rPr>
              <a:t>, la </a:t>
            </a:r>
            <a:r>
              <a:rPr lang="en-GB" sz="2670" spc="-1" dirty="0" err="1">
                <a:solidFill>
                  <a:srgbClr val="000000"/>
                </a:solidFill>
                <a:latin typeface="Arial"/>
                <a:sym typeface="Wingdings" panose="05000000000000000000" pitchFamily="2" charset="2"/>
              </a:rPr>
              <a:t>langage</a:t>
            </a:r>
            <a:r>
              <a:rPr lang="en-GB" sz="2670" spc="-1" dirty="0">
                <a:solidFill>
                  <a:srgbClr val="000000"/>
                </a:solidFill>
                <a:latin typeface="Arial"/>
                <a:sym typeface="Wingdings" panose="05000000000000000000" pitchFamily="2" charset="2"/>
              </a:rPr>
              <a:t> C nous permit de </a:t>
            </a:r>
            <a:r>
              <a:rPr lang="en-GB" sz="2670" spc="-1" dirty="0" err="1">
                <a:solidFill>
                  <a:srgbClr val="000000"/>
                </a:solidFill>
                <a:latin typeface="Arial"/>
                <a:sym typeface="Wingdings" panose="05000000000000000000" pitchFamily="2" charset="2"/>
              </a:rPr>
              <a:t>mieux</a:t>
            </a:r>
            <a:r>
              <a:rPr lang="en-GB" sz="2670" spc="-1" dirty="0">
                <a:solidFill>
                  <a:srgbClr val="000000"/>
                </a:solidFill>
                <a:latin typeface="Arial"/>
                <a:sym typeface="Wingdings" panose="05000000000000000000" pitchFamily="2" charset="2"/>
              </a:rPr>
              <a:t> </a:t>
            </a:r>
            <a:r>
              <a:rPr lang="en-GB" sz="2670" spc="-1" dirty="0" err="1">
                <a:solidFill>
                  <a:srgbClr val="000000"/>
                </a:solidFill>
                <a:latin typeface="Arial"/>
                <a:sym typeface="Wingdings" panose="05000000000000000000" pitchFamily="2" charset="2"/>
              </a:rPr>
              <a:t>comprendre</a:t>
            </a:r>
            <a:r>
              <a:rPr lang="en-GB" sz="2670" spc="-1" dirty="0">
                <a:solidFill>
                  <a:srgbClr val="000000"/>
                </a:solidFill>
                <a:latin typeface="Arial"/>
                <a:sym typeface="Wingdings" panose="05000000000000000000" pitchFamily="2" charset="2"/>
              </a:rPr>
              <a:t> </a:t>
            </a:r>
            <a:r>
              <a:rPr lang="en-GB" sz="2670" spc="-1" dirty="0" err="1">
                <a:solidFill>
                  <a:srgbClr val="000000"/>
                </a:solidFill>
                <a:latin typeface="Arial"/>
                <a:sym typeface="Wingdings" panose="05000000000000000000" pitchFamily="2" charset="2"/>
              </a:rPr>
              <a:t>ces</a:t>
            </a:r>
            <a:r>
              <a:rPr lang="en-GB" sz="2670" spc="-1" dirty="0">
                <a:solidFill>
                  <a:srgbClr val="000000"/>
                </a:solidFill>
                <a:latin typeface="Arial"/>
                <a:sym typeface="Wingdings" panose="05000000000000000000" pitchFamily="2" charset="2"/>
              </a:rPr>
              <a:t> aspects </a:t>
            </a:r>
            <a:r>
              <a:rPr lang="en-GB" sz="2670" spc="-1" dirty="0" err="1">
                <a:solidFill>
                  <a:srgbClr val="000000"/>
                </a:solidFill>
                <a:latin typeface="Arial"/>
                <a:sym typeface="Wingdings" panose="05000000000000000000" pitchFamily="2" charset="2"/>
              </a:rPr>
              <a:t>importants</a:t>
            </a:r>
            <a:r>
              <a:rPr lang="en-GB" sz="2670" spc="-1" dirty="0">
                <a:solidFill>
                  <a:srgbClr val="000000"/>
                </a:solidFill>
                <a:latin typeface="Arial"/>
                <a:sym typeface="Wingdings" panose="05000000000000000000" pitchFamily="2" charset="2"/>
              </a:rPr>
              <a:t>; gestion </a:t>
            </a:r>
            <a:r>
              <a:rPr lang="en-GB" sz="2670" spc="-1" dirty="0" err="1">
                <a:solidFill>
                  <a:srgbClr val="000000"/>
                </a:solidFill>
                <a:latin typeface="Arial"/>
                <a:sym typeface="Wingdings" panose="05000000000000000000" pitchFamily="2" charset="2"/>
              </a:rPr>
              <a:t>mémoire</a:t>
            </a:r>
            <a:r>
              <a:rPr lang="en-GB" sz="2670" spc="-1" dirty="0">
                <a:solidFill>
                  <a:srgbClr val="000000"/>
                </a:solidFill>
                <a:latin typeface="Arial"/>
                <a:sym typeface="Wingdings" panose="05000000000000000000" pitchFamily="2" charset="2"/>
              </a:rPr>
              <a:t> et structures de </a:t>
            </a:r>
            <a:r>
              <a:rPr lang="en-GB" sz="2670" spc="-1" dirty="0" err="1">
                <a:solidFill>
                  <a:srgbClr val="000000"/>
                </a:solidFill>
                <a:latin typeface="Arial"/>
                <a:sym typeface="Wingdings" panose="05000000000000000000" pitchFamily="2" charset="2"/>
              </a:rPr>
              <a:t>donnée</a:t>
            </a:r>
            <a:r>
              <a:rPr lang="en-GB" sz="2670" spc="-1" dirty="0">
                <a:solidFill>
                  <a:srgbClr val="000000"/>
                </a:solidFill>
                <a:latin typeface="Arial"/>
                <a:sym typeface="Wingdings" panose="05000000000000000000" pitchFamily="2" charset="2"/>
              </a:rPr>
              <a:t>.</a:t>
            </a:r>
            <a:endParaRPr lang="en-GB" sz="2670" spc="-1" dirty="0">
              <a:solidFill>
                <a:srgbClr val="000000"/>
              </a:solidFill>
            </a:endParaRPr>
          </a:p>
        </p:txBody>
      </p:sp>
    </p:spTree>
    <p:extLst>
      <p:ext uri="{BB962C8B-B14F-4D97-AF65-F5344CB8AC3E}">
        <p14:creationId xmlns:p14="http://schemas.microsoft.com/office/powerpoint/2010/main" val="176645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Pointeurs</a:t>
            </a: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Quize:1</a:t>
            </a:r>
            <a:endParaRPr lang="fr-FR" sz="2000" b="1" spc="-1" dirty="0">
              <a:solidFill>
                <a:srgbClr val="000000"/>
              </a:solidFill>
            </a:endParaRPr>
          </a:p>
          <a:p>
            <a:r>
              <a:rPr lang="fr-FR" dirty="0">
                <a:solidFill>
                  <a:srgbClr val="804000"/>
                </a:solidFill>
                <a:highlight>
                  <a:srgbClr val="FFFFFF"/>
                </a:highlight>
              </a:rPr>
              <a:t>#</a:t>
            </a:r>
            <a:r>
              <a:rPr lang="fr-FR" dirty="0" err="1">
                <a:solidFill>
                  <a:srgbClr val="804000"/>
                </a:solidFill>
                <a:highlight>
                  <a:srgbClr val="FFFFFF"/>
                </a:highlight>
              </a:rPr>
              <a:t>include</a:t>
            </a:r>
            <a:r>
              <a:rPr lang="fr-FR" dirty="0">
                <a:solidFill>
                  <a:srgbClr val="804000"/>
                </a:solidFill>
                <a:highlight>
                  <a:srgbClr val="FFFFFF"/>
                </a:highlight>
              </a:rPr>
              <a:t> &lt;</a:t>
            </a:r>
            <a:r>
              <a:rPr lang="fr-FR" dirty="0" err="1">
                <a:solidFill>
                  <a:srgbClr val="804000"/>
                </a:solidFill>
                <a:highlight>
                  <a:srgbClr val="FFFFFF"/>
                </a:highlight>
              </a:rPr>
              <a:t>stdio.h</a:t>
            </a:r>
            <a:r>
              <a:rPr lang="fr-FR" dirty="0">
                <a:solidFill>
                  <a:srgbClr val="804000"/>
                </a:solidFill>
                <a:highlight>
                  <a:srgbClr val="FFFFFF"/>
                </a:highlight>
              </a:rPr>
              <a:t>&gt;</a:t>
            </a:r>
          </a:p>
          <a:p>
            <a:r>
              <a:rPr lang="fr-FR" dirty="0">
                <a:solidFill>
                  <a:srgbClr val="804000"/>
                </a:solidFill>
                <a:highlight>
                  <a:srgbClr val="FFFFFF"/>
                </a:highlight>
              </a:rPr>
              <a:t>#</a:t>
            </a:r>
            <a:r>
              <a:rPr lang="fr-FR" dirty="0" err="1">
                <a:solidFill>
                  <a:srgbClr val="804000"/>
                </a:solidFill>
                <a:highlight>
                  <a:srgbClr val="FFFFFF"/>
                </a:highlight>
              </a:rPr>
              <a:t>include</a:t>
            </a:r>
            <a:r>
              <a:rPr lang="fr-FR" dirty="0">
                <a:solidFill>
                  <a:srgbClr val="804000"/>
                </a:solidFill>
                <a:highlight>
                  <a:srgbClr val="FFFFFF"/>
                </a:highlight>
              </a:rPr>
              <a:t> &lt;</a:t>
            </a:r>
            <a:r>
              <a:rPr lang="fr-FR" dirty="0" err="1">
                <a:solidFill>
                  <a:srgbClr val="804000"/>
                </a:solidFill>
                <a:highlight>
                  <a:srgbClr val="FFFFFF"/>
                </a:highlight>
              </a:rPr>
              <a:t>math.h</a:t>
            </a:r>
            <a:r>
              <a:rPr lang="fr-FR" dirty="0">
                <a:solidFill>
                  <a:srgbClr val="804000"/>
                </a:solidFill>
                <a:highlight>
                  <a:srgbClr val="FFFFFF"/>
                </a:highlight>
              </a:rPr>
              <a:t>&gt;</a:t>
            </a:r>
          </a:p>
          <a:p>
            <a:endParaRPr lang="fr-FR" dirty="0">
              <a:solidFill>
                <a:srgbClr val="804000"/>
              </a:solidFill>
              <a:highlight>
                <a:srgbClr val="FFFFFF"/>
              </a:highlight>
            </a:endParaRPr>
          </a:p>
          <a:p>
            <a:r>
              <a:rPr lang="fr-FR" dirty="0">
                <a:solidFill>
                  <a:srgbClr val="804000"/>
                </a:solidFill>
                <a:highlight>
                  <a:srgbClr val="FFFFFF"/>
                </a:highlight>
              </a:rPr>
              <a:t>#</a:t>
            </a:r>
            <a:r>
              <a:rPr lang="fr-FR" dirty="0" err="1">
                <a:solidFill>
                  <a:srgbClr val="804000"/>
                </a:solidFill>
                <a:highlight>
                  <a:srgbClr val="FFFFFF"/>
                </a:highlight>
              </a:rPr>
              <a:t>define</a:t>
            </a:r>
            <a:r>
              <a:rPr lang="fr-FR" dirty="0">
                <a:solidFill>
                  <a:srgbClr val="804000"/>
                </a:solidFill>
                <a:highlight>
                  <a:srgbClr val="FFFFFF"/>
                </a:highlight>
              </a:rPr>
              <a:t> MAX 10</a:t>
            </a:r>
          </a:p>
          <a:p>
            <a:endParaRPr lang="fr-FR" dirty="0">
              <a:solidFill>
                <a:srgbClr val="8000FF"/>
              </a:solidFill>
              <a:highlight>
                <a:srgbClr val="FFFFFF"/>
              </a:highlight>
            </a:endParaRPr>
          </a:p>
          <a:p>
            <a:r>
              <a:rPr lang="fr-FR" dirty="0" err="1">
                <a:solidFill>
                  <a:srgbClr val="8000FF"/>
                </a:solidFill>
                <a:highlight>
                  <a:srgbClr val="FFFFFF"/>
                </a:highlight>
              </a:rPr>
              <a:t>int</a:t>
            </a:r>
            <a:r>
              <a:rPr lang="fr-FR" dirty="0">
                <a:solidFill>
                  <a:srgbClr val="000000"/>
                </a:solidFill>
                <a:highlight>
                  <a:srgbClr val="FFFFFF"/>
                </a:highlight>
              </a:rPr>
              <a:t> main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S</a:t>
            </a:r>
            <a:r>
              <a:rPr lang="fr-FR" b="1" dirty="0">
                <a:solidFill>
                  <a:srgbClr val="000080"/>
                </a:solidFill>
                <a:highlight>
                  <a:srgbClr val="FFFFFF"/>
                </a:highlight>
              </a:rPr>
              <a:t>[</a:t>
            </a:r>
            <a:r>
              <a:rPr lang="fr-FR" dirty="0">
                <a:solidFill>
                  <a:srgbClr val="000000"/>
                </a:solidFill>
                <a:highlight>
                  <a:srgbClr val="FFFFFF"/>
                </a:highlight>
              </a:rPr>
              <a:t>MAX</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FF8000"/>
                </a:solidFill>
                <a:highlight>
                  <a:srgbClr val="FFFFFF"/>
                </a:highlight>
              </a:rPr>
              <a:t>3</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4</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FF8000"/>
                </a:solidFill>
                <a:highlight>
                  <a:srgbClr val="FFFFFF"/>
                </a:highlight>
              </a:rPr>
              <a:t>7</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3</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8</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FF8000"/>
                </a:solidFill>
                <a:highlight>
                  <a:srgbClr val="FFFFFF"/>
                </a:highlight>
              </a:rPr>
              <a:t>1</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4</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FF8000"/>
                </a:solidFill>
                <a:highlight>
                  <a:srgbClr val="FFFFFF"/>
                </a:highlight>
              </a:rPr>
              <a:t>9</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T</a:t>
            </a:r>
            <a:r>
              <a:rPr lang="fr-FR" b="1" dirty="0">
                <a:solidFill>
                  <a:srgbClr val="000080"/>
                </a:solidFill>
                <a:highlight>
                  <a:srgbClr val="FFFFFF"/>
                </a:highlight>
              </a:rPr>
              <a:t>[</a:t>
            </a:r>
            <a:r>
              <a:rPr lang="fr-FR" dirty="0">
                <a:solidFill>
                  <a:srgbClr val="000000"/>
                </a:solidFill>
                <a:highlight>
                  <a:srgbClr val="FFFFFF"/>
                </a:highlight>
              </a:rPr>
              <a:t>MAX</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i</a:t>
            </a:r>
            <a:r>
              <a:rPr lang="fr-FR" b="1" dirty="0">
                <a:solidFill>
                  <a:srgbClr val="000080"/>
                </a:solidFill>
                <a:highlight>
                  <a:srgbClr val="FFFFFF"/>
                </a:highlight>
              </a:rPr>
              <a:t>,</a:t>
            </a:r>
            <a:r>
              <a:rPr lang="fr-FR" dirty="0">
                <a:solidFill>
                  <a:srgbClr val="000000"/>
                </a:solidFill>
                <a:highlight>
                  <a:srgbClr val="FFFFFF"/>
                </a:highlight>
              </a:rPr>
              <a:t> j</a:t>
            </a:r>
            <a:r>
              <a:rPr lang="fr-FR" b="1" dirty="0">
                <a:solidFill>
                  <a:srgbClr val="000080"/>
                </a:solidFill>
                <a:highlight>
                  <a:srgbClr val="FFFFFF"/>
                </a:highlight>
              </a:rPr>
              <a:t>;</a:t>
            </a:r>
            <a:endParaRPr lang="fr-FR" dirty="0">
              <a:solidFill>
                <a:srgbClr val="000000"/>
              </a:solidFill>
              <a:highlight>
                <a:srgbClr val="FFFFFF"/>
              </a:highlight>
            </a:endParaRPr>
          </a:p>
          <a:p>
            <a:r>
              <a:rPr lang="nn-NO" dirty="0">
                <a:solidFill>
                  <a:srgbClr val="000000"/>
                </a:solidFill>
                <a:highlight>
                  <a:srgbClr val="FFFFFF"/>
                </a:highlight>
              </a:rPr>
              <a:t>	</a:t>
            </a:r>
            <a:r>
              <a:rPr lang="nn-NO" b="1" dirty="0">
                <a:solidFill>
                  <a:srgbClr val="0000FF"/>
                </a:solidFill>
                <a:highlight>
                  <a:srgbClr val="FFFFFF"/>
                </a:highlight>
              </a:rPr>
              <a:t>for</a:t>
            </a:r>
            <a:r>
              <a:rPr lang="nn-NO" dirty="0">
                <a:solidFill>
                  <a:srgbClr val="000000"/>
                </a:solidFill>
                <a:highlight>
                  <a:srgbClr val="FFFFFF"/>
                </a:highlight>
              </a:rPr>
              <a:t> </a:t>
            </a:r>
            <a:r>
              <a:rPr lang="nn-NO" b="1" dirty="0">
                <a:solidFill>
                  <a:srgbClr val="000080"/>
                </a:solidFill>
                <a:highlight>
                  <a:srgbClr val="FFFFFF"/>
                </a:highlight>
              </a:rPr>
              <a:t>(</a:t>
            </a:r>
            <a:r>
              <a:rPr lang="nn-NO" dirty="0">
                <a:solidFill>
                  <a:srgbClr val="000000"/>
                </a:solidFill>
                <a:highlight>
                  <a:srgbClr val="FFFFFF"/>
                </a:highlight>
              </a:rPr>
              <a:t>i </a:t>
            </a:r>
            <a:r>
              <a:rPr lang="nn-NO" b="1" dirty="0">
                <a:solidFill>
                  <a:srgbClr val="000080"/>
                </a:solidFill>
                <a:highlight>
                  <a:srgbClr val="FFFFFF"/>
                </a:highlight>
              </a:rPr>
              <a:t>=</a:t>
            </a:r>
            <a:r>
              <a:rPr lang="nn-NO" dirty="0">
                <a:solidFill>
                  <a:srgbClr val="000000"/>
                </a:solidFill>
                <a:highlight>
                  <a:srgbClr val="FFFFFF"/>
                </a:highlight>
              </a:rPr>
              <a:t> </a:t>
            </a:r>
            <a:r>
              <a:rPr lang="nn-NO" dirty="0">
                <a:solidFill>
                  <a:srgbClr val="FF8000"/>
                </a:solidFill>
                <a:highlight>
                  <a:srgbClr val="FFFFFF"/>
                </a:highlight>
              </a:rPr>
              <a:t>0</a:t>
            </a:r>
            <a:r>
              <a:rPr lang="nn-NO" b="1" dirty="0">
                <a:solidFill>
                  <a:srgbClr val="000080"/>
                </a:solidFill>
                <a:highlight>
                  <a:srgbClr val="FFFFFF"/>
                </a:highlight>
              </a:rPr>
              <a:t>,</a:t>
            </a:r>
            <a:r>
              <a:rPr lang="nn-NO" dirty="0">
                <a:solidFill>
                  <a:srgbClr val="000000"/>
                </a:solidFill>
                <a:highlight>
                  <a:srgbClr val="FFFFFF"/>
                </a:highlight>
              </a:rPr>
              <a:t> j </a:t>
            </a:r>
            <a:r>
              <a:rPr lang="nn-NO" b="1" dirty="0">
                <a:solidFill>
                  <a:srgbClr val="000080"/>
                </a:solidFill>
                <a:highlight>
                  <a:srgbClr val="FFFFFF"/>
                </a:highlight>
              </a:rPr>
              <a:t>=</a:t>
            </a:r>
            <a:r>
              <a:rPr lang="nn-NO" dirty="0">
                <a:solidFill>
                  <a:srgbClr val="000000"/>
                </a:solidFill>
                <a:highlight>
                  <a:srgbClr val="FFFFFF"/>
                </a:highlight>
              </a:rPr>
              <a:t> </a:t>
            </a:r>
            <a:r>
              <a:rPr lang="nn-NO" dirty="0">
                <a:solidFill>
                  <a:srgbClr val="FF8000"/>
                </a:solidFill>
                <a:highlight>
                  <a:srgbClr val="FFFFFF"/>
                </a:highlight>
              </a:rPr>
              <a:t>0</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&lt;</a:t>
            </a:r>
            <a:r>
              <a:rPr lang="nn-NO" dirty="0">
                <a:solidFill>
                  <a:srgbClr val="000000"/>
                </a:solidFill>
                <a:highlight>
                  <a:srgbClr val="FFFFFF"/>
                </a:highlight>
              </a:rPr>
              <a:t> MAX</a:t>
            </a:r>
            <a:r>
              <a:rPr lang="nn-NO" b="1" dirty="0">
                <a:solidFill>
                  <a:srgbClr val="000080"/>
                </a:solidFill>
                <a:highlight>
                  <a:srgbClr val="FFFFFF"/>
                </a:highlight>
              </a:rPr>
              <a:t>;</a:t>
            </a:r>
            <a:r>
              <a:rPr lang="nn-NO" dirty="0">
                <a:solidFill>
                  <a:srgbClr val="000000"/>
                </a:solidFill>
                <a:highlight>
                  <a:srgbClr val="FFFFFF"/>
                </a:highlight>
              </a:rPr>
              <a:t> i</a:t>
            </a:r>
            <a:r>
              <a:rPr lang="nn-NO" b="1" dirty="0">
                <a:solidFill>
                  <a:srgbClr val="000080"/>
                </a:solidFill>
                <a:highlight>
                  <a:srgbClr val="FFFFFF"/>
                </a:highlight>
              </a:rPr>
              <a:t>++)</a:t>
            </a:r>
            <a:endParaRPr lang="nn-NO"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S </a:t>
            </a:r>
            <a:r>
              <a:rPr lang="fr-FR" b="1" dirty="0">
                <a:solidFill>
                  <a:srgbClr val="000080"/>
                </a:solidFill>
                <a:highlight>
                  <a:srgbClr val="FFFFFF"/>
                </a:highlight>
              </a:rPr>
              <a:t>+</a:t>
            </a:r>
            <a:r>
              <a:rPr lang="fr-FR" dirty="0">
                <a:solidFill>
                  <a:srgbClr val="000000"/>
                </a:solidFill>
                <a:highlight>
                  <a:srgbClr val="FFFFFF"/>
                </a:highlight>
              </a:rPr>
              <a:t> i</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&gt;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T </a:t>
            </a:r>
            <a:r>
              <a:rPr lang="fr-FR" b="1" dirty="0">
                <a:solidFill>
                  <a:srgbClr val="000080"/>
                </a:solidFill>
                <a:highlight>
                  <a:srgbClr val="FFFFFF"/>
                </a:highlight>
              </a:rPr>
              <a:t>+</a:t>
            </a:r>
            <a:r>
              <a:rPr lang="fr-FR" dirty="0">
                <a:solidFill>
                  <a:srgbClr val="000000"/>
                </a:solidFill>
                <a:highlight>
                  <a:srgbClr val="FFFFFF"/>
                </a:highlight>
              </a:rPr>
              <a:t> j</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S </a:t>
            </a:r>
            <a:r>
              <a:rPr lang="fr-FR" b="1" dirty="0">
                <a:solidFill>
                  <a:srgbClr val="000080"/>
                </a:solidFill>
                <a:highlight>
                  <a:srgbClr val="FFFFFF"/>
                </a:highlight>
              </a:rPr>
              <a:t>+</a:t>
            </a:r>
            <a:r>
              <a:rPr lang="fr-FR" dirty="0">
                <a:solidFill>
                  <a:srgbClr val="000000"/>
                </a:solidFill>
                <a:highlight>
                  <a:srgbClr val="FFFFFF"/>
                </a:highlight>
              </a:rPr>
              <a:t> i</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j</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nn-NO" dirty="0">
                <a:solidFill>
                  <a:srgbClr val="000000"/>
                </a:solidFill>
                <a:highlight>
                  <a:srgbClr val="FFFFFF"/>
                </a:highlight>
              </a:rPr>
              <a:t>	</a:t>
            </a:r>
            <a:r>
              <a:rPr lang="nn-NO" b="1" dirty="0">
                <a:solidFill>
                  <a:srgbClr val="0000FF"/>
                </a:solidFill>
                <a:highlight>
                  <a:srgbClr val="FFFFFF"/>
                </a:highlight>
              </a:rPr>
              <a:t>for</a:t>
            </a:r>
            <a:r>
              <a:rPr lang="nn-NO" dirty="0">
                <a:solidFill>
                  <a:srgbClr val="000000"/>
                </a:solidFill>
                <a:highlight>
                  <a:srgbClr val="FFFFFF"/>
                </a:highlight>
              </a:rPr>
              <a:t> </a:t>
            </a:r>
            <a:r>
              <a:rPr lang="nn-NO" b="1" dirty="0">
                <a:solidFill>
                  <a:srgbClr val="000080"/>
                </a:solidFill>
                <a:highlight>
                  <a:srgbClr val="FFFFFF"/>
                </a:highlight>
              </a:rPr>
              <a:t>(</a:t>
            </a:r>
            <a:r>
              <a:rPr lang="nn-NO" dirty="0">
                <a:solidFill>
                  <a:srgbClr val="000000"/>
                </a:solidFill>
                <a:highlight>
                  <a:srgbClr val="FFFFFF"/>
                </a:highlight>
              </a:rPr>
              <a:t>i </a:t>
            </a:r>
            <a:r>
              <a:rPr lang="nn-NO" b="1" dirty="0">
                <a:solidFill>
                  <a:srgbClr val="000080"/>
                </a:solidFill>
                <a:highlight>
                  <a:srgbClr val="FFFFFF"/>
                </a:highlight>
              </a:rPr>
              <a:t>=</a:t>
            </a:r>
            <a:r>
              <a:rPr lang="nn-NO" dirty="0">
                <a:solidFill>
                  <a:srgbClr val="000000"/>
                </a:solidFill>
                <a:highlight>
                  <a:srgbClr val="FFFFFF"/>
                </a:highlight>
              </a:rPr>
              <a:t> </a:t>
            </a:r>
            <a:r>
              <a:rPr lang="nn-NO" dirty="0">
                <a:solidFill>
                  <a:srgbClr val="FF8000"/>
                </a:solidFill>
                <a:highlight>
                  <a:srgbClr val="FFFFFF"/>
                </a:highlight>
              </a:rPr>
              <a:t>0</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&lt;</a:t>
            </a:r>
            <a:r>
              <a:rPr lang="nn-NO" dirty="0">
                <a:solidFill>
                  <a:srgbClr val="000000"/>
                </a:solidFill>
                <a:highlight>
                  <a:srgbClr val="FFFFFF"/>
                </a:highlight>
              </a:rPr>
              <a:t> j</a:t>
            </a:r>
            <a:r>
              <a:rPr lang="nn-NO" b="1" dirty="0">
                <a:solidFill>
                  <a:srgbClr val="000080"/>
                </a:solidFill>
                <a:highlight>
                  <a:srgbClr val="FFFFFF"/>
                </a:highlight>
              </a:rPr>
              <a:t>;</a:t>
            </a:r>
            <a:r>
              <a:rPr lang="nn-NO" dirty="0">
                <a:solidFill>
                  <a:srgbClr val="000000"/>
                </a:solidFill>
                <a:highlight>
                  <a:srgbClr val="FFFFFF"/>
                </a:highlight>
              </a:rPr>
              <a:t> i</a:t>
            </a:r>
            <a:r>
              <a:rPr lang="nn-NO" b="1" dirty="0">
                <a:solidFill>
                  <a:srgbClr val="000080"/>
                </a:solidFill>
                <a:highlight>
                  <a:srgbClr val="FFFFFF"/>
                </a:highlight>
              </a:rPr>
              <a:t>++)</a:t>
            </a:r>
            <a:endParaRPr lang="nn-NO" dirty="0">
              <a:solidFill>
                <a:srgbClr val="000000"/>
              </a:solidFill>
              <a:highlight>
                <a:srgbClr val="FFFFFF"/>
              </a:highlight>
            </a:endParaRPr>
          </a:p>
          <a:p>
            <a:r>
              <a:rPr lang="fr-FR" dirty="0">
                <a:solidFill>
                  <a:srgbClr val="000000"/>
                </a:solidFill>
                <a:highlight>
                  <a:srgbClr val="FFFFFF"/>
                </a:highlight>
              </a:rPr>
              <a:t>	    printf</a:t>
            </a:r>
            <a:r>
              <a:rPr lang="fr-FR" b="1" dirty="0">
                <a:solidFill>
                  <a:srgbClr val="000080"/>
                </a:solidFill>
                <a:highlight>
                  <a:srgbClr val="FFFFFF"/>
                </a:highlight>
              </a:rPr>
              <a:t>(</a:t>
            </a:r>
            <a:r>
              <a:rPr lang="fr-FR" dirty="0">
                <a:solidFill>
                  <a:srgbClr val="808080"/>
                </a:solidFill>
                <a:highlight>
                  <a:srgbClr val="FFFFFF"/>
                </a:highlight>
              </a:rPr>
              <a:t>"%d-&gt;"</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T </a:t>
            </a:r>
            <a:r>
              <a:rPr lang="fr-FR" b="1" dirty="0">
                <a:solidFill>
                  <a:srgbClr val="000080"/>
                </a:solidFill>
                <a:highlight>
                  <a:srgbClr val="FFFFFF"/>
                </a:highlight>
              </a:rPr>
              <a:t>+</a:t>
            </a:r>
            <a:r>
              <a:rPr lang="fr-FR" dirty="0">
                <a:solidFill>
                  <a:srgbClr val="000000"/>
                </a:solidFill>
                <a:highlight>
                  <a:srgbClr val="FFFFFF"/>
                </a:highlight>
              </a:rPr>
              <a:t> i</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pPr marL="565200" lvl="1">
              <a:spcBef>
                <a:spcPts val="938"/>
              </a:spcBef>
              <a:buSzPct val="100000"/>
            </a:pPr>
            <a:endParaRPr lang="fr-FR" sz="2000" spc="-1" dirty="0">
              <a:solidFill>
                <a:srgbClr val="000000"/>
              </a:solidFill>
            </a:endParaRP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94100" y="10718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4470400" y="223262"/>
            <a:ext cx="4889500" cy="187743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t>Question : </a:t>
            </a:r>
            <a:r>
              <a:rPr lang="fr-FR" dirty="0"/>
              <a:t>Quel est le résultat de ce programme?</a:t>
            </a:r>
          </a:p>
          <a:p>
            <a:r>
              <a:rPr lang="fr-FR" sz="1600" b="1" dirty="0"/>
              <a:t>Choix:</a:t>
            </a:r>
          </a:p>
          <a:p>
            <a:pPr lvl="1"/>
            <a:r>
              <a:rPr lang="fr-FR" sz="1600" dirty="0"/>
              <a:t>A- Rien ou il y a un erreur dans le programme </a:t>
            </a:r>
          </a:p>
          <a:p>
            <a:pPr lvl="1"/>
            <a:r>
              <a:rPr lang="fr-FR" sz="1600" dirty="0"/>
              <a:t>B- -3-&gt;4-&gt;0-&gt;-7-&gt;3-&gt;8-&gt;0-&gt;-1-&gt;4-&gt;-9</a:t>
            </a:r>
          </a:p>
          <a:p>
            <a:pPr lvl="1"/>
            <a:r>
              <a:rPr lang="fr-FR" sz="1600" dirty="0"/>
              <a:t>C- -3,4,0,7</a:t>
            </a:r>
          </a:p>
          <a:p>
            <a:pPr lvl="1"/>
            <a:r>
              <a:rPr lang="fr-FR" sz="1600" dirty="0"/>
              <a:t>D- 4-&gt;3-&gt;8-&gt;4-&gt;</a:t>
            </a:r>
            <a:endParaRPr lang="fr-FR" dirty="0"/>
          </a:p>
        </p:txBody>
      </p:sp>
      <p:sp>
        <p:nvSpPr>
          <p:cNvPr id="2" name="ZoneTexte 1">
            <a:extLst>
              <a:ext uri="{FF2B5EF4-FFF2-40B4-BE49-F238E27FC236}">
                <a16:creationId xmlns:a16="http://schemas.microsoft.com/office/drawing/2014/main" id="{97429A1F-5C23-46AD-B2F3-BA9F32D635B1}"/>
              </a:ext>
            </a:extLst>
          </p:cNvPr>
          <p:cNvSpPr txBox="1"/>
          <p:nvPr/>
        </p:nvSpPr>
        <p:spPr>
          <a:xfrm>
            <a:off x="6718300" y="4064000"/>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en-GB" sz="2670" spc="-1" dirty="0">
                <a:solidFill>
                  <a:srgbClr val="000000"/>
                </a:solidFill>
              </a:rPr>
              <a:t>Tableaux </a:t>
            </a:r>
          </a:p>
          <a:p>
            <a:pPr marL="432000" indent="-324000">
              <a:spcBef>
                <a:spcPts val="938"/>
              </a:spcBef>
              <a:buSzPct val="100000"/>
              <a:buBlip>
                <a:blip r:embed="rId3"/>
              </a:buBlip>
            </a:pPr>
            <a:r>
              <a:rPr lang="fr-FR" sz="2670" b="0" strike="noStrike" spc="-1" dirty="0">
                <a:solidFill>
                  <a:srgbClr val="000000"/>
                </a:solidFill>
                <a:latin typeface="Arial"/>
              </a:rPr>
              <a:t>Pointeur</a:t>
            </a:r>
            <a:r>
              <a:rPr lang="fr-FR" sz="2670" spc="-1" dirty="0">
                <a:solidFill>
                  <a:srgbClr val="000000"/>
                </a:solidFill>
                <a:latin typeface="Arial"/>
              </a:rPr>
              <a:t>s</a:t>
            </a:r>
            <a:endParaRPr lang="fr-FR" sz="2670" b="0" strike="noStrike" spc="-1" dirty="0">
              <a:solidFill>
                <a:srgbClr val="000000"/>
              </a:solidFill>
              <a:latin typeface="Arial"/>
            </a:endParaRPr>
          </a:p>
          <a:p>
            <a:pPr marL="432000" indent="-324000">
              <a:spcBef>
                <a:spcPts val="938"/>
              </a:spcBef>
              <a:buSzPct val="100000"/>
              <a:buBlip>
                <a:blip r:embed="rId3"/>
              </a:buBlip>
            </a:pPr>
            <a:r>
              <a:rPr lang="fr-FR" sz="4000" b="1" spc="-1" dirty="0">
                <a:solidFill>
                  <a:srgbClr val="FF0000"/>
                </a:solidFill>
              </a:rPr>
              <a:t>Structures</a:t>
            </a:r>
            <a:r>
              <a:rPr lang="en-GB" sz="4000" b="1" spc="-1" dirty="0">
                <a:solidFill>
                  <a:srgbClr val="FF0000"/>
                </a:solidFill>
              </a:rPr>
              <a:t> &amp; Unions</a:t>
            </a:r>
          </a:p>
          <a:p>
            <a:pPr marL="432000" indent="-324000">
              <a:spcBef>
                <a:spcPts val="938"/>
              </a:spcBef>
              <a:buSzPct val="100000"/>
              <a:buBlip>
                <a:blip r:embed="rId3"/>
              </a:buBlip>
            </a:pPr>
            <a:r>
              <a:rPr lang="fr-FR" sz="2670" b="0" strike="noStrike" spc="-1" dirty="0">
                <a:solidFill>
                  <a:srgbClr val="000000"/>
                </a:solidFill>
                <a:latin typeface="Arial"/>
              </a:rPr>
              <a:t>Récusions</a:t>
            </a:r>
            <a:r>
              <a:rPr lang="en-GB" sz="2670" b="0" strike="noStrike" spc="-1" dirty="0">
                <a:solidFill>
                  <a:srgbClr val="000000"/>
                </a:solidFill>
                <a:latin typeface="Arial"/>
              </a:rPr>
              <a:t> versus </a:t>
            </a:r>
            <a:r>
              <a:rPr lang="fr-FR" sz="2670" spc="-1" dirty="0">
                <a:solidFill>
                  <a:srgbClr val="000000"/>
                </a:solidFill>
                <a:latin typeface="Arial"/>
              </a:rPr>
              <a:t>Itérations</a:t>
            </a:r>
            <a:endParaRPr lang="fr-FR" sz="2670" b="0" strike="noStrike" spc="-1" dirty="0">
              <a:solidFill>
                <a:srgbClr val="000000"/>
              </a:solidFill>
              <a:latin typeface="Arial"/>
            </a:endParaRP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398650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Structures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Définitions</a:t>
            </a:r>
          </a:p>
          <a:p>
            <a:pPr marL="889200" lvl="1" indent="-324000">
              <a:spcBef>
                <a:spcPts val="938"/>
              </a:spcBef>
              <a:buSzPct val="100000"/>
              <a:buBlip>
                <a:blip r:embed="rId3"/>
              </a:buBlip>
            </a:pPr>
            <a:r>
              <a:rPr lang="fr-FR" sz="2000" spc="-1" dirty="0">
                <a:solidFill>
                  <a:srgbClr val="000000"/>
                </a:solidFill>
              </a:rPr>
              <a:t>Une structure est un type de données défini par l’utilisateur disponible dans C qui permet de combiner des éléments de données de différents types. </a:t>
            </a:r>
          </a:p>
          <a:p>
            <a:pPr marL="1346400" lvl="2" indent="-324000">
              <a:spcBef>
                <a:spcPts val="938"/>
              </a:spcBef>
              <a:buSzPct val="100000"/>
              <a:buBlip>
                <a:blip r:embed="rId3"/>
              </a:buBlip>
            </a:pPr>
            <a:r>
              <a:rPr lang="fr-FR" sz="2000" spc="-1" dirty="0">
                <a:solidFill>
                  <a:srgbClr val="000000"/>
                </a:solidFill>
              </a:rPr>
              <a:t>Les structures sont utilisées pour représenter un enregistrement.</a:t>
            </a:r>
          </a:p>
          <a:p>
            <a:pPr marL="889200" lvl="1" indent="-324000">
              <a:spcBef>
                <a:spcPts val="938"/>
              </a:spcBef>
              <a:buSzPct val="100000"/>
              <a:buBlip>
                <a:blip r:embed="rId3"/>
              </a:buBlip>
            </a:pPr>
            <a:r>
              <a:rPr lang="fr-FR" sz="2000" spc="-1" dirty="0">
                <a:solidFill>
                  <a:srgbClr val="000000"/>
                </a:solidFill>
              </a:rPr>
              <a:t>Contrairement aux tableaux, </a:t>
            </a:r>
          </a:p>
          <a:p>
            <a:pPr marL="1346400" lvl="2" indent="-324000">
              <a:spcBef>
                <a:spcPts val="938"/>
              </a:spcBef>
              <a:buSzPct val="100000"/>
              <a:buBlip>
                <a:blip r:embed="rId3"/>
              </a:buBlip>
            </a:pPr>
            <a:r>
              <a:rPr lang="fr-FR" sz="2000" spc="-1" dirty="0">
                <a:solidFill>
                  <a:srgbClr val="000000"/>
                </a:solidFill>
              </a:rPr>
              <a:t>les différents éléments d’une structure n’occupent pas nécessairement des zones contiguës en mémoire. </a:t>
            </a:r>
          </a:p>
          <a:p>
            <a:pPr marL="889200" lvl="1" indent="-324000">
              <a:spcBef>
                <a:spcPts val="938"/>
              </a:spcBef>
              <a:buSzPct val="100000"/>
              <a:buBlip>
                <a:blip r:embed="rId3"/>
              </a:buBlip>
            </a:pPr>
            <a:r>
              <a:rPr lang="fr-FR" sz="2000" spc="-1" dirty="0">
                <a:solidFill>
                  <a:srgbClr val="000000"/>
                </a:solidFill>
              </a:rPr>
              <a:t>Chaque élément de la structure, appelé membre ou champ, est désigné par un identificateur.</a:t>
            </a:r>
          </a:p>
          <a:p>
            <a:pPr marL="432000" indent="-324000">
              <a:spcBef>
                <a:spcPts val="938"/>
              </a:spcBef>
              <a:buSzPct val="100000"/>
              <a:buBlip>
                <a:blip r:embed="rId3"/>
              </a:buBlip>
            </a:pPr>
            <a:r>
              <a:rPr lang="fr-FR" sz="2670" b="1" spc="-1" dirty="0">
                <a:solidFill>
                  <a:srgbClr val="000000"/>
                </a:solidFill>
              </a:rPr>
              <a:t>Syntaxe</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2" name="Rectangle 1">
            <a:extLst>
              <a:ext uri="{FF2B5EF4-FFF2-40B4-BE49-F238E27FC236}">
                <a16:creationId xmlns:a16="http://schemas.microsoft.com/office/drawing/2014/main" id="{58CCAC70-846E-4D23-9265-0B6EB28D554E}"/>
              </a:ext>
            </a:extLst>
          </p:cNvPr>
          <p:cNvSpPr/>
          <p:nvPr/>
        </p:nvSpPr>
        <p:spPr>
          <a:xfrm>
            <a:off x="4819650" y="4872376"/>
            <a:ext cx="4349749" cy="2031325"/>
          </a:xfrm>
          <a:prstGeom prst="rect">
            <a:avLst/>
          </a:prstGeom>
        </p:spPr>
        <p:txBody>
          <a:bodyPr wrap="square">
            <a:spAutoFit/>
          </a:bodyPr>
          <a:lstStyle/>
          <a:p>
            <a:pPr fontAlgn="base"/>
            <a:r>
              <a:rPr lang="en-GB" dirty="0">
                <a:solidFill>
                  <a:srgbClr val="0070C0"/>
                </a:solidFill>
                <a:latin typeface="inherit"/>
              </a:rPr>
              <a:t>struct </a:t>
            </a:r>
            <a:r>
              <a:rPr lang="en-GB" b="1" dirty="0">
                <a:solidFill>
                  <a:srgbClr val="0070C0"/>
                </a:solidFill>
                <a:latin typeface="inherit"/>
              </a:rPr>
              <a:t>[</a:t>
            </a:r>
            <a:r>
              <a:rPr lang="en-GB" dirty="0">
                <a:solidFill>
                  <a:srgbClr val="0070C0"/>
                </a:solidFill>
                <a:latin typeface="inherit"/>
              </a:rPr>
              <a:t>structure name</a:t>
            </a:r>
            <a:r>
              <a:rPr lang="en-GB" b="1" dirty="0">
                <a:solidFill>
                  <a:srgbClr val="0070C0"/>
                </a:solidFill>
                <a:latin typeface="inherit"/>
              </a:rPr>
              <a:t>]</a:t>
            </a:r>
            <a:endParaRPr lang="en-GB" dirty="0">
              <a:solidFill>
                <a:srgbClr val="0070C0"/>
              </a:solidFill>
              <a:latin typeface="inherit"/>
            </a:endParaRPr>
          </a:p>
          <a:p>
            <a:pPr fontAlgn="base"/>
            <a:r>
              <a:rPr lang="en-GB" b="1" dirty="0">
                <a:solidFill>
                  <a:srgbClr val="0070C0"/>
                </a:solidFill>
                <a:latin typeface="inherit"/>
              </a:rPr>
              <a:t>{</a:t>
            </a:r>
            <a:endParaRPr lang="en-GB" dirty="0">
              <a:solidFill>
                <a:srgbClr val="0070C0"/>
              </a:solidFill>
              <a:latin typeface="inherit"/>
            </a:endParaRPr>
          </a:p>
          <a:p>
            <a:pPr fontAlgn="base"/>
            <a:r>
              <a:rPr lang="en-GB" dirty="0">
                <a:solidFill>
                  <a:srgbClr val="0070C0"/>
                </a:solidFill>
                <a:latin typeface="inherit"/>
              </a:rPr>
              <a:t>	member definition;</a:t>
            </a:r>
          </a:p>
          <a:p>
            <a:pPr fontAlgn="base"/>
            <a:r>
              <a:rPr lang="en-GB" dirty="0">
                <a:solidFill>
                  <a:srgbClr val="0070C0"/>
                </a:solidFill>
                <a:latin typeface="inherit"/>
              </a:rPr>
              <a:t>	member definition;</a:t>
            </a:r>
          </a:p>
          <a:p>
            <a:pPr fontAlgn="base"/>
            <a:r>
              <a:rPr lang="en-GB" dirty="0">
                <a:solidFill>
                  <a:srgbClr val="0070C0"/>
                </a:solidFill>
                <a:latin typeface="inherit"/>
              </a:rPr>
              <a:t>	...</a:t>
            </a:r>
          </a:p>
          <a:p>
            <a:pPr fontAlgn="base"/>
            <a:r>
              <a:rPr lang="en-GB" dirty="0">
                <a:solidFill>
                  <a:srgbClr val="0070C0"/>
                </a:solidFill>
                <a:latin typeface="inherit"/>
              </a:rPr>
              <a:t>	member definition;</a:t>
            </a:r>
          </a:p>
          <a:p>
            <a:pPr fontAlgn="base"/>
            <a:r>
              <a:rPr lang="en-GB" b="1" dirty="0">
                <a:solidFill>
                  <a:srgbClr val="0070C0"/>
                </a:solidFill>
                <a:latin typeface="inherit"/>
              </a:rPr>
              <a:t>}</a:t>
            </a:r>
            <a:r>
              <a:rPr lang="en-GB" dirty="0">
                <a:solidFill>
                  <a:srgbClr val="0070C0"/>
                </a:solidFill>
                <a:latin typeface="inherit"/>
              </a:rPr>
              <a:t>;</a:t>
            </a:r>
            <a:endParaRPr lang="en-GB" b="0" i="0" dirty="0">
              <a:solidFill>
                <a:srgbClr val="0070C0"/>
              </a:solidFill>
              <a:effectLst/>
              <a:latin typeface="inherit"/>
            </a:endParaRPr>
          </a:p>
        </p:txBody>
      </p:sp>
    </p:spTree>
    <p:extLst>
      <p:ext uri="{BB962C8B-B14F-4D97-AF65-F5344CB8AC3E}">
        <p14:creationId xmlns:p14="http://schemas.microsoft.com/office/powerpoint/2010/main" val="131005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Structures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Déclarer des instances</a:t>
            </a:r>
          </a:p>
          <a:p>
            <a:pPr marL="889200" lvl="1" indent="-324000">
              <a:spcBef>
                <a:spcPts val="938"/>
              </a:spcBef>
              <a:buSzPct val="100000"/>
              <a:buBlip>
                <a:blip r:embed="rId3"/>
              </a:buBlip>
            </a:pPr>
            <a:r>
              <a:rPr lang="fr-FR" sz="2000" spc="-1" dirty="0">
                <a:solidFill>
                  <a:srgbClr val="000000"/>
                </a:solidFill>
              </a:rPr>
              <a:t>Une fois la structure définie, les instances peuvent être déclarées.</a:t>
            </a:r>
          </a:p>
          <a:p>
            <a:pPr marL="889200" lvl="1" indent="-324000">
              <a:spcBef>
                <a:spcPts val="938"/>
              </a:spcBef>
              <a:buSzPct val="100000"/>
              <a:buBlip>
                <a:blip r:embed="rId3"/>
              </a:buBlip>
            </a:pPr>
            <a:r>
              <a:rPr lang="fr-FR" sz="2000" spc="-1" dirty="0">
                <a:solidFill>
                  <a:srgbClr val="000000"/>
                </a:solidFill>
              </a:rPr>
              <a:t> Par abus de langage, on appellera structure une instance de structure.</a:t>
            </a: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5" name="Rectangle 4">
            <a:extLst>
              <a:ext uri="{FF2B5EF4-FFF2-40B4-BE49-F238E27FC236}">
                <a16:creationId xmlns:a16="http://schemas.microsoft.com/office/drawing/2014/main" id="{DC1E629A-4E36-45DD-B6B6-5F7B6B55D984}"/>
              </a:ext>
            </a:extLst>
          </p:cNvPr>
          <p:cNvSpPr>
            <a:spLocks noChangeArrowheads="1"/>
          </p:cNvSpPr>
          <p:nvPr/>
        </p:nvSpPr>
        <p:spPr bwMode="auto">
          <a:xfrm>
            <a:off x="1371600" y="2971800"/>
            <a:ext cx="4610100" cy="34753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lIns="90488" tIns="44450" rIns="90488" bIns="44450">
            <a:spAutoFit/>
          </a:bodyPr>
          <a:lstStyle/>
          <a:p>
            <a:r>
              <a:rPr lang="fr-FR" sz="2000" dirty="0" err="1">
                <a:solidFill>
                  <a:srgbClr val="8000FF"/>
                </a:solidFill>
                <a:highlight>
                  <a:srgbClr val="FFFFFF"/>
                </a:highlight>
              </a:rPr>
              <a:t>struct</a:t>
            </a:r>
            <a:r>
              <a:rPr lang="fr-FR" sz="2000" dirty="0">
                <a:solidFill>
                  <a:srgbClr val="000000"/>
                </a:solidFill>
                <a:highlight>
                  <a:srgbClr val="FFFFFF"/>
                </a:highlight>
              </a:rPr>
              <a:t> Date</a:t>
            </a: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8000FF"/>
                </a:solidFill>
                <a:highlight>
                  <a:srgbClr val="FFFFFF"/>
                </a:highlight>
              </a:rPr>
              <a:t>int</a:t>
            </a:r>
            <a:r>
              <a:rPr lang="fr-FR" sz="2000" dirty="0">
                <a:solidFill>
                  <a:srgbClr val="000000"/>
                </a:solidFill>
                <a:highlight>
                  <a:srgbClr val="FFFFFF"/>
                </a:highlight>
              </a:rPr>
              <a:t> jour</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8000FF"/>
                </a:solidFill>
                <a:highlight>
                  <a:srgbClr val="FFFFFF"/>
                </a:highlight>
              </a:rPr>
              <a:t>int</a:t>
            </a:r>
            <a:r>
              <a:rPr lang="fr-FR" sz="2000" dirty="0">
                <a:solidFill>
                  <a:srgbClr val="8000FF"/>
                </a:solidFill>
                <a:highlight>
                  <a:srgbClr val="FFFFFF"/>
                </a:highlight>
              </a:rPr>
              <a:t> </a:t>
            </a:r>
            <a:r>
              <a:rPr lang="fr-FR" sz="2000" dirty="0">
                <a:solidFill>
                  <a:srgbClr val="000000"/>
                </a:solidFill>
                <a:highlight>
                  <a:srgbClr val="FFFFFF"/>
                </a:highlight>
              </a:rPr>
              <a:t>mois</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8000FF"/>
                </a:solidFill>
                <a:highlight>
                  <a:srgbClr val="FFFFFF"/>
                </a:highlight>
              </a:rPr>
              <a:t>int</a:t>
            </a:r>
            <a:r>
              <a:rPr lang="fr-FR" sz="2000" dirty="0">
                <a:solidFill>
                  <a:srgbClr val="8000FF"/>
                </a:solidFill>
                <a:highlight>
                  <a:srgbClr val="FFFFFF"/>
                </a:highlight>
              </a:rPr>
              <a:t> </a:t>
            </a:r>
            <a:r>
              <a:rPr lang="fr-FR" sz="2000" dirty="0">
                <a:solidFill>
                  <a:srgbClr val="000000"/>
                </a:solidFill>
                <a:highlight>
                  <a:srgbClr val="FFFFFF"/>
                </a:highlight>
              </a:rPr>
              <a:t>an</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r>
              <a:rPr lang="fr-FR" sz="2000" dirty="0">
                <a:solidFill>
                  <a:srgbClr val="000000"/>
                </a:solidFill>
                <a:highlight>
                  <a:srgbClr val="FFFFFF"/>
                </a:highlight>
              </a:rPr>
              <a:t> hier</a:t>
            </a:r>
            <a:r>
              <a:rPr lang="fr-FR" sz="2000" b="1" dirty="0">
                <a:solidFill>
                  <a:srgbClr val="000080"/>
                </a:solidFill>
                <a:highlight>
                  <a:srgbClr val="FFFFFF"/>
                </a:highlight>
              </a:rPr>
              <a:t>,</a:t>
            </a:r>
            <a:r>
              <a:rPr lang="fr-FR" sz="2000" dirty="0">
                <a:solidFill>
                  <a:srgbClr val="000000"/>
                </a:solidFill>
                <a:highlight>
                  <a:srgbClr val="FFFFFF"/>
                </a:highlight>
              </a:rPr>
              <a:t> demain</a:t>
            </a:r>
            <a:r>
              <a:rPr lang="fr-FR" sz="2000" b="1" dirty="0">
                <a:solidFill>
                  <a:srgbClr val="000080"/>
                </a:solidFill>
                <a:highlight>
                  <a:srgbClr val="FFFFFF"/>
                </a:highlight>
              </a:rPr>
              <a:t>;</a:t>
            </a:r>
            <a:endParaRPr lang="fr-FR" sz="2000" dirty="0">
              <a:solidFill>
                <a:srgbClr val="000000"/>
              </a:solidFill>
              <a:highlight>
                <a:srgbClr val="FFFFFF"/>
              </a:highlight>
            </a:endParaRPr>
          </a:p>
          <a:p>
            <a:endParaRPr lang="fr-FR" sz="2000" dirty="0">
              <a:solidFill>
                <a:srgbClr val="000000"/>
              </a:solidFill>
              <a:highlight>
                <a:srgbClr val="FFFFFF"/>
              </a:highlight>
            </a:endParaRPr>
          </a:p>
          <a:p>
            <a:r>
              <a:rPr lang="fr-FR" sz="2000" dirty="0" err="1">
                <a:solidFill>
                  <a:srgbClr val="8000FF"/>
                </a:solidFill>
                <a:highlight>
                  <a:srgbClr val="FFFFFF"/>
                </a:highlight>
              </a:rPr>
              <a:t>struct</a:t>
            </a:r>
            <a:r>
              <a:rPr lang="fr-FR" sz="2000" dirty="0">
                <a:solidFill>
                  <a:srgbClr val="000000"/>
                </a:solidFill>
                <a:highlight>
                  <a:srgbClr val="FFFFFF"/>
                </a:highlight>
              </a:rPr>
              <a:t> Date paques</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err="1">
                <a:solidFill>
                  <a:srgbClr val="8000FF"/>
                </a:solidFill>
                <a:highlight>
                  <a:srgbClr val="FFFFFF"/>
                </a:highlight>
              </a:rPr>
              <a:t>struct</a:t>
            </a:r>
            <a:r>
              <a:rPr lang="fr-FR" sz="2000" dirty="0">
                <a:solidFill>
                  <a:srgbClr val="000000"/>
                </a:solidFill>
                <a:highlight>
                  <a:srgbClr val="FFFFFF"/>
                </a:highlight>
              </a:rPr>
              <a:t> Date semaine</a:t>
            </a:r>
            <a:r>
              <a:rPr lang="fr-FR" sz="2000" b="1" dirty="0">
                <a:solidFill>
                  <a:srgbClr val="000080"/>
                </a:solidFill>
                <a:highlight>
                  <a:srgbClr val="FFFFFF"/>
                </a:highlight>
              </a:rPr>
              <a:t>[</a:t>
            </a:r>
            <a:r>
              <a:rPr lang="fr-FR" sz="2000" dirty="0">
                <a:solidFill>
                  <a:srgbClr val="FF8000"/>
                </a:solidFill>
                <a:highlight>
                  <a:srgbClr val="FFFFFF"/>
                </a:highlight>
              </a:rPr>
              <a:t>7</a:t>
            </a:r>
            <a:r>
              <a:rPr lang="fr-FR" sz="2000" b="1" dirty="0">
                <a:solidFill>
                  <a:srgbClr val="000080"/>
                </a:solidFill>
                <a:highlight>
                  <a:srgbClr val="FFFFFF"/>
                </a:highlight>
              </a:rPr>
              <a:t>];</a:t>
            </a:r>
            <a:endParaRPr lang="fr-FR" sz="2000" dirty="0">
              <a:solidFill>
                <a:srgbClr val="000000"/>
              </a:solidFill>
              <a:highlight>
                <a:srgbClr val="FFFFFF"/>
              </a:highlight>
            </a:endParaRPr>
          </a:p>
          <a:p>
            <a:endParaRPr lang="fr-FR" sz="2000" dirty="0">
              <a:solidFill>
                <a:srgbClr val="000000"/>
              </a:solidFill>
              <a:highlight>
                <a:srgbClr val="FFFFFF"/>
              </a:highlight>
            </a:endParaRPr>
          </a:p>
          <a:p>
            <a:r>
              <a:rPr lang="fr-FR" sz="2000" dirty="0" err="1">
                <a:solidFill>
                  <a:srgbClr val="8000FF"/>
                </a:solidFill>
                <a:highlight>
                  <a:srgbClr val="FFFFFF"/>
                </a:highlight>
              </a:rPr>
              <a:t>struct</a:t>
            </a:r>
            <a:r>
              <a:rPr lang="fr-FR" sz="2000" dirty="0">
                <a:solidFill>
                  <a:srgbClr val="000000"/>
                </a:solidFill>
                <a:highlight>
                  <a:srgbClr val="FFFFFF"/>
                </a:highlight>
              </a:rPr>
              <a:t> Date </a:t>
            </a:r>
            <a:r>
              <a:rPr lang="fr-FR" sz="2000" dirty="0" err="1">
                <a:solidFill>
                  <a:srgbClr val="000000"/>
                </a:solidFill>
                <a:highlight>
                  <a:srgbClr val="FFFFFF"/>
                </a:highlight>
              </a:rPr>
              <a:t>nouvel_an</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FF8000"/>
                </a:solidFill>
                <a:highlight>
                  <a:srgbClr val="FFFFFF"/>
                </a:highlight>
              </a:rPr>
              <a:t>1</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FF8000"/>
                </a:solidFill>
                <a:highlight>
                  <a:srgbClr val="FFFFFF"/>
                </a:highlight>
              </a:rPr>
              <a:t>1</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FF8000"/>
                </a:solidFill>
                <a:highlight>
                  <a:srgbClr val="FFFFFF"/>
                </a:highlight>
              </a:rPr>
              <a:t>2021</a:t>
            </a:r>
            <a:r>
              <a:rPr lang="fr-FR" sz="2000" b="1" dirty="0">
                <a:solidFill>
                  <a:srgbClr val="000080"/>
                </a:solidFill>
                <a:highlight>
                  <a:srgbClr val="FFFFFF"/>
                </a:highlight>
              </a:rPr>
              <a:t>};</a:t>
            </a:r>
            <a:endParaRPr lang="fr-FR" sz="2000" dirty="0">
              <a:solidFill>
                <a:srgbClr val="000000"/>
              </a:solidFill>
              <a:highlight>
                <a:srgbClr val="FFFFFF"/>
              </a:highlight>
            </a:endParaRPr>
          </a:p>
        </p:txBody>
      </p:sp>
      <p:sp>
        <p:nvSpPr>
          <p:cNvPr id="6" name="Rectangle 5">
            <a:extLst>
              <a:ext uri="{FF2B5EF4-FFF2-40B4-BE49-F238E27FC236}">
                <a16:creationId xmlns:a16="http://schemas.microsoft.com/office/drawing/2014/main" id="{559FA751-8E6A-4459-B4F9-E6675FE22D47}"/>
              </a:ext>
            </a:extLst>
          </p:cNvPr>
          <p:cNvSpPr>
            <a:spLocks noChangeArrowheads="1"/>
          </p:cNvSpPr>
          <p:nvPr/>
        </p:nvSpPr>
        <p:spPr bwMode="auto">
          <a:xfrm>
            <a:off x="6781800" y="44196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tabLst>
                <a:tab pos="565150" algn="l"/>
              </a:tabLst>
              <a:defRPr kumimoji="1" sz="7200">
                <a:solidFill>
                  <a:srgbClr val="666699"/>
                </a:solidFill>
                <a:latin typeface="Times New Roman" panose="02020603050405020304" pitchFamily="18" charset="0"/>
              </a:defRPr>
            </a:lvl1pPr>
            <a:lvl2pPr marL="742950" indent="-285750" eaLnBrk="0" hangingPunct="0">
              <a:tabLst>
                <a:tab pos="565150" algn="l"/>
              </a:tabLst>
              <a:defRPr kumimoji="1" sz="7200">
                <a:solidFill>
                  <a:srgbClr val="666699"/>
                </a:solidFill>
                <a:latin typeface="Times New Roman" panose="02020603050405020304" pitchFamily="18" charset="0"/>
              </a:defRPr>
            </a:lvl2pPr>
            <a:lvl3pPr marL="1143000" indent="-228600" eaLnBrk="0" hangingPunct="0">
              <a:tabLst>
                <a:tab pos="565150" algn="l"/>
              </a:tabLst>
              <a:defRPr kumimoji="1" sz="7200">
                <a:solidFill>
                  <a:srgbClr val="666699"/>
                </a:solidFill>
                <a:latin typeface="Times New Roman" panose="02020603050405020304" pitchFamily="18" charset="0"/>
              </a:defRPr>
            </a:lvl3pPr>
            <a:lvl4pPr marL="1600200" indent="-228600" eaLnBrk="0" hangingPunct="0">
              <a:tabLst>
                <a:tab pos="565150" algn="l"/>
              </a:tabLst>
              <a:defRPr kumimoji="1" sz="7200">
                <a:solidFill>
                  <a:srgbClr val="666699"/>
                </a:solidFill>
                <a:latin typeface="Times New Roman" panose="02020603050405020304" pitchFamily="18" charset="0"/>
              </a:defRPr>
            </a:lvl4pPr>
            <a:lvl5pPr marL="2057400" indent="-228600" eaLnBrk="0" hangingPunct="0">
              <a:tabLst>
                <a:tab pos="565150" algn="l"/>
              </a:tabLst>
              <a:defRPr kumimoji="1" sz="7200">
                <a:solidFill>
                  <a:srgbClr val="666699"/>
                </a:solidFill>
                <a:latin typeface="Times New Roman" panose="02020603050405020304" pitchFamily="18" charset="0"/>
              </a:defRPr>
            </a:lvl5pPr>
            <a:lvl6pPr marL="2514600" indent="-228600" algn="ctr" eaLnBrk="0" fontAlgn="base" hangingPunct="0">
              <a:spcBef>
                <a:spcPct val="0"/>
              </a:spcBef>
              <a:spcAft>
                <a:spcPct val="0"/>
              </a:spcAft>
              <a:tabLst>
                <a:tab pos="565150" algn="l"/>
              </a:tabLst>
              <a:defRPr kumimoji="1" sz="7200">
                <a:solidFill>
                  <a:srgbClr val="666699"/>
                </a:solidFill>
                <a:latin typeface="Times New Roman" panose="02020603050405020304" pitchFamily="18" charset="0"/>
              </a:defRPr>
            </a:lvl6pPr>
            <a:lvl7pPr marL="2971800" indent="-228600" algn="ctr" eaLnBrk="0" fontAlgn="base" hangingPunct="0">
              <a:spcBef>
                <a:spcPct val="0"/>
              </a:spcBef>
              <a:spcAft>
                <a:spcPct val="0"/>
              </a:spcAft>
              <a:tabLst>
                <a:tab pos="565150" algn="l"/>
              </a:tabLst>
              <a:defRPr kumimoji="1" sz="7200">
                <a:solidFill>
                  <a:srgbClr val="666699"/>
                </a:solidFill>
                <a:latin typeface="Times New Roman" panose="02020603050405020304" pitchFamily="18" charset="0"/>
              </a:defRPr>
            </a:lvl7pPr>
            <a:lvl8pPr marL="3429000" indent="-228600" algn="ctr" eaLnBrk="0" fontAlgn="base" hangingPunct="0">
              <a:spcBef>
                <a:spcPct val="0"/>
              </a:spcBef>
              <a:spcAft>
                <a:spcPct val="0"/>
              </a:spcAft>
              <a:tabLst>
                <a:tab pos="565150" algn="l"/>
              </a:tabLst>
              <a:defRPr kumimoji="1" sz="7200">
                <a:solidFill>
                  <a:srgbClr val="666699"/>
                </a:solidFill>
                <a:latin typeface="Times New Roman" panose="02020603050405020304" pitchFamily="18" charset="0"/>
              </a:defRPr>
            </a:lvl8pPr>
            <a:lvl9pPr marL="3886200" indent="-228600" algn="ctr" eaLnBrk="0" fontAlgn="base" hangingPunct="0">
              <a:spcBef>
                <a:spcPct val="0"/>
              </a:spcBef>
              <a:spcAft>
                <a:spcPct val="0"/>
              </a:spcAft>
              <a:tabLst>
                <a:tab pos="565150" algn="l"/>
              </a:tabLst>
              <a:defRPr kumimoji="1" sz="7200">
                <a:solidFill>
                  <a:srgbClr val="666699"/>
                </a:solidFill>
                <a:latin typeface="Times New Roman" panose="02020603050405020304" pitchFamily="18" charset="0"/>
              </a:defRPr>
            </a:lvl9pPr>
          </a:lstStyle>
          <a:p>
            <a:pPr algn="l"/>
            <a:r>
              <a:rPr kumimoji="0" lang="en-US" altLang="en-US" sz="1800" b="1" dirty="0" err="1">
                <a:solidFill>
                  <a:srgbClr val="0070C0"/>
                </a:solidFill>
              </a:rPr>
              <a:t>Déclaration</a:t>
            </a:r>
            <a:r>
              <a:rPr kumimoji="0" lang="en-US" altLang="en-US" sz="1800" b="1" dirty="0">
                <a:solidFill>
                  <a:srgbClr val="0070C0"/>
                </a:solidFill>
              </a:rPr>
              <a:t> </a:t>
            </a:r>
          </a:p>
          <a:p>
            <a:pPr algn="l"/>
            <a:r>
              <a:rPr kumimoji="0" lang="en-US" altLang="en-US" sz="1800" b="1" dirty="0" err="1">
                <a:solidFill>
                  <a:srgbClr val="0070C0"/>
                </a:solidFill>
              </a:rPr>
              <a:t>avant</a:t>
            </a:r>
            <a:r>
              <a:rPr kumimoji="0" lang="en-US" altLang="en-US" sz="1800" b="1" dirty="0">
                <a:solidFill>
                  <a:srgbClr val="0070C0"/>
                </a:solidFill>
              </a:rPr>
              <a:t> ‘;’ </a:t>
            </a:r>
          </a:p>
        </p:txBody>
      </p:sp>
      <p:sp>
        <p:nvSpPr>
          <p:cNvPr id="7" name="Line 6">
            <a:extLst>
              <a:ext uri="{FF2B5EF4-FFF2-40B4-BE49-F238E27FC236}">
                <a16:creationId xmlns:a16="http://schemas.microsoft.com/office/drawing/2014/main" id="{28FA9C2D-7A9D-4241-A320-33B70AFD6DD4}"/>
              </a:ext>
            </a:extLst>
          </p:cNvPr>
          <p:cNvSpPr>
            <a:spLocks noChangeShapeType="1"/>
          </p:cNvSpPr>
          <p:nvPr/>
        </p:nvSpPr>
        <p:spPr bwMode="auto">
          <a:xfrm>
            <a:off x="5867400" y="4724400"/>
            <a:ext cx="762000" cy="0"/>
          </a:xfrm>
          <a:prstGeom prst="line">
            <a:avLst/>
          </a:prstGeom>
          <a:ln>
            <a:headEnd type="triangle" w="med" len="med"/>
            <a:tailEn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wrap="none" anchor="ctr"/>
          <a:lstStyle/>
          <a:p>
            <a:endParaRPr lang="fr-FR"/>
          </a:p>
        </p:txBody>
      </p:sp>
      <p:sp>
        <p:nvSpPr>
          <p:cNvPr id="8" name="Line 7">
            <a:extLst>
              <a:ext uri="{FF2B5EF4-FFF2-40B4-BE49-F238E27FC236}">
                <a16:creationId xmlns:a16="http://schemas.microsoft.com/office/drawing/2014/main" id="{35230C53-E945-4FE7-8414-1B3F811FA444}"/>
              </a:ext>
            </a:extLst>
          </p:cNvPr>
          <p:cNvSpPr>
            <a:spLocks noChangeShapeType="1"/>
          </p:cNvSpPr>
          <p:nvPr/>
        </p:nvSpPr>
        <p:spPr bwMode="auto">
          <a:xfrm>
            <a:off x="5943600" y="6248400"/>
            <a:ext cx="609600" cy="0"/>
          </a:xfrm>
          <a:prstGeom prst="line">
            <a:avLst/>
          </a:prstGeom>
          <a:ln>
            <a:headEnd type="triangle" w="med" len="med"/>
            <a:tailEn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wrap="none" anchor="ctr"/>
          <a:lstStyle/>
          <a:p>
            <a:endParaRPr lang="fr-FR"/>
          </a:p>
        </p:txBody>
      </p:sp>
      <p:sp>
        <p:nvSpPr>
          <p:cNvPr id="9" name="Rectangle 8">
            <a:extLst>
              <a:ext uri="{FF2B5EF4-FFF2-40B4-BE49-F238E27FC236}">
                <a16:creationId xmlns:a16="http://schemas.microsoft.com/office/drawing/2014/main" id="{278DE5E1-2053-4B41-B443-8CEBF1D11823}"/>
              </a:ext>
            </a:extLst>
          </p:cNvPr>
          <p:cNvSpPr>
            <a:spLocks noChangeArrowheads="1"/>
          </p:cNvSpPr>
          <p:nvPr/>
        </p:nvSpPr>
        <p:spPr bwMode="auto">
          <a:xfrm>
            <a:off x="6629400" y="5943600"/>
            <a:ext cx="1676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tabLst>
                <a:tab pos="565150" algn="l"/>
              </a:tabLst>
              <a:defRPr kumimoji="1" sz="7200">
                <a:solidFill>
                  <a:srgbClr val="666699"/>
                </a:solidFill>
                <a:latin typeface="Times New Roman" panose="02020603050405020304" pitchFamily="18" charset="0"/>
              </a:defRPr>
            </a:lvl1pPr>
            <a:lvl2pPr marL="742950" indent="-285750" eaLnBrk="0" hangingPunct="0">
              <a:tabLst>
                <a:tab pos="565150" algn="l"/>
              </a:tabLst>
              <a:defRPr kumimoji="1" sz="7200">
                <a:solidFill>
                  <a:srgbClr val="666699"/>
                </a:solidFill>
                <a:latin typeface="Times New Roman" panose="02020603050405020304" pitchFamily="18" charset="0"/>
              </a:defRPr>
            </a:lvl2pPr>
            <a:lvl3pPr marL="1143000" indent="-228600" eaLnBrk="0" hangingPunct="0">
              <a:tabLst>
                <a:tab pos="565150" algn="l"/>
              </a:tabLst>
              <a:defRPr kumimoji="1" sz="7200">
                <a:solidFill>
                  <a:srgbClr val="666699"/>
                </a:solidFill>
                <a:latin typeface="Times New Roman" panose="02020603050405020304" pitchFamily="18" charset="0"/>
              </a:defRPr>
            </a:lvl3pPr>
            <a:lvl4pPr marL="1600200" indent="-228600" eaLnBrk="0" hangingPunct="0">
              <a:tabLst>
                <a:tab pos="565150" algn="l"/>
              </a:tabLst>
              <a:defRPr kumimoji="1" sz="7200">
                <a:solidFill>
                  <a:srgbClr val="666699"/>
                </a:solidFill>
                <a:latin typeface="Times New Roman" panose="02020603050405020304" pitchFamily="18" charset="0"/>
              </a:defRPr>
            </a:lvl4pPr>
            <a:lvl5pPr marL="2057400" indent="-228600" eaLnBrk="0" hangingPunct="0">
              <a:tabLst>
                <a:tab pos="565150" algn="l"/>
              </a:tabLst>
              <a:defRPr kumimoji="1" sz="7200">
                <a:solidFill>
                  <a:srgbClr val="666699"/>
                </a:solidFill>
                <a:latin typeface="Times New Roman" panose="02020603050405020304" pitchFamily="18" charset="0"/>
              </a:defRPr>
            </a:lvl5pPr>
            <a:lvl6pPr marL="2514600" indent="-228600" algn="ctr" eaLnBrk="0" fontAlgn="base" hangingPunct="0">
              <a:spcBef>
                <a:spcPct val="0"/>
              </a:spcBef>
              <a:spcAft>
                <a:spcPct val="0"/>
              </a:spcAft>
              <a:tabLst>
                <a:tab pos="565150" algn="l"/>
              </a:tabLst>
              <a:defRPr kumimoji="1" sz="7200">
                <a:solidFill>
                  <a:srgbClr val="666699"/>
                </a:solidFill>
                <a:latin typeface="Times New Roman" panose="02020603050405020304" pitchFamily="18" charset="0"/>
              </a:defRPr>
            </a:lvl6pPr>
            <a:lvl7pPr marL="2971800" indent="-228600" algn="ctr" eaLnBrk="0" fontAlgn="base" hangingPunct="0">
              <a:spcBef>
                <a:spcPct val="0"/>
              </a:spcBef>
              <a:spcAft>
                <a:spcPct val="0"/>
              </a:spcAft>
              <a:tabLst>
                <a:tab pos="565150" algn="l"/>
              </a:tabLst>
              <a:defRPr kumimoji="1" sz="7200">
                <a:solidFill>
                  <a:srgbClr val="666699"/>
                </a:solidFill>
                <a:latin typeface="Times New Roman" panose="02020603050405020304" pitchFamily="18" charset="0"/>
              </a:defRPr>
            </a:lvl7pPr>
            <a:lvl8pPr marL="3429000" indent="-228600" algn="ctr" eaLnBrk="0" fontAlgn="base" hangingPunct="0">
              <a:spcBef>
                <a:spcPct val="0"/>
              </a:spcBef>
              <a:spcAft>
                <a:spcPct val="0"/>
              </a:spcAft>
              <a:tabLst>
                <a:tab pos="565150" algn="l"/>
              </a:tabLst>
              <a:defRPr kumimoji="1" sz="7200">
                <a:solidFill>
                  <a:srgbClr val="666699"/>
                </a:solidFill>
                <a:latin typeface="Times New Roman" panose="02020603050405020304" pitchFamily="18" charset="0"/>
              </a:defRPr>
            </a:lvl8pPr>
            <a:lvl9pPr marL="3886200" indent="-228600" algn="ctr" eaLnBrk="0" fontAlgn="base" hangingPunct="0">
              <a:spcBef>
                <a:spcPct val="0"/>
              </a:spcBef>
              <a:spcAft>
                <a:spcPct val="0"/>
              </a:spcAft>
              <a:tabLst>
                <a:tab pos="565150" algn="l"/>
              </a:tabLst>
              <a:defRPr kumimoji="1" sz="7200">
                <a:solidFill>
                  <a:srgbClr val="666699"/>
                </a:solidFill>
                <a:latin typeface="Times New Roman" panose="02020603050405020304" pitchFamily="18" charset="0"/>
              </a:defRPr>
            </a:lvl9pPr>
          </a:lstStyle>
          <a:p>
            <a:pPr algn="l"/>
            <a:r>
              <a:rPr kumimoji="0" lang="en-US" altLang="en-US" sz="1800" b="1" dirty="0" err="1">
                <a:solidFill>
                  <a:srgbClr val="0070C0"/>
                </a:solidFill>
              </a:rPr>
              <a:t>Initialisation</a:t>
            </a:r>
            <a:r>
              <a:rPr kumimoji="0" lang="en-US" altLang="en-US" sz="1800" b="1" dirty="0">
                <a:solidFill>
                  <a:srgbClr val="0070C0"/>
                </a:solidFill>
              </a:rPr>
              <a:t> </a:t>
            </a:r>
          </a:p>
        </p:txBody>
      </p:sp>
      <p:sp>
        <p:nvSpPr>
          <p:cNvPr id="10" name="Text Box 24">
            <a:extLst>
              <a:ext uri="{FF2B5EF4-FFF2-40B4-BE49-F238E27FC236}">
                <a16:creationId xmlns:a16="http://schemas.microsoft.com/office/drawing/2014/main" id="{DD3E80E4-6004-4D01-A10F-52F48EF9EDB1}"/>
              </a:ext>
            </a:extLst>
          </p:cNvPr>
          <p:cNvSpPr txBox="1">
            <a:spLocks noChangeArrowheads="1"/>
          </p:cNvSpPr>
          <p:nvPr/>
        </p:nvSpPr>
        <p:spPr bwMode="auto">
          <a:xfrm>
            <a:off x="7248525" y="3095625"/>
            <a:ext cx="214947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CA" altLang="en-US" sz="1600" dirty="0">
                <a:solidFill>
                  <a:srgbClr val="FF0000"/>
                </a:solidFill>
              </a:rPr>
              <a:t>Il ne faut pas oublier le point virgule « ; »</a:t>
            </a:r>
          </a:p>
        </p:txBody>
      </p:sp>
      <p:pic>
        <p:nvPicPr>
          <p:cNvPr id="11" name="Graphique 10" descr="Avertissement">
            <a:extLst>
              <a:ext uri="{FF2B5EF4-FFF2-40B4-BE49-F238E27FC236}">
                <a16:creationId xmlns:a16="http://schemas.microsoft.com/office/drawing/2014/main" id="{8B5103AD-E92E-4BB8-BD75-F681797D9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3500" y="2913380"/>
            <a:ext cx="914400" cy="914400"/>
          </a:xfrm>
          <a:prstGeom prst="rect">
            <a:avLst/>
          </a:prstGeom>
        </p:spPr>
      </p:pic>
      <p:cxnSp>
        <p:nvCxnSpPr>
          <p:cNvPr id="4" name="Connecteur droit avec flèche 3">
            <a:extLst>
              <a:ext uri="{FF2B5EF4-FFF2-40B4-BE49-F238E27FC236}">
                <a16:creationId xmlns:a16="http://schemas.microsoft.com/office/drawing/2014/main" id="{4C3011D7-8DB2-4D46-BE35-EAAD1DD72883}"/>
              </a:ext>
            </a:extLst>
          </p:cNvPr>
          <p:cNvCxnSpPr>
            <a:cxnSpLocks/>
          </p:cNvCxnSpPr>
          <p:nvPr/>
        </p:nvCxnSpPr>
        <p:spPr>
          <a:xfrm flipV="1">
            <a:off x="3098800" y="3543300"/>
            <a:ext cx="3276600" cy="1155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151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Structures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Des structures dans des structures</a:t>
            </a: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12" name="Rectangle 3">
            <a:extLst>
              <a:ext uri="{FF2B5EF4-FFF2-40B4-BE49-F238E27FC236}">
                <a16:creationId xmlns:a16="http://schemas.microsoft.com/office/drawing/2014/main" id="{DEADD8DF-755F-44D6-B577-B06BD96BF246}"/>
              </a:ext>
            </a:extLst>
          </p:cNvPr>
          <p:cNvSpPr>
            <a:spLocks noChangeArrowheads="1"/>
          </p:cNvSpPr>
          <p:nvPr/>
        </p:nvSpPr>
        <p:spPr bwMode="auto">
          <a:xfrm>
            <a:off x="2438400" y="2387600"/>
            <a:ext cx="2979984" cy="230575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488" tIns="44450" rIns="90488" bIns="44450">
            <a:spAutoFit/>
          </a:bodyPr>
          <a:lstStyle/>
          <a:p>
            <a:r>
              <a:rPr lang="fr-FR" sz="1600" dirty="0" err="1">
                <a:solidFill>
                  <a:srgbClr val="8000FF"/>
                </a:solidFill>
                <a:highlight>
                  <a:srgbClr val="FFFFFF"/>
                </a:highlight>
              </a:rPr>
              <a:t>struct</a:t>
            </a:r>
            <a:r>
              <a:rPr lang="fr-FR" sz="1600" dirty="0">
                <a:solidFill>
                  <a:srgbClr val="000000"/>
                </a:solidFill>
                <a:highlight>
                  <a:srgbClr val="FFFFFF"/>
                </a:highlight>
              </a:rPr>
              <a:t> Membre</a:t>
            </a: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8000FF"/>
                </a:solidFill>
                <a:highlight>
                  <a:srgbClr val="FFFFFF"/>
                </a:highlight>
              </a:rPr>
              <a:t>char</a:t>
            </a:r>
            <a:r>
              <a:rPr lang="fr-FR" sz="1600" dirty="0">
                <a:solidFill>
                  <a:srgbClr val="000000"/>
                </a:solidFill>
                <a:highlight>
                  <a:srgbClr val="FFFFFF"/>
                </a:highlight>
              </a:rPr>
              <a:t> nom</a:t>
            </a:r>
            <a:r>
              <a:rPr lang="fr-FR" sz="1600" b="1" dirty="0">
                <a:solidFill>
                  <a:srgbClr val="000080"/>
                </a:solidFill>
                <a:highlight>
                  <a:srgbClr val="FFFFFF"/>
                </a:highlight>
              </a:rPr>
              <a:t>[</a:t>
            </a:r>
            <a:r>
              <a:rPr lang="fr-FR" sz="1600" dirty="0">
                <a:solidFill>
                  <a:srgbClr val="FF8000"/>
                </a:solidFill>
                <a:highlight>
                  <a:srgbClr val="FFFFFF"/>
                </a:highlight>
              </a:rPr>
              <a:t>80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8000FF"/>
                </a:solidFill>
                <a:highlight>
                  <a:srgbClr val="FFFFFF"/>
                </a:highlight>
              </a:rPr>
              <a:t>char</a:t>
            </a:r>
            <a:r>
              <a:rPr lang="fr-FR" sz="1600" dirty="0">
                <a:solidFill>
                  <a:srgbClr val="000000"/>
                </a:solidFill>
                <a:highlight>
                  <a:srgbClr val="FFFFFF"/>
                </a:highlight>
              </a:rPr>
              <a:t> adresse</a:t>
            </a:r>
            <a:r>
              <a:rPr lang="fr-FR" sz="1600" b="1" dirty="0">
                <a:solidFill>
                  <a:srgbClr val="000080"/>
                </a:solidFill>
                <a:highlight>
                  <a:srgbClr val="FFFFFF"/>
                </a:highlight>
              </a:rPr>
              <a:t>[</a:t>
            </a:r>
            <a:r>
              <a:rPr lang="fr-FR" sz="1600" dirty="0">
                <a:solidFill>
                  <a:srgbClr val="FF8000"/>
                </a:solidFill>
                <a:highlight>
                  <a:srgbClr val="FFFFFF"/>
                </a:highlight>
              </a:rPr>
              <a:t>200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numero</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float</a:t>
            </a:r>
            <a:r>
              <a:rPr lang="fr-FR" sz="1600" dirty="0">
                <a:solidFill>
                  <a:srgbClr val="000000"/>
                </a:solidFill>
                <a:highlight>
                  <a:srgbClr val="FFFFFF"/>
                </a:highlight>
              </a:rPr>
              <a:t> amende</a:t>
            </a:r>
            <a:r>
              <a:rPr lang="fr-FR" sz="1600" b="1" dirty="0">
                <a:solidFill>
                  <a:srgbClr val="000080"/>
                </a:solidFill>
                <a:highlight>
                  <a:srgbClr val="FFFFFF"/>
                </a:highlight>
              </a:rPr>
              <a:t>[</a:t>
            </a:r>
            <a:r>
              <a:rPr lang="fr-FR" sz="1600" dirty="0">
                <a:solidFill>
                  <a:srgbClr val="FF8000"/>
                </a:solidFill>
                <a:highlight>
                  <a:srgbClr val="FFFFFF"/>
                </a:highlight>
              </a:rPr>
              <a:t>10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struct</a:t>
            </a:r>
            <a:r>
              <a:rPr lang="fr-FR" sz="1600" dirty="0">
                <a:solidFill>
                  <a:srgbClr val="000000"/>
                </a:solidFill>
                <a:highlight>
                  <a:srgbClr val="FFFFFF"/>
                </a:highlight>
              </a:rPr>
              <a:t> Date emprunt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struct</a:t>
            </a:r>
            <a:r>
              <a:rPr lang="fr-FR" sz="1600" dirty="0">
                <a:solidFill>
                  <a:srgbClr val="000000"/>
                </a:solidFill>
                <a:highlight>
                  <a:srgbClr val="FFFFFF"/>
                </a:highlight>
              </a:rPr>
              <a:t> Date </a:t>
            </a:r>
            <a:r>
              <a:rPr lang="fr-FR" sz="1600" dirty="0" err="1">
                <a:solidFill>
                  <a:srgbClr val="000000"/>
                </a:solidFill>
                <a:highlight>
                  <a:srgbClr val="FFFFFF"/>
                </a:highlight>
              </a:rPr>
              <a:t>creation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
        <p:nvSpPr>
          <p:cNvPr id="13" name="Rectangle 4" descr="Marbre blanc">
            <a:extLst>
              <a:ext uri="{FF2B5EF4-FFF2-40B4-BE49-F238E27FC236}">
                <a16:creationId xmlns:a16="http://schemas.microsoft.com/office/drawing/2014/main" id="{4A2C90F1-EFEA-4990-A6C3-80F52E0FCE36}"/>
              </a:ext>
            </a:extLst>
          </p:cNvPr>
          <p:cNvSpPr>
            <a:spLocks noChangeArrowheads="1"/>
          </p:cNvSpPr>
          <p:nvPr/>
        </p:nvSpPr>
        <p:spPr bwMode="auto">
          <a:xfrm>
            <a:off x="4648200" y="4826000"/>
            <a:ext cx="4065216" cy="20595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488" tIns="44450" rIns="90488" bIns="44450">
            <a:spAutoFit/>
          </a:bodyPr>
          <a:lstStyle/>
          <a:p>
            <a:r>
              <a:rPr lang="fr-FR" sz="1600" dirty="0" err="1">
                <a:solidFill>
                  <a:srgbClr val="8000FF"/>
                </a:solidFill>
                <a:highlight>
                  <a:srgbClr val="FFFFFF"/>
                </a:highlight>
              </a:rPr>
              <a:t>struct</a:t>
            </a:r>
            <a:r>
              <a:rPr lang="fr-FR" sz="1600" dirty="0">
                <a:solidFill>
                  <a:srgbClr val="000000"/>
                </a:solidFill>
                <a:highlight>
                  <a:srgbClr val="FFFFFF"/>
                </a:highlight>
              </a:rPr>
              <a:t> Membre m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808080"/>
                </a:solidFill>
                <a:highlight>
                  <a:srgbClr val="FFFFFF"/>
                </a:highlight>
              </a:rPr>
              <a:t>"Arthur Dupont"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”rue de Houdain</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9</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7000</a:t>
            </a:r>
            <a:r>
              <a:rPr lang="fr-FR" sz="1600" dirty="0">
                <a:solidFill>
                  <a:srgbClr val="000000"/>
                </a:solidFill>
                <a:highlight>
                  <a:srgbClr val="FFFFFF"/>
                </a:highlight>
              </a:rPr>
              <a:t> Mons",</a:t>
            </a:r>
          </a:p>
          <a:p>
            <a:r>
              <a:rPr lang="fr-FR" sz="1600" dirty="0">
                <a:solidFill>
                  <a:srgbClr val="000000"/>
                </a:solidFill>
                <a:highlight>
                  <a:srgbClr val="FFFFFF"/>
                </a:highlight>
              </a:rPr>
              <a:t>	</a:t>
            </a:r>
            <a:r>
              <a:rPr lang="fr-FR" sz="1600" dirty="0">
                <a:solidFill>
                  <a:srgbClr val="FF8000"/>
                </a:solidFill>
                <a:highlight>
                  <a:srgbClr val="FFFFFF"/>
                </a:highlight>
              </a:rPr>
              <a:t>42</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0.0</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0</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0</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0</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5</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2</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2001</a:t>
            </a:r>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
        <p:nvSpPr>
          <p:cNvPr id="14" name="Rectangle 5" descr="Noyer">
            <a:extLst>
              <a:ext uri="{FF2B5EF4-FFF2-40B4-BE49-F238E27FC236}">
                <a16:creationId xmlns:a16="http://schemas.microsoft.com/office/drawing/2014/main" id="{46A02EE5-03BD-4A85-804A-074B10E2F56B}"/>
              </a:ext>
            </a:extLst>
          </p:cNvPr>
          <p:cNvSpPr>
            <a:spLocks noChangeArrowheads="1"/>
          </p:cNvSpPr>
          <p:nvPr/>
        </p:nvSpPr>
        <p:spPr bwMode="auto">
          <a:xfrm>
            <a:off x="406400" y="1549400"/>
            <a:ext cx="1881926" cy="156709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488" tIns="44450" rIns="90488" bIns="44450">
            <a:spAutoFit/>
          </a:bodyPr>
          <a:lstStyle/>
          <a:p>
            <a:r>
              <a:rPr lang="fr-FR" sz="1600" dirty="0" err="1">
                <a:solidFill>
                  <a:srgbClr val="8000FF"/>
                </a:solidFill>
                <a:highlight>
                  <a:srgbClr val="FFFFFF"/>
                </a:highlight>
              </a:rPr>
              <a:t>struct</a:t>
            </a:r>
            <a:r>
              <a:rPr lang="fr-FR" sz="1600" dirty="0">
                <a:solidFill>
                  <a:srgbClr val="000000"/>
                </a:solidFill>
                <a:highlight>
                  <a:srgbClr val="FFFFFF"/>
                </a:highlight>
              </a:rPr>
              <a:t> Date</a:t>
            </a: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jour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8000FF"/>
                </a:solidFill>
                <a:highlight>
                  <a:srgbClr val="FFFFFF"/>
                </a:highlight>
              </a:rPr>
              <a:t> </a:t>
            </a:r>
            <a:r>
              <a:rPr lang="fr-FR" sz="1600" dirty="0">
                <a:solidFill>
                  <a:srgbClr val="000000"/>
                </a:solidFill>
                <a:highlight>
                  <a:srgbClr val="FFFFFF"/>
                </a:highlight>
              </a:rPr>
              <a:t>mois</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8000FF"/>
                </a:solidFill>
                <a:highlight>
                  <a:srgbClr val="FFFFFF"/>
                </a:highlight>
              </a:rPr>
              <a:t> </a:t>
            </a:r>
            <a:r>
              <a:rPr lang="fr-FR" sz="1600" dirty="0">
                <a:solidFill>
                  <a:srgbClr val="000000"/>
                </a:solidFill>
                <a:highlight>
                  <a:srgbClr val="FFFFFF"/>
                </a:highlight>
              </a:rPr>
              <a:t>an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
        <p:nvSpPr>
          <p:cNvPr id="15" name="Line 6">
            <a:extLst>
              <a:ext uri="{FF2B5EF4-FFF2-40B4-BE49-F238E27FC236}">
                <a16:creationId xmlns:a16="http://schemas.microsoft.com/office/drawing/2014/main" id="{A200A0D4-9205-4156-B05C-D9440EC53C14}"/>
              </a:ext>
            </a:extLst>
          </p:cNvPr>
          <p:cNvSpPr>
            <a:spLocks noChangeShapeType="1"/>
          </p:cNvSpPr>
          <p:nvPr/>
        </p:nvSpPr>
        <p:spPr bwMode="auto">
          <a:xfrm>
            <a:off x="1447800" y="3302000"/>
            <a:ext cx="838200" cy="83820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wrap="none" anchor="ctr"/>
          <a:lstStyle/>
          <a:p>
            <a:endParaRPr lang="fr-FR"/>
          </a:p>
        </p:txBody>
      </p:sp>
      <p:sp>
        <p:nvSpPr>
          <p:cNvPr id="16" name="Line 7">
            <a:extLst>
              <a:ext uri="{FF2B5EF4-FFF2-40B4-BE49-F238E27FC236}">
                <a16:creationId xmlns:a16="http://schemas.microsoft.com/office/drawing/2014/main" id="{12081149-AE6E-4429-BE23-CDF2C5D003B7}"/>
              </a:ext>
            </a:extLst>
          </p:cNvPr>
          <p:cNvSpPr>
            <a:spLocks noChangeShapeType="1"/>
          </p:cNvSpPr>
          <p:nvPr/>
        </p:nvSpPr>
        <p:spPr bwMode="auto">
          <a:xfrm>
            <a:off x="3429000" y="4826000"/>
            <a:ext cx="838200" cy="838200"/>
          </a:xfrm>
          <a:prstGeom prst="line">
            <a:avLst/>
          </a:prstGeom>
          <a:ln>
            <a:headEnd/>
            <a:tailEnd type="triangle"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wrap="none" anchor="ctr"/>
          <a:lstStyle/>
          <a:p>
            <a:endParaRPr lang="fr-FR"/>
          </a:p>
        </p:txBody>
      </p:sp>
    </p:spTree>
    <p:extLst>
      <p:ext uri="{BB962C8B-B14F-4D97-AF65-F5344CB8AC3E}">
        <p14:creationId xmlns:p14="http://schemas.microsoft.com/office/powerpoint/2010/main" val="2542710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Structures</a:t>
            </a:r>
          </a:p>
        </p:txBody>
      </p:sp>
      <p:sp>
        <p:nvSpPr>
          <p:cNvPr id="193" name="TextShape 2"/>
          <p:cNvSpPr txBox="1"/>
          <p:nvPr/>
        </p:nvSpPr>
        <p:spPr>
          <a:xfrm>
            <a:off x="440500" y="1202800"/>
            <a:ext cx="9071640" cy="5663880"/>
          </a:xfrm>
          <a:prstGeom prst="rect">
            <a:avLst/>
          </a:prstGeom>
          <a:no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Accéder aux membres d’une structure</a:t>
            </a:r>
          </a:p>
          <a:p>
            <a:pPr marL="889200" lvl="1" indent="-324000">
              <a:spcBef>
                <a:spcPts val="938"/>
              </a:spcBef>
              <a:buSzPct val="100000"/>
              <a:buBlip>
                <a:blip r:embed="rId4"/>
              </a:buBlip>
            </a:pPr>
            <a:r>
              <a:rPr lang="fr-FR" sz="2000" spc="-1" dirty="0">
                <a:solidFill>
                  <a:srgbClr val="000000"/>
                </a:solidFill>
              </a:rPr>
              <a:t>Les membres sont accédés par le nom de l’instance, suivi de </a:t>
            </a:r>
            <a:r>
              <a:rPr lang="fr-FR" sz="4000" spc="-1" dirty="0">
                <a:solidFill>
                  <a:srgbClr val="FF0000"/>
                </a:solidFill>
              </a:rPr>
              <a:t>.</a:t>
            </a:r>
            <a:r>
              <a:rPr lang="fr-FR" sz="2000" spc="-1" dirty="0">
                <a:solidFill>
                  <a:srgbClr val="000000"/>
                </a:solidFill>
              </a:rPr>
              <a:t> ,  suivi du nom du membre</a:t>
            </a:r>
            <a:endParaRPr lang="fr-FR" sz="2670" b="1" spc="-1" dirty="0">
              <a:solidFill>
                <a:srgbClr val="000000"/>
              </a:solidFill>
            </a:endParaRPr>
          </a:p>
          <a:p>
            <a:pPr marL="432000" indent="-324000">
              <a:spcBef>
                <a:spcPts val="938"/>
              </a:spcBef>
              <a:buSzPct val="100000"/>
              <a:buBlip>
                <a:blip r:embed="rId4"/>
              </a:buBlip>
            </a:pPr>
            <a:endParaRPr lang="fr-FR" sz="2670" b="0" strike="noStrike" spc="-1" dirty="0">
              <a:solidFill>
                <a:srgbClr val="000000"/>
              </a:solidFill>
              <a:latin typeface="Arial"/>
            </a:endParaRPr>
          </a:p>
        </p:txBody>
      </p:sp>
      <p:sp>
        <p:nvSpPr>
          <p:cNvPr id="12" name="Rectangle 4">
            <a:extLst>
              <a:ext uri="{FF2B5EF4-FFF2-40B4-BE49-F238E27FC236}">
                <a16:creationId xmlns:a16="http://schemas.microsoft.com/office/drawing/2014/main" id="{20777295-CC9D-492A-9C91-126B07EEFA8A}"/>
              </a:ext>
            </a:extLst>
          </p:cNvPr>
          <p:cNvSpPr>
            <a:spLocks noChangeArrowheads="1"/>
          </p:cNvSpPr>
          <p:nvPr/>
        </p:nvSpPr>
        <p:spPr bwMode="auto">
          <a:xfrm>
            <a:off x="292101" y="3556000"/>
            <a:ext cx="9788524" cy="25519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eaLnBrk="0" hangingPunct="0">
              <a:tabLst>
                <a:tab pos="376238" algn="l"/>
                <a:tab pos="1235075" algn="l"/>
                <a:tab pos="1905000" algn="l"/>
              </a:tabLst>
              <a:defRPr kumimoji="1" sz="7200">
                <a:solidFill>
                  <a:srgbClr val="666699"/>
                </a:solidFill>
                <a:latin typeface="Times New Roman" panose="02020603050405020304" pitchFamily="18" charset="0"/>
              </a:defRPr>
            </a:lvl1pPr>
            <a:lvl2pPr marL="742950" indent="-285750" eaLnBrk="0" hangingPunct="0">
              <a:tabLst>
                <a:tab pos="376238" algn="l"/>
                <a:tab pos="1235075" algn="l"/>
                <a:tab pos="1905000" algn="l"/>
              </a:tabLst>
              <a:defRPr kumimoji="1" sz="7200">
                <a:solidFill>
                  <a:srgbClr val="666699"/>
                </a:solidFill>
                <a:latin typeface="Times New Roman" panose="02020603050405020304" pitchFamily="18" charset="0"/>
              </a:defRPr>
            </a:lvl2pPr>
            <a:lvl3pPr marL="1143000" indent="-228600" eaLnBrk="0" hangingPunct="0">
              <a:tabLst>
                <a:tab pos="376238" algn="l"/>
                <a:tab pos="1235075" algn="l"/>
                <a:tab pos="1905000" algn="l"/>
              </a:tabLst>
              <a:defRPr kumimoji="1" sz="7200">
                <a:solidFill>
                  <a:srgbClr val="666699"/>
                </a:solidFill>
                <a:latin typeface="Times New Roman" panose="02020603050405020304" pitchFamily="18" charset="0"/>
              </a:defRPr>
            </a:lvl3pPr>
            <a:lvl4pPr marL="1600200" indent="-228600" eaLnBrk="0" hangingPunct="0">
              <a:tabLst>
                <a:tab pos="376238" algn="l"/>
                <a:tab pos="1235075" algn="l"/>
                <a:tab pos="1905000" algn="l"/>
              </a:tabLst>
              <a:defRPr kumimoji="1" sz="7200">
                <a:solidFill>
                  <a:srgbClr val="666699"/>
                </a:solidFill>
                <a:latin typeface="Times New Roman" panose="02020603050405020304" pitchFamily="18" charset="0"/>
              </a:defRPr>
            </a:lvl4pPr>
            <a:lvl5pPr marL="2057400" indent="-228600" eaLnBrk="0" hangingPunct="0">
              <a:tabLst>
                <a:tab pos="376238" algn="l"/>
                <a:tab pos="1235075" algn="l"/>
                <a:tab pos="1905000" algn="l"/>
              </a:tabLst>
              <a:defRPr kumimoji="1" sz="7200">
                <a:solidFill>
                  <a:srgbClr val="666699"/>
                </a:solidFill>
                <a:latin typeface="Times New Roman" panose="02020603050405020304" pitchFamily="18" charset="0"/>
              </a:defRPr>
            </a:lvl5pPr>
            <a:lvl6pPr marL="2514600" indent="-228600" algn="ctr" eaLnBrk="0" fontAlgn="base" hangingPunct="0">
              <a:spcBef>
                <a:spcPct val="0"/>
              </a:spcBef>
              <a:spcAft>
                <a:spcPct val="0"/>
              </a:spcAft>
              <a:tabLst>
                <a:tab pos="376238" algn="l"/>
                <a:tab pos="1235075" algn="l"/>
                <a:tab pos="1905000" algn="l"/>
              </a:tabLst>
              <a:defRPr kumimoji="1" sz="7200">
                <a:solidFill>
                  <a:srgbClr val="666699"/>
                </a:solidFill>
                <a:latin typeface="Times New Roman" panose="02020603050405020304" pitchFamily="18" charset="0"/>
              </a:defRPr>
            </a:lvl6pPr>
            <a:lvl7pPr marL="2971800" indent="-228600" algn="ctr" eaLnBrk="0" fontAlgn="base" hangingPunct="0">
              <a:spcBef>
                <a:spcPct val="0"/>
              </a:spcBef>
              <a:spcAft>
                <a:spcPct val="0"/>
              </a:spcAft>
              <a:tabLst>
                <a:tab pos="376238" algn="l"/>
                <a:tab pos="1235075" algn="l"/>
                <a:tab pos="1905000" algn="l"/>
              </a:tabLst>
              <a:defRPr kumimoji="1" sz="7200">
                <a:solidFill>
                  <a:srgbClr val="666699"/>
                </a:solidFill>
                <a:latin typeface="Times New Roman" panose="02020603050405020304" pitchFamily="18" charset="0"/>
              </a:defRPr>
            </a:lvl7pPr>
            <a:lvl8pPr marL="3429000" indent="-228600" algn="ctr" eaLnBrk="0" fontAlgn="base" hangingPunct="0">
              <a:spcBef>
                <a:spcPct val="0"/>
              </a:spcBef>
              <a:spcAft>
                <a:spcPct val="0"/>
              </a:spcAft>
              <a:tabLst>
                <a:tab pos="376238" algn="l"/>
                <a:tab pos="1235075" algn="l"/>
                <a:tab pos="1905000" algn="l"/>
              </a:tabLst>
              <a:defRPr kumimoji="1" sz="7200">
                <a:solidFill>
                  <a:srgbClr val="666699"/>
                </a:solidFill>
                <a:latin typeface="Times New Roman" panose="02020603050405020304" pitchFamily="18" charset="0"/>
              </a:defRPr>
            </a:lvl8pPr>
            <a:lvl9pPr marL="3886200" indent="-228600" algn="ctr" eaLnBrk="0" fontAlgn="base" hangingPunct="0">
              <a:spcBef>
                <a:spcPct val="0"/>
              </a:spcBef>
              <a:spcAft>
                <a:spcPct val="0"/>
              </a:spcAft>
              <a:tabLst>
                <a:tab pos="376238" algn="l"/>
                <a:tab pos="1235075" algn="l"/>
                <a:tab pos="1905000" algn="l"/>
              </a:tabLst>
              <a:defRPr kumimoji="1" sz="7200">
                <a:solidFill>
                  <a:srgbClr val="666699"/>
                </a:solidFill>
                <a:latin typeface="Times New Roman" panose="02020603050405020304" pitchFamily="18" charset="0"/>
              </a:defRPr>
            </a:lvl9pPr>
          </a:lstStyle>
          <a:p>
            <a:r>
              <a:rPr lang="pt-BR" sz="2000" dirty="0">
                <a:solidFill>
                  <a:srgbClr val="000000"/>
                </a:solidFill>
                <a:highlight>
                  <a:srgbClr val="FFFFFF"/>
                </a:highlight>
              </a:rPr>
              <a:t>printf</a:t>
            </a:r>
            <a:r>
              <a:rPr lang="pt-BR" sz="2000" b="1" dirty="0">
                <a:solidFill>
                  <a:srgbClr val="000080"/>
                </a:solidFill>
                <a:highlight>
                  <a:srgbClr val="FFFFFF"/>
                </a:highlight>
              </a:rPr>
              <a:t>(</a:t>
            </a:r>
            <a:r>
              <a:rPr lang="pt-BR" sz="2000" dirty="0">
                <a:solidFill>
                  <a:srgbClr val="808080"/>
                </a:solidFill>
                <a:highlight>
                  <a:srgbClr val="FFFFFF"/>
                </a:highlight>
              </a:rPr>
              <a:t>"nom = %s\n"</a:t>
            </a:r>
            <a:r>
              <a:rPr lang="pt-BR" sz="2000" b="1" dirty="0">
                <a:solidFill>
                  <a:srgbClr val="000080"/>
                </a:solidFill>
                <a:highlight>
                  <a:srgbClr val="FFFFFF"/>
                </a:highlight>
              </a:rPr>
              <a:t>,</a:t>
            </a:r>
            <a:r>
              <a:rPr lang="pt-BR" sz="2000" dirty="0">
                <a:solidFill>
                  <a:srgbClr val="000000"/>
                </a:solidFill>
                <a:highlight>
                  <a:srgbClr val="FFFFFF"/>
                </a:highlight>
              </a:rPr>
              <a:t> m</a:t>
            </a:r>
            <a:r>
              <a:rPr lang="pt-BR" sz="2000" b="1" dirty="0">
                <a:solidFill>
                  <a:srgbClr val="000080"/>
                </a:solidFill>
                <a:highlight>
                  <a:srgbClr val="FFFFFF"/>
                </a:highlight>
              </a:rPr>
              <a:t>.</a:t>
            </a:r>
            <a:r>
              <a:rPr lang="pt-BR" sz="2000" dirty="0">
                <a:solidFill>
                  <a:srgbClr val="000000"/>
                </a:solidFill>
                <a:highlight>
                  <a:srgbClr val="FFFFFF"/>
                </a:highlight>
              </a:rPr>
              <a:t>nom</a:t>
            </a:r>
            <a:r>
              <a:rPr lang="pt-BR" sz="2000" b="1" dirty="0">
                <a:solidFill>
                  <a:srgbClr val="000080"/>
                </a:solidFill>
                <a:highlight>
                  <a:srgbClr val="FFFFFF"/>
                </a:highlight>
              </a:rPr>
              <a:t>);</a:t>
            </a:r>
            <a:endParaRPr lang="pt-BR" sz="2000" dirty="0">
              <a:solidFill>
                <a:srgbClr val="000000"/>
              </a:solidFill>
              <a:highlight>
                <a:srgbClr val="FFFFFF"/>
              </a:highlight>
            </a:endParaRPr>
          </a:p>
          <a:p>
            <a:r>
              <a:rPr lang="pt-BR" sz="2000" dirty="0">
                <a:solidFill>
                  <a:srgbClr val="000000"/>
                </a:solidFill>
                <a:highlight>
                  <a:srgbClr val="FFFFFF"/>
                </a:highlight>
              </a:rPr>
              <a:t>printf</a:t>
            </a:r>
            <a:r>
              <a:rPr lang="pt-BR" sz="2000" b="1" dirty="0">
                <a:solidFill>
                  <a:srgbClr val="000080"/>
                </a:solidFill>
                <a:highlight>
                  <a:srgbClr val="FFFFFF"/>
                </a:highlight>
              </a:rPr>
              <a:t>(</a:t>
            </a:r>
            <a:r>
              <a:rPr lang="pt-BR" sz="2000" dirty="0">
                <a:solidFill>
                  <a:srgbClr val="000000"/>
                </a:solidFill>
                <a:highlight>
                  <a:srgbClr val="FFFFFF"/>
                </a:highlight>
              </a:rPr>
              <a:t>”numéro de membre </a:t>
            </a:r>
            <a:r>
              <a:rPr lang="pt-BR" sz="2000" b="1" dirty="0">
                <a:solidFill>
                  <a:srgbClr val="000080"/>
                </a:solidFill>
                <a:highlight>
                  <a:srgbClr val="FFFFFF"/>
                </a:highlight>
              </a:rPr>
              <a:t>=</a:t>
            </a:r>
            <a:r>
              <a:rPr lang="pt-BR" sz="2000" dirty="0">
                <a:solidFill>
                  <a:srgbClr val="000000"/>
                </a:solidFill>
                <a:highlight>
                  <a:srgbClr val="FFFFFF"/>
                </a:highlight>
              </a:rPr>
              <a:t> </a:t>
            </a:r>
            <a:r>
              <a:rPr lang="pt-BR" sz="2000" b="1" dirty="0">
                <a:solidFill>
                  <a:srgbClr val="000080"/>
                </a:solidFill>
                <a:highlight>
                  <a:srgbClr val="FFFFFF"/>
                </a:highlight>
              </a:rPr>
              <a:t>%</a:t>
            </a:r>
            <a:r>
              <a:rPr lang="pt-BR" sz="2000" dirty="0">
                <a:solidFill>
                  <a:srgbClr val="000000"/>
                </a:solidFill>
                <a:highlight>
                  <a:srgbClr val="FFFFFF"/>
                </a:highlight>
              </a:rPr>
              <a:t>d\n", m.numero);</a:t>
            </a:r>
          </a:p>
          <a:p>
            <a:endParaRPr lang="fr-FR" sz="2000" dirty="0">
              <a:solidFill>
                <a:srgbClr val="000000"/>
              </a:solidFill>
              <a:highlight>
                <a:srgbClr val="FFFFFF"/>
              </a:highlight>
            </a:endParaRPr>
          </a:p>
          <a:p>
            <a:r>
              <a:rPr lang="fr-FR" sz="2000" dirty="0">
                <a:solidFill>
                  <a:srgbClr val="000000"/>
                </a:solidFill>
                <a:highlight>
                  <a:srgbClr val="FFFFFF"/>
                </a:highlight>
              </a:rPr>
              <a:t>printf</a:t>
            </a:r>
            <a:r>
              <a:rPr lang="fr-FR" sz="2000" b="1" dirty="0">
                <a:solidFill>
                  <a:srgbClr val="000080"/>
                </a:solidFill>
                <a:highlight>
                  <a:srgbClr val="FFFFFF"/>
                </a:highlight>
              </a:rPr>
              <a:t>(</a:t>
            </a:r>
            <a:r>
              <a:rPr lang="fr-FR" sz="2000" dirty="0">
                <a:solidFill>
                  <a:srgbClr val="000000"/>
                </a:solidFill>
                <a:highlight>
                  <a:srgbClr val="FFFFFF"/>
                </a:highlight>
              </a:rPr>
              <a:t>”amendes</a:t>
            </a:r>
            <a:r>
              <a:rPr lang="fr-FR" sz="2000" b="1" dirty="0">
                <a:solidFill>
                  <a:srgbClr val="000080"/>
                </a:solidFill>
                <a:highlight>
                  <a:srgbClr val="FFFFFF"/>
                </a:highlight>
              </a:rPr>
              <a:t>:</a:t>
            </a:r>
            <a:r>
              <a:rPr lang="fr-FR" sz="2000" dirty="0">
                <a:solidFill>
                  <a:srgbClr val="000000"/>
                </a:solidFill>
                <a:highlight>
                  <a:srgbClr val="FFFFFF"/>
                </a:highlight>
              </a:rPr>
              <a:t> ");</a:t>
            </a:r>
          </a:p>
          <a:p>
            <a:r>
              <a:rPr lang="fr-FR" sz="2000" b="1" dirty="0">
                <a:solidFill>
                  <a:srgbClr val="0000FF"/>
                </a:solidFill>
                <a:highlight>
                  <a:srgbClr val="FFFFFF"/>
                </a:highlight>
              </a:rPr>
              <a:t>for</a:t>
            </a:r>
            <a:r>
              <a:rPr lang="fr-FR" sz="2000" b="1" dirty="0">
                <a:solidFill>
                  <a:srgbClr val="000080"/>
                </a:solidFill>
                <a:highlight>
                  <a:srgbClr val="FFFFFF"/>
                </a:highlight>
              </a:rPr>
              <a:t>(</a:t>
            </a:r>
            <a:r>
              <a:rPr lang="fr-FR" sz="2000" dirty="0">
                <a:solidFill>
                  <a:srgbClr val="000000"/>
                </a:solidFill>
                <a:highlight>
                  <a:srgbClr val="FFFFFF"/>
                </a:highlight>
              </a:rPr>
              <a:t>i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FF8000"/>
                </a:solidFill>
                <a:highlight>
                  <a:srgbClr val="FFFFFF"/>
                </a:highlight>
              </a:rPr>
              <a:t>0</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i </a:t>
            </a:r>
            <a:r>
              <a:rPr lang="fr-FR" sz="2000" b="1" dirty="0">
                <a:solidFill>
                  <a:srgbClr val="000080"/>
                </a:solidFill>
                <a:highlight>
                  <a:srgbClr val="FFFFFF"/>
                </a:highlight>
              </a:rPr>
              <a:t>&lt;</a:t>
            </a:r>
            <a:r>
              <a:rPr lang="fr-FR" sz="2000" dirty="0">
                <a:solidFill>
                  <a:srgbClr val="000000"/>
                </a:solidFill>
                <a:highlight>
                  <a:srgbClr val="FFFFFF"/>
                </a:highlight>
              </a:rPr>
              <a:t> </a:t>
            </a:r>
            <a:r>
              <a:rPr lang="fr-FR" sz="2000" dirty="0">
                <a:solidFill>
                  <a:srgbClr val="FF8000"/>
                </a:solidFill>
                <a:highlight>
                  <a:srgbClr val="FFFFFF"/>
                </a:highlight>
              </a:rPr>
              <a:t>10</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&amp;&amp;</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m</a:t>
            </a:r>
            <a:r>
              <a:rPr lang="fr-FR" sz="2000" b="1" dirty="0" err="1">
                <a:solidFill>
                  <a:srgbClr val="000080"/>
                </a:solidFill>
                <a:highlight>
                  <a:srgbClr val="FFFFFF"/>
                </a:highlight>
              </a:rPr>
              <a:t>.</a:t>
            </a:r>
            <a:r>
              <a:rPr lang="fr-FR" sz="2000" dirty="0" err="1">
                <a:solidFill>
                  <a:srgbClr val="000000"/>
                </a:solidFill>
                <a:highlight>
                  <a:srgbClr val="FFFFFF"/>
                </a:highlight>
              </a:rPr>
              <a:t>amende</a:t>
            </a:r>
            <a:r>
              <a:rPr lang="fr-FR" sz="2000" b="1" dirty="0">
                <a:solidFill>
                  <a:srgbClr val="000080"/>
                </a:solidFill>
                <a:highlight>
                  <a:srgbClr val="FFFFFF"/>
                </a:highlight>
              </a:rPr>
              <a:t>[</a:t>
            </a:r>
            <a:r>
              <a:rPr lang="fr-FR" sz="2000" dirty="0">
                <a:solidFill>
                  <a:srgbClr val="000000"/>
                </a:solidFill>
                <a:highlight>
                  <a:srgbClr val="FFFFFF"/>
                </a:highlight>
              </a:rPr>
              <a:t>i</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&gt;</a:t>
            </a:r>
            <a:r>
              <a:rPr lang="fr-FR" sz="2000" dirty="0">
                <a:solidFill>
                  <a:srgbClr val="000000"/>
                </a:solidFill>
                <a:highlight>
                  <a:srgbClr val="FFFFFF"/>
                </a:highlight>
              </a:rPr>
              <a:t> </a:t>
            </a:r>
            <a:r>
              <a:rPr lang="fr-FR" sz="2000" dirty="0">
                <a:solidFill>
                  <a:srgbClr val="FF8000"/>
                </a:solidFill>
                <a:highlight>
                  <a:srgbClr val="FFFFFF"/>
                </a:highlight>
              </a:rPr>
              <a:t>0.0</a:t>
            </a:r>
            <a:r>
              <a:rPr lang="fr-FR" sz="2000" b="1" dirty="0">
                <a:solidFill>
                  <a:srgbClr val="000080"/>
                </a:solidFill>
                <a:highlight>
                  <a:srgbClr val="FFFFFF"/>
                </a:highlight>
              </a:rPr>
              <a:t>);</a:t>
            </a:r>
            <a:r>
              <a:rPr lang="fr-FR" sz="2000" dirty="0">
                <a:solidFill>
                  <a:srgbClr val="000000"/>
                </a:solidFill>
                <a:highlight>
                  <a:srgbClr val="FFFFFF"/>
                </a:highlight>
              </a:rPr>
              <a:t> i</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pt-BR" sz="2000" dirty="0">
                <a:solidFill>
                  <a:srgbClr val="000000"/>
                </a:solidFill>
                <a:highlight>
                  <a:srgbClr val="FFFFFF"/>
                </a:highlight>
              </a:rPr>
              <a:t>	printf</a:t>
            </a:r>
            <a:r>
              <a:rPr lang="pt-BR" sz="2000" b="1" dirty="0">
                <a:solidFill>
                  <a:srgbClr val="000080"/>
                </a:solidFill>
                <a:highlight>
                  <a:srgbClr val="FFFFFF"/>
                </a:highlight>
              </a:rPr>
              <a:t>(</a:t>
            </a:r>
            <a:r>
              <a:rPr lang="pt-BR" sz="2000" dirty="0">
                <a:solidFill>
                  <a:srgbClr val="808080"/>
                </a:solidFill>
                <a:highlight>
                  <a:srgbClr val="FFFFFF"/>
                </a:highlight>
              </a:rPr>
              <a:t>"%.2f Euros"</a:t>
            </a:r>
            <a:r>
              <a:rPr lang="pt-BR" sz="2000" b="1" dirty="0">
                <a:solidFill>
                  <a:srgbClr val="000080"/>
                </a:solidFill>
                <a:highlight>
                  <a:srgbClr val="FFFFFF"/>
                </a:highlight>
              </a:rPr>
              <a:t>,</a:t>
            </a:r>
            <a:r>
              <a:rPr lang="pt-BR" sz="2000" dirty="0">
                <a:solidFill>
                  <a:srgbClr val="000000"/>
                </a:solidFill>
                <a:highlight>
                  <a:srgbClr val="FFFFFF"/>
                </a:highlight>
              </a:rPr>
              <a:t> m</a:t>
            </a:r>
            <a:r>
              <a:rPr lang="pt-BR" sz="2000" b="1" dirty="0">
                <a:solidFill>
                  <a:srgbClr val="000080"/>
                </a:solidFill>
                <a:highlight>
                  <a:srgbClr val="FFFFFF"/>
                </a:highlight>
              </a:rPr>
              <a:t>.</a:t>
            </a:r>
            <a:r>
              <a:rPr lang="pt-BR" sz="2000" dirty="0">
                <a:solidFill>
                  <a:srgbClr val="000000"/>
                </a:solidFill>
                <a:highlight>
                  <a:srgbClr val="FFFFFF"/>
                </a:highlight>
              </a:rPr>
              <a:t>amende</a:t>
            </a:r>
            <a:r>
              <a:rPr lang="pt-BR" sz="2000" b="1" dirty="0">
                <a:solidFill>
                  <a:srgbClr val="000080"/>
                </a:solidFill>
                <a:highlight>
                  <a:srgbClr val="FFFFFF"/>
                </a:highlight>
              </a:rPr>
              <a:t>[</a:t>
            </a:r>
            <a:r>
              <a:rPr lang="pt-BR" sz="2000" dirty="0">
                <a:solidFill>
                  <a:srgbClr val="000000"/>
                </a:solidFill>
                <a:highlight>
                  <a:srgbClr val="FFFFFF"/>
                </a:highlight>
              </a:rPr>
              <a:t>i</a:t>
            </a:r>
            <a:r>
              <a:rPr lang="pt-BR" sz="2000" b="1" dirty="0">
                <a:solidFill>
                  <a:srgbClr val="000080"/>
                </a:solidFill>
                <a:highlight>
                  <a:srgbClr val="FFFFFF"/>
                </a:highlight>
              </a:rPr>
              <a:t>]);</a:t>
            </a:r>
            <a:endParaRPr lang="pt-BR" sz="2000" dirty="0">
              <a:solidFill>
                <a:srgbClr val="000000"/>
              </a:solidFill>
              <a:highlight>
                <a:srgbClr val="FFFFFF"/>
              </a:highlight>
            </a:endParaRPr>
          </a:p>
          <a:p>
            <a:endParaRPr lang="fr-FR" sz="2000" dirty="0">
              <a:solidFill>
                <a:srgbClr val="000000"/>
              </a:solidFill>
              <a:highlight>
                <a:srgbClr val="FFFFFF"/>
              </a:highlight>
            </a:endParaRPr>
          </a:p>
          <a:p>
            <a:r>
              <a:rPr lang="fr-FR" sz="2000" dirty="0">
                <a:solidFill>
                  <a:srgbClr val="000000"/>
                </a:solidFill>
                <a:highlight>
                  <a:srgbClr val="FFFFFF"/>
                </a:highlight>
              </a:rPr>
              <a:t>printf</a:t>
            </a:r>
            <a:r>
              <a:rPr lang="fr-FR" sz="2000" b="1" dirty="0">
                <a:solidFill>
                  <a:srgbClr val="000080"/>
                </a:solidFill>
                <a:highlight>
                  <a:srgbClr val="FFFFFF"/>
                </a:highlight>
              </a:rPr>
              <a:t>(</a:t>
            </a:r>
            <a:r>
              <a:rPr lang="fr-FR" sz="2000" dirty="0">
                <a:solidFill>
                  <a:srgbClr val="808080"/>
                </a:solidFill>
                <a:highlight>
                  <a:srgbClr val="FFFFFF"/>
                </a:highlight>
              </a:rPr>
              <a:t>"\</a:t>
            </a:r>
            <a:r>
              <a:rPr lang="fr-FR" sz="2000" dirty="0" err="1">
                <a:solidFill>
                  <a:srgbClr val="808080"/>
                </a:solidFill>
                <a:highlight>
                  <a:srgbClr val="FFFFFF"/>
                </a:highlight>
              </a:rPr>
              <a:t>nDate</a:t>
            </a:r>
            <a:r>
              <a:rPr lang="fr-FR" sz="2000" dirty="0">
                <a:solidFill>
                  <a:srgbClr val="808080"/>
                </a:solidFill>
                <a:highlight>
                  <a:srgbClr val="FFFFFF"/>
                </a:highlight>
              </a:rPr>
              <a:t> d’emprunt %d/%d/%d\n"</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err="1">
                <a:solidFill>
                  <a:srgbClr val="000000"/>
                </a:solidFill>
                <a:highlight>
                  <a:srgbClr val="FFFFFF"/>
                </a:highlight>
              </a:rPr>
              <a:t>m</a:t>
            </a:r>
            <a:r>
              <a:rPr lang="fr-FR" sz="2000" b="1" dirty="0" err="1">
                <a:solidFill>
                  <a:srgbClr val="000080"/>
                </a:solidFill>
                <a:highlight>
                  <a:srgbClr val="FFFFFF"/>
                </a:highlight>
              </a:rPr>
              <a:t>.</a:t>
            </a:r>
            <a:r>
              <a:rPr lang="fr-FR" sz="2000" dirty="0" err="1">
                <a:solidFill>
                  <a:srgbClr val="000000"/>
                </a:solidFill>
                <a:highlight>
                  <a:srgbClr val="FFFFFF"/>
                </a:highlight>
              </a:rPr>
              <a:t>emprunt</a:t>
            </a:r>
            <a:r>
              <a:rPr lang="fr-FR" sz="2000" b="1" dirty="0" err="1">
                <a:solidFill>
                  <a:srgbClr val="000080"/>
                </a:solidFill>
                <a:highlight>
                  <a:srgbClr val="FFFFFF"/>
                </a:highlight>
              </a:rPr>
              <a:t>.</a:t>
            </a:r>
            <a:r>
              <a:rPr lang="fr-FR" sz="2000" dirty="0" err="1">
                <a:solidFill>
                  <a:srgbClr val="000000"/>
                </a:solidFill>
                <a:highlight>
                  <a:srgbClr val="FFFFFF"/>
                </a:highlight>
              </a:rPr>
              <a:t>jour</a:t>
            </a:r>
            <a:r>
              <a:rPr lang="fr-FR" sz="2000" b="1" dirty="0" err="1">
                <a:solidFill>
                  <a:srgbClr val="000080"/>
                </a:solidFill>
                <a:highlight>
                  <a:srgbClr val="FFFFFF"/>
                </a:highlight>
              </a:rPr>
              <a:t>,</a:t>
            </a:r>
            <a:r>
              <a:rPr lang="fr-FR" sz="2000" dirty="0" err="1">
                <a:solidFill>
                  <a:srgbClr val="000000"/>
                </a:solidFill>
                <a:highlight>
                  <a:srgbClr val="FFFFFF"/>
                </a:highlight>
              </a:rPr>
              <a:t>m</a:t>
            </a:r>
            <a:r>
              <a:rPr lang="fr-FR" sz="2000" b="1" dirty="0" err="1">
                <a:solidFill>
                  <a:srgbClr val="000080"/>
                </a:solidFill>
                <a:highlight>
                  <a:srgbClr val="FFFFFF"/>
                </a:highlight>
              </a:rPr>
              <a:t>.</a:t>
            </a:r>
            <a:r>
              <a:rPr lang="fr-FR" sz="2000" dirty="0" err="1">
                <a:solidFill>
                  <a:srgbClr val="000000"/>
                </a:solidFill>
                <a:highlight>
                  <a:srgbClr val="FFFFFF"/>
                </a:highlight>
              </a:rPr>
              <a:t>emprunt</a:t>
            </a:r>
            <a:r>
              <a:rPr lang="fr-FR" sz="2000" b="1" dirty="0" err="1">
                <a:solidFill>
                  <a:srgbClr val="000080"/>
                </a:solidFill>
                <a:highlight>
                  <a:srgbClr val="FFFFFF"/>
                </a:highlight>
              </a:rPr>
              <a:t>.</a:t>
            </a:r>
            <a:r>
              <a:rPr lang="fr-FR" sz="2000" dirty="0" err="1">
                <a:solidFill>
                  <a:srgbClr val="000000"/>
                </a:solidFill>
                <a:highlight>
                  <a:srgbClr val="FFFFFF"/>
                </a:highlight>
              </a:rPr>
              <a:t>mois</a:t>
            </a:r>
            <a:r>
              <a:rPr lang="fr-FR" sz="2000" b="1" dirty="0">
                <a:solidFill>
                  <a:srgbClr val="000080"/>
                </a:solidFill>
                <a:highlight>
                  <a:srgbClr val="FFFFFF"/>
                </a:highlight>
              </a:rPr>
              <a:t>,</a:t>
            </a:r>
            <a:r>
              <a:rPr lang="fr-FR" sz="2000" dirty="0">
                <a:solidFill>
                  <a:srgbClr val="000000"/>
                </a:solidFill>
                <a:highlight>
                  <a:srgbClr val="FFFFFF"/>
                </a:highlight>
              </a:rPr>
              <a:t> m</a:t>
            </a:r>
            <a:r>
              <a:rPr lang="fr-FR" sz="2000" b="1" dirty="0">
                <a:solidFill>
                  <a:srgbClr val="000080"/>
                </a:solidFill>
                <a:highlight>
                  <a:srgbClr val="FFFFFF"/>
                </a:highlight>
              </a:rPr>
              <a:t>.</a:t>
            </a:r>
            <a:r>
              <a:rPr lang="fr-FR" sz="2000" dirty="0">
                <a:solidFill>
                  <a:srgbClr val="000000"/>
                </a:solidFill>
                <a:highlight>
                  <a:srgbClr val="FFFFFF"/>
                </a:highlight>
              </a:rPr>
              <a:t>emprunt</a:t>
            </a:r>
            <a:r>
              <a:rPr lang="fr-FR" sz="2000" b="1" dirty="0">
                <a:solidFill>
                  <a:srgbClr val="000080"/>
                </a:solidFill>
                <a:highlight>
                  <a:srgbClr val="FFFFFF"/>
                </a:highlight>
              </a:rPr>
              <a:t>.</a:t>
            </a:r>
            <a:r>
              <a:rPr lang="fr-FR" sz="2000" dirty="0">
                <a:solidFill>
                  <a:srgbClr val="000000"/>
                </a:solidFill>
                <a:highlight>
                  <a:srgbClr val="FFFFFF"/>
                </a:highlight>
              </a:rPr>
              <a:t>an</a:t>
            </a:r>
            <a:r>
              <a:rPr lang="fr-FR" sz="2000" b="1" dirty="0">
                <a:solidFill>
                  <a:srgbClr val="000080"/>
                </a:solidFill>
                <a:highlight>
                  <a:srgbClr val="FFFFFF"/>
                </a:highlight>
              </a:rPr>
              <a:t>);</a:t>
            </a:r>
            <a:endParaRPr lang="fr-FR" sz="2000" dirty="0">
              <a:solidFill>
                <a:srgbClr val="000000"/>
              </a:solidFill>
              <a:highlight>
                <a:srgbClr val="FFFFFF"/>
              </a:highlight>
            </a:endParaRPr>
          </a:p>
        </p:txBody>
      </p:sp>
      <p:sp>
        <p:nvSpPr>
          <p:cNvPr id="13" name="Rectangle 5">
            <a:extLst>
              <a:ext uri="{FF2B5EF4-FFF2-40B4-BE49-F238E27FC236}">
                <a16:creationId xmlns:a16="http://schemas.microsoft.com/office/drawing/2014/main" id="{CCA2054F-D22E-44CA-8C64-A1786C3F8BB5}"/>
              </a:ext>
            </a:extLst>
          </p:cNvPr>
          <p:cNvSpPr>
            <a:spLocks noChangeArrowheads="1"/>
          </p:cNvSpPr>
          <p:nvPr/>
        </p:nvSpPr>
        <p:spPr bwMode="auto">
          <a:xfrm>
            <a:off x="990600" y="2946400"/>
            <a:ext cx="2655888" cy="466725"/>
          </a:xfrm>
          <a:prstGeom prst="rect">
            <a:avLst/>
          </a:prstGeom>
          <a:solidFill>
            <a:schemeClr val="bg1">
              <a:lumMod val="85000"/>
            </a:schemeClr>
          </a:solidFill>
          <a:ln w="12700">
            <a:solidFill>
              <a:schemeClr val="tx1"/>
            </a:solidFill>
            <a:miter lim="800000"/>
            <a:headEnd/>
            <a:tailEnd/>
          </a:ln>
          <a:effectLst>
            <a:outerShdw dist="107763" dir="2700000" algn="ctr" rotWithShape="0">
              <a:schemeClr val="bg2"/>
            </a:outerShdw>
          </a:effectLst>
        </p:spPr>
        <p:txBody>
          <a:bodyPr wrap="none" lIns="90488" tIns="44450" rIns="90488" bIns="44450">
            <a:spAutoFit/>
          </a:bodyPr>
          <a:lstStyle/>
          <a:p>
            <a:pPr algn="l" eaLnBrk="0" hangingPunct="0">
              <a:tabLst>
                <a:tab pos="376238" algn="l"/>
                <a:tab pos="1235075" algn="l"/>
                <a:tab pos="1905000" algn="l"/>
              </a:tabLst>
              <a:defRPr/>
            </a:pPr>
            <a:r>
              <a:rPr kumimoji="0" lang="en-US" sz="2400" b="1" dirty="0">
                <a:solidFill>
                  <a:schemeClr val="tx1"/>
                </a:solidFill>
              </a:rPr>
              <a:t>struct </a:t>
            </a:r>
            <a:r>
              <a:rPr kumimoji="0" lang="en-US" sz="2400" b="1" dirty="0" err="1">
                <a:solidFill>
                  <a:schemeClr val="tx1"/>
                </a:solidFill>
              </a:rPr>
              <a:t>Membre</a:t>
            </a:r>
            <a:r>
              <a:rPr kumimoji="0" lang="en-US" sz="2400" b="1" dirty="0">
                <a:solidFill>
                  <a:schemeClr val="tx1"/>
                </a:solidFill>
              </a:rPr>
              <a:t>  m;</a:t>
            </a:r>
          </a:p>
        </p:txBody>
      </p:sp>
      <p:graphicFrame>
        <p:nvGraphicFramePr>
          <p:cNvPr id="14" name="Object 6">
            <a:hlinkClick r:id="" action="ppaction://ole?verb=0"/>
            <a:extLst>
              <a:ext uri="{FF2B5EF4-FFF2-40B4-BE49-F238E27FC236}">
                <a16:creationId xmlns:a16="http://schemas.microsoft.com/office/drawing/2014/main" id="{5DE9B5B0-520C-420C-8DE8-4C5981E0ADEC}"/>
              </a:ext>
            </a:extLst>
          </p:cNvPr>
          <p:cNvGraphicFramePr>
            <a:graphicFrameLocks/>
          </p:cNvGraphicFramePr>
          <p:nvPr>
            <p:extLst>
              <p:ext uri="{D42A27DB-BD31-4B8C-83A1-F6EECF244321}">
                <p14:modId xmlns:p14="http://schemas.microsoft.com/office/powerpoint/2010/main" val="2645716427"/>
              </p:ext>
            </p:extLst>
          </p:nvPr>
        </p:nvGraphicFramePr>
        <p:xfrm>
          <a:off x="4381500" y="3390900"/>
          <a:ext cx="765175" cy="811213"/>
        </p:xfrm>
        <a:graphic>
          <a:graphicData uri="http://schemas.openxmlformats.org/presentationml/2006/ole">
            <mc:AlternateContent xmlns:mc="http://schemas.openxmlformats.org/markup-compatibility/2006">
              <mc:Choice xmlns:v="urn:schemas-microsoft-com:vml" Requires="v">
                <p:oleObj spid="_x0000_s2080" name="CorelDRAW" r:id="rId5" imgW="1844640" imgH="1950840" progId="CorelDraw.Graphic.8">
                  <p:embed/>
                </p:oleObj>
              </mc:Choice>
              <mc:Fallback>
                <p:oleObj name="CorelDRAW" r:id="rId5" imgW="1844640" imgH="1950840" progId="CorelDraw.Graphic.8">
                  <p:embed/>
                  <p:pic>
                    <p:nvPicPr>
                      <p:cNvPr id="21506" name="Object 6">
                        <a:hlinkClick r:id="" action="ppaction://ole?verb=0"/>
                        <a:extLst>
                          <a:ext uri="{FF2B5EF4-FFF2-40B4-BE49-F238E27FC236}">
                            <a16:creationId xmlns:a16="http://schemas.microsoft.com/office/drawing/2014/main" id="{27C2098A-E291-4E2A-B289-008758AE163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1500" y="3390900"/>
                        <a:ext cx="765175"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7">
            <a:hlinkClick r:id="" action="ppaction://ole?verb=0"/>
            <a:extLst>
              <a:ext uri="{FF2B5EF4-FFF2-40B4-BE49-F238E27FC236}">
                <a16:creationId xmlns:a16="http://schemas.microsoft.com/office/drawing/2014/main" id="{60EFBBB0-922E-43CD-A8DE-17E471637F63}"/>
              </a:ext>
            </a:extLst>
          </p:cNvPr>
          <p:cNvGraphicFramePr>
            <a:graphicFrameLocks/>
          </p:cNvGraphicFramePr>
          <p:nvPr>
            <p:extLst>
              <p:ext uri="{D42A27DB-BD31-4B8C-83A1-F6EECF244321}">
                <p14:modId xmlns:p14="http://schemas.microsoft.com/office/powerpoint/2010/main" val="2421718512"/>
              </p:ext>
            </p:extLst>
          </p:nvPr>
        </p:nvGraphicFramePr>
        <p:xfrm>
          <a:off x="4733925" y="5232400"/>
          <a:ext cx="765175" cy="811213"/>
        </p:xfrm>
        <a:graphic>
          <a:graphicData uri="http://schemas.openxmlformats.org/presentationml/2006/ole">
            <mc:AlternateContent xmlns:mc="http://schemas.openxmlformats.org/markup-compatibility/2006">
              <mc:Choice xmlns:v="urn:schemas-microsoft-com:vml" Requires="v">
                <p:oleObj spid="_x0000_s2081" name="CorelDRAW" r:id="rId7" imgW="1844640" imgH="1950840" progId="CorelDraw.Graphic.8">
                  <p:embed/>
                </p:oleObj>
              </mc:Choice>
              <mc:Fallback>
                <p:oleObj name="CorelDRAW" r:id="rId7" imgW="1844640" imgH="1950840" progId="CorelDraw.Graphic.8">
                  <p:embed/>
                  <p:pic>
                    <p:nvPicPr>
                      <p:cNvPr id="21507" name="Object 7">
                        <a:hlinkClick r:id="" action="ppaction://ole?verb=0"/>
                        <a:extLst>
                          <a:ext uri="{FF2B5EF4-FFF2-40B4-BE49-F238E27FC236}">
                            <a16:creationId xmlns:a16="http://schemas.microsoft.com/office/drawing/2014/main" id="{B0964D54-96C1-4733-AC59-FD14EE39908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3925" y="5232400"/>
                        <a:ext cx="765175"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8">
            <a:hlinkClick r:id="" action="ppaction://ole?verb=0"/>
            <a:extLst>
              <a:ext uri="{FF2B5EF4-FFF2-40B4-BE49-F238E27FC236}">
                <a16:creationId xmlns:a16="http://schemas.microsoft.com/office/drawing/2014/main" id="{1D91ECB9-FBD8-43CF-AB0E-FA9764E8E3BD}"/>
              </a:ext>
            </a:extLst>
          </p:cNvPr>
          <p:cNvGraphicFramePr>
            <a:graphicFrameLocks/>
          </p:cNvGraphicFramePr>
          <p:nvPr>
            <p:extLst>
              <p:ext uri="{D42A27DB-BD31-4B8C-83A1-F6EECF244321}">
                <p14:modId xmlns:p14="http://schemas.microsoft.com/office/powerpoint/2010/main" val="3508643510"/>
              </p:ext>
            </p:extLst>
          </p:nvPr>
        </p:nvGraphicFramePr>
        <p:xfrm>
          <a:off x="6311900" y="5233988"/>
          <a:ext cx="765175" cy="811212"/>
        </p:xfrm>
        <a:graphic>
          <a:graphicData uri="http://schemas.openxmlformats.org/presentationml/2006/ole">
            <mc:AlternateContent xmlns:mc="http://schemas.openxmlformats.org/markup-compatibility/2006">
              <mc:Choice xmlns:v="urn:schemas-microsoft-com:vml" Requires="v">
                <p:oleObj spid="_x0000_s2082" name="CorelDRAW" r:id="rId8" imgW="1844640" imgH="1950840" progId="CorelDraw.Graphic.8">
                  <p:embed/>
                </p:oleObj>
              </mc:Choice>
              <mc:Fallback>
                <p:oleObj name="CorelDRAW" r:id="rId8" imgW="1844640" imgH="1950840" progId="CorelDraw.Graphic.8">
                  <p:embed/>
                  <p:pic>
                    <p:nvPicPr>
                      <p:cNvPr id="21508" name="Object 8">
                        <a:hlinkClick r:id="" action="ppaction://ole?verb=0"/>
                        <a:extLst>
                          <a:ext uri="{FF2B5EF4-FFF2-40B4-BE49-F238E27FC236}">
                            <a16:creationId xmlns:a16="http://schemas.microsoft.com/office/drawing/2014/main" id="{0DAA05B6-473A-4555-B6F6-042DFD31D90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1900" y="5233988"/>
                        <a:ext cx="765175"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0789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Structures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Différence entre tableaux et structures</a:t>
            </a:r>
          </a:p>
          <a:p>
            <a:pPr marL="108000">
              <a:spcBef>
                <a:spcPts val="938"/>
              </a:spcBef>
              <a:buSzPct val="100000"/>
            </a:pPr>
            <a:endParaRPr lang="fr-FR" sz="2670" b="0" strike="noStrike" spc="-1" dirty="0">
              <a:solidFill>
                <a:srgbClr val="000000"/>
              </a:solidFill>
              <a:latin typeface="Arial"/>
            </a:endParaRPr>
          </a:p>
        </p:txBody>
      </p:sp>
      <p:sp>
        <p:nvSpPr>
          <p:cNvPr id="9" name="Rectangle 3">
            <a:extLst>
              <a:ext uri="{FF2B5EF4-FFF2-40B4-BE49-F238E27FC236}">
                <a16:creationId xmlns:a16="http://schemas.microsoft.com/office/drawing/2014/main" id="{CDEA0F40-BDBB-4865-9422-077C2C1372BC}"/>
              </a:ext>
            </a:extLst>
          </p:cNvPr>
          <p:cNvSpPr>
            <a:spLocks noChangeArrowheads="1"/>
          </p:cNvSpPr>
          <p:nvPr/>
        </p:nvSpPr>
        <p:spPr bwMode="auto">
          <a:xfrm>
            <a:off x="1684338" y="2406650"/>
            <a:ext cx="78533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kumimoji="1" sz="7200">
                <a:solidFill>
                  <a:srgbClr val="666699"/>
                </a:solidFill>
                <a:latin typeface="Times New Roman" panose="02020603050405020304" pitchFamily="18" charset="0"/>
              </a:defRPr>
            </a:lvl1pPr>
            <a:lvl2pPr marL="742950" indent="-285750" eaLnBrk="0" hangingPunct="0">
              <a:defRPr kumimoji="1" sz="7200">
                <a:solidFill>
                  <a:srgbClr val="666699"/>
                </a:solidFill>
                <a:latin typeface="Times New Roman" panose="02020603050405020304" pitchFamily="18" charset="0"/>
              </a:defRPr>
            </a:lvl2pPr>
            <a:lvl3pPr marL="1143000" indent="-228600" eaLnBrk="0" hangingPunct="0">
              <a:defRPr kumimoji="1" sz="7200">
                <a:solidFill>
                  <a:srgbClr val="666699"/>
                </a:solidFill>
                <a:latin typeface="Times New Roman" panose="02020603050405020304" pitchFamily="18" charset="0"/>
              </a:defRPr>
            </a:lvl3pPr>
            <a:lvl4pPr marL="1600200" indent="-228600" eaLnBrk="0" hangingPunct="0">
              <a:defRPr kumimoji="1" sz="7200">
                <a:solidFill>
                  <a:srgbClr val="666699"/>
                </a:solidFill>
                <a:latin typeface="Times New Roman" panose="02020603050405020304" pitchFamily="18" charset="0"/>
              </a:defRPr>
            </a:lvl4pPr>
            <a:lvl5pPr marL="2057400" indent="-228600" eaLnBrk="0" hangingPunct="0">
              <a:defRPr kumimoji="1" sz="7200">
                <a:solidFill>
                  <a:srgbClr val="666699"/>
                </a:solidFill>
                <a:latin typeface="Times New Roman" panose="02020603050405020304" pitchFamily="18" charset="0"/>
              </a:defRPr>
            </a:lvl5pPr>
            <a:lvl6pPr marL="2514600" indent="-228600" algn="ctr" eaLnBrk="0" fontAlgn="base" hangingPunct="0">
              <a:spcBef>
                <a:spcPct val="0"/>
              </a:spcBef>
              <a:spcAft>
                <a:spcPct val="0"/>
              </a:spcAft>
              <a:defRPr kumimoji="1" sz="7200">
                <a:solidFill>
                  <a:srgbClr val="666699"/>
                </a:solidFill>
                <a:latin typeface="Times New Roman" panose="02020603050405020304" pitchFamily="18" charset="0"/>
              </a:defRPr>
            </a:lvl6pPr>
            <a:lvl7pPr marL="2971800" indent="-228600" algn="ctr" eaLnBrk="0" fontAlgn="base" hangingPunct="0">
              <a:spcBef>
                <a:spcPct val="0"/>
              </a:spcBef>
              <a:spcAft>
                <a:spcPct val="0"/>
              </a:spcAft>
              <a:defRPr kumimoji="1" sz="7200">
                <a:solidFill>
                  <a:srgbClr val="666699"/>
                </a:solidFill>
                <a:latin typeface="Times New Roman" panose="02020603050405020304" pitchFamily="18" charset="0"/>
              </a:defRPr>
            </a:lvl7pPr>
            <a:lvl8pPr marL="3429000" indent="-228600" algn="ctr" eaLnBrk="0" fontAlgn="base" hangingPunct="0">
              <a:spcBef>
                <a:spcPct val="0"/>
              </a:spcBef>
              <a:spcAft>
                <a:spcPct val="0"/>
              </a:spcAft>
              <a:defRPr kumimoji="1" sz="7200">
                <a:solidFill>
                  <a:srgbClr val="666699"/>
                </a:solidFill>
                <a:latin typeface="Times New Roman" panose="02020603050405020304" pitchFamily="18" charset="0"/>
              </a:defRPr>
            </a:lvl8pPr>
            <a:lvl9pPr marL="3886200" indent="-228600" algn="ctr" eaLnBrk="0" fontAlgn="base" hangingPunct="0">
              <a:spcBef>
                <a:spcPct val="0"/>
              </a:spcBef>
              <a:spcAft>
                <a:spcPct val="0"/>
              </a:spcAft>
              <a:defRPr kumimoji="1" sz="7200">
                <a:solidFill>
                  <a:srgbClr val="666699"/>
                </a:solidFill>
                <a:latin typeface="Times New Roman" panose="02020603050405020304" pitchFamily="18" charset="0"/>
              </a:defRPr>
            </a:lvl9pPr>
          </a:lstStyle>
          <a:p>
            <a:pPr algn="l" eaLnBrk="1" hangingPunct="1">
              <a:spcBef>
                <a:spcPct val="20000"/>
              </a:spcBef>
              <a:buClr>
                <a:schemeClr val="hlink"/>
              </a:buClr>
              <a:buSzPct val="60000"/>
              <a:buFont typeface="Wingdings" panose="05000000000000000000" pitchFamily="2" charset="2"/>
              <a:buNone/>
            </a:pPr>
            <a:r>
              <a:rPr kumimoji="0" lang="en-US" altLang="en-US" sz="2800">
                <a:solidFill>
                  <a:schemeClr val="tx1"/>
                </a:solidFill>
              </a:rPr>
              <a:t>.</a:t>
            </a:r>
          </a:p>
        </p:txBody>
      </p:sp>
      <p:sp>
        <p:nvSpPr>
          <p:cNvPr id="10" name="Rectangle 4">
            <a:extLst>
              <a:ext uri="{FF2B5EF4-FFF2-40B4-BE49-F238E27FC236}">
                <a16:creationId xmlns:a16="http://schemas.microsoft.com/office/drawing/2014/main" id="{D7A50A7B-2032-484C-909C-807AC5123775}"/>
              </a:ext>
            </a:extLst>
          </p:cNvPr>
          <p:cNvSpPr>
            <a:spLocks noChangeArrowheads="1"/>
          </p:cNvSpPr>
          <p:nvPr/>
        </p:nvSpPr>
        <p:spPr bwMode="auto">
          <a:xfrm>
            <a:off x="998538" y="2330450"/>
            <a:ext cx="8062912"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tabLst>
                <a:tab pos="3433763" algn="l"/>
                <a:tab pos="5526088" algn="l"/>
              </a:tabLst>
              <a:defRPr kumimoji="1" sz="7200">
                <a:solidFill>
                  <a:srgbClr val="666699"/>
                </a:solidFill>
                <a:latin typeface="Times New Roman" panose="02020603050405020304" pitchFamily="18" charset="0"/>
              </a:defRPr>
            </a:lvl1pPr>
            <a:lvl2pPr marL="742950" indent="-285750" eaLnBrk="0" hangingPunct="0">
              <a:tabLst>
                <a:tab pos="3433763" algn="l"/>
                <a:tab pos="5526088" algn="l"/>
              </a:tabLst>
              <a:defRPr kumimoji="1" sz="7200">
                <a:solidFill>
                  <a:srgbClr val="666699"/>
                </a:solidFill>
                <a:latin typeface="Times New Roman" panose="02020603050405020304" pitchFamily="18" charset="0"/>
              </a:defRPr>
            </a:lvl2pPr>
            <a:lvl3pPr marL="1143000" indent="-228600" eaLnBrk="0" hangingPunct="0">
              <a:tabLst>
                <a:tab pos="3433763" algn="l"/>
                <a:tab pos="5526088" algn="l"/>
              </a:tabLst>
              <a:defRPr kumimoji="1" sz="7200">
                <a:solidFill>
                  <a:srgbClr val="666699"/>
                </a:solidFill>
                <a:latin typeface="Times New Roman" panose="02020603050405020304" pitchFamily="18" charset="0"/>
              </a:defRPr>
            </a:lvl3pPr>
            <a:lvl4pPr marL="1600200" indent="-228600" eaLnBrk="0" hangingPunct="0">
              <a:tabLst>
                <a:tab pos="3433763" algn="l"/>
                <a:tab pos="5526088" algn="l"/>
              </a:tabLst>
              <a:defRPr kumimoji="1" sz="7200">
                <a:solidFill>
                  <a:srgbClr val="666699"/>
                </a:solidFill>
                <a:latin typeface="Times New Roman" panose="02020603050405020304" pitchFamily="18" charset="0"/>
              </a:defRPr>
            </a:lvl4pPr>
            <a:lvl5pPr marL="2057400" indent="-228600" eaLnBrk="0" hangingPunct="0">
              <a:tabLst>
                <a:tab pos="3433763" algn="l"/>
                <a:tab pos="5526088" algn="l"/>
              </a:tabLst>
              <a:defRPr kumimoji="1" sz="7200">
                <a:solidFill>
                  <a:srgbClr val="666699"/>
                </a:solidFill>
                <a:latin typeface="Times New Roman" panose="02020603050405020304" pitchFamily="18" charset="0"/>
              </a:defRPr>
            </a:lvl5pPr>
            <a:lvl6pPr marL="2514600" indent="-228600" algn="ctr" eaLnBrk="0" fontAlgn="base" hangingPunct="0">
              <a:spcBef>
                <a:spcPct val="0"/>
              </a:spcBef>
              <a:spcAft>
                <a:spcPct val="0"/>
              </a:spcAft>
              <a:tabLst>
                <a:tab pos="3433763" algn="l"/>
                <a:tab pos="5526088" algn="l"/>
              </a:tabLst>
              <a:defRPr kumimoji="1" sz="7200">
                <a:solidFill>
                  <a:srgbClr val="666699"/>
                </a:solidFill>
                <a:latin typeface="Times New Roman" panose="02020603050405020304" pitchFamily="18" charset="0"/>
              </a:defRPr>
            </a:lvl6pPr>
            <a:lvl7pPr marL="2971800" indent="-228600" algn="ctr" eaLnBrk="0" fontAlgn="base" hangingPunct="0">
              <a:spcBef>
                <a:spcPct val="0"/>
              </a:spcBef>
              <a:spcAft>
                <a:spcPct val="0"/>
              </a:spcAft>
              <a:tabLst>
                <a:tab pos="3433763" algn="l"/>
                <a:tab pos="5526088" algn="l"/>
              </a:tabLst>
              <a:defRPr kumimoji="1" sz="7200">
                <a:solidFill>
                  <a:srgbClr val="666699"/>
                </a:solidFill>
                <a:latin typeface="Times New Roman" panose="02020603050405020304" pitchFamily="18" charset="0"/>
              </a:defRPr>
            </a:lvl7pPr>
            <a:lvl8pPr marL="3429000" indent="-228600" algn="ctr" eaLnBrk="0" fontAlgn="base" hangingPunct="0">
              <a:spcBef>
                <a:spcPct val="0"/>
              </a:spcBef>
              <a:spcAft>
                <a:spcPct val="0"/>
              </a:spcAft>
              <a:tabLst>
                <a:tab pos="3433763" algn="l"/>
                <a:tab pos="5526088" algn="l"/>
              </a:tabLst>
              <a:defRPr kumimoji="1" sz="7200">
                <a:solidFill>
                  <a:srgbClr val="666699"/>
                </a:solidFill>
                <a:latin typeface="Times New Roman" panose="02020603050405020304" pitchFamily="18" charset="0"/>
              </a:defRPr>
            </a:lvl8pPr>
            <a:lvl9pPr marL="3886200" indent="-228600" algn="ctr" eaLnBrk="0" fontAlgn="base" hangingPunct="0">
              <a:spcBef>
                <a:spcPct val="0"/>
              </a:spcBef>
              <a:spcAft>
                <a:spcPct val="0"/>
              </a:spcAft>
              <a:tabLst>
                <a:tab pos="3433763" algn="l"/>
                <a:tab pos="5526088" algn="l"/>
              </a:tabLst>
              <a:defRPr kumimoji="1" sz="7200">
                <a:solidFill>
                  <a:srgbClr val="666699"/>
                </a:solidFill>
                <a:latin typeface="Times New Roman" panose="02020603050405020304" pitchFamily="18" charset="0"/>
              </a:defRPr>
            </a:lvl9pPr>
          </a:lstStyle>
          <a:p>
            <a:pPr algn="l">
              <a:spcBef>
                <a:spcPct val="20000"/>
              </a:spcBef>
            </a:pPr>
            <a:r>
              <a:rPr kumimoji="0" lang="en-US" altLang="en-US" sz="2000" b="1" dirty="0">
                <a:solidFill>
                  <a:schemeClr val="tx1"/>
                </a:solidFill>
              </a:rPr>
              <a:t>	</a:t>
            </a:r>
            <a:r>
              <a:rPr kumimoji="0" lang="en-US" altLang="en-US" sz="2400" b="1" dirty="0">
                <a:solidFill>
                  <a:srgbClr val="FF9900"/>
                </a:solidFill>
              </a:rPr>
              <a:t>Arrays</a:t>
            </a:r>
            <a:r>
              <a:rPr kumimoji="0" lang="en-US" altLang="en-US" sz="2400" b="1" dirty="0">
                <a:solidFill>
                  <a:schemeClr val="tx1"/>
                </a:solidFill>
              </a:rPr>
              <a:t>	</a:t>
            </a:r>
            <a:r>
              <a:rPr kumimoji="0" lang="en-US" altLang="en-US" sz="2400" b="1" dirty="0">
                <a:solidFill>
                  <a:srgbClr val="FF9900"/>
                </a:solidFill>
              </a:rPr>
              <a:t>Structures</a:t>
            </a:r>
          </a:p>
          <a:p>
            <a:pPr algn="l">
              <a:spcBef>
                <a:spcPct val="33000"/>
              </a:spcBef>
            </a:pPr>
            <a:r>
              <a:rPr kumimoji="0" lang="en-US" altLang="en-US" sz="2400" b="1" dirty="0">
                <a:solidFill>
                  <a:srgbClr val="FF9900"/>
                </a:solidFill>
              </a:rPr>
              <a:t>Nom</a:t>
            </a:r>
            <a:r>
              <a:rPr kumimoji="0" lang="en-US" altLang="en-US" sz="2400" b="1" dirty="0">
                <a:solidFill>
                  <a:schemeClr val="tx1"/>
                </a:solidFill>
              </a:rPr>
              <a:t>	</a:t>
            </a:r>
            <a:r>
              <a:rPr kumimoji="0" lang="en-US" altLang="en-US" sz="2400" b="1" dirty="0" err="1">
                <a:solidFill>
                  <a:schemeClr val="tx1"/>
                </a:solidFill>
              </a:rPr>
              <a:t>pointeur</a:t>
            </a:r>
            <a:r>
              <a:rPr kumimoji="0" lang="en-US" altLang="en-US" sz="2400" b="1" dirty="0">
                <a:solidFill>
                  <a:schemeClr val="tx1"/>
                </a:solidFill>
              </a:rPr>
              <a:t> 	La structure 	</a:t>
            </a:r>
            <a:r>
              <a:rPr kumimoji="0" lang="en-US" altLang="en-US" sz="2400" b="1" dirty="0" err="1">
                <a:solidFill>
                  <a:schemeClr val="tx1"/>
                </a:solidFill>
              </a:rPr>
              <a:t>élément</a:t>
            </a:r>
            <a:r>
              <a:rPr kumimoji="0" lang="en-US" altLang="en-US" sz="2400" b="1" dirty="0">
                <a:solidFill>
                  <a:schemeClr val="tx1"/>
                </a:solidFill>
              </a:rPr>
              <a:t> 0</a:t>
            </a:r>
          </a:p>
          <a:p>
            <a:pPr algn="l">
              <a:spcBef>
                <a:spcPct val="53000"/>
              </a:spcBef>
            </a:pPr>
            <a:r>
              <a:rPr kumimoji="0" lang="en-US" altLang="en-US" sz="2400" b="1" dirty="0">
                <a:solidFill>
                  <a:srgbClr val="FF9900"/>
                </a:solidFill>
              </a:rPr>
              <a:t>passage</a:t>
            </a:r>
            <a:r>
              <a:rPr kumimoji="0" lang="en-US" altLang="en-US" sz="2800" b="1" dirty="0">
                <a:solidFill>
                  <a:srgbClr val="FF9900"/>
                </a:solidFill>
              </a:rPr>
              <a:t> </a:t>
            </a:r>
            <a:r>
              <a:rPr kumimoji="0" lang="en-US" altLang="en-US" sz="2400" b="1" dirty="0">
                <a:solidFill>
                  <a:srgbClr val="FF9900"/>
                </a:solidFill>
              </a:rPr>
              <a:t>aux </a:t>
            </a:r>
            <a:r>
              <a:rPr kumimoji="0" lang="en-US" altLang="en-US" sz="2400" b="1" dirty="0" err="1">
                <a:solidFill>
                  <a:srgbClr val="FF9900"/>
                </a:solidFill>
              </a:rPr>
              <a:t>fonctions</a:t>
            </a:r>
            <a:r>
              <a:rPr kumimoji="0" lang="en-US" altLang="en-US" sz="2000" b="1" dirty="0">
                <a:solidFill>
                  <a:schemeClr val="tx1"/>
                </a:solidFill>
              </a:rPr>
              <a:t> 	</a:t>
            </a:r>
            <a:r>
              <a:rPr kumimoji="0" lang="en-US" altLang="en-US" sz="2400" b="1" dirty="0" err="1">
                <a:solidFill>
                  <a:schemeClr val="tx1"/>
                </a:solidFill>
              </a:rPr>
              <a:t>pointeur</a:t>
            </a:r>
            <a:r>
              <a:rPr kumimoji="0" lang="en-US" altLang="en-US" sz="2400" b="1" dirty="0">
                <a:solidFill>
                  <a:schemeClr val="tx1"/>
                </a:solidFill>
              </a:rPr>
              <a:t>	</a:t>
            </a:r>
            <a:r>
              <a:rPr kumimoji="0" lang="en-US" altLang="en-US" sz="2400" b="1" dirty="0" err="1">
                <a:solidFill>
                  <a:schemeClr val="tx1"/>
                </a:solidFill>
              </a:rPr>
              <a:t>valeur</a:t>
            </a:r>
            <a:r>
              <a:rPr kumimoji="0" lang="en-US" altLang="en-US" sz="2400" b="1" dirty="0">
                <a:solidFill>
                  <a:schemeClr val="tx1"/>
                </a:solidFill>
              </a:rPr>
              <a:t> /</a:t>
            </a:r>
            <a:r>
              <a:rPr kumimoji="0" lang="en-US" altLang="en-US" sz="2400" b="1" dirty="0" err="1">
                <a:solidFill>
                  <a:schemeClr val="tx1"/>
                </a:solidFill>
              </a:rPr>
              <a:t>pointeur</a:t>
            </a:r>
            <a:endParaRPr kumimoji="0" lang="en-US" altLang="en-US" sz="2400" b="1" dirty="0">
              <a:solidFill>
                <a:schemeClr val="tx1"/>
              </a:solidFill>
            </a:endParaRPr>
          </a:p>
          <a:p>
            <a:pPr algn="l">
              <a:spcBef>
                <a:spcPct val="84000"/>
              </a:spcBef>
            </a:pPr>
            <a:r>
              <a:rPr kumimoji="0" lang="en-US" altLang="en-US" sz="2400" b="1" dirty="0">
                <a:solidFill>
                  <a:srgbClr val="FF9900"/>
                </a:solidFill>
              </a:rPr>
              <a:t>retour de </a:t>
            </a:r>
            <a:r>
              <a:rPr kumimoji="0" lang="en-US" altLang="en-US" sz="2400" b="1" dirty="0" err="1">
                <a:solidFill>
                  <a:srgbClr val="FF9900"/>
                </a:solidFill>
              </a:rPr>
              <a:t>fonctions</a:t>
            </a:r>
            <a:r>
              <a:rPr kumimoji="0" lang="en-US" altLang="en-US" sz="2400" b="1" dirty="0">
                <a:solidFill>
                  <a:schemeClr val="tx1"/>
                </a:solidFill>
              </a:rPr>
              <a:t>	</a:t>
            </a:r>
            <a:r>
              <a:rPr kumimoji="0" lang="en-US" altLang="en-US" sz="2400" b="1" dirty="0" err="1">
                <a:solidFill>
                  <a:schemeClr val="tx1"/>
                </a:solidFill>
              </a:rPr>
              <a:t>interdit</a:t>
            </a:r>
            <a:r>
              <a:rPr kumimoji="0" lang="en-US" altLang="en-US" sz="2400" b="1" dirty="0">
                <a:solidFill>
                  <a:schemeClr val="tx1"/>
                </a:solidFill>
              </a:rPr>
              <a:t>	</a:t>
            </a:r>
            <a:r>
              <a:rPr kumimoji="0" lang="en-US" altLang="en-US" sz="2400" b="1" dirty="0" err="1">
                <a:solidFill>
                  <a:schemeClr val="tx1"/>
                </a:solidFill>
              </a:rPr>
              <a:t>valeur</a:t>
            </a:r>
            <a:r>
              <a:rPr kumimoji="0" lang="en-US" altLang="en-US" sz="2400" b="1" dirty="0">
                <a:solidFill>
                  <a:schemeClr val="tx1"/>
                </a:solidFill>
              </a:rPr>
              <a:t> /</a:t>
            </a:r>
            <a:r>
              <a:rPr kumimoji="0" lang="en-US" altLang="en-US" sz="2400" b="1" dirty="0" err="1">
                <a:solidFill>
                  <a:schemeClr val="tx1"/>
                </a:solidFill>
              </a:rPr>
              <a:t>pointeur</a:t>
            </a:r>
            <a:endParaRPr kumimoji="0" lang="en-US" altLang="en-US" sz="2400" b="1" dirty="0">
              <a:solidFill>
                <a:schemeClr val="tx1"/>
              </a:solidFill>
            </a:endParaRPr>
          </a:p>
          <a:p>
            <a:pPr algn="l">
              <a:spcBef>
                <a:spcPct val="84000"/>
              </a:spcBef>
            </a:pPr>
            <a:r>
              <a:rPr kumimoji="0" lang="en-US" altLang="en-US" sz="2400" b="1" dirty="0">
                <a:solidFill>
                  <a:srgbClr val="FF9900"/>
                </a:solidFill>
              </a:rPr>
              <a:t>assignation</a:t>
            </a:r>
            <a:r>
              <a:rPr kumimoji="0" lang="en-US" altLang="en-US" sz="2400" b="1" dirty="0">
                <a:solidFill>
                  <a:schemeClr val="tx1"/>
                </a:solidFill>
              </a:rPr>
              <a:t>	</a:t>
            </a:r>
            <a:r>
              <a:rPr kumimoji="0" lang="en-US" altLang="en-US" sz="2400" b="1" dirty="0" err="1">
                <a:solidFill>
                  <a:schemeClr val="tx1"/>
                </a:solidFill>
              </a:rPr>
              <a:t>interdit</a:t>
            </a:r>
            <a:r>
              <a:rPr kumimoji="0" lang="en-US" altLang="en-US" sz="2400" b="1" dirty="0">
                <a:solidFill>
                  <a:schemeClr val="tx1"/>
                </a:solidFill>
              </a:rPr>
              <a:t>	possible</a:t>
            </a:r>
          </a:p>
        </p:txBody>
      </p:sp>
      <p:sp>
        <p:nvSpPr>
          <p:cNvPr id="11" name="Line 5">
            <a:extLst>
              <a:ext uri="{FF2B5EF4-FFF2-40B4-BE49-F238E27FC236}">
                <a16:creationId xmlns:a16="http://schemas.microsoft.com/office/drawing/2014/main" id="{8C6D3A8B-6107-43E7-A153-444324A00C62}"/>
              </a:ext>
            </a:extLst>
          </p:cNvPr>
          <p:cNvSpPr>
            <a:spLocks noChangeShapeType="1"/>
          </p:cNvSpPr>
          <p:nvPr/>
        </p:nvSpPr>
        <p:spPr bwMode="auto">
          <a:xfrm>
            <a:off x="4427538" y="2406650"/>
            <a:ext cx="0" cy="3429000"/>
          </a:xfrm>
          <a:prstGeom prst="line">
            <a:avLst/>
          </a:prstGeom>
          <a:ln>
            <a:headEnd/>
            <a:tailEnd/>
          </a:ln>
          <a:extLst>
            <a:ext uri="{909E8E84-426E-40DD-AFC4-6F175D3DCCD1}">
              <a14:hiddenFill xmlns:a14="http://schemas.microsoft.com/office/drawing/2010/main">
                <a:noFill/>
              </a14:hiddenFill>
            </a:ext>
          </a:extLst>
        </p:spPr>
        <p:style>
          <a:lnRef idx="3">
            <a:schemeClr val="accent5"/>
          </a:lnRef>
          <a:fillRef idx="0">
            <a:schemeClr val="accent5"/>
          </a:fillRef>
          <a:effectRef idx="2">
            <a:schemeClr val="accent5"/>
          </a:effectRef>
          <a:fontRef idx="minor">
            <a:schemeClr val="tx1"/>
          </a:fontRef>
        </p:style>
        <p:txBody>
          <a:bodyPr wrap="none" anchor="ctr"/>
          <a:lstStyle/>
          <a:p>
            <a:endParaRPr lang="fr-FR"/>
          </a:p>
        </p:txBody>
      </p:sp>
      <p:sp>
        <p:nvSpPr>
          <p:cNvPr id="17" name="Line 6">
            <a:extLst>
              <a:ext uri="{FF2B5EF4-FFF2-40B4-BE49-F238E27FC236}">
                <a16:creationId xmlns:a16="http://schemas.microsoft.com/office/drawing/2014/main" id="{BFE2E30E-EC28-4B6E-9326-C4A08B154F21}"/>
              </a:ext>
            </a:extLst>
          </p:cNvPr>
          <p:cNvSpPr>
            <a:spLocks noChangeShapeType="1"/>
          </p:cNvSpPr>
          <p:nvPr/>
        </p:nvSpPr>
        <p:spPr bwMode="auto">
          <a:xfrm>
            <a:off x="6256338" y="2406650"/>
            <a:ext cx="0" cy="3429000"/>
          </a:xfrm>
          <a:prstGeom prst="line">
            <a:avLst/>
          </a:prstGeom>
          <a:ln>
            <a:headEnd/>
            <a:tailEnd/>
          </a:ln>
          <a:extLst>
            <a:ext uri="{909E8E84-426E-40DD-AFC4-6F175D3DCCD1}">
              <a14:hiddenFill xmlns:a14="http://schemas.microsoft.com/office/drawing/2010/main">
                <a:noFill/>
              </a14:hiddenFill>
            </a:ext>
          </a:extLst>
        </p:spPr>
        <p:style>
          <a:lnRef idx="3">
            <a:schemeClr val="accent5"/>
          </a:lnRef>
          <a:fillRef idx="0">
            <a:schemeClr val="accent5"/>
          </a:fillRef>
          <a:effectRef idx="2">
            <a:schemeClr val="accent5"/>
          </a:effectRef>
          <a:fontRef idx="minor">
            <a:schemeClr val="tx1"/>
          </a:fontRef>
        </p:style>
        <p:txBody>
          <a:bodyPr wrap="none" anchor="ctr"/>
          <a:lstStyle/>
          <a:p>
            <a:endParaRPr lang="fr-FR"/>
          </a:p>
        </p:txBody>
      </p:sp>
      <p:sp>
        <p:nvSpPr>
          <p:cNvPr id="18" name="Line 7">
            <a:extLst>
              <a:ext uri="{FF2B5EF4-FFF2-40B4-BE49-F238E27FC236}">
                <a16:creationId xmlns:a16="http://schemas.microsoft.com/office/drawing/2014/main" id="{A359EDF3-4918-4CDC-BD6D-029756F7547E}"/>
              </a:ext>
            </a:extLst>
          </p:cNvPr>
          <p:cNvSpPr>
            <a:spLocks noChangeShapeType="1"/>
          </p:cNvSpPr>
          <p:nvPr/>
        </p:nvSpPr>
        <p:spPr bwMode="auto">
          <a:xfrm>
            <a:off x="998538" y="2787650"/>
            <a:ext cx="8534400" cy="0"/>
          </a:xfrm>
          <a:prstGeom prst="line">
            <a:avLst/>
          </a:prstGeom>
          <a:ln>
            <a:headEnd/>
            <a:tailEnd/>
          </a:ln>
          <a:extLst>
            <a:ext uri="{909E8E84-426E-40DD-AFC4-6F175D3DCCD1}">
              <a14:hiddenFill xmlns:a14="http://schemas.microsoft.com/office/drawing/2010/main">
                <a:noFill/>
              </a14:hiddenFill>
            </a:ext>
          </a:extLst>
        </p:spPr>
        <p:style>
          <a:lnRef idx="3">
            <a:schemeClr val="accent5"/>
          </a:lnRef>
          <a:fillRef idx="0">
            <a:schemeClr val="accent5"/>
          </a:fillRef>
          <a:effectRef idx="2">
            <a:schemeClr val="accent5"/>
          </a:effectRef>
          <a:fontRef idx="minor">
            <a:schemeClr val="tx1"/>
          </a:fontRef>
        </p:style>
        <p:txBody>
          <a:bodyPr wrap="none" anchor="ctr"/>
          <a:lstStyle/>
          <a:p>
            <a:endParaRPr lang="fr-FR"/>
          </a:p>
        </p:txBody>
      </p:sp>
    </p:spTree>
    <p:extLst>
      <p:ext uri="{BB962C8B-B14F-4D97-AF65-F5344CB8AC3E}">
        <p14:creationId xmlns:p14="http://schemas.microsoft.com/office/powerpoint/2010/main" val="3439857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Structures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Assignation des structures</a:t>
            </a:r>
          </a:p>
          <a:p>
            <a:pPr marL="889200" lvl="1" indent="-324000">
              <a:spcBef>
                <a:spcPts val="938"/>
              </a:spcBef>
              <a:buSzPct val="100000"/>
              <a:buBlip>
                <a:blip r:embed="rId3"/>
              </a:buBlip>
            </a:pPr>
            <a:r>
              <a:rPr lang="fr-FR" sz="2000" spc="-1" dirty="0">
                <a:solidFill>
                  <a:srgbClr val="000000"/>
                </a:solidFill>
              </a:rPr>
              <a:t>L’opération d’affectation = peut se faire avec des structures</a:t>
            </a:r>
          </a:p>
          <a:p>
            <a:pPr marL="889200" lvl="1" indent="-324000">
              <a:spcBef>
                <a:spcPts val="938"/>
              </a:spcBef>
              <a:buSzPct val="100000"/>
              <a:buBlip>
                <a:blip r:embed="rId3"/>
              </a:buBlip>
            </a:pPr>
            <a:r>
              <a:rPr lang="fr-FR" sz="2000" spc="-1" dirty="0">
                <a:solidFill>
                  <a:srgbClr val="000000"/>
                </a:solidFill>
              </a:rPr>
              <a:t>Tous les membres de la structure sont copiés (aussi les tableaux et les sous-structures)</a:t>
            </a:r>
          </a:p>
        </p:txBody>
      </p:sp>
      <p:sp>
        <p:nvSpPr>
          <p:cNvPr id="12" name="Rectangle 4">
            <a:extLst>
              <a:ext uri="{FF2B5EF4-FFF2-40B4-BE49-F238E27FC236}">
                <a16:creationId xmlns:a16="http://schemas.microsoft.com/office/drawing/2014/main" id="{616A7289-A141-49B0-B6ED-A577DC9142C9}"/>
              </a:ext>
            </a:extLst>
          </p:cNvPr>
          <p:cNvSpPr>
            <a:spLocks noChangeArrowheads="1"/>
          </p:cNvSpPr>
          <p:nvPr/>
        </p:nvSpPr>
        <p:spPr bwMode="auto">
          <a:xfrm>
            <a:off x="3200400" y="3733800"/>
            <a:ext cx="3886200" cy="255198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488" tIns="44450" rIns="90488" bIns="44450">
            <a:spAutoFit/>
          </a:bodyPr>
          <a:lstStyle/>
          <a:p>
            <a:r>
              <a:rPr lang="fr-FR" sz="2000" dirty="0" err="1">
                <a:solidFill>
                  <a:srgbClr val="8000FF"/>
                </a:solidFill>
                <a:highlight>
                  <a:srgbClr val="FFFFFF"/>
                </a:highlight>
              </a:rPr>
              <a:t>struct</a:t>
            </a:r>
            <a:r>
              <a:rPr lang="fr-FR" sz="2000" dirty="0">
                <a:solidFill>
                  <a:srgbClr val="000000"/>
                </a:solidFill>
                <a:highlight>
                  <a:srgbClr val="FFFFFF"/>
                </a:highlight>
              </a:rPr>
              <a:t> Membre	m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a:solidFill>
                  <a:srgbClr val="808080"/>
                </a:solidFill>
                <a:highlight>
                  <a:srgbClr val="FFFFFF"/>
                </a:highlight>
              </a:rPr>
              <a:t>"Arthur Dupont"</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endParaRPr lang="fr-FR" sz="2000" dirty="0">
              <a:solidFill>
                <a:srgbClr val="000000"/>
              </a:solidFill>
              <a:highlight>
                <a:srgbClr val="FFFFFF"/>
              </a:highlight>
            </a:endParaRPr>
          </a:p>
          <a:p>
            <a:r>
              <a:rPr lang="fr-FR" sz="2000" dirty="0" err="1">
                <a:solidFill>
                  <a:srgbClr val="8000FF"/>
                </a:solidFill>
                <a:highlight>
                  <a:srgbClr val="FFFFFF"/>
                </a:highlight>
              </a:rPr>
              <a:t>struct</a:t>
            </a:r>
            <a:r>
              <a:rPr lang="fr-FR" sz="2000" dirty="0">
                <a:solidFill>
                  <a:srgbClr val="000000"/>
                </a:solidFill>
                <a:highlight>
                  <a:srgbClr val="FFFFFF"/>
                </a:highlight>
              </a:rPr>
              <a:t> Membre temp</a:t>
            </a:r>
            <a:r>
              <a:rPr lang="fr-FR" sz="2000" b="1" dirty="0">
                <a:solidFill>
                  <a:srgbClr val="000080"/>
                </a:solidFill>
                <a:highlight>
                  <a:srgbClr val="FFFFFF"/>
                </a:highlight>
              </a:rPr>
              <a:t>;</a:t>
            </a:r>
            <a:endParaRPr lang="fr-FR" sz="2000" dirty="0">
              <a:solidFill>
                <a:srgbClr val="000000"/>
              </a:solidFill>
              <a:highlight>
                <a:srgbClr val="FFFFFF"/>
              </a:highlight>
            </a:endParaRPr>
          </a:p>
          <a:p>
            <a:endParaRPr lang="fr-FR" sz="2000" dirty="0">
              <a:solidFill>
                <a:srgbClr val="000000"/>
              </a:solidFill>
              <a:highlight>
                <a:srgbClr val="FFFFFF"/>
              </a:highlight>
            </a:endParaRPr>
          </a:p>
          <a:p>
            <a:r>
              <a:rPr lang="fr-FR" sz="2000" dirty="0">
                <a:solidFill>
                  <a:srgbClr val="000000"/>
                </a:solidFill>
                <a:highlight>
                  <a:srgbClr val="FFFFFF"/>
                </a:highlight>
              </a:rPr>
              <a:t>temp </a:t>
            </a:r>
            <a:r>
              <a:rPr lang="fr-FR" sz="2000" b="1" dirty="0">
                <a:solidFill>
                  <a:srgbClr val="000080"/>
                </a:solidFill>
                <a:highlight>
                  <a:srgbClr val="FFFFFF"/>
                </a:highlight>
              </a:rPr>
              <a:t>=</a:t>
            </a:r>
            <a:r>
              <a:rPr lang="fr-FR" sz="2000" dirty="0">
                <a:solidFill>
                  <a:srgbClr val="000000"/>
                </a:solidFill>
                <a:highlight>
                  <a:srgbClr val="FFFFFF"/>
                </a:highlight>
              </a:rPr>
              <a:t> m</a:t>
            </a:r>
            <a:r>
              <a:rPr lang="fr-FR" sz="2000" b="1" dirty="0">
                <a:solidFill>
                  <a:srgbClr val="000080"/>
                </a:solidFill>
                <a:highlight>
                  <a:srgbClr val="FFFFFF"/>
                </a:highlight>
              </a:rPr>
              <a:t>;</a:t>
            </a:r>
            <a:endParaRPr lang="fr-FR" sz="2000" dirty="0">
              <a:solidFill>
                <a:srgbClr val="000000"/>
              </a:solidFill>
              <a:highlight>
                <a:srgbClr val="FFFFFF"/>
              </a:highlight>
            </a:endParaRPr>
          </a:p>
        </p:txBody>
      </p:sp>
    </p:spTree>
    <p:extLst>
      <p:ext uri="{BB962C8B-B14F-4D97-AF65-F5344CB8AC3E}">
        <p14:creationId xmlns:p14="http://schemas.microsoft.com/office/powerpoint/2010/main" val="3469510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Structures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Passer des structures comme paramètres de fonction</a:t>
            </a:r>
          </a:p>
          <a:p>
            <a:pPr marL="889200" lvl="1" indent="-324000">
              <a:spcBef>
                <a:spcPts val="938"/>
              </a:spcBef>
              <a:buSzPct val="100000"/>
              <a:buBlip>
                <a:blip r:embed="rId3"/>
              </a:buBlip>
            </a:pPr>
            <a:r>
              <a:rPr lang="fr-FR" sz="2000" spc="-1" dirty="0">
                <a:solidFill>
                  <a:srgbClr val="000000"/>
                </a:solidFill>
              </a:rPr>
              <a:t>Une structure peut être passée, comme une autre variable, par valeur ou par adresse</a:t>
            </a:r>
          </a:p>
          <a:p>
            <a:pPr marL="889200" lvl="1" indent="-324000">
              <a:spcBef>
                <a:spcPts val="938"/>
              </a:spcBef>
              <a:buSzPct val="100000"/>
              <a:buBlip>
                <a:blip r:embed="rId3"/>
              </a:buBlip>
            </a:pPr>
            <a:r>
              <a:rPr lang="fr-FR" sz="2000" spc="-1" dirty="0">
                <a:solidFill>
                  <a:srgbClr val="000000"/>
                </a:solidFill>
              </a:rPr>
              <a:t>Passer par valeur n’est pas toujours efficace (recopiage à l’entrée)</a:t>
            </a:r>
          </a:p>
          <a:p>
            <a:pPr marL="889200" lvl="1" indent="-324000">
              <a:spcBef>
                <a:spcPts val="938"/>
              </a:spcBef>
              <a:buSzPct val="100000"/>
              <a:buBlip>
                <a:blip r:embed="rId3"/>
              </a:buBlip>
            </a:pPr>
            <a:r>
              <a:rPr lang="fr-FR" sz="2000" spc="-1" dirty="0">
                <a:solidFill>
                  <a:srgbClr val="000000"/>
                </a:solidFill>
              </a:rPr>
              <a:t>Passer par adresse ne nécessite pas de recopiage</a:t>
            </a:r>
          </a:p>
        </p:txBody>
      </p:sp>
      <p:sp>
        <p:nvSpPr>
          <p:cNvPr id="5" name="Rectangle 4">
            <a:extLst>
              <a:ext uri="{FF2B5EF4-FFF2-40B4-BE49-F238E27FC236}">
                <a16:creationId xmlns:a16="http://schemas.microsoft.com/office/drawing/2014/main" id="{0B73F67B-7780-4DF1-B3D9-9BAE8A8346A1}"/>
              </a:ext>
            </a:extLst>
          </p:cNvPr>
          <p:cNvSpPr>
            <a:spLocks noChangeArrowheads="1"/>
          </p:cNvSpPr>
          <p:nvPr/>
        </p:nvSpPr>
        <p:spPr bwMode="auto">
          <a:xfrm>
            <a:off x="1676400" y="4038600"/>
            <a:ext cx="6705600" cy="19364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488" tIns="44450" rIns="90488" bIns="44450">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Par_valeur</a:t>
            </a:r>
            <a:r>
              <a:rPr lang="fr-FR" sz="2400" b="1" dirty="0">
                <a:solidFill>
                  <a:srgbClr val="000080"/>
                </a:solidFill>
                <a:highlight>
                  <a:srgbClr val="FFFFFF"/>
                </a:highlight>
              </a:rPr>
              <a:t>(</a:t>
            </a:r>
            <a:r>
              <a:rPr lang="fr-FR" sz="2400" dirty="0" err="1">
                <a:solidFill>
                  <a:srgbClr val="8000FF"/>
                </a:solidFill>
                <a:highlight>
                  <a:srgbClr val="FFFFFF"/>
                </a:highlight>
              </a:rPr>
              <a:t>struct</a:t>
            </a:r>
            <a:r>
              <a:rPr lang="fr-FR" sz="2400" dirty="0">
                <a:solidFill>
                  <a:srgbClr val="000000"/>
                </a:solidFill>
                <a:highlight>
                  <a:srgbClr val="FFFFFF"/>
                </a:highlight>
              </a:rPr>
              <a:t> Membre 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Par_reference</a:t>
            </a:r>
            <a:r>
              <a:rPr lang="fr-FR" sz="2400" b="1" dirty="0">
                <a:solidFill>
                  <a:srgbClr val="000080"/>
                </a:solidFill>
                <a:highlight>
                  <a:srgbClr val="FFFFFF"/>
                </a:highlight>
              </a:rPr>
              <a:t>(</a:t>
            </a:r>
            <a:r>
              <a:rPr lang="fr-FR" sz="2400" dirty="0" err="1">
                <a:solidFill>
                  <a:srgbClr val="8000FF"/>
                </a:solidFill>
                <a:highlight>
                  <a:srgbClr val="FFFFFF"/>
                </a:highlight>
              </a:rPr>
              <a:t>struct</a:t>
            </a:r>
            <a:r>
              <a:rPr lang="fr-FR" sz="2400" dirty="0">
                <a:solidFill>
                  <a:srgbClr val="000000"/>
                </a:solidFill>
                <a:highlight>
                  <a:srgbClr val="FFFFFF"/>
                </a:highlight>
              </a:rPr>
              <a:t> Membre </a:t>
            </a:r>
            <a:r>
              <a:rPr lang="fr-FR" sz="2400" b="1" dirty="0">
                <a:solidFill>
                  <a:srgbClr val="000080"/>
                </a:solidFill>
                <a:highlight>
                  <a:srgbClr val="FFFFFF"/>
                </a:highlight>
              </a:rPr>
              <a:t>*</a:t>
            </a:r>
            <a:r>
              <a:rPr lang="fr-FR" sz="2400" dirty="0">
                <a:solidFill>
                  <a:srgbClr val="000000"/>
                </a:solidFill>
                <a:highlight>
                  <a:srgbClr val="FFFFFF"/>
                </a:highlight>
              </a:rPr>
              <a:t>m</a:t>
            </a:r>
            <a:r>
              <a:rPr lang="fr-FR" sz="2400" b="1" dirty="0">
                <a:solidFill>
                  <a:srgbClr val="000080"/>
                </a:solidFill>
                <a:highlight>
                  <a:srgbClr val="FFFFFF"/>
                </a:highlight>
              </a:rPr>
              <a:t>);</a:t>
            </a:r>
            <a:endParaRPr lang="fr-FR" sz="2400" dirty="0">
              <a:solidFill>
                <a:srgbClr val="000000"/>
              </a:solidFill>
              <a:highlight>
                <a:srgbClr val="FFFFFF"/>
              </a:highlight>
            </a:endParaRPr>
          </a:p>
          <a:p>
            <a:endParaRPr lang="fr-FR" sz="2400" dirty="0">
              <a:solidFill>
                <a:srgbClr val="000000"/>
              </a:solidFill>
              <a:highlight>
                <a:srgbClr val="FFFFFF"/>
              </a:highlight>
            </a:endParaRPr>
          </a:p>
          <a:p>
            <a:r>
              <a:rPr lang="fr-FR" sz="2400" dirty="0" err="1">
                <a:solidFill>
                  <a:srgbClr val="000000"/>
                </a:solidFill>
                <a:highlight>
                  <a:srgbClr val="FFFFFF"/>
                </a:highlight>
              </a:rPr>
              <a:t>Par_valeur</a:t>
            </a:r>
            <a:r>
              <a:rPr lang="fr-FR" sz="2400" b="1" dirty="0">
                <a:solidFill>
                  <a:srgbClr val="000080"/>
                </a:solidFill>
                <a:highlight>
                  <a:srgbClr val="FFFFFF"/>
                </a:highlight>
              </a:rPr>
              <a:t>(</a:t>
            </a:r>
            <a:r>
              <a:rPr lang="fr-FR" sz="2400" dirty="0">
                <a:solidFill>
                  <a:srgbClr val="000000"/>
                </a:solidFill>
                <a:highlight>
                  <a:srgbClr val="FFFFFF"/>
                </a:highlight>
              </a:rPr>
              <a:t>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err="1">
                <a:solidFill>
                  <a:srgbClr val="000000"/>
                </a:solidFill>
                <a:highlight>
                  <a:srgbClr val="FFFFFF"/>
                </a:highlight>
              </a:rPr>
              <a:t>Par_reference</a:t>
            </a:r>
            <a:r>
              <a:rPr lang="fr-FR" sz="2400" b="1" dirty="0">
                <a:solidFill>
                  <a:srgbClr val="000080"/>
                </a:solidFill>
                <a:highlight>
                  <a:srgbClr val="FFFFFF"/>
                </a:highlight>
              </a:rPr>
              <a:t>(&amp;</a:t>
            </a:r>
            <a:r>
              <a:rPr lang="fr-FR" sz="2400" dirty="0">
                <a:solidFill>
                  <a:srgbClr val="000000"/>
                </a:solidFill>
                <a:highlight>
                  <a:srgbClr val="FFFFFF"/>
                </a:highlight>
              </a:rPr>
              <a:t>m</a:t>
            </a:r>
            <a:r>
              <a:rPr lang="fr-FR" sz="2400" b="1" dirty="0">
                <a:solidFill>
                  <a:srgbClr val="000080"/>
                </a:solidFill>
                <a:highlight>
                  <a:srgbClr val="FFFFFF"/>
                </a:highlight>
              </a:rPr>
              <a:t>);</a:t>
            </a:r>
            <a:endParaRPr lang="fr-FR" sz="2400" dirty="0">
              <a:solidFill>
                <a:srgbClr val="000000"/>
              </a:solidFill>
              <a:highlight>
                <a:srgbClr val="FFFFFF"/>
              </a:highlight>
            </a:endParaRPr>
          </a:p>
        </p:txBody>
      </p:sp>
    </p:spTree>
    <p:extLst>
      <p:ext uri="{BB962C8B-B14F-4D97-AF65-F5344CB8AC3E}">
        <p14:creationId xmlns:p14="http://schemas.microsoft.com/office/powerpoint/2010/main" val="1515323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Structures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Quand la structure est un pointeur !</a:t>
            </a:r>
          </a:p>
          <a:p>
            <a:pPr marL="889200" lvl="1" indent="-324000">
              <a:spcBef>
                <a:spcPts val="938"/>
              </a:spcBef>
              <a:buSzPct val="100000"/>
              <a:buBlip>
                <a:blip r:embed="rId3"/>
              </a:buBlip>
            </a:pPr>
            <a:r>
              <a:rPr lang="fr-FR" sz="2800" b="1" u="sng" spc="-1" dirty="0">
                <a:solidFill>
                  <a:srgbClr val="000000"/>
                </a:solidFill>
                <a:effectLst>
                  <a:outerShdw blurRad="38100" dist="38100" dir="2700000" algn="tl">
                    <a:srgbClr val="000000">
                      <a:alpha val="43137"/>
                    </a:srgbClr>
                  </a:outerShdw>
                </a:effectLst>
              </a:rPr>
              <a:t>Utiliser p-&gt;</a:t>
            </a:r>
            <a:r>
              <a:rPr lang="fr-FR" sz="2800" b="1" u="sng" spc="-1" dirty="0" err="1">
                <a:solidFill>
                  <a:srgbClr val="000000"/>
                </a:solidFill>
                <a:effectLst>
                  <a:outerShdw blurRad="38100" dist="38100" dir="2700000" algn="tl">
                    <a:srgbClr val="000000">
                      <a:alpha val="43137"/>
                    </a:srgbClr>
                  </a:outerShdw>
                </a:effectLst>
              </a:rPr>
              <a:t>name</a:t>
            </a:r>
            <a:endParaRPr lang="fr-FR" sz="2800" b="1" u="sng" spc="-1" dirty="0">
              <a:solidFill>
                <a:srgbClr val="000000"/>
              </a:solidFill>
              <a:effectLst>
                <a:outerShdw blurRad="38100" dist="38100" dir="2700000" algn="tl">
                  <a:srgbClr val="000000">
                    <a:alpha val="43137"/>
                  </a:srgbClr>
                </a:outerShdw>
              </a:effectLst>
            </a:endParaRPr>
          </a:p>
          <a:p>
            <a:pPr marL="1346400" lvl="2" indent="-324000">
              <a:spcBef>
                <a:spcPts val="938"/>
              </a:spcBef>
              <a:buSzPct val="100000"/>
              <a:buBlip>
                <a:blip r:embed="rId3"/>
              </a:buBlip>
            </a:pPr>
            <a:r>
              <a:rPr lang="fr-FR" sz="2000" spc="-1" dirty="0">
                <a:solidFill>
                  <a:srgbClr val="000000"/>
                </a:solidFill>
              </a:rPr>
              <a:t>L’écriture p-&gt;</a:t>
            </a:r>
            <a:r>
              <a:rPr lang="fr-FR" sz="2000" spc="-1" dirty="0" err="1">
                <a:solidFill>
                  <a:srgbClr val="000000"/>
                </a:solidFill>
              </a:rPr>
              <a:t>name</a:t>
            </a:r>
            <a:r>
              <a:rPr lang="fr-FR" sz="2000" spc="-1" dirty="0">
                <a:solidFill>
                  <a:srgbClr val="000000"/>
                </a:solidFill>
              </a:rPr>
              <a:t> est synonyme de (*p).</a:t>
            </a:r>
            <a:r>
              <a:rPr lang="fr-FR" sz="2000" spc="-1" dirty="0" err="1">
                <a:solidFill>
                  <a:srgbClr val="000000"/>
                </a:solidFill>
              </a:rPr>
              <a:t>name</a:t>
            </a:r>
            <a:r>
              <a:rPr lang="fr-FR" sz="2000" spc="-1" dirty="0">
                <a:solidFill>
                  <a:srgbClr val="000000"/>
                </a:solidFill>
              </a:rPr>
              <a:t>, où p est un pointeur vers une structure </a:t>
            </a:r>
          </a:p>
        </p:txBody>
      </p:sp>
      <p:sp>
        <p:nvSpPr>
          <p:cNvPr id="6" name="Rectangle 4">
            <a:extLst>
              <a:ext uri="{FF2B5EF4-FFF2-40B4-BE49-F238E27FC236}">
                <a16:creationId xmlns:a16="http://schemas.microsoft.com/office/drawing/2014/main" id="{108D317C-DCA6-4F87-B3BB-730FCD86CA5C}"/>
              </a:ext>
            </a:extLst>
          </p:cNvPr>
          <p:cNvSpPr>
            <a:spLocks noChangeArrowheads="1"/>
          </p:cNvSpPr>
          <p:nvPr/>
        </p:nvSpPr>
        <p:spPr bwMode="auto">
          <a:xfrm>
            <a:off x="609600" y="2946400"/>
            <a:ext cx="8966200" cy="347531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affiche_membre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8000FF"/>
                </a:solidFill>
                <a:highlight>
                  <a:srgbClr val="FFFFFF"/>
                </a:highlight>
              </a:rPr>
              <a:t>struct</a:t>
            </a:r>
            <a:r>
              <a:rPr lang="fr-FR" sz="2400" dirty="0">
                <a:solidFill>
                  <a:srgbClr val="000000"/>
                </a:solidFill>
                <a:highlight>
                  <a:srgbClr val="FFFFFF"/>
                </a:highlight>
              </a:rPr>
              <a:t> Membre </a:t>
            </a:r>
            <a:r>
              <a:rPr lang="fr-FR" sz="2400" b="1" dirty="0">
                <a:solidFill>
                  <a:srgbClr val="000080"/>
                </a:solidFill>
                <a:highlight>
                  <a:srgbClr val="FFFFFF"/>
                </a:highlight>
              </a:rPr>
              <a:t>*</a:t>
            </a:r>
            <a:r>
              <a:rPr lang="fr-FR" sz="2400" dirty="0">
                <a:solidFill>
                  <a:srgbClr val="000000"/>
                </a:solidFill>
                <a:highlight>
                  <a:srgbClr val="FFFFFF"/>
                </a:highlight>
              </a:rPr>
              <a:t>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printf</a:t>
            </a:r>
            <a:r>
              <a:rPr lang="fr-FR" sz="2400" b="1" dirty="0">
                <a:solidFill>
                  <a:srgbClr val="000080"/>
                </a:solidFill>
                <a:highlight>
                  <a:srgbClr val="FFFFFF"/>
                </a:highlight>
              </a:rPr>
              <a:t>(</a:t>
            </a:r>
            <a:r>
              <a:rPr lang="fr-FR" sz="2400" dirty="0">
                <a:solidFill>
                  <a:srgbClr val="808080"/>
                </a:solidFill>
                <a:highlight>
                  <a:srgbClr val="FFFFFF"/>
                </a:highlight>
              </a:rPr>
              <a:t>"nom = %s\n"</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800" b="1" dirty="0">
                <a:solidFill>
                  <a:srgbClr val="000000"/>
                </a:solidFill>
                <a:highlight>
                  <a:srgbClr val="FFFFFF"/>
                </a:highlight>
              </a:rPr>
              <a:t>p</a:t>
            </a:r>
            <a:r>
              <a:rPr lang="fr-FR" sz="2800" b="1" dirty="0">
                <a:solidFill>
                  <a:srgbClr val="000080"/>
                </a:solidFill>
                <a:highlight>
                  <a:srgbClr val="FFFFFF"/>
                </a:highlight>
              </a:rPr>
              <a:t>-&gt;</a:t>
            </a:r>
            <a:r>
              <a:rPr lang="fr-FR" sz="2800" b="1" dirty="0">
                <a:solidFill>
                  <a:srgbClr val="000000"/>
                </a:solidFill>
                <a:highlight>
                  <a:srgbClr val="FFFFFF"/>
                </a:highlight>
              </a:rPr>
              <a:t>nom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pt-BR" sz="2400" dirty="0">
                <a:solidFill>
                  <a:srgbClr val="000000"/>
                </a:solidFill>
                <a:highlight>
                  <a:srgbClr val="FFFFFF"/>
                </a:highlight>
              </a:rPr>
              <a:t>	printf</a:t>
            </a:r>
            <a:r>
              <a:rPr lang="pt-BR" sz="2400" b="1" dirty="0">
                <a:solidFill>
                  <a:srgbClr val="000080"/>
                </a:solidFill>
                <a:highlight>
                  <a:srgbClr val="FFFFFF"/>
                </a:highlight>
              </a:rPr>
              <a:t>(</a:t>
            </a:r>
            <a:r>
              <a:rPr lang="pt-BR" sz="2400" dirty="0">
                <a:solidFill>
                  <a:srgbClr val="808080"/>
                </a:solidFill>
                <a:highlight>
                  <a:srgbClr val="FFFFFF"/>
                </a:highlight>
              </a:rPr>
              <a:t>"adresse = %s\n"</a:t>
            </a:r>
            <a:r>
              <a:rPr lang="pt-BR" sz="2400" b="1" dirty="0">
                <a:solidFill>
                  <a:srgbClr val="000080"/>
                </a:solidFill>
                <a:highlight>
                  <a:srgbClr val="FFFFFF"/>
                </a:highlight>
              </a:rPr>
              <a:t>,</a:t>
            </a:r>
            <a:r>
              <a:rPr lang="pt-BR" sz="2400" dirty="0">
                <a:solidFill>
                  <a:srgbClr val="000000"/>
                </a:solidFill>
                <a:highlight>
                  <a:srgbClr val="FFFFFF"/>
                </a:highlight>
              </a:rPr>
              <a:t> p</a:t>
            </a:r>
            <a:r>
              <a:rPr lang="pt-BR" sz="2400" b="1" dirty="0">
                <a:solidFill>
                  <a:srgbClr val="000080"/>
                </a:solidFill>
                <a:highlight>
                  <a:srgbClr val="FFFFFF"/>
                </a:highlight>
              </a:rPr>
              <a:t>-&gt;</a:t>
            </a:r>
            <a:r>
              <a:rPr lang="pt-BR" sz="2400" dirty="0">
                <a:solidFill>
                  <a:srgbClr val="000000"/>
                </a:solidFill>
                <a:highlight>
                  <a:srgbClr val="FFFFFF"/>
                </a:highlight>
              </a:rPr>
              <a:t>adresse</a:t>
            </a:r>
            <a:r>
              <a:rPr lang="pt-BR" sz="2400" b="1" dirty="0">
                <a:solidFill>
                  <a:srgbClr val="000080"/>
                </a:solidFill>
                <a:highlight>
                  <a:srgbClr val="FFFFFF"/>
                </a:highlight>
              </a:rPr>
              <a:t>);</a:t>
            </a:r>
            <a:endParaRPr lang="pt-BR" sz="2400" dirty="0">
              <a:solidFill>
                <a:srgbClr val="000000"/>
              </a:solidFill>
              <a:highlight>
                <a:srgbClr val="FFFFFF"/>
              </a:highlight>
            </a:endParaRPr>
          </a:p>
          <a:p>
            <a:r>
              <a:rPr lang="pt-BR" sz="2400" dirty="0">
                <a:solidFill>
                  <a:srgbClr val="000000"/>
                </a:solidFill>
                <a:highlight>
                  <a:srgbClr val="FFFFFF"/>
                </a:highlight>
              </a:rPr>
              <a:t>	printf</a:t>
            </a:r>
            <a:r>
              <a:rPr lang="pt-BR" sz="2400" b="1" dirty="0">
                <a:solidFill>
                  <a:srgbClr val="000080"/>
                </a:solidFill>
                <a:highlight>
                  <a:srgbClr val="FFFFFF"/>
                </a:highlight>
              </a:rPr>
              <a:t>(</a:t>
            </a:r>
            <a:r>
              <a:rPr lang="pt-BR" sz="2400" dirty="0">
                <a:solidFill>
                  <a:srgbClr val="000000"/>
                </a:solidFill>
                <a:highlight>
                  <a:srgbClr val="FFFFFF"/>
                </a:highlight>
              </a:rPr>
              <a:t>”numéro de membre </a:t>
            </a:r>
            <a:r>
              <a:rPr lang="pt-BR" sz="2400" b="1" dirty="0">
                <a:solidFill>
                  <a:srgbClr val="000080"/>
                </a:solidFill>
                <a:highlight>
                  <a:srgbClr val="FFFFFF"/>
                </a:highlight>
              </a:rPr>
              <a:t>=</a:t>
            </a:r>
            <a:r>
              <a:rPr lang="pt-BR" sz="2400" dirty="0">
                <a:solidFill>
                  <a:srgbClr val="000000"/>
                </a:solidFill>
                <a:highlight>
                  <a:srgbClr val="FFFFFF"/>
                </a:highlight>
              </a:rPr>
              <a:t> </a:t>
            </a:r>
            <a:r>
              <a:rPr lang="pt-BR" sz="2400" b="1" dirty="0">
                <a:solidFill>
                  <a:srgbClr val="000080"/>
                </a:solidFill>
                <a:highlight>
                  <a:srgbClr val="FFFFFF"/>
                </a:highlight>
              </a:rPr>
              <a:t>%</a:t>
            </a:r>
            <a:r>
              <a:rPr lang="pt-BR" sz="2400" dirty="0">
                <a:solidFill>
                  <a:srgbClr val="000000"/>
                </a:solidFill>
                <a:highlight>
                  <a:srgbClr val="FFFFFF"/>
                </a:highlight>
              </a:rPr>
              <a:t>d\n", p-&gt;numero);</a:t>
            </a:r>
          </a:p>
          <a:p>
            <a:endParaRPr lang="fr-FR" sz="2400" dirty="0">
              <a:solidFill>
                <a:srgbClr val="000000"/>
              </a:solidFill>
              <a:highlight>
                <a:srgbClr val="FFFFFF"/>
              </a:highlight>
            </a:endParaRPr>
          </a:p>
          <a:p>
            <a:r>
              <a:rPr lang="fr-FR" sz="2400" dirty="0">
                <a:solidFill>
                  <a:srgbClr val="000000"/>
                </a:solidFill>
                <a:highlight>
                  <a:srgbClr val="FFFFFF"/>
                </a:highlight>
              </a:rPr>
              <a:t>	printf</a:t>
            </a:r>
            <a:r>
              <a:rPr lang="fr-FR" sz="2400" b="1" dirty="0">
                <a:solidFill>
                  <a:srgbClr val="000080"/>
                </a:solidFill>
                <a:highlight>
                  <a:srgbClr val="FFFFFF"/>
                </a:highlight>
              </a:rPr>
              <a:t>(</a:t>
            </a:r>
            <a:r>
              <a:rPr lang="fr-FR" sz="2400" dirty="0">
                <a:solidFill>
                  <a:srgbClr val="808080"/>
                </a:solidFill>
                <a:highlight>
                  <a:srgbClr val="FFFFFF"/>
                </a:highlight>
              </a:rPr>
              <a:t>"\</a:t>
            </a:r>
            <a:r>
              <a:rPr lang="fr-FR" sz="2400" dirty="0" err="1">
                <a:solidFill>
                  <a:srgbClr val="808080"/>
                </a:solidFill>
                <a:highlight>
                  <a:srgbClr val="FFFFFF"/>
                </a:highlight>
              </a:rPr>
              <a:t>nDate</a:t>
            </a:r>
            <a:r>
              <a:rPr lang="fr-FR" sz="2400" dirty="0">
                <a:solidFill>
                  <a:srgbClr val="808080"/>
                </a:solidFill>
                <a:highlight>
                  <a:srgbClr val="FFFFFF"/>
                </a:highlight>
              </a:rPr>
              <a:t> d’affiliation %d/%d/%d\n"</a:t>
            </a:r>
            <a:r>
              <a:rPr lang="fr-FR" sz="2400" b="1" dirty="0">
                <a:solidFill>
                  <a:srgbClr val="000080"/>
                </a:solidFill>
                <a:highlight>
                  <a:srgbClr val="FFFFFF"/>
                </a:highlight>
              </a:rPr>
              <a:t>,</a:t>
            </a:r>
            <a:r>
              <a:rPr lang="fr-FR" sz="2400" dirty="0">
                <a:solidFill>
                  <a:srgbClr val="000000"/>
                </a:solidFill>
                <a:highlight>
                  <a:srgbClr val="FFFFFF"/>
                </a:highlight>
              </a:rPr>
              <a:t> </a:t>
            </a:r>
          </a:p>
          <a:p>
            <a:r>
              <a:rPr lang="en-GB" sz="2400" dirty="0">
                <a:solidFill>
                  <a:srgbClr val="000000"/>
                </a:solidFill>
                <a:highlight>
                  <a:srgbClr val="FFFFFF"/>
                </a:highlight>
              </a:rPr>
              <a:t>		p</a:t>
            </a:r>
            <a:r>
              <a:rPr lang="en-GB" sz="2400" b="1" dirty="0">
                <a:solidFill>
                  <a:srgbClr val="000080"/>
                </a:solidFill>
                <a:highlight>
                  <a:srgbClr val="FFFFFF"/>
                </a:highlight>
              </a:rPr>
              <a:t>-&gt;</a:t>
            </a:r>
            <a:r>
              <a:rPr lang="en-GB" sz="2400" dirty="0" err="1">
                <a:solidFill>
                  <a:srgbClr val="000000"/>
                </a:solidFill>
                <a:highlight>
                  <a:srgbClr val="FFFFFF"/>
                </a:highlight>
              </a:rPr>
              <a:t>creation</a:t>
            </a:r>
            <a:r>
              <a:rPr lang="en-GB" sz="2400" b="1" dirty="0" err="1">
                <a:solidFill>
                  <a:srgbClr val="000080"/>
                </a:solidFill>
                <a:highlight>
                  <a:srgbClr val="FFFFFF"/>
                </a:highlight>
              </a:rPr>
              <a:t>.</a:t>
            </a:r>
            <a:r>
              <a:rPr lang="en-GB" sz="2400" dirty="0" err="1">
                <a:solidFill>
                  <a:srgbClr val="000000"/>
                </a:solidFill>
                <a:highlight>
                  <a:srgbClr val="FFFFFF"/>
                </a:highlight>
              </a:rPr>
              <a:t>jour</a:t>
            </a:r>
            <a:r>
              <a:rPr lang="en-GB" sz="2400" b="1" dirty="0">
                <a:solidFill>
                  <a:srgbClr val="000080"/>
                </a:solidFill>
                <a:highlight>
                  <a:srgbClr val="FFFFFF"/>
                </a:highlight>
              </a:rPr>
              <a:t>,</a:t>
            </a:r>
            <a:r>
              <a:rPr lang="en-GB" sz="2400" dirty="0">
                <a:solidFill>
                  <a:srgbClr val="000000"/>
                </a:solidFill>
                <a:highlight>
                  <a:srgbClr val="FFFFFF"/>
                </a:highlight>
              </a:rPr>
              <a:t> p</a:t>
            </a:r>
            <a:r>
              <a:rPr lang="en-GB" sz="2400" b="1" dirty="0">
                <a:solidFill>
                  <a:srgbClr val="000080"/>
                </a:solidFill>
                <a:highlight>
                  <a:srgbClr val="FFFFFF"/>
                </a:highlight>
              </a:rPr>
              <a:t>-&gt;</a:t>
            </a:r>
            <a:r>
              <a:rPr lang="en-GB" sz="2400" dirty="0" err="1">
                <a:solidFill>
                  <a:srgbClr val="000000"/>
                </a:solidFill>
                <a:highlight>
                  <a:srgbClr val="FFFFFF"/>
                </a:highlight>
              </a:rPr>
              <a:t>creation</a:t>
            </a:r>
            <a:r>
              <a:rPr lang="en-GB" sz="2400" b="1" dirty="0" err="1">
                <a:solidFill>
                  <a:srgbClr val="000080"/>
                </a:solidFill>
                <a:highlight>
                  <a:srgbClr val="FFFFFF"/>
                </a:highlight>
              </a:rPr>
              <a:t>.</a:t>
            </a:r>
            <a:r>
              <a:rPr lang="en-GB" sz="2400" dirty="0" err="1">
                <a:solidFill>
                  <a:srgbClr val="000000"/>
                </a:solidFill>
                <a:highlight>
                  <a:srgbClr val="FFFFFF"/>
                </a:highlight>
              </a:rPr>
              <a:t>mois</a:t>
            </a:r>
            <a:r>
              <a:rPr lang="en-GB" sz="2400" b="1" dirty="0">
                <a:solidFill>
                  <a:srgbClr val="000080"/>
                </a:solidFill>
                <a:highlight>
                  <a:srgbClr val="FFFFFF"/>
                </a:highlight>
              </a:rPr>
              <a:t>,</a:t>
            </a:r>
            <a:r>
              <a:rPr lang="en-GB" sz="2400" dirty="0">
                <a:solidFill>
                  <a:srgbClr val="000000"/>
                </a:solidFill>
                <a:highlight>
                  <a:srgbClr val="FFFFFF"/>
                </a:highlight>
              </a:rPr>
              <a:t> p</a:t>
            </a:r>
            <a:r>
              <a:rPr lang="en-GB" sz="2400" b="1" dirty="0">
                <a:solidFill>
                  <a:srgbClr val="000080"/>
                </a:solidFill>
                <a:highlight>
                  <a:srgbClr val="FFFFFF"/>
                </a:highlight>
              </a:rPr>
              <a:t>-&gt;</a:t>
            </a:r>
            <a:r>
              <a:rPr lang="en-GB" sz="2400" dirty="0">
                <a:solidFill>
                  <a:srgbClr val="000000"/>
                </a:solidFill>
                <a:highlight>
                  <a:srgbClr val="FFFFFF"/>
                </a:highlight>
              </a:rPr>
              <a:t>creation</a:t>
            </a:r>
            <a:r>
              <a:rPr lang="en-GB" sz="2400" b="1" dirty="0">
                <a:solidFill>
                  <a:srgbClr val="000080"/>
                </a:solidFill>
                <a:highlight>
                  <a:srgbClr val="FFFFFF"/>
                </a:highlight>
              </a:rPr>
              <a:t>.</a:t>
            </a:r>
            <a:r>
              <a:rPr lang="en-GB" sz="2400" dirty="0">
                <a:solidFill>
                  <a:srgbClr val="000000"/>
                </a:solidFill>
                <a:highlight>
                  <a:srgbClr val="FFFFFF"/>
                </a:highlight>
              </a:rPr>
              <a:t>an</a:t>
            </a:r>
            <a:r>
              <a:rPr lang="en-GB" sz="2400" b="1" dirty="0">
                <a:solidFill>
                  <a:srgbClr val="000080"/>
                </a:solidFill>
                <a:highlight>
                  <a:srgbClr val="FFFFFF"/>
                </a:highlight>
              </a:rPr>
              <a:t>);</a:t>
            </a:r>
            <a:endParaRPr lang="en-GB" sz="2400" dirty="0">
              <a:solidFill>
                <a:srgbClr val="000000"/>
              </a:solidFill>
              <a:highlight>
                <a:srgbClr val="FFFFFF"/>
              </a:highlight>
            </a:endParaRPr>
          </a:p>
          <a:p>
            <a:r>
              <a:rPr lang="fr-FR" sz="2400" b="1" dirty="0">
                <a:solidFill>
                  <a:srgbClr val="000080"/>
                </a:solidFill>
                <a:highlight>
                  <a:srgbClr val="FFFFFF"/>
                </a:highlight>
              </a:rPr>
              <a:t>}</a:t>
            </a:r>
            <a:endParaRPr kumimoji="0" lang="en-US" sz="2400" dirty="0">
              <a:solidFill>
                <a:srgbClr val="0070C0"/>
              </a:solidFill>
            </a:endParaRPr>
          </a:p>
        </p:txBody>
      </p:sp>
    </p:spTree>
    <p:extLst>
      <p:ext uri="{BB962C8B-B14F-4D97-AF65-F5344CB8AC3E}">
        <p14:creationId xmlns:p14="http://schemas.microsoft.com/office/powerpoint/2010/main" val="411524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en-GB" sz="2670" spc="-1" dirty="0">
                <a:solidFill>
                  <a:srgbClr val="000000"/>
                </a:solidFill>
              </a:rPr>
              <a:t>Tableaux </a:t>
            </a:r>
          </a:p>
          <a:p>
            <a:pPr marL="432000" indent="-324000">
              <a:spcBef>
                <a:spcPts val="938"/>
              </a:spcBef>
              <a:buSzPct val="100000"/>
              <a:buBlip>
                <a:blip r:embed="rId3"/>
              </a:buBlip>
            </a:pPr>
            <a:r>
              <a:rPr lang="fr-FR" sz="2670" b="0" strike="noStrike" spc="-1" dirty="0">
                <a:solidFill>
                  <a:srgbClr val="000000"/>
                </a:solidFill>
                <a:latin typeface="Arial"/>
              </a:rPr>
              <a:t>Pointeur</a:t>
            </a:r>
            <a:r>
              <a:rPr lang="fr-FR" sz="2670" spc="-1" dirty="0">
                <a:solidFill>
                  <a:srgbClr val="000000"/>
                </a:solidFill>
                <a:latin typeface="Arial"/>
              </a:rPr>
              <a:t>s</a:t>
            </a:r>
            <a:endParaRPr lang="fr-FR" sz="2670" b="0" strike="noStrike" spc="-1" dirty="0">
              <a:solidFill>
                <a:srgbClr val="000000"/>
              </a:solidFill>
              <a:latin typeface="Arial"/>
            </a:endParaRPr>
          </a:p>
          <a:p>
            <a:pPr marL="432000" indent="-324000">
              <a:spcBef>
                <a:spcPts val="938"/>
              </a:spcBef>
              <a:buSzPct val="100000"/>
              <a:buBlip>
                <a:blip r:embed="rId3"/>
              </a:buBlip>
            </a:pPr>
            <a:r>
              <a:rPr lang="fr-FR" sz="2670" spc="-1" dirty="0">
                <a:solidFill>
                  <a:srgbClr val="000000"/>
                </a:solidFill>
                <a:latin typeface="Arial"/>
              </a:rPr>
              <a:t>Structures</a:t>
            </a:r>
            <a:r>
              <a:rPr lang="en-GB" sz="2670" spc="-1" dirty="0">
                <a:solidFill>
                  <a:srgbClr val="000000"/>
                </a:solidFill>
                <a:latin typeface="Arial"/>
              </a:rPr>
              <a:t> &amp; Unions</a:t>
            </a:r>
            <a:endParaRPr lang="en-GB" sz="2670" b="0" strike="noStrike" spc="-1" dirty="0">
              <a:solidFill>
                <a:srgbClr val="000000"/>
              </a:solidFill>
              <a:latin typeface="Arial"/>
            </a:endParaRPr>
          </a:p>
          <a:p>
            <a:pPr marL="432000" indent="-324000">
              <a:spcBef>
                <a:spcPts val="938"/>
              </a:spcBef>
              <a:buSzPct val="100000"/>
              <a:buBlip>
                <a:blip r:embed="rId3"/>
              </a:buBlip>
            </a:pPr>
            <a:r>
              <a:rPr lang="fr-FR" sz="2670" b="0" strike="noStrike" spc="-1" dirty="0">
                <a:solidFill>
                  <a:srgbClr val="000000"/>
                </a:solidFill>
                <a:latin typeface="Arial"/>
              </a:rPr>
              <a:t>Récusions</a:t>
            </a:r>
            <a:r>
              <a:rPr lang="en-GB" sz="2670" b="0" strike="noStrike" spc="-1" dirty="0">
                <a:solidFill>
                  <a:srgbClr val="000000"/>
                </a:solidFill>
                <a:latin typeface="Arial"/>
              </a:rPr>
              <a:t> versus </a:t>
            </a:r>
            <a:r>
              <a:rPr lang="fr-FR" sz="2670" spc="-1" dirty="0">
                <a:solidFill>
                  <a:srgbClr val="000000"/>
                </a:solidFill>
                <a:latin typeface="Arial"/>
              </a:rPr>
              <a:t>Itérations</a:t>
            </a:r>
            <a:endParaRPr lang="fr-FR" sz="2670" b="0" strike="noStrike" spc="-1" dirty="0">
              <a:solidFill>
                <a:srgbClr val="000000"/>
              </a:solidFill>
              <a:latin typeface="Arial"/>
            </a:endParaRP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Structures</a:t>
            </a:r>
          </a:p>
        </p:txBody>
      </p:sp>
      <p:sp>
        <p:nvSpPr>
          <p:cNvPr id="193" name="TextShape 2"/>
          <p:cNvSpPr txBox="1"/>
          <p:nvPr/>
        </p:nvSpPr>
        <p:spPr>
          <a:xfrm>
            <a:off x="504000" y="1025000"/>
            <a:ext cx="359810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Exemple: </a:t>
            </a:r>
          </a:p>
          <a:p>
            <a:pPr marL="108000">
              <a:spcBef>
                <a:spcPts val="938"/>
              </a:spcBef>
              <a:buSzPct val="100000"/>
            </a:pPr>
            <a:r>
              <a:rPr lang="fr-FR" sz="2000" spc="-1" dirty="0">
                <a:solidFill>
                  <a:srgbClr val="000000"/>
                </a:solidFill>
              </a:rPr>
              <a:t>Le programme suivant définit la structure Complexe, composé de deux champs de type double. Il effectue l’addition de deux nombres complexes.</a:t>
            </a:r>
          </a:p>
        </p:txBody>
      </p:sp>
      <p:sp>
        <p:nvSpPr>
          <p:cNvPr id="6" name="Rectangle 4">
            <a:extLst>
              <a:ext uri="{FF2B5EF4-FFF2-40B4-BE49-F238E27FC236}">
                <a16:creationId xmlns:a16="http://schemas.microsoft.com/office/drawing/2014/main" id="{0DF73E39-8ED6-4E03-8279-DD33D51B5F49}"/>
              </a:ext>
            </a:extLst>
          </p:cNvPr>
          <p:cNvSpPr>
            <a:spLocks noChangeArrowheads="1"/>
          </p:cNvSpPr>
          <p:nvPr/>
        </p:nvSpPr>
        <p:spPr bwMode="auto">
          <a:xfrm>
            <a:off x="4114799" y="1041400"/>
            <a:ext cx="5902326" cy="58144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r>
              <a:rPr lang="fr-FR" sz="1200" dirty="0">
                <a:solidFill>
                  <a:srgbClr val="804000"/>
                </a:solidFill>
                <a:highlight>
                  <a:srgbClr val="FFFFFF"/>
                </a:highlight>
              </a:rPr>
              <a:t>#</a:t>
            </a:r>
            <a:r>
              <a:rPr lang="fr-FR" sz="1200" dirty="0" err="1">
                <a:solidFill>
                  <a:srgbClr val="804000"/>
                </a:solidFill>
                <a:highlight>
                  <a:srgbClr val="FFFFFF"/>
                </a:highlight>
              </a:rPr>
              <a:t>include</a:t>
            </a:r>
            <a:r>
              <a:rPr lang="fr-FR" sz="1200" dirty="0">
                <a:solidFill>
                  <a:srgbClr val="804000"/>
                </a:solidFill>
                <a:highlight>
                  <a:srgbClr val="FFFFFF"/>
                </a:highlight>
              </a:rPr>
              <a:t> &lt;</a:t>
            </a:r>
            <a:r>
              <a:rPr lang="fr-FR" sz="1200" dirty="0" err="1">
                <a:solidFill>
                  <a:srgbClr val="804000"/>
                </a:solidFill>
                <a:highlight>
                  <a:srgbClr val="FFFFFF"/>
                </a:highlight>
              </a:rPr>
              <a:t>stdio.h</a:t>
            </a:r>
            <a:r>
              <a:rPr lang="fr-FR" sz="1200" dirty="0">
                <a:solidFill>
                  <a:srgbClr val="804000"/>
                </a:solidFill>
                <a:highlight>
                  <a:srgbClr val="FFFFFF"/>
                </a:highlight>
              </a:rPr>
              <a:t>&gt;</a:t>
            </a:r>
          </a:p>
          <a:p>
            <a:r>
              <a:rPr lang="fr-FR" sz="1200" dirty="0">
                <a:solidFill>
                  <a:srgbClr val="804000"/>
                </a:solidFill>
                <a:highlight>
                  <a:srgbClr val="FFFFFF"/>
                </a:highlight>
              </a:rPr>
              <a:t>#</a:t>
            </a:r>
            <a:r>
              <a:rPr lang="fr-FR" sz="1200" dirty="0" err="1">
                <a:solidFill>
                  <a:srgbClr val="804000"/>
                </a:solidFill>
                <a:highlight>
                  <a:srgbClr val="FFFFFF"/>
                </a:highlight>
              </a:rPr>
              <a:t>include</a:t>
            </a:r>
            <a:r>
              <a:rPr lang="fr-FR" sz="1200" dirty="0">
                <a:solidFill>
                  <a:srgbClr val="804000"/>
                </a:solidFill>
                <a:highlight>
                  <a:srgbClr val="FFFFFF"/>
                </a:highlight>
              </a:rPr>
              <a:t> &lt;</a:t>
            </a:r>
            <a:r>
              <a:rPr lang="fr-FR" sz="1200" dirty="0" err="1">
                <a:solidFill>
                  <a:srgbClr val="804000"/>
                </a:solidFill>
                <a:highlight>
                  <a:srgbClr val="FFFFFF"/>
                </a:highlight>
              </a:rPr>
              <a:t>math.h</a:t>
            </a:r>
            <a:r>
              <a:rPr lang="fr-FR" sz="1200" dirty="0">
                <a:solidFill>
                  <a:srgbClr val="804000"/>
                </a:solidFill>
                <a:highlight>
                  <a:srgbClr val="FFFFFF"/>
                </a:highlight>
              </a:rPr>
              <a:t>&gt;</a:t>
            </a:r>
          </a:p>
          <a:p>
            <a:endParaRPr lang="fr-FR" sz="1200" dirty="0">
              <a:solidFill>
                <a:srgbClr val="000000"/>
              </a:solidFill>
              <a:highlight>
                <a:srgbClr val="FFFFFF"/>
              </a:highlight>
            </a:endParaRPr>
          </a:p>
          <a:p>
            <a:r>
              <a:rPr lang="fr-FR" sz="1200" dirty="0" err="1">
                <a:solidFill>
                  <a:srgbClr val="8000FF"/>
                </a:solidFill>
                <a:highlight>
                  <a:srgbClr val="FFFFFF"/>
                </a:highlight>
              </a:rPr>
              <a:t>struct</a:t>
            </a:r>
            <a:r>
              <a:rPr lang="fr-FR" sz="1200" dirty="0">
                <a:solidFill>
                  <a:srgbClr val="000000"/>
                </a:solidFill>
                <a:highlight>
                  <a:srgbClr val="FFFFFF"/>
                </a:highlight>
              </a:rPr>
              <a:t> </a:t>
            </a:r>
            <a:r>
              <a:rPr lang="fr-FR" sz="1200" dirty="0" err="1">
                <a:solidFill>
                  <a:srgbClr val="000000"/>
                </a:solidFill>
                <a:highlight>
                  <a:srgbClr val="FFFFFF"/>
                </a:highlight>
              </a:rPr>
              <a:t>Complex</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a:solidFill>
                  <a:srgbClr val="8000FF"/>
                </a:solidFill>
                <a:highlight>
                  <a:srgbClr val="FFFFFF"/>
                </a:highlight>
              </a:rPr>
              <a:t>double</a:t>
            </a:r>
            <a:r>
              <a:rPr lang="fr-FR" sz="1200" dirty="0">
                <a:solidFill>
                  <a:srgbClr val="000000"/>
                </a:solidFill>
                <a:highlight>
                  <a:srgbClr val="FFFFFF"/>
                </a:highlight>
              </a:rPr>
              <a:t> </a:t>
            </a:r>
            <a:r>
              <a:rPr lang="fr-FR" sz="1200" dirty="0" err="1">
                <a:solidFill>
                  <a:srgbClr val="000000"/>
                </a:solidFill>
                <a:highlight>
                  <a:srgbClr val="FFFFFF"/>
                </a:highlight>
              </a:rPr>
              <a:t>real_part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a:solidFill>
                  <a:srgbClr val="8000FF"/>
                </a:solidFill>
                <a:highlight>
                  <a:srgbClr val="FFFFFF"/>
                </a:highlight>
              </a:rPr>
              <a:t>double</a:t>
            </a:r>
            <a:r>
              <a:rPr lang="fr-FR" sz="1200" dirty="0">
                <a:solidFill>
                  <a:srgbClr val="000000"/>
                </a:solidFill>
                <a:highlight>
                  <a:srgbClr val="FFFFFF"/>
                </a:highlight>
              </a:rPr>
              <a:t> </a:t>
            </a:r>
            <a:r>
              <a:rPr lang="fr-FR" sz="1200" dirty="0" err="1">
                <a:solidFill>
                  <a:srgbClr val="000000"/>
                </a:solidFill>
                <a:highlight>
                  <a:srgbClr val="FFFFFF"/>
                </a:highlight>
              </a:rPr>
              <a:t>imag_part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endParaRPr lang="fr-FR" sz="1200" dirty="0">
              <a:solidFill>
                <a:srgbClr val="000000"/>
              </a:solidFill>
              <a:highlight>
                <a:srgbClr val="FFFFFF"/>
              </a:highlight>
            </a:endParaRPr>
          </a:p>
          <a:p>
            <a:r>
              <a:rPr lang="en-GB" sz="1200" dirty="0">
                <a:solidFill>
                  <a:srgbClr val="8000FF"/>
                </a:solidFill>
                <a:highlight>
                  <a:srgbClr val="FFFFFF"/>
                </a:highlight>
              </a:rPr>
              <a:t>struct</a:t>
            </a:r>
            <a:r>
              <a:rPr lang="en-GB" sz="1200" dirty="0">
                <a:solidFill>
                  <a:srgbClr val="000000"/>
                </a:solidFill>
                <a:highlight>
                  <a:srgbClr val="FFFFFF"/>
                </a:highlight>
              </a:rPr>
              <a:t> Complex  add</a:t>
            </a:r>
            <a:r>
              <a:rPr lang="en-GB" sz="1200" b="1" dirty="0">
                <a:solidFill>
                  <a:srgbClr val="000080"/>
                </a:solidFill>
                <a:highlight>
                  <a:srgbClr val="FFFFFF"/>
                </a:highlight>
              </a:rPr>
              <a:t>(</a:t>
            </a:r>
            <a:r>
              <a:rPr lang="en-GB" sz="1200" dirty="0">
                <a:solidFill>
                  <a:srgbClr val="8000FF"/>
                </a:solidFill>
                <a:highlight>
                  <a:srgbClr val="FFFFFF"/>
                </a:highlight>
              </a:rPr>
              <a:t>struct</a:t>
            </a:r>
            <a:r>
              <a:rPr lang="en-GB" sz="1200" dirty="0">
                <a:solidFill>
                  <a:srgbClr val="000000"/>
                </a:solidFill>
                <a:highlight>
                  <a:srgbClr val="FFFFFF"/>
                </a:highlight>
              </a:rPr>
              <a:t> Complex a</a:t>
            </a:r>
            <a:r>
              <a:rPr lang="en-GB" sz="1200" b="1" dirty="0">
                <a:solidFill>
                  <a:srgbClr val="000080"/>
                </a:solidFill>
                <a:highlight>
                  <a:srgbClr val="FFFFFF"/>
                </a:highlight>
              </a:rPr>
              <a:t>,</a:t>
            </a:r>
            <a:r>
              <a:rPr lang="en-GB" sz="1200" dirty="0">
                <a:solidFill>
                  <a:srgbClr val="000000"/>
                </a:solidFill>
                <a:highlight>
                  <a:srgbClr val="FFFFFF"/>
                </a:highlight>
              </a:rPr>
              <a:t> </a:t>
            </a:r>
            <a:r>
              <a:rPr lang="en-GB" sz="1200" dirty="0">
                <a:solidFill>
                  <a:srgbClr val="8000FF"/>
                </a:solidFill>
                <a:highlight>
                  <a:srgbClr val="FFFFFF"/>
                </a:highlight>
              </a:rPr>
              <a:t>struct</a:t>
            </a:r>
            <a:r>
              <a:rPr lang="en-GB" sz="1200" dirty="0">
                <a:solidFill>
                  <a:srgbClr val="000000"/>
                </a:solidFill>
                <a:highlight>
                  <a:srgbClr val="FFFFFF"/>
                </a:highlight>
              </a:rPr>
              <a:t> Complex b</a:t>
            </a:r>
            <a:r>
              <a:rPr lang="en-GB" sz="1200" b="1" dirty="0">
                <a:solidFill>
                  <a:srgbClr val="000080"/>
                </a:solidFill>
                <a:highlight>
                  <a:srgbClr val="FFFFFF"/>
                </a:highlight>
              </a:rPr>
              <a:t>)</a:t>
            </a:r>
            <a:endParaRPr lang="en-GB"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8000FF"/>
                </a:solidFill>
                <a:highlight>
                  <a:srgbClr val="FFFFFF"/>
                </a:highlight>
              </a:rPr>
              <a:t>struct</a:t>
            </a:r>
            <a:r>
              <a:rPr lang="fr-FR" sz="1200" dirty="0">
                <a:solidFill>
                  <a:srgbClr val="000000"/>
                </a:solidFill>
                <a:highlight>
                  <a:srgbClr val="FFFFFF"/>
                </a:highlight>
              </a:rPr>
              <a:t> </a:t>
            </a:r>
            <a:r>
              <a:rPr lang="fr-FR" sz="1200" dirty="0" err="1">
                <a:solidFill>
                  <a:srgbClr val="000000"/>
                </a:solidFill>
                <a:highlight>
                  <a:srgbClr val="FFFFFF"/>
                </a:highlight>
              </a:rPr>
              <a:t>Complex</a:t>
            </a:r>
            <a:r>
              <a:rPr lang="fr-FR" sz="1200" dirty="0">
                <a:solidFill>
                  <a:srgbClr val="000000"/>
                </a:solidFill>
                <a:highlight>
                  <a:srgbClr val="FFFFFF"/>
                </a:highlight>
              </a:rPr>
              <a:t>  </a:t>
            </a:r>
            <a:r>
              <a:rPr lang="fr-FR" sz="1200" dirty="0" err="1">
                <a:solidFill>
                  <a:srgbClr val="000000"/>
                </a:solidFill>
                <a:highlight>
                  <a:srgbClr val="FFFFFF"/>
                </a:highlight>
              </a:rPr>
              <a:t>result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a:t>
            </a:r>
            <a:r>
              <a:rPr lang="fr-FR" sz="1200" b="1" dirty="0">
                <a:solidFill>
                  <a:srgbClr val="000080"/>
                </a:solidFill>
                <a:highlight>
                  <a:srgbClr val="FFFFFF"/>
                </a:highlight>
              </a:rPr>
              <a:t>;</a:t>
            </a:r>
            <a:endParaRPr lang="fr-FR" sz="1200" dirty="0">
              <a:solidFill>
                <a:srgbClr val="000000"/>
              </a:solidFill>
              <a:highlight>
                <a:srgbClr val="FFFFFF"/>
              </a:highlight>
            </a:endParaRPr>
          </a:p>
          <a:p>
            <a:endParaRPr lang="fr-FR" sz="1200" dirty="0">
              <a:solidFill>
                <a:srgbClr val="000000"/>
              </a:solidFill>
              <a:highlight>
                <a:srgbClr val="FFFFFF"/>
              </a:highlight>
            </a:endParaRPr>
          </a:p>
          <a:p>
            <a:r>
              <a:rPr lang="en-GB" sz="1200" dirty="0">
                <a:solidFill>
                  <a:srgbClr val="000000"/>
                </a:solidFill>
                <a:highlight>
                  <a:srgbClr val="FFFFFF"/>
                </a:highlight>
              </a:rPr>
              <a:t>	</a:t>
            </a:r>
            <a:r>
              <a:rPr lang="en-GB" sz="1200" dirty="0" err="1">
                <a:solidFill>
                  <a:srgbClr val="000000"/>
                </a:solidFill>
                <a:highlight>
                  <a:srgbClr val="FFFFFF"/>
                </a:highlight>
              </a:rPr>
              <a:t>result</a:t>
            </a:r>
            <a:r>
              <a:rPr lang="en-GB" sz="1200" b="1" dirty="0" err="1">
                <a:solidFill>
                  <a:srgbClr val="000080"/>
                </a:solidFill>
                <a:highlight>
                  <a:srgbClr val="FFFFFF"/>
                </a:highlight>
              </a:rPr>
              <a:t>.</a:t>
            </a:r>
            <a:r>
              <a:rPr lang="en-GB" sz="1200" dirty="0" err="1">
                <a:solidFill>
                  <a:srgbClr val="000000"/>
                </a:solidFill>
                <a:highlight>
                  <a:srgbClr val="FFFFFF"/>
                </a:highlight>
              </a:rPr>
              <a:t>real_part</a:t>
            </a:r>
            <a:r>
              <a:rPr lang="en-GB" sz="1200" dirty="0">
                <a:solidFill>
                  <a:srgbClr val="000000"/>
                </a:solidFill>
                <a:highlight>
                  <a:srgbClr val="FFFFFF"/>
                </a:highlight>
              </a:rPr>
              <a:t>    </a:t>
            </a:r>
            <a:r>
              <a:rPr lang="en-GB" sz="1200" b="1" dirty="0">
                <a:solidFill>
                  <a:srgbClr val="000080"/>
                </a:solidFill>
                <a:highlight>
                  <a:srgbClr val="FFFFFF"/>
                </a:highlight>
              </a:rPr>
              <a:t>+=</a:t>
            </a:r>
            <a:r>
              <a:rPr lang="en-GB" sz="1200" dirty="0">
                <a:solidFill>
                  <a:srgbClr val="000000"/>
                </a:solidFill>
                <a:highlight>
                  <a:srgbClr val="FFFFFF"/>
                </a:highlight>
              </a:rPr>
              <a:t> </a:t>
            </a:r>
            <a:r>
              <a:rPr lang="en-GB" sz="1200" dirty="0" err="1">
                <a:solidFill>
                  <a:srgbClr val="000000"/>
                </a:solidFill>
                <a:highlight>
                  <a:srgbClr val="FFFFFF"/>
                </a:highlight>
              </a:rPr>
              <a:t>b</a:t>
            </a:r>
            <a:r>
              <a:rPr lang="en-GB" sz="1200" b="1" dirty="0" err="1">
                <a:solidFill>
                  <a:srgbClr val="000080"/>
                </a:solidFill>
                <a:highlight>
                  <a:srgbClr val="FFFFFF"/>
                </a:highlight>
              </a:rPr>
              <a:t>.</a:t>
            </a:r>
            <a:r>
              <a:rPr lang="en-GB" sz="1200" dirty="0" err="1">
                <a:solidFill>
                  <a:srgbClr val="000000"/>
                </a:solidFill>
                <a:highlight>
                  <a:srgbClr val="FFFFFF"/>
                </a:highlight>
              </a:rPr>
              <a:t>real_part</a:t>
            </a:r>
            <a:r>
              <a:rPr lang="en-GB" sz="1200" b="1" dirty="0">
                <a:solidFill>
                  <a:srgbClr val="000080"/>
                </a:solidFill>
                <a:highlight>
                  <a:srgbClr val="FFFFFF"/>
                </a:highlight>
              </a:rPr>
              <a:t>;</a:t>
            </a:r>
            <a:endParaRPr lang="en-GB" sz="1200" dirty="0">
              <a:solidFill>
                <a:srgbClr val="000000"/>
              </a:solidFill>
              <a:highlight>
                <a:srgbClr val="FFFFFF"/>
              </a:highlight>
            </a:endParaRPr>
          </a:p>
          <a:p>
            <a:r>
              <a:rPr lang="en-GB" sz="1200" dirty="0">
                <a:solidFill>
                  <a:srgbClr val="000000"/>
                </a:solidFill>
                <a:highlight>
                  <a:srgbClr val="FFFFFF"/>
                </a:highlight>
              </a:rPr>
              <a:t>	</a:t>
            </a:r>
            <a:r>
              <a:rPr lang="en-GB" sz="1200" dirty="0" err="1">
                <a:solidFill>
                  <a:srgbClr val="000000"/>
                </a:solidFill>
                <a:highlight>
                  <a:srgbClr val="FFFFFF"/>
                </a:highlight>
              </a:rPr>
              <a:t>result</a:t>
            </a:r>
            <a:r>
              <a:rPr lang="en-GB" sz="1200" b="1" dirty="0" err="1">
                <a:solidFill>
                  <a:srgbClr val="000080"/>
                </a:solidFill>
                <a:highlight>
                  <a:srgbClr val="FFFFFF"/>
                </a:highlight>
              </a:rPr>
              <a:t>.</a:t>
            </a:r>
            <a:r>
              <a:rPr lang="en-GB" sz="1200" dirty="0" err="1">
                <a:solidFill>
                  <a:srgbClr val="000000"/>
                </a:solidFill>
                <a:highlight>
                  <a:srgbClr val="FFFFFF"/>
                </a:highlight>
              </a:rPr>
              <a:t>imag_part</a:t>
            </a:r>
            <a:r>
              <a:rPr lang="en-GB" sz="1200" dirty="0">
                <a:solidFill>
                  <a:srgbClr val="000000"/>
                </a:solidFill>
                <a:highlight>
                  <a:srgbClr val="FFFFFF"/>
                </a:highlight>
              </a:rPr>
              <a:t>  </a:t>
            </a:r>
            <a:r>
              <a:rPr lang="en-GB" sz="1200" b="1" dirty="0">
                <a:solidFill>
                  <a:srgbClr val="000080"/>
                </a:solidFill>
                <a:highlight>
                  <a:srgbClr val="FFFFFF"/>
                </a:highlight>
              </a:rPr>
              <a:t>+=</a:t>
            </a:r>
            <a:r>
              <a:rPr lang="en-GB" sz="1200" dirty="0">
                <a:solidFill>
                  <a:srgbClr val="000000"/>
                </a:solidFill>
                <a:highlight>
                  <a:srgbClr val="FFFFFF"/>
                </a:highlight>
              </a:rPr>
              <a:t> </a:t>
            </a:r>
            <a:r>
              <a:rPr lang="en-GB" sz="1200" dirty="0" err="1">
                <a:solidFill>
                  <a:srgbClr val="000000"/>
                </a:solidFill>
                <a:highlight>
                  <a:srgbClr val="FFFFFF"/>
                </a:highlight>
              </a:rPr>
              <a:t>b</a:t>
            </a:r>
            <a:r>
              <a:rPr lang="en-GB" sz="1200" b="1" dirty="0" err="1">
                <a:solidFill>
                  <a:srgbClr val="000080"/>
                </a:solidFill>
                <a:highlight>
                  <a:srgbClr val="FFFFFF"/>
                </a:highlight>
              </a:rPr>
              <a:t>.</a:t>
            </a:r>
            <a:r>
              <a:rPr lang="en-GB" sz="1200" dirty="0" err="1">
                <a:solidFill>
                  <a:srgbClr val="000000"/>
                </a:solidFill>
                <a:highlight>
                  <a:srgbClr val="FFFFFF"/>
                </a:highlight>
              </a:rPr>
              <a:t>imag_part</a:t>
            </a:r>
            <a:r>
              <a:rPr lang="en-GB" sz="1200" b="1" dirty="0">
                <a:solidFill>
                  <a:srgbClr val="000080"/>
                </a:solidFill>
                <a:highlight>
                  <a:srgbClr val="FFFFFF"/>
                </a:highlight>
              </a:rPr>
              <a:t>;</a:t>
            </a:r>
            <a:endParaRPr lang="en-GB" sz="1200" dirty="0">
              <a:solidFill>
                <a:srgbClr val="000000"/>
              </a:solidFill>
              <a:highlight>
                <a:srgbClr val="FFFFFF"/>
              </a:highlight>
            </a:endParaRPr>
          </a:p>
          <a:p>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dirty="0">
                <a:solidFill>
                  <a:srgbClr val="000000"/>
                </a:solidFill>
                <a:highlight>
                  <a:srgbClr val="FFFFFF"/>
                </a:highlight>
              </a:rPr>
              <a:t> </a:t>
            </a:r>
            <a:r>
              <a:rPr lang="fr-FR" sz="1200" dirty="0" err="1">
                <a:solidFill>
                  <a:srgbClr val="000000"/>
                </a:solidFill>
                <a:highlight>
                  <a:srgbClr val="FFFFFF"/>
                </a:highlight>
              </a:rPr>
              <a:t>result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endParaRPr lang="fr-FR" sz="1200" dirty="0">
              <a:solidFill>
                <a:srgbClr val="000000"/>
              </a:solidFill>
              <a:highlight>
                <a:srgbClr val="FFFFFF"/>
              </a:highlight>
            </a:endParaRPr>
          </a:p>
          <a:p>
            <a:r>
              <a:rPr lang="fr-FR" sz="1200" dirty="0" err="1">
                <a:solidFill>
                  <a:srgbClr val="8000FF"/>
                </a:solidFill>
                <a:highlight>
                  <a:srgbClr val="FFFFFF"/>
                </a:highlight>
              </a:rPr>
              <a:t>int</a:t>
            </a:r>
            <a:r>
              <a:rPr lang="fr-FR" sz="1200" dirty="0">
                <a:solidFill>
                  <a:srgbClr val="000000"/>
                </a:solidFill>
                <a:highlight>
                  <a:srgbClr val="FFFFFF"/>
                </a:highlight>
              </a:rPr>
              <a:t> main</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r>
              <a:rPr lang="en-GB" sz="1200" dirty="0">
                <a:solidFill>
                  <a:srgbClr val="000000"/>
                </a:solidFill>
                <a:highlight>
                  <a:srgbClr val="FFFFFF"/>
                </a:highlight>
              </a:rPr>
              <a:t>    </a:t>
            </a:r>
            <a:r>
              <a:rPr lang="en-GB" sz="1200" dirty="0">
                <a:solidFill>
                  <a:srgbClr val="8000FF"/>
                </a:solidFill>
                <a:highlight>
                  <a:srgbClr val="FFFFFF"/>
                </a:highlight>
              </a:rPr>
              <a:t>struct</a:t>
            </a:r>
            <a:r>
              <a:rPr lang="en-GB" sz="1200" dirty="0">
                <a:solidFill>
                  <a:srgbClr val="000000"/>
                </a:solidFill>
                <a:highlight>
                  <a:srgbClr val="FFFFFF"/>
                </a:highlight>
              </a:rPr>
              <a:t> Complex c1 </a:t>
            </a:r>
            <a:r>
              <a:rPr lang="en-GB" sz="1200" b="1" dirty="0">
                <a:solidFill>
                  <a:srgbClr val="000080"/>
                </a:solidFill>
                <a:highlight>
                  <a:srgbClr val="FFFFFF"/>
                </a:highlight>
              </a:rPr>
              <a:t>=</a:t>
            </a:r>
            <a:r>
              <a:rPr lang="en-GB" sz="1200" dirty="0">
                <a:solidFill>
                  <a:srgbClr val="000000"/>
                </a:solidFill>
                <a:highlight>
                  <a:srgbClr val="FFFFFF"/>
                </a:highlight>
              </a:rPr>
              <a:t> </a:t>
            </a:r>
            <a:r>
              <a:rPr lang="en-GB" sz="1200" b="1" dirty="0">
                <a:solidFill>
                  <a:srgbClr val="000080"/>
                </a:solidFill>
                <a:highlight>
                  <a:srgbClr val="FFFFFF"/>
                </a:highlight>
              </a:rPr>
              <a:t>{</a:t>
            </a:r>
            <a:r>
              <a:rPr lang="en-GB" sz="1200" dirty="0">
                <a:solidFill>
                  <a:srgbClr val="000000"/>
                </a:solidFill>
                <a:highlight>
                  <a:srgbClr val="FFFFFF"/>
                </a:highlight>
              </a:rPr>
              <a:t> </a:t>
            </a:r>
            <a:r>
              <a:rPr lang="en-GB" sz="1200" dirty="0">
                <a:solidFill>
                  <a:srgbClr val="FF8000"/>
                </a:solidFill>
                <a:highlight>
                  <a:srgbClr val="FFFFFF"/>
                </a:highlight>
              </a:rPr>
              <a:t>1.0</a:t>
            </a:r>
            <a:r>
              <a:rPr lang="en-GB" sz="1200" b="1" dirty="0">
                <a:solidFill>
                  <a:srgbClr val="000080"/>
                </a:solidFill>
                <a:highlight>
                  <a:srgbClr val="FFFFFF"/>
                </a:highlight>
              </a:rPr>
              <a:t>,</a:t>
            </a:r>
            <a:r>
              <a:rPr lang="en-GB" sz="1200" dirty="0">
                <a:solidFill>
                  <a:srgbClr val="000000"/>
                </a:solidFill>
                <a:highlight>
                  <a:srgbClr val="FFFFFF"/>
                </a:highlight>
              </a:rPr>
              <a:t> </a:t>
            </a:r>
            <a:r>
              <a:rPr lang="en-GB" sz="1200" dirty="0">
                <a:solidFill>
                  <a:srgbClr val="FF8000"/>
                </a:solidFill>
                <a:highlight>
                  <a:srgbClr val="FFFFFF"/>
                </a:highlight>
              </a:rPr>
              <a:t>1.1</a:t>
            </a:r>
            <a:r>
              <a:rPr lang="en-GB" sz="1200" dirty="0">
                <a:solidFill>
                  <a:srgbClr val="000000"/>
                </a:solidFill>
                <a:highlight>
                  <a:srgbClr val="FFFFFF"/>
                </a:highlight>
              </a:rPr>
              <a:t> </a:t>
            </a:r>
            <a:r>
              <a:rPr lang="en-GB" sz="1200" b="1" dirty="0">
                <a:solidFill>
                  <a:srgbClr val="000080"/>
                </a:solidFill>
                <a:highlight>
                  <a:srgbClr val="FFFFFF"/>
                </a:highlight>
              </a:rPr>
              <a:t>};</a:t>
            </a:r>
            <a:endParaRPr lang="en-GB" sz="1200" dirty="0">
              <a:solidFill>
                <a:srgbClr val="000000"/>
              </a:solidFill>
              <a:highlight>
                <a:srgbClr val="FFFFFF"/>
              </a:highlight>
            </a:endParaRPr>
          </a:p>
          <a:p>
            <a:r>
              <a:rPr lang="en-GB" sz="1200" dirty="0">
                <a:solidFill>
                  <a:srgbClr val="000000"/>
                </a:solidFill>
                <a:highlight>
                  <a:srgbClr val="FFFFFF"/>
                </a:highlight>
              </a:rPr>
              <a:t>    </a:t>
            </a:r>
            <a:r>
              <a:rPr lang="en-GB" sz="1200" dirty="0">
                <a:solidFill>
                  <a:srgbClr val="8000FF"/>
                </a:solidFill>
                <a:highlight>
                  <a:srgbClr val="FFFFFF"/>
                </a:highlight>
              </a:rPr>
              <a:t>struct</a:t>
            </a:r>
            <a:r>
              <a:rPr lang="en-GB" sz="1200" dirty="0">
                <a:solidFill>
                  <a:srgbClr val="000000"/>
                </a:solidFill>
                <a:highlight>
                  <a:srgbClr val="FFFFFF"/>
                </a:highlight>
              </a:rPr>
              <a:t> Complex c2 </a:t>
            </a:r>
            <a:r>
              <a:rPr lang="en-GB" sz="1200" b="1" dirty="0">
                <a:solidFill>
                  <a:srgbClr val="000080"/>
                </a:solidFill>
                <a:highlight>
                  <a:srgbClr val="FFFFFF"/>
                </a:highlight>
              </a:rPr>
              <a:t>=</a:t>
            </a:r>
            <a:r>
              <a:rPr lang="en-GB" sz="1200" dirty="0">
                <a:solidFill>
                  <a:srgbClr val="000000"/>
                </a:solidFill>
                <a:highlight>
                  <a:srgbClr val="FFFFFF"/>
                </a:highlight>
              </a:rPr>
              <a:t> </a:t>
            </a:r>
            <a:r>
              <a:rPr lang="en-GB" sz="1200" b="1" dirty="0">
                <a:solidFill>
                  <a:srgbClr val="000080"/>
                </a:solidFill>
                <a:highlight>
                  <a:srgbClr val="FFFFFF"/>
                </a:highlight>
              </a:rPr>
              <a:t>{</a:t>
            </a:r>
            <a:r>
              <a:rPr lang="en-GB" sz="1200" dirty="0">
                <a:solidFill>
                  <a:srgbClr val="000000"/>
                </a:solidFill>
                <a:highlight>
                  <a:srgbClr val="FFFFFF"/>
                </a:highlight>
              </a:rPr>
              <a:t> </a:t>
            </a:r>
            <a:r>
              <a:rPr lang="en-GB" sz="1200" dirty="0">
                <a:solidFill>
                  <a:srgbClr val="FF8000"/>
                </a:solidFill>
                <a:highlight>
                  <a:srgbClr val="FFFFFF"/>
                </a:highlight>
              </a:rPr>
              <a:t>2.0</a:t>
            </a:r>
            <a:r>
              <a:rPr lang="en-GB" sz="1200" b="1" dirty="0">
                <a:solidFill>
                  <a:srgbClr val="000080"/>
                </a:solidFill>
                <a:highlight>
                  <a:srgbClr val="FFFFFF"/>
                </a:highlight>
              </a:rPr>
              <a:t>,</a:t>
            </a:r>
            <a:r>
              <a:rPr lang="en-GB" sz="1200" dirty="0">
                <a:solidFill>
                  <a:srgbClr val="000000"/>
                </a:solidFill>
                <a:highlight>
                  <a:srgbClr val="FFFFFF"/>
                </a:highlight>
              </a:rPr>
              <a:t> </a:t>
            </a:r>
            <a:r>
              <a:rPr lang="en-GB" sz="1200" dirty="0">
                <a:solidFill>
                  <a:srgbClr val="FF8000"/>
                </a:solidFill>
                <a:highlight>
                  <a:srgbClr val="FFFFFF"/>
                </a:highlight>
              </a:rPr>
              <a:t>2.1</a:t>
            </a:r>
            <a:r>
              <a:rPr lang="en-GB" sz="1200" dirty="0">
                <a:solidFill>
                  <a:srgbClr val="000000"/>
                </a:solidFill>
                <a:highlight>
                  <a:srgbClr val="FFFFFF"/>
                </a:highlight>
              </a:rPr>
              <a:t> </a:t>
            </a:r>
            <a:r>
              <a:rPr lang="en-GB" sz="1200" b="1" dirty="0">
                <a:solidFill>
                  <a:srgbClr val="000080"/>
                </a:solidFill>
                <a:highlight>
                  <a:srgbClr val="FFFFFF"/>
                </a:highlight>
              </a:rPr>
              <a:t>};</a:t>
            </a:r>
            <a:endParaRPr lang="en-GB"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8000FF"/>
                </a:solidFill>
                <a:highlight>
                  <a:srgbClr val="FFFFFF"/>
                </a:highlight>
              </a:rPr>
              <a:t>struct</a:t>
            </a:r>
            <a:r>
              <a:rPr lang="fr-FR" sz="1200" dirty="0">
                <a:solidFill>
                  <a:srgbClr val="000000"/>
                </a:solidFill>
                <a:highlight>
                  <a:srgbClr val="FFFFFF"/>
                </a:highlight>
              </a:rPr>
              <a:t> </a:t>
            </a:r>
            <a:r>
              <a:rPr lang="fr-FR" sz="1200" dirty="0" err="1">
                <a:solidFill>
                  <a:srgbClr val="000000"/>
                </a:solidFill>
                <a:highlight>
                  <a:srgbClr val="FFFFFF"/>
                </a:highlight>
              </a:rPr>
              <a:t>Complex</a:t>
            </a:r>
            <a:r>
              <a:rPr lang="fr-FR" sz="1200" dirty="0">
                <a:solidFill>
                  <a:srgbClr val="000000"/>
                </a:solidFill>
                <a:highlight>
                  <a:srgbClr val="FFFFFF"/>
                </a:highlight>
              </a:rPr>
              <a:t> c3</a:t>
            </a:r>
            <a:r>
              <a:rPr lang="fr-FR" sz="1200" b="1" dirty="0">
                <a:solidFill>
                  <a:srgbClr val="000080"/>
                </a:solidFill>
                <a:highlight>
                  <a:srgbClr val="FFFFFF"/>
                </a:highlight>
              </a:rPr>
              <a:t>;</a:t>
            </a:r>
            <a:endParaRPr lang="fr-FR" sz="1200" dirty="0">
              <a:solidFill>
                <a:srgbClr val="000000"/>
              </a:solidFill>
              <a:highlight>
                <a:srgbClr val="FFFFFF"/>
              </a:highlight>
            </a:endParaRPr>
          </a:p>
          <a:p>
            <a:endParaRPr lang="fr-FR" sz="1200" dirty="0">
              <a:solidFill>
                <a:srgbClr val="000000"/>
              </a:solidFill>
              <a:highlight>
                <a:srgbClr val="FFFFFF"/>
              </a:highlight>
            </a:endParaRPr>
          </a:p>
          <a:p>
            <a:r>
              <a:rPr lang="fr-FR" sz="1200" dirty="0">
                <a:solidFill>
                  <a:srgbClr val="000000"/>
                </a:solidFill>
                <a:highlight>
                  <a:srgbClr val="FFFFFF"/>
                </a:highlight>
              </a:rPr>
              <a:t>    c3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add</a:t>
            </a:r>
            <a:r>
              <a:rPr lang="fr-FR" sz="1200" b="1" dirty="0">
                <a:solidFill>
                  <a:srgbClr val="000080"/>
                </a:solidFill>
                <a:highlight>
                  <a:srgbClr val="FFFFFF"/>
                </a:highlight>
              </a:rPr>
              <a:t>(</a:t>
            </a:r>
            <a:r>
              <a:rPr lang="fr-FR" sz="1200" dirty="0">
                <a:solidFill>
                  <a:srgbClr val="000000"/>
                </a:solidFill>
                <a:highlight>
                  <a:srgbClr val="FFFFFF"/>
                </a:highlight>
              </a:rPr>
              <a:t>c1</a:t>
            </a:r>
            <a:r>
              <a:rPr lang="fr-FR" sz="1200" b="1" dirty="0">
                <a:solidFill>
                  <a:srgbClr val="000080"/>
                </a:solidFill>
                <a:highlight>
                  <a:srgbClr val="FFFFFF"/>
                </a:highlight>
              </a:rPr>
              <a:t>,</a:t>
            </a:r>
            <a:r>
              <a:rPr lang="fr-FR" sz="1200" dirty="0">
                <a:solidFill>
                  <a:srgbClr val="000000"/>
                </a:solidFill>
                <a:highlight>
                  <a:srgbClr val="FFFFFF"/>
                </a:highlight>
              </a:rPr>
              <a:t> c2</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008000"/>
                </a:solidFill>
                <a:highlight>
                  <a:srgbClr val="FFFFFF"/>
                </a:highlight>
              </a:rPr>
              <a:t>/* c3 = c1 + c2 */</a:t>
            </a:r>
            <a:endParaRPr lang="fr-FR" sz="1200" dirty="0">
              <a:solidFill>
                <a:srgbClr val="000000"/>
              </a:solidFill>
              <a:highlight>
                <a:srgbClr val="FFFFFF"/>
              </a:highlight>
            </a:endParaRPr>
          </a:p>
          <a:p>
            <a:r>
              <a:rPr lang="fr-FR" sz="1200" dirty="0">
                <a:solidFill>
                  <a:srgbClr val="000000"/>
                </a:solidFill>
                <a:highlight>
                  <a:srgbClr val="FFFFFF"/>
                </a:highlight>
              </a:rPr>
              <a:t>    </a:t>
            </a:r>
          </a:p>
          <a:p>
            <a:r>
              <a:rPr lang="fr-FR" sz="1200" dirty="0">
                <a:solidFill>
                  <a:srgbClr val="000000"/>
                </a:solidFill>
                <a:highlight>
                  <a:srgbClr val="FFFFFF"/>
                </a:highlight>
              </a:rPr>
              <a:t>    printf</a:t>
            </a:r>
            <a:r>
              <a:rPr lang="fr-FR" sz="1200" b="1" dirty="0">
                <a:solidFill>
                  <a:srgbClr val="000080"/>
                </a:solidFill>
                <a:highlight>
                  <a:srgbClr val="FFFFFF"/>
                </a:highlight>
              </a:rPr>
              <a:t>(</a:t>
            </a:r>
            <a:r>
              <a:rPr lang="fr-FR" sz="1200" dirty="0">
                <a:solidFill>
                  <a:srgbClr val="808080"/>
                </a:solidFill>
                <a:highlight>
                  <a:srgbClr val="FFFFFF"/>
                </a:highlight>
              </a:rPr>
              <a:t>"la somme de 2 nombres complexes: %</a:t>
            </a:r>
            <a:r>
              <a:rPr lang="fr-FR" sz="1200" dirty="0" err="1">
                <a:solidFill>
                  <a:srgbClr val="808080"/>
                </a:solidFill>
                <a:highlight>
                  <a:srgbClr val="FFFFFF"/>
                </a:highlight>
              </a:rPr>
              <a:t>f+j%f</a:t>
            </a:r>
            <a:r>
              <a:rPr lang="fr-FR" sz="1200" dirty="0">
                <a:solidFill>
                  <a:srgbClr val="808080"/>
                </a:solidFill>
                <a:highlight>
                  <a:srgbClr val="FFFFFF"/>
                </a:highlight>
              </a:rPr>
              <a:t>"</a:t>
            </a:r>
            <a:r>
              <a:rPr lang="fr-FR" sz="1200" b="1" dirty="0">
                <a:solidFill>
                  <a:srgbClr val="000080"/>
                </a:solidFill>
                <a:highlight>
                  <a:srgbClr val="FFFFFF"/>
                </a:highlight>
              </a:rPr>
              <a:t>,</a:t>
            </a:r>
            <a:r>
              <a:rPr lang="fr-FR" sz="1200" dirty="0">
                <a:solidFill>
                  <a:srgbClr val="000000"/>
                </a:solidFill>
                <a:highlight>
                  <a:srgbClr val="FFFFFF"/>
                </a:highlight>
              </a:rPr>
              <a:t> c3</a:t>
            </a:r>
            <a:r>
              <a:rPr lang="fr-FR" sz="1200" b="1" dirty="0">
                <a:solidFill>
                  <a:srgbClr val="000080"/>
                </a:solidFill>
                <a:highlight>
                  <a:srgbClr val="FFFFFF"/>
                </a:highlight>
              </a:rPr>
              <a:t>.</a:t>
            </a:r>
            <a:r>
              <a:rPr lang="fr-FR" sz="1200" dirty="0">
                <a:solidFill>
                  <a:srgbClr val="000000"/>
                </a:solidFill>
                <a:highlight>
                  <a:srgbClr val="FFFFFF"/>
                </a:highlight>
              </a:rPr>
              <a:t>real_part</a:t>
            </a:r>
            <a:r>
              <a:rPr lang="fr-FR" sz="1200" b="1" dirty="0">
                <a:solidFill>
                  <a:srgbClr val="000080"/>
                </a:solidFill>
                <a:highlight>
                  <a:srgbClr val="FFFFFF"/>
                </a:highlight>
              </a:rPr>
              <a:t>,</a:t>
            </a:r>
            <a:r>
              <a:rPr lang="fr-FR" sz="1200" dirty="0">
                <a:solidFill>
                  <a:srgbClr val="000000"/>
                </a:solidFill>
                <a:highlight>
                  <a:srgbClr val="FFFFFF"/>
                </a:highlight>
              </a:rPr>
              <a:t> c3</a:t>
            </a:r>
            <a:r>
              <a:rPr lang="fr-FR" sz="1200" b="1" dirty="0">
                <a:solidFill>
                  <a:srgbClr val="000080"/>
                </a:solidFill>
                <a:highlight>
                  <a:srgbClr val="FFFFFF"/>
                </a:highlight>
              </a:rPr>
              <a:t>.</a:t>
            </a:r>
            <a:r>
              <a:rPr lang="fr-FR" sz="1200" dirty="0">
                <a:solidFill>
                  <a:srgbClr val="000000"/>
                </a:solidFill>
                <a:highlight>
                  <a:srgbClr val="FFFFFF"/>
                </a:highlight>
              </a:rPr>
              <a:t>imag_part</a:t>
            </a:r>
            <a:r>
              <a:rPr lang="fr-FR" sz="1200" b="1" dirty="0">
                <a:solidFill>
                  <a:srgbClr val="000080"/>
                </a:solidFill>
                <a:highlight>
                  <a:srgbClr val="FFFFFF"/>
                </a:highlight>
              </a:rPr>
              <a:t>);</a:t>
            </a:r>
            <a:endParaRPr lang="fr-FR" sz="1200" dirty="0">
              <a:solidFill>
                <a:srgbClr val="000000"/>
              </a:solidFill>
              <a:highlight>
                <a:srgbClr val="FFFFFF"/>
              </a:highlight>
            </a:endParaRPr>
          </a:p>
          <a:p>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dirty="0">
                <a:solidFill>
                  <a:srgbClr val="000000"/>
                </a:solidFill>
                <a:highlight>
                  <a:srgbClr val="FFFFFF"/>
                </a:highlight>
              </a:rPr>
              <a:t> </a:t>
            </a:r>
            <a:r>
              <a:rPr lang="fr-FR" sz="1200" dirty="0">
                <a:solidFill>
                  <a:srgbClr val="FF8000"/>
                </a:solidFill>
                <a:highlight>
                  <a:srgbClr val="FFFFFF"/>
                </a:highlight>
              </a:rPr>
              <a:t>0</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p:txBody>
      </p:sp>
    </p:spTree>
    <p:extLst>
      <p:ext uri="{BB962C8B-B14F-4D97-AF65-F5344CB8AC3E}">
        <p14:creationId xmlns:p14="http://schemas.microsoft.com/office/powerpoint/2010/main" val="2839143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Unions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Définitions</a:t>
            </a:r>
          </a:p>
          <a:p>
            <a:pPr marL="889200" lvl="1" indent="-324000">
              <a:spcBef>
                <a:spcPts val="938"/>
              </a:spcBef>
              <a:buSzPct val="100000"/>
              <a:buBlip>
                <a:blip r:embed="rId3"/>
              </a:buBlip>
            </a:pPr>
            <a:r>
              <a:rPr lang="fr-FR" sz="2000" spc="-1" dirty="0">
                <a:solidFill>
                  <a:srgbClr val="000000"/>
                </a:solidFill>
              </a:rPr>
              <a:t>L’union est un type de données spécial disponible dans C qui permet de stocker différents types de données dans le même emplacement de mémoire. </a:t>
            </a:r>
          </a:p>
          <a:p>
            <a:pPr marL="1346400" lvl="2" indent="-324000">
              <a:spcBef>
                <a:spcPts val="938"/>
              </a:spcBef>
              <a:buSzPct val="100000"/>
              <a:buBlip>
                <a:blip r:embed="rId3"/>
              </a:buBlip>
            </a:pPr>
            <a:r>
              <a:rPr lang="fr-FR" sz="2000" spc="-1" dirty="0">
                <a:solidFill>
                  <a:srgbClr val="000000"/>
                </a:solidFill>
              </a:rPr>
              <a:t>On peut définir une union avec plusieurs membres, </a:t>
            </a:r>
            <a:r>
              <a:rPr lang="fr-FR" sz="2000" b="1" spc="-1" dirty="0">
                <a:solidFill>
                  <a:srgbClr val="000000"/>
                </a:solidFill>
              </a:rPr>
              <a:t>mais un seul membre peut contenir une valeur à un moment donné</a:t>
            </a:r>
            <a:r>
              <a:rPr lang="fr-FR" sz="2000" spc="-1" dirty="0">
                <a:solidFill>
                  <a:srgbClr val="000000"/>
                </a:solidFill>
              </a:rPr>
              <a:t>. </a:t>
            </a:r>
          </a:p>
          <a:p>
            <a:pPr marL="1346400" lvl="2" indent="-324000">
              <a:spcBef>
                <a:spcPts val="938"/>
              </a:spcBef>
              <a:buSzPct val="100000"/>
              <a:buBlip>
                <a:blip r:embed="rId3"/>
              </a:buBlip>
            </a:pPr>
            <a:r>
              <a:rPr lang="fr-FR" sz="2000" spc="-1" dirty="0">
                <a:solidFill>
                  <a:srgbClr val="000000"/>
                </a:solidFill>
              </a:rPr>
              <a:t>Les unions offrent un moyen efficace d’utiliser le même emplacement de mémoire à des fins multiples.</a:t>
            </a:r>
          </a:p>
          <a:p>
            <a:pPr marL="432000" indent="-324000">
              <a:spcBef>
                <a:spcPts val="938"/>
              </a:spcBef>
              <a:buSzPct val="100000"/>
              <a:buBlip>
                <a:blip r:embed="rId3">
                  <a:extLst/>
                </a:blip>
              </a:buBlip>
            </a:pPr>
            <a:r>
              <a:rPr lang="fr-FR" sz="2670" b="1" spc="-1" dirty="0">
                <a:solidFill>
                  <a:srgbClr val="000000"/>
                </a:solidFill>
              </a:rPr>
              <a:t>Exemple</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2" name="Rectangle 1">
            <a:extLst>
              <a:ext uri="{FF2B5EF4-FFF2-40B4-BE49-F238E27FC236}">
                <a16:creationId xmlns:a16="http://schemas.microsoft.com/office/drawing/2014/main" id="{58CCAC70-846E-4D23-9265-0B6EB28D554E}"/>
              </a:ext>
            </a:extLst>
          </p:cNvPr>
          <p:cNvSpPr/>
          <p:nvPr/>
        </p:nvSpPr>
        <p:spPr>
          <a:xfrm>
            <a:off x="2736850" y="4143354"/>
            <a:ext cx="6394450" cy="2677656"/>
          </a:xfrm>
          <a:prstGeom prst="rect">
            <a:avLst/>
          </a:prstGeom>
          <a:solidFill>
            <a:schemeClr val="bg1"/>
          </a:solidFill>
        </p:spPr>
        <p:txBody>
          <a:bodyPr wrap="square">
            <a:spAutoFit/>
          </a:bodyPr>
          <a:lstStyle/>
          <a:p>
            <a:r>
              <a:rPr lang="fr-FR" sz="1400" dirty="0">
                <a:solidFill>
                  <a:srgbClr val="8000FF"/>
                </a:solidFill>
                <a:highlight>
                  <a:srgbClr val="FFFFFF"/>
                </a:highlight>
              </a:rPr>
              <a:t>union</a:t>
            </a:r>
            <a:r>
              <a:rPr lang="fr-FR" sz="1400" dirty="0">
                <a:solidFill>
                  <a:srgbClr val="000000"/>
                </a:solidFill>
                <a:highlight>
                  <a:srgbClr val="FFFFFF"/>
                </a:highlight>
              </a:rPr>
              <a:t> </a:t>
            </a:r>
            <a:r>
              <a:rPr lang="fr-FR" sz="1400" dirty="0" err="1">
                <a:solidFill>
                  <a:srgbClr val="000000"/>
                </a:solidFill>
                <a:highlight>
                  <a:srgbClr val="FFFFFF"/>
                </a:highlight>
              </a:rPr>
              <a:t>employee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8000FF"/>
                </a:solidFill>
                <a:highlight>
                  <a:srgbClr val="FFFFFF"/>
                </a:highlight>
              </a:rPr>
              <a:t>char</a:t>
            </a:r>
            <a:r>
              <a:rPr lang="fr-FR" sz="1400" dirty="0">
                <a:solidFill>
                  <a:srgbClr val="000000"/>
                </a:solidFill>
                <a:highlight>
                  <a:srgbClr val="FFFFFF"/>
                </a:highlight>
              </a:rPr>
              <a:t> </a:t>
            </a:r>
            <a:r>
              <a:rPr lang="fr-FR" sz="1400" dirty="0" err="1">
                <a:solidFill>
                  <a:srgbClr val="000000"/>
                </a:solidFill>
                <a:highlight>
                  <a:srgbClr val="FFFFFF"/>
                </a:highlight>
              </a:rPr>
              <a:t>name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a:t>
            </a:r>
            <a:r>
              <a:rPr lang="fr-FR" sz="1400" dirty="0" err="1">
                <a:solidFill>
                  <a:srgbClr val="000000"/>
                </a:solidFill>
                <a:highlight>
                  <a:srgbClr val="FFFFFF"/>
                </a:highlight>
              </a:rPr>
              <a:t>age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8000FF"/>
                </a:solidFill>
                <a:highlight>
                  <a:srgbClr val="FFFFFF"/>
                </a:highlight>
              </a:rPr>
              <a:t>char</a:t>
            </a:r>
            <a:r>
              <a:rPr lang="fr-FR" sz="1400" dirty="0">
                <a:solidFill>
                  <a:srgbClr val="000000"/>
                </a:solidFill>
                <a:highlight>
                  <a:srgbClr val="FFFFFF"/>
                </a:highlight>
              </a:rPr>
              <a:t> phone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8000FF"/>
                </a:solidFill>
                <a:highlight>
                  <a:srgbClr val="FFFFFF"/>
                </a:highlight>
              </a:rPr>
              <a:t>double</a:t>
            </a:r>
            <a:r>
              <a:rPr lang="fr-FR" sz="1400" dirty="0">
                <a:solidFill>
                  <a:srgbClr val="000000"/>
                </a:solidFill>
                <a:highlight>
                  <a:srgbClr val="FFFFFF"/>
                </a:highlight>
              </a:rPr>
              <a:t> </a:t>
            </a:r>
            <a:r>
              <a:rPr lang="fr-FR" sz="1400" dirty="0" err="1">
                <a:solidFill>
                  <a:srgbClr val="000000"/>
                </a:solidFill>
                <a:highlight>
                  <a:srgbClr val="FFFFFF"/>
                </a:highlight>
              </a:rPr>
              <a:t>salary</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employee</a:t>
            </a:r>
            <a:r>
              <a:rPr lang="fr-FR" sz="1400" b="1" dirty="0">
                <a:solidFill>
                  <a:srgbClr val="000080"/>
                </a:solidFill>
                <a:highlight>
                  <a:srgbClr val="FFFFFF"/>
                </a:highlight>
              </a:rPr>
              <a:t>;</a:t>
            </a:r>
          </a:p>
          <a:p>
            <a:endParaRPr lang="fr-FR" sz="1400" dirty="0">
              <a:solidFill>
                <a:srgbClr val="000000"/>
              </a:solidFill>
              <a:highlight>
                <a:srgbClr val="FFFFFF"/>
              </a:highlight>
            </a:endParaRPr>
          </a:p>
          <a:p>
            <a:r>
              <a:rPr lang="fr-FR" sz="1400" dirty="0">
                <a:solidFill>
                  <a:srgbClr val="008000"/>
                </a:solidFill>
                <a:highlight>
                  <a:srgbClr val="FFFFFF"/>
                </a:highlight>
              </a:rPr>
              <a:t>//On ne peut pas utiliser les deux "</a:t>
            </a:r>
            <a:r>
              <a:rPr lang="fr-FR" sz="1400" dirty="0" err="1">
                <a:solidFill>
                  <a:srgbClr val="008000"/>
                </a:solidFill>
                <a:highlight>
                  <a:srgbClr val="FFFFFF"/>
                </a:highlight>
              </a:rPr>
              <a:t>name</a:t>
            </a:r>
            <a:r>
              <a:rPr lang="fr-FR" sz="1400" dirty="0">
                <a:solidFill>
                  <a:srgbClr val="008000"/>
                </a:solidFill>
                <a:highlight>
                  <a:srgbClr val="FFFFFF"/>
                </a:highlight>
              </a:rPr>
              <a:t>" et "</a:t>
            </a:r>
            <a:r>
              <a:rPr lang="fr-FR" sz="1400" dirty="0" err="1">
                <a:solidFill>
                  <a:srgbClr val="008000"/>
                </a:solidFill>
                <a:highlight>
                  <a:srgbClr val="FFFFFF"/>
                </a:highlight>
              </a:rPr>
              <a:t>age</a:t>
            </a:r>
            <a:r>
              <a:rPr lang="fr-FR" sz="1400" dirty="0">
                <a:solidFill>
                  <a:srgbClr val="008000"/>
                </a:solidFill>
                <a:highlight>
                  <a:srgbClr val="FFFFFF"/>
                </a:highlight>
              </a:rPr>
              <a:t>" à la fois</a:t>
            </a:r>
          </a:p>
          <a:p>
            <a:endParaRPr lang="fr-FR" sz="1400" dirty="0">
              <a:solidFill>
                <a:srgbClr val="8000FF"/>
              </a:solidFill>
              <a:highlight>
                <a:srgbClr val="FFFFFF"/>
              </a:highlight>
            </a:endParaRPr>
          </a:p>
          <a:p>
            <a:r>
              <a:rPr lang="fr-FR" sz="1400" dirty="0">
                <a:solidFill>
                  <a:srgbClr val="8000FF"/>
                </a:solidFill>
                <a:highlight>
                  <a:srgbClr val="FFFFFF"/>
                </a:highlight>
              </a:rPr>
              <a:t>union</a:t>
            </a:r>
            <a:r>
              <a:rPr lang="fr-FR" sz="1400" dirty="0">
                <a:solidFill>
                  <a:srgbClr val="000000"/>
                </a:solidFill>
                <a:highlight>
                  <a:srgbClr val="FFFFFF"/>
                </a:highlight>
              </a:rPr>
              <a:t> </a:t>
            </a:r>
            <a:r>
              <a:rPr lang="fr-FR" sz="1400" dirty="0" err="1">
                <a:solidFill>
                  <a:srgbClr val="000000"/>
                </a:solidFill>
                <a:highlight>
                  <a:srgbClr val="FFFFFF"/>
                </a:highlight>
              </a:rPr>
              <a:t>employee</a:t>
            </a:r>
            <a:r>
              <a:rPr lang="fr-FR" sz="1400" dirty="0">
                <a:solidFill>
                  <a:srgbClr val="000000"/>
                </a:solidFill>
                <a:highlight>
                  <a:srgbClr val="FFFFFF"/>
                </a:highlight>
              </a:rPr>
              <a:t> </a:t>
            </a:r>
            <a:r>
              <a:rPr lang="fr-FR" sz="1400" dirty="0" err="1">
                <a:solidFill>
                  <a:srgbClr val="000000"/>
                </a:solidFill>
                <a:highlight>
                  <a:srgbClr val="FFFFFF"/>
                </a:highlight>
              </a:rPr>
              <a:t>emp</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emp</a:t>
            </a:r>
            <a:r>
              <a:rPr lang="fr-FR" sz="1400" b="1" dirty="0">
                <a:solidFill>
                  <a:srgbClr val="000080"/>
                </a:solidFill>
                <a:highlight>
                  <a:srgbClr val="FFFFFF"/>
                </a:highlight>
              </a:rPr>
              <a:t>.</a:t>
            </a:r>
            <a:r>
              <a:rPr lang="fr-FR" sz="1400" dirty="0">
                <a:solidFill>
                  <a:srgbClr val="000000"/>
                </a:solidFill>
                <a:highlight>
                  <a:srgbClr val="FFFFFF"/>
                </a:highlight>
              </a:rPr>
              <a:t>name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dirty="0" err="1">
                <a:solidFill>
                  <a:srgbClr val="808080"/>
                </a:solidFill>
                <a:highlight>
                  <a:srgbClr val="FFFFFF"/>
                </a:highlight>
              </a:rPr>
              <a:t>alex</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008000"/>
                </a:solidFill>
                <a:highlight>
                  <a:srgbClr val="FFFFFF"/>
                </a:highlight>
              </a:rPr>
              <a:t>// OK</a:t>
            </a:r>
          </a:p>
          <a:p>
            <a:r>
              <a:rPr lang="fr-FR" sz="1400" dirty="0" err="1">
                <a:solidFill>
                  <a:srgbClr val="000000"/>
                </a:solidFill>
                <a:highlight>
                  <a:srgbClr val="FFFFFF"/>
                </a:highlight>
              </a:rPr>
              <a:t>emp</a:t>
            </a:r>
            <a:r>
              <a:rPr lang="fr-FR" sz="1400" b="1" dirty="0" err="1">
                <a:solidFill>
                  <a:srgbClr val="000080"/>
                </a:solidFill>
                <a:highlight>
                  <a:srgbClr val="FFFFFF"/>
                </a:highlight>
              </a:rPr>
              <a:t>.</a:t>
            </a:r>
            <a:r>
              <a:rPr lang="fr-FR" sz="1400" dirty="0" err="1">
                <a:solidFill>
                  <a:srgbClr val="000000"/>
                </a:solidFill>
                <a:highlight>
                  <a:srgbClr val="FFFFFF"/>
                </a:highlight>
              </a:rPr>
              <a:t>age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24</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008000"/>
                </a:solidFill>
                <a:highlight>
                  <a:srgbClr val="FFFFFF"/>
                </a:highlight>
              </a:rPr>
              <a:t>// NON! cela affecte la valeur de emp.name!</a:t>
            </a:r>
            <a:endParaRPr lang="en-GB" sz="1400" b="0" i="0" dirty="0">
              <a:solidFill>
                <a:srgbClr val="0070C0"/>
              </a:solidFill>
              <a:effectLst/>
              <a:latin typeface="inherit"/>
            </a:endParaRPr>
          </a:p>
        </p:txBody>
      </p:sp>
    </p:spTree>
    <p:extLst>
      <p:ext uri="{BB962C8B-B14F-4D97-AF65-F5344CB8AC3E}">
        <p14:creationId xmlns:p14="http://schemas.microsoft.com/office/powerpoint/2010/main" val="1017449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Unions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Les différences entre les structures et les unions</a:t>
            </a:r>
          </a:p>
          <a:p>
            <a:pPr marL="108000">
              <a:spcBef>
                <a:spcPts val="938"/>
              </a:spcBef>
              <a:buSzPct val="100000"/>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graphicFrame>
        <p:nvGraphicFramePr>
          <p:cNvPr id="3" name="Tableau 2">
            <a:extLst>
              <a:ext uri="{FF2B5EF4-FFF2-40B4-BE49-F238E27FC236}">
                <a16:creationId xmlns:a16="http://schemas.microsoft.com/office/drawing/2014/main" id="{6361E048-D36F-438D-83D8-39F38D7D4A6B}"/>
              </a:ext>
            </a:extLst>
          </p:cNvPr>
          <p:cNvGraphicFramePr>
            <a:graphicFrameLocks noGrp="1"/>
          </p:cNvGraphicFramePr>
          <p:nvPr>
            <p:extLst>
              <p:ext uri="{D42A27DB-BD31-4B8C-83A1-F6EECF244321}">
                <p14:modId xmlns:p14="http://schemas.microsoft.com/office/powerpoint/2010/main" val="3987860053"/>
              </p:ext>
            </p:extLst>
          </p:nvPr>
        </p:nvGraphicFramePr>
        <p:xfrm>
          <a:off x="394837" y="1958798"/>
          <a:ext cx="9362362" cy="4145280"/>
        </p:xfrm>
        <a:graphic>
          <a:graphicData uri="http://schemas.openxmlformats.org/drawingml/2006/table">
            <a:tbl>
              <a:tblPr firstRow="1" bandRow="1">
                <a:tableStyleId>{5940675A-B579-460E-94D1-54222C63F5DA}</a:tableStyleId>
              </a:tblPr>
              <a:tblGrid>
                <a:gridCol w="4681181">
                  <a:extLst>
                    <a:ext uri="{9D8B030D-6E8A-4147-A177-3AD203B41FA5}">
                      <a16:colId xmlns:a16="http://schemas.microsoft.com/office/drawing/2014/main" val="2560053575"/>
                    </a:ext>
                  </a:extLst>
                </a:gridCol>
                <a:gridCol w="4681181">
                  <a:extLst>
                    <a:ext uri="{9D8B030D-6E8A-4147-A177-3AD203B41FA5}">
                      <a16:colId xmlns:a16="http://schemas.microsoft.com/office/drawing/2014/main" val="1980680071"/>
                    </a:ext>
                  </a:extLst>
                </a:gridCol>
              </a:tblGrid>
              <a:tr h="370840">
                <a:tc>
                  <a:txBody>
                    <a:bodyPr/>
                    <a:lstStyle/>
                    <a:p>
                      <a:pPr algn="ctr"/>
                      <a:r>
                        <a:rPr lang="fr-FR" b="1" dirty="0">
                          <a:effectLst>
                            <a:outerShdw blurRad="38100" dist="38100" dir="2700000" algn="tl">
                              <a:srgbClr val="000000">
                                <a:alpha val="43137"/>
                              </a:srgbClr>
                            </a:outerShdw>
                          </a:effectLst>
                        </a:rPr>
                        <a:t>Structure</a:t>
                      </a:r>
                    </a:p>
                  </a:txBody>
                  <a:tcPr/>
                </a:tc>
                <a:tc>
                  <a:txBody>
                    <a:bodyPr/>
                    <a:lstStyle/>
                    <a:p>
                      <a:pPr algn="ctr"/>
                      <a:r>
                        <a:rPr lang="fr-FR" b="1" dirty="0">
                          <a:effectLst>
                            <a:outerShdw blurRad="38100" dist="38100" dir="2700000" algn="tl">
                              <a:srgbClr val="000000">
                                <a:alpha val="43137"/>
                              </a:srgbClr>
                            </a:outerShdw>
                          </a:effectLst>
                        </a:rPr>
                        <a:t>Union</a:t>
                      </a:r>
                    </a:p>
                  </a:txBody>
                  <a:tcPr/>
                </a:tc>
                <a:extLst>
                  <a:ext uri="{0D108BD9-81ED-4DB2-BD59-A6C34878D82A}">
                    <a16:rowId xmlns:a16="http://schemas.microsoft.com/office/drawing/2014/main" val="371000291"/>
                  </a:ext>
                </a:extLst>
              </a:tr>
              <a:tr h="370840">
                <a:tc gridSpan="2">
                  <a:txBody>
                    <a:bodyPr/>
                    <a:lstStyle/>
                    <a:p>
                      <a:r>
                        <a:rPr lang="fr-FR" b="1" dirty="0"/>
                        <a:t>Accès au membres</a:t>
                      </a:r>
                    </a:p>
                  </a:txBody>
                  <a:tcPr/>
                </a:tc>
                <a:tc hMerge="1">
                  <a:txBody>
                    <a:bodyPr/>
                    <a:lstStyle/>
                    <a:p>
                      <a:endParaRPr lang="fr-FR" dirty="0"/>
                    </a:p>
                  </a:txBody>
                  <a:tcPr/>
                </a:tc>
                <a:extLst>
                  <a:ext uri="{0D108BD9-81ED-4DB2-BD59-A6C34878D82A}">
                    <a16:rowId xmlns:a16="http://schemas.microsoft.com/office/drawing/2014/main" val="4194969389"/>
                  </a:ext>
                </a:extLst>
              </a:tr>
              <a:tr h="370840">
                <a:tc>
                  <a:txBody>
                    <a:bodyPr/>
                    <a:lstStyle/>
                    <a:p>
                      <a:r>
                        <a:rPr lang="fr-FR" dirty="0"/>
                        <a:t>nous pouvons accéder à tout moment à tous les membres de la structure</a:t>
                      </a:r>
                    </a:p>
                  </a:txBody>
                  <a:tcPr/>
                </a:tc>
                <a:tc>
                  <a:txBody>
                    <a:bodyPr/>
                    <a:lstStyle/>
                    <a:p>
                      <a:r>
                        <a:rPr lang="fr-FR" dirty="0"/>
                        <a:t>un seul membre de l'Union peut être accédé à tout moment</a:t>
                      </a:r>
                    </a:p>
                  </a:txBody>
                  <a:tcPr/>
                </a:tc>
                <a:extLst>
                  <a:ext uri="{0D108BD9-81ED-4DB2-BD59-A6C34878D82A}">
                    <a16:rowId xmlns:a16="http://schemas.microsoft.com/office/drawing/2014/main" val="3122844713"/>
                  </a:ext>
                </a:extLst>
              </a:tr>
              <a:tr h="370840">
                <a:tc gridSpan="2">
                  <a:txBody>
                    <a:bodyPr/>
                    <a:lstStyle/>
                    <a:p>
                      <a:r>
                        <a:rPr lang="fr-FR" b="1" dirty="0"/>
                        <a:t>Allocation mémoire</a:t>
                      </a:r>
                    </a:p>
                  </a:txBody>
                  <a:tcPr/>
                </a:tc>
                <a:tc hMerge="1">
                  <a:txBody>
                    <a:bodyPr/>
                    <a:lstStyle/>
                    <a:p>
                      <a:endParaRPr lang="fr-FR" dirty="0"/>
                    </a:p>
                  </a:txBody>
                  <a:tcPr/>
                </a:tc>
                <a:extLst>
                  <a:ext uri="{0D108BD9-81ED-4DB2-BD59-A6C34878D82A}">
                    <a16:rowId xmlns:a16="http://schemas.microsoft.com/office/drawing/2014/main" val="3115660813"/>
                  </a:ext>
                </a:extLst>
              </a:tr>
              <a:tr h="370840">
                <a:tc>
                  <a:txBody>
                    <a:bodyPr/>
                    <a:lstStyle/>
                    <a:p>
                      <a:r>
                        <a:rPr lang="fr-FR" dirty="0"/>
                        <a:t>la mémoire est allouée pour toutes les variables</a:t>
                      </a:r>
                    </a:p>
                  </a:txBody>
                  <a:tcPr/>
                </a:tc>
                <a:tc>
                  <a:txBody>
                    <a:bodyPr/>
                    <a:lstStyle/>
                    <a:p>
                      <a:r>
                        <a:rPr lang="fr-FR" dirty="0"/>
                        <a:t>alloue de la mémoire pour la variable qui nécessite plus de mémoire</a:t>
                      </a:r>
                    </a:p>
                  </a:txBody>
                  <a:tcPr/>
                </a:tc>
                <a:extLst>
                  <a:ext uri="{0D108BD9-81ED-4DB2-BD59-A6C34878D82A}">
                    <a16:rowId xmlns:a16="http://schemas.microsoft.com/office/drawing/2014/main" val="3916933962"/>
                  </a:ext>
                </a:extLst>
              </a:tr>
              <a:tr h="370840">
                <a:tc gridSpan="2">
                  <a:txBody>
                    <a:bodyPr/>
                    <a:lstStyle/>
                    <a:p>
                      <a:r>
                        <a:rPr lang="fr-FR" b="1" dirty="0"/>
                        <a:t>Initialisation</a:t>
                      </a:r>
                    </a:p>
                  </a:txBody>
                  <a:tcPr/>
                </a:tc>
                <a:tc hMerge="1">
                  <a:txBody>
                    <a:bodyPr/>
                    <a:lstStyle/>
                    <a:p>
                      <a:endParaRPr lang="fr-FR" dirty="0"/>
                    </a:p>
                  </a:txBody>
                  <a:tcPr/>
                </a:tc>
                <a:extLst>
                  <a:ext uri="{0D108BD9-81ED-4DB2-BD59-A6C34878D82A}">
                    <a16:rowId xmlns:a16="http://schemas.microsoft.com/office/drawing/2014/main" val="1844115677"/>
                  </a:ext>
                </a:extLst>
              </a:tr>
              <a:tr h="370840">
                <a:tc>
                  <a:txBody>
                    <a:bodyPr/>
                    <a:lstStyle/>
                    <a:p>
                      <a:r>
                        <a:rPr lang="fr-FR" dirty="0"/>
                        <a:t>Tous les membres de la structure peuvent être initialisés</a:t>
                      </a:r>
                    </a:p>
                  </a:txBody>
                  <a:tcPr/>
                </a:tc>
                <a:tc>
                  <a:txBody>
                    <a:bodyPr/>
                    <a:lstStyle/>
                    <a:p>
                      <a:r>
                        <a:rPr lang="fr-FR" dirty="0"/>
                        <a:t>Seul le premier membre de l’ Union peut être initialisé</a:t>
                      </a:r>
                    </a:p>
                  </a:txBody>
                  <a:tcPr/>
                </a:tc>
                <a:extLst>
                  <a:ext uri="{0D108BD9-81ED-4DB2-BD59-A6C34878D82A}">
                    <a16:rowId xmlns:a16="http://schemas.microsoft.com/office/drawing/2014/main" val="2707086361"/>
                  </a:ext>
                </a:extLst>
              </a:tr>
              <a:tr h="370840">
                <a:tc gridSpan="2">
                  <a:txBody>
                    <a:bodyPr/>
                    <a:lstStyle/>
                    <a:p>
                      <a:r>
                        <a:rPr lang="fr-FR" b="1" dirty="0"/>
                        <a:t>Mot clé</a:t>
                      </a:r>
                    </a:p>
                  </a:txBody>
                  <a:tcPr/>
                </a:tc>
                <a:tc hMerge="1">
                  <a:txBody>
                    <a:bodyPr/>
                    <a:lstStyle/>
                    <a:p>
                      <a:endParaRPr lang="fr-FR" dirty="0"/>
                    </a:p>
                  </a:txBody>
                  <a:tcPr/>
                </a:tc>
                <a:extLst>
                  <a:ext uri="{0D108BD9-81ED-4DB2-BD59-A6C34878D82A}">
                    <a16:rowId xmlns:a16="http://schemas.microsoft.com/office/drawing/2014/main" val="2376549875"/>
                  </a:ext>
                </a:extLst>
              </a:tr>
              <a:tr h="370840">
                <a:tc>
                  <a:txBody>
                    <a:bodyPr/>
                    <a:lstStyle/>
                    <a:p>
                      <a:r>
                        <a:rPr lang="fr-FR" dirty="0" err="1"/>
                        <a:t>Struct</a:t>
                      </a:r>
                      <a:r>
                        <a:rPr lang="fr-FR" dirty="0"/>
                        <a:t> </a:t>
                      </a:r>
                    </a:p>
                  </a:txBody>
                  <a:tcPr/>
                </a:tc>
                <a:tc>
                  <a:txBody>
                    <a:bodyPr/>
                    <a:lstStyle/>
                    <a:p>
                      <a:r>
                        <a:rPr lang="fr-FR" dirty="0"/>
                        <a:t>union</a:t>
                      </a:r>
                    </a:p>
                  </a:txBody>
                  <a:tcPr/>
                </a:tc>
                <a:extLst>
                  <a:ext uri="{0D108BD9-81ED-4DB2-BD59-A6C34878D82A}">
                    <a16:rowId xmlns:a16="http://schemas.microsoft.com/office/drawing/2014/main" val="4131248776"/>
                  </a:ext>
                </a:extLst>
              </a:tr>
            </a:tbl>
          </a:graphicData>
        </a:graphic>
      </p:graphicFrame>
    </p:spTree>
    <p:extLst>
      <p:ext uri="{BB962C8B-B14F-4D97-AF65-F5344CB8AC3E}">
        <p14:creationId xmlns:p14="http://schemas.microsoft.com/office/powerpoint/2010/main" val="2388623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en-GB" sz="2670" spc="-1" dirty="0">
                <a:solidFill>
                  <a:srgbClr val="000000"/>
                </a:solidFill>
              </a:rPr>
              <a:t>Tableaux </a:t>
            </a:r>
          </a:p>
          <a:p>
            <a:pPr marL="432000" indent="-324000">
              <a:spcBef>
                <a:spcPts val="938"/>
              </a:spcBef>
              <a:buSzPct val="100000"/>
              <a:buBlip>
                <a:blip r:embed="rId3"/>
              </a:buBlip>
            </a:pPr>
            <a:r>
              <a:rPr lang="fr-FR" sz="2670" b="0" strike="noStrike" spc="-1" dirty="0">
                <a:solidFill>
                  <a:srgbClr val="000000"/>
                </a:solidFill>
                <a:latin typeface="Arial"/>
              </a:rPr>
              <a:t>Pointeur</a:t>
            </a:r>
            <a:r>
              <a:rPr lang="fr-FR" sz="2670" spc="-1" dirty="0">
                <a:solidFill>
                  <a:srgbClr val="000000"/>
                </a:solidFill>
                <a:latin typeface="Arial"/>
              </a:rPr>
              <a:t>s</a:t>
            </a:r>
            <a:endParaRPr lang="fr-FR" sz="2670" b="0" strike="noStrike" spc="-1" dirty="0">
              <a:solidFill>
                <a:srgbClr val="000000"/>
              </a:solidFill>
              <a:latin typeface="Arial"/>
            </a:endParaRPr>
          </a:p>
          <a:p>
            <a:pPr marL="432000" indent="-324000">
              <a:spcBef>
                <a:spcPts val="938"/>
              </a:spcBef>
              <a:buSzPct val="100000"/>
              <a:buBlip>
                <a:blip r:embed="rId3"/>
              </a:buBlip>
            </a:pPr>
            <a:r>
              <a:rPr lang="fr-FR" sz="2670" spc="-1" dirty="0">
                <a:solidFill>
                  <a:srgbClr val="000000"/>
                </a:solidFill>
                <a:latin typeface="Arial"/>
              </a:rPr>
              <a:t>Structures</a:t>
            </a:r>
            <a:r>
              <a:rPr lang="en-GB" sz="2670" spc="-1" dirty="0">
                <a:solidFill>
                  <a:srgbClr val="000000"/>
                </a:solidFill>
                <a:latin typeface="Arial"/>
              </a:rPr>
              <a:t> &amp; Unions</a:t>
            </a:r>
            <a:endParaRPr lang="en-GB" sz="2670" b="0" strike="noStrike" spc="-1" dirty="0">
              <a:solidFill>
                <a:srgbClr val="000000"/>
              </a:solidFill>
              <a:latin typeface="Arial"/>
            </a:endParaRPr>
          </a:p>
          <a:p>
            <a:pPr marL="432000" indent="-324000">
              <a:spcBef>
                <a:spcPts val="938"/>
              </a:spcBef>
              <a:buSzPct val="100000"/>
              <a:buBlip>
                <a:blip r:embed="rId3"/>
              </a:buBlip>
            </a:pPr>
            <a:r>
              <a:rPr lang="fr-FR" sz="4000" b="1" spc="-1" dirty="0">
                <a:solidFill>
                  <a:srgbClr val="FF0000"/>
                </a:solidFill>
              </a:rPr>
              <a:t>Récusions</a:t>
            </a:r>
            <a:r>
              <a:rPr lang="en-GB" sz="4000" b="1" spc="-1" dirty="0">
                <a:solidFill>
                  <a:srgbClr val="FF0000"/>
                </a:solidFill>
              </a:rPr>
              <a:t> versus </a:t>
            </a:r>
            <a:r>
              <a:rPr lang="fr-FR" sz="4000" b="1" spc="-1" dirty="0">
                <a:solidFill>
                  <a:srgbClr val="FF0000"/>
                </a:solidFill>
              </a:rPr>
              <a:t>Itérations</a:t>
            </a: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2537544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Récursivité</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Définition</a:t>
            </a:r>
          </a:p>
          <a:p>
            <a:pPr marL="889200" lvl="1" indent="-324000">
              <a:spcBef>
                <a:spcPts val="938"/>
              </a:spcBef>
              <a:buSzPct val="100000"/>
              <a:buBlip>
                <a:blip r:embed="rId3"/>
              </a:buBlip>
            </a:pPr>
            <a:r>
              <a:rPr lang="fr-FR" sz="2000" spc="-1" dirty="0">
                <a:solidFill>
                  <a:srgbClr val="000000"/>
                </a:solidFill>
              </a:rPr>
              <a:t>Un algorithme </a:t>
            </a:r>
            <a:r>
              <a:rPr lang="fr-FR" sz="2000" i="1" spc="-1" dirty="0" err="1">
                <a:solidFill>
                  <a:srgbClr val="000000"/>
                </a:solidFill>
              </a:rPr>
              <a:t>sp</a:t>
            </a:r>
            <a:r>
              <a:rPr lang="fr-FR" sz="2000" spc="-1" dirty="0">
                <a:solidFill>
                  <a:srgbClr val="000000"/>
                </a:solidFill>
              </a:rPr>
              <a:t> est récursif, si lors de son exécution, on doit à nouveau lancer l’exécution de </a:t>
            </a:r>
            <a:r>
              <a:rPr lang="fr-FR" sz="2000" i="1" spc="-1" dirty="0" err="1">
                <a:solidFill>
                  <a:srgbClr val="000000"/>
                </a:solidFill>
              </a:rPr>
              <a:t>sp</a:t>
            </a:r>
            <a:r>
              <a:rPr lang="fr-FR" sz="2000" i="1" spc="-1" dirty="0">
                <a:solidFill>
                  <a:srgbClr val="000000"/>
                </a:solidFill>
              </a:rPr>
              <a:t>.</a:t>
            </a:r>
            <a:r>
              <a:rPr lang="fr-FR" sz="2000" spc="-1" dirty="0">
                <a:solidFill>
                  <a:srgbClr val="000000"/>
                </a:solidFill>
              </a:rPr>
              <a:t> </a:t>
            </a:r>
          </a:p>
          <a:p>
            <a:pPr marL="432000" indent="-324000">
              <a:spcBef>
                <a:spcPts val="938"/>
              </a:spcBef>
              <a:buSzPct val="100000"/>
              <a:buBlip>
                <a:blip r:embed="rId3"/>
              </a:buBlip>
            </a:pPr>
            <a:r>
              <a:rPr lang="fr-FR" sz="2670" b="1" spc="-1" dirty="0">
                <a:solidFill>
                  <a:srgbClr val="000000"/>
                </a:solidFill>
              </a:rPr>
              <a:t>Fonction &amp; procédures récursives</a:t>
            </a:r>
          </a:p>
          <a:p>
            <a:pPr marL="889200" lvl="1" indent="-324000">
              <a:spcBef>
                <a:spcPts val="938"/>
              </a:spcBef>
              <a:buSzPct val="100000"/>
              <a:buBlip>
                <a:blip r:embed="rId3"/>
              </a:buBlip>
            </a:pPr>
            <a:r>
              <a:rPr lang="fr-FR" sz="2000" spc="-1" dirty="0">
                <a:solidFill>
                  <a:srgbClr val="000000"/>
                </a:solidFill>
              </a:rPr>
              <a:t>Prenons un problème simple: le calcul d'une factorielle. </a:t>
            </a:r>
          </a:p>
          <a:p>
            <a:pPr marL="1346400" lvl="2" indent="-324000">
              <a:spcBef>
                <a:spcPts val="938"/>
              </a:spcBef>
              <a:buSzPct val="100000"/>
              <a:buBlip>
                <a:blip r:embed="rId3"/>
              </a:buBlip>
            </a:pPr>
            <a:r>
              <a:rPr lang="fr-FR" sz="2000" spc="-1" dirty="0">
                <a:solidFill>
                  <a:srgbClr val="000000"/>
                </a:solidFill>
              </a:rPr>
              <a:t>Considérons n! (qui se lit: factorielle de n) comme étant la factorielle à calculer, nous aurons ceci: 6! = 6x5x4x3x2x1.</a:t>
            </a:r>
          </a:p>
          <a:p>
            <a:pPr marL="1346400" lvl="2" indent="-324000">
              <a:spcBef>
                <a:spcPts val="938"/>
              </a:spcBef>
              <a:buSzPct val="100000"/>
              <a:buBlip>
                <a:blip r:embed="rId3"/>
              </a:buBlip>
            </a:pPr>
            <a:r>
              <a:rPr lang="fr-FR" sz="2000" spc="-1" dirty="0">
                <a:solidFill>
                  <a:srgbClr val="000000"/>
                </a:solidFill>
              </a:rPr>
              <a:t>En effet, il faut une condition de sortie pour la fonction, mais il faut être très vigilant quant au choix de la condition, vous devrez être sûr qu'elle soit validée à un moment ou à un autre sinon c'est comme si vous créez une boucle infinie sans condition de sortie !</a:t>
            </a:r>
          </a:p>
          <a:p>
            <a:pPr marL="1346400" lvl="2" indent="-324000">
              <a:spcBef>
                <a:spcPts val="938"/>
              </a:spcBef>
              <a:buSzPct val="100000"/>
              <a:buBlip>
                <a:blip r:embed="rId3"/>
              </a:buBlip>
            </a:pPr>
            <a:r>
              <a:rPr lang="fr-FR" dirty="0"/>
              <a:t>si nous considérons comme exemple le factoriel de </a:t>
            </a:r>
            <a:r>
              <a:rPr lang="fr-FR" i="1" dirty="0"/>
              <a:t>6!</a:t>
            </a:r>
            <a:r>
              <a:rPr lang="fr-FR" dirty="0"/>
              <a:t>, nous pouvons définir notre règle de cette manière: </a:t>
            </a:r>
            <a:r>
              <a:rPr lang="fr-FR" i="1" dirty="0"/>
              <a:t>n! = (n) (n-1) (n-2) … (1)</a:t>
            </a:r>
            <a:r>
              <a:rPr lang="fr-FR" dirty="0"/>
              <a:t>. </a:t>
            </a:r>
          </a:p>
          <a:p>
            <a:pPr marL="1346400" lvl="2" indent="-324000">
              <a:spcBef>
                <a:spcPts val="938"/>
              </a:spcBef>
              <a:buSzPct val="100000"/>
              <a:buBlip>
                <a:blip r:embed="rId3"/>
              </a:buBlip>
            </a:pPr>
            <a:r>
              <a:rPr lang="fr-FR" dirty="0"/>
              <a:t>Nous pouvons en déduire que nous allons faire des appels en décrémentant la valeur de </a:t>
            </a:r>
            <a:r>
              <a:rPr lang="fr-FR" i="1" dirty="0"/>
              <a:t>n</a:t>
            </a:r>
            <a:r>
              <a:rPr lang="fr-FR" dirty="0"/>
              <a:t> à chaque appel de la fonction jusqu'à ce que </a:t>
            </a:r>
            <a:r>
              <a:rPr lang="fr-FR" i="1" dirty="0"/>
              <a:t>n == 1 !</a:t>
            </a:r>
            <a:endParaRPr lang="fr-FR" sz="200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3331561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Récursivité</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Fonction récursive : Factoriel </a:t>
            </a:r>
          </a:p>
          <a:p>
            <a:pPr marL="108000">
              <a:spcBef>
                <a:spcPts val="938"/>
              </a:spcBef>
              <a:buSzPct val="100000"/>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2" name="Rectangle 1">
            <a:extLst>
              <a:ext uri="{FF2B5EF4-FFF2-40B4-BE49-F238E27FC236}">
                <a16:creationId xmlns:a16="http://schemas.microsoft.com/office/drawing/2014/main" id="{A253413C-A74A-419C-A23B-80A1D45BEBF9}"/>
              </a:ext>
            </a:extLst>
          </p:cNvPr>
          <p:cNvSpPr/>
          <p:nvPr/>
        </p:nvSpPr>
        <p:spPr>
          <a:xfrm>
            <a:off x="1009650" y="1854578"/>
            <a:ext cx="5038725" cy="3139321"/>
          </a:xfrm>
          <a:prstGeom prst="rect">
            <a:avLst/>
          </a:prstGeom>
        </p:spPr>
        <p:txBody>
          <a:bodyPr>
            <a:spAutoFit/>
          </a:bodyPr>
          <a:lstStyle/>
          <a:p>
            <a:r>
              <a:rPr lang="en-GB" dirty="0">
                <a:solidFill>
                  <a:srgbClr val="8000FF"/>
                </a:solidFill>
                <a:highlight>
                  <a:srgbClr val="FFFFFF"/>
                </a:highlight>
              </a:rPr>
              <a:t>unsigned</a:t>
            </a:r>
            <a:r>
              <a:rPr lang="en-GB" dirty="0">
                <a:solidFill>
                  <a:srgbClr val="000000"/>
                </a:solidFill>
                <a:highlight>
                  <a:srgbClr val="FFFFFF"/>
                </a:highlight>
              </a:rPr>
              <a:t> </a:t>
            </a:r>
            <a:r>
              <a:rPr lang="en-GB" dirty="0">
                <a:solidFill>
                  <a:srgbClr val="8000FF"/>
                </a:solidFill>
                <a:highlight>
                  <a:srgbClr val="FFFFFF"/>
                </a:highlight>
              </a:rPr>
              <a:t>long</a:t>
            </a:r>
            <a:r>
              <a:rPr lang="en-GB" dirty="0">
                <a:solidFill>
                  <a:srgbClr val="000000"/>
                </a:solidFill>
                <a:highlight>
                  <a:srgbClr val="FFFFFF"/>
                </a:highlight>
              </a:rPr>
              <a:t> </a:t>
            </a:r>
            <a:r>
              <a:rPr lang="en-GB" dirty="0" err="1">
                <a:solidFill>
                  <a:srgbClr val="000000"/>
                </a:solidFill>
                <a:highlight>
                  <a:srgbClr val="FFFFFF"/>
                </a:highlight>
              </a:rPr>
              <a:t>factoriel</a:t>
            </a:r>
            <a:r>
              <a:rPr lang="en-GB" dirty="0">
                <a:solidFill>
                  <a:srgbClr val="000000"/>
                </a:solidFill>
                <a:highlight>
                  <a:srgbClr val="FFFFFF"/>
                </a:highlight>
              </a:rPr>
              <a:t> </a:t>
            </a:r>
            <a:r>
              <a:rPr lang="en-GB" b="1" dirty="0">
                <a:solidFill>
                  <a:srgbClr val="000080"/>
                </a:solidFill>
                <a:highlight>
                  <a:srgbClr val="FFFFFF"/>
                </a:highlight>
              </a:rPr>
              <a:t>(</a:t>
            </a:r>
            <a:r>
              <a:rPr lang="en-GB" dirty="0">
                <a:solidFill>
                  <a:srgbClr val="8000FF"/>
                </a:solidFill>
                <a:highlight>
                  <a:srgbClr val="FFFFFF"/>
                </a:highlight>
              </a:rPr>
              <a:t>int</a:t>
            </a:r>
            <a:r>
              <a:rPr lang="en-GB" dirty="0">
                <a:solidFill>
                  <a:srgbClr val="000000"/>
                </a:solidFill>
                <a:highlight>
                  <a:srgbClr val="FFFFFF"/>
                </a:highlight>
              </a:rPr>
              <a:t> n</a:t>
            </a:r>
            <a:r>
              <a:rPr lang="en-GB" b="1" dirty="0">
                <a:solidFill>
                  <a:srgbClr val="000080"/>
                </a:solidFill>
                <a:highlight>
                  <a:srgbClr val="FFFFFF"/>
                </a:highlight>
              </a:rPr>
              <a:t>)</a:t>
            </a:r>
            <a:endParaRPr lang="en-GB"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n </a:t>
            </a:r>
            <a:r>
              <a:rPr lang="fr-FR" b="1" dirty="0">
                <a:solidFill>
                  <a:srgbClr val="000080"/>
                </a:solidFill>
                <a:highlight>
                  <a:srgbClr val="FFFFFF"/>
                </a:highlight>
              </a:rPr>
              <a:t>&lt;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 </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else</a:t>
            </a:r>
            <a:r>
              <a:rPr lang="pt-BR" dirty="0">
                <a:solidFill>
                  <a:srgbClr val="000000"/>
                </a:solidFill>
                <a:highlight>
                  <a:srgbClr val="FFFFFF"/>
                </a:highlight>
              </a:rPr>
              <a:t> </a:t>
            </a:r>
            <a:r>
              <a:rPr lang="pt-BR" b="1" dirty="0">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n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n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80"/>
                </a:solidFill>
                <a:highlight>
                  <a:srgbClr val="FFFFFF"/>
                </a:highlight>
              </a:rPr>
              <a:t>{</a:t>
            </a:r>
            <a:endParaRPr lang="pt-B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p>
          <a:p>
            <a:r>
              <a:rPr lang="pt-BR" dirty="0">
                <a:solidFill>
                  <a:srgbClr val="000000"/>
                </a:solidFill>
                <a:highlight>
                  <a:srgbClr val="FFFFFF"/>
                </a:highlight>
              </a:rPr>
              <a:t>   </a:t>
            </a:r>
            <a:r>
              <a:rPr lang="pt-BR" b="1" dirty="0">
                <a:solidFill>
                  <a:srgbClr val="0000FF"/>
                </a:solidFill>
                <a:highlight>
                  <a:srgbClr val="FFFFFF"/>
                </a:highlight>
              </a:rPr>
              <a:t>return</a:t>
            </a:r>
            <a:r>
              <a:rPr lang="pt-BR" dirty="0">
                <a:solidFill>
                  <a:srgbClr val="000000"/>
                </a:solidFill>
                <a:highlight>
                  <a:srgbClr val="FFFFFF"/>
                </a:highlight>
              </a:rPr>
              <a:t> n </a:t>
            </a:r>
            <a:r>
              <a:rPr lang="pt-BR" b="1" dirty="0">
                <a:solidFill>
                  <a:srgbClr val="000080"/>
                </a:solidFill>
                <a:highlight>
                  <a:srgbClr val="FFFFFF"/>
                </a:highlight>
              </a:rPr>
              <a:t>*</a:t>
            </a:r>
            <a:r>
              <a:rPr lang="pt-BR" dirty="0">
                <a:solidFill>
                  <a:srgbClr val="000000"/>
                </a:solidFill>
                <a:highlight>
                  <a:srgbClr val="FFFFFF"/>
                </a:highlight>
              </a:rPr>
              <a:t> factoriel </a:t>
            </a:r>
            <a:r>
              <a:rPr lang="pt-BR" b="1" dirty="0">
                <a:solidFill>
                  <a:srgbClr val="000080"/>
                </a:solidFill>
                <a:highlight>
                  <a:srgbClr val="FFFFFF"/>
                </a:highlight>
              </a:rPr>
              <a:t>(</a:t>
            </a:r>
            <a:r>
              <a:rPr lang="pt-BR" dirty="0">
                <a:solidFill>
                  <a:srgbClr val="000000"/>
                </a:solidFill>
                <a:highlight>
                  <a:srgbClr val="FFFFFF"/>
                </a:highlight>
              </a:rPr>
              <a:t>n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1</a:t>
            </a:r>
            <a:r>
              <a:rPr lang="pt-BR" b="1" dirty="0">
                <a:solidFill>
                  <a:srgbClr val="000080"/>
                </a:solidFill>
                <a:highlight>
                  <a:srgbClr val="FFFFFF"/>
                </a:highlight>
              </a:rPr>
              <a:t>);</a:t>
            </a:r>
            <a:endParaRPr lang="pt-BR" dirty="0">
              <a:solidFill>
                <a:srgbClr val="000000"/>
              </a:solidFill>
              <a:highlight>
                <a:srgbClr val="FFFFFF"/>
              </a:highlight>
            </a:endParaRPr>
          </a:p>
          <a:p>
            <a:r>
              <a:rPr lang="fr-FR" b="1" dirty="0">
                <a:solidFill>
                  <a:srgbClr val="000080"/>
                </a:solidFill>
                <a:highlight>
                  <a:srgbClr val="FFFFFF"/>
                </a:highlight>
              </a:rPr>
              <a:t>}</a:t>
            </a:r>
            <a:endParaRPr lang="fr-FR" dirty="0"/>
          </a:p>
        </p:txBody>
      </p:sp>
      <p:pic>
        <p:nvPicPr>
          <p:cNvPr id="3074" name="Picture 2" descr="Image non disponible">
            <a:extLst>
              <a:ext uri="{FF2B5EF4-FFF2-40B4-BE49-F238E27FC236}">
                <a16:creationId xmlns:a16="http://schemas.microsoft.com/office/drawing/2014/main" id="{8FDC4C4E-86C4-4507-B6C0-C05C352603A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156200" y="1730375"/>
            <a:ext cx="35528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953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Récursivité</a:t>
            </a:r>
          </a:p>
        </p:txBody>
      </p:sp>
      <p:sp>
        <p:nvSpPr>
          <p:cNvPr id="193" name="TextShape 2"/>
          <p:cNvSpPr txBox="1"/>
          <p:nvPr/>
        </p:nvSpPr>
        <p:spPr>
          <a:xfrm>
            <a:off x="504000" y="1152000"/>
            <a:ext cx="9071640" cy="5663880"/>
          </a:xfrm>
          <a:prstGeom prst="rect">
            <a:avLst/>
          </a:prstGeom>
          <a:noFill/>
          <a:ln>
            <a:noFill/>
          </a:ln>
        </p:spPr>
        <p:txBody>
          <a:bodyPr lIns="0" tIns="0" rIns="0" bIns="0">
            <a:normAutofit lnSpcReduction="10000"/>
          </a:bodyPr>
          <a:lstStyle/>
          <a:p>
            <a:pPr marL="432000" indent="-324000">
              <a:spcBef>
                <a:spcPts val="938"/>
              </a:spcBef>
              <a:buSzPct val="100000"/>
              <a:buBlip>
                <a:blip r:embed="rId3"/>
              </a:buBlip>
            </a:pPr>
            <a:r>
              <a:rPr lang="fr-FR" sz="2670" b="1" spc="-1" dirty="0">
                <a:solidFill>
                  <a:srgbClr val="000000"/>
                </a:solidFill>
              </a:rPr>
              <a:t>Dangers et précautions</a:t>
            </a:r>
          </a:p>
          <a:p>
            <a:pPr marL="889200" lvl="1" indent="-324000">
              <a:spcBef>
                <a:spcPts val="938"/>
              </a:spcBef>
              <a:buSzPct val="100000"/>
              <a:buBlip>
                <a:blip r:embed="rId3"/>
              </a:buBlip>
            </a:pPr>
            <a:r>
              <a:rPr lang="fr-FR" sz="2000" spc="-1" dirty="0">
                <a:solidFill>
                  <a:srgbClr val="000000"/>
                </a:solidFill>
              </a:rPr>
              <a:t>Les fonctions récursives étant un moyen assez puissant pour résoudre certains problèmes de façon élégante, elles n'en restent pas moins dangereuses, et ce pour plusieurs raisons. </a:t>
            </a:r>
          </a:p>
          <a:p>
            <a:pPr marL="889200" lvl="1" indent="-324000">
              <a:spcBef>
                <a:spcPts val="938"/>
              </a:spcBef>
              <a:buSzPct val="100000"/>
              <a:buBlip>
                <a:blip r:embed="rId3"/>
              </a:buBlip>
            </a:pPr>
            <a:r>
              <a:rPr lang="fr-FR" sz="2670" b="1" spc="-1" dirty="0">
                <a:solidFill>
                  <a:srgbClr val="000000"/>
                </a:solidFill>
              </a:rPr>
              <a:t> Dépassement de capacité</a:t>
            </a:r>
            <a:r>
              <a:rPr lang="fr-FR" sz="2000" spc="-1" dirty="0">
                <a:solidFill>
                  <a:srgbClr val="000000"/>
                </a:solidFill>
              </a:rPr>
              <a:t> </a:t>
            </a:r>
          </a:p>
          <a:p>
            <a:pPr marL="1346400" lvl="2" indent="-324000">
              <a:spcBef>
                <a:spcPts val="938"/>
              </a:spcBef>
              <a:buSzPct val="100000"/>
              <a:buBlip>
                <a:blip r:embed="rId3"/>
              </a:buBlip>
            </a:pPr>
            <a:r>
              <a:rPr lang="fr-FR" sz="2000" spc="-1" dirty="0">
                <a:solidFill>
                  <a:srgbClr val="000000"/>
                </a:solidFill>
              </a:rPr>
              <a:t>C'est un phénomène qui se produit lorsque vous essayez de stocker un nombre plus grand que ce que peut contenir le type de votre variable.</a:t>
            </a:r>
          </a:p>
          <a:p>
            <a:pPr marL="1803600" lvl="3" indent="-324000">
              <a:spcBef>
                <a:spcPts val="938"/>
              </a:spcBef>
              <a:buSzPct val="100000"/>
              <a:buBlip>
                <a:blip r:embed="rId3"/>
              </a:buBlip>
            </a:pPr>
            <a:r>
              <a:rPr lang="fr-FR" sz="1400" spc="-1" dirty="0">
                <a:solidFill>
                  <a:srgbClr val="000000"/>
                </a:solidFill>
              </a:rPr>
              <a:t>Évitez le type </a:t>
            </a:r>
            <a:r>
              <a:rPr lang="fr-FR" sz="1400" spc="-1" dirty="0" err="1">
                <a:solidFill>
                  <a:srgbClr val="000000"/>
                </a:solidFill>
              </a:rPr>
              <a:t>int</a:t>
            </a:r>
            <a:r>
              <a:rPr lang="fr-FR" sz="1400" spc="-1" dirty="0">
                <a:solidFill>
                  <a:srgbClr val="000000"/>
                </a:solidFill>
              </a:rPr>
              <a:t> si vous travaillez avec une fonction récursive, comme les exemples précédents pour le calcul de factorielles.</a:t>
            </a:r>
          </a:p>
          <a:p>
            <a:pPr marL="889200" lvl="1" indent="-324000">
              <a:spcBef>
                <a:spcPts val="938"/>
              </a:spcBef>
              <a:buSzPct val="100000"/>
              <a:buBlip>
                <a:blip r:embed="rId3"/>
              </a:buBlip>
            </a:pPr>
            <a:r>
              <a:rPr lang="fr-FR" sz="2670" b="1" spc="-1" dirty="0">
                <a:solidFill>
                  <a:srgbClr val="000000"/>
                </a:solidFill>
              </a:rPr>
              <a:t>Débordement de pile (Stack </a:t>
            </a:r>
            <a:r>
              <a:rPr lang="fr-FR" sz="2670" b="1" spc="-1" dirty="0" err="1">
                <a:solidFill>
                  <a:srgbClr val="000000"/>
                </a:solidFill>
              </a:rPr>
              <a:t>Overflow</a:t>
            </a:r>
            <a:r>
              <a:rPr lang="fr-FR" sz="2670" b="1" spc="-1" dirty="0">
                <a:solidFill>
                  <a:srgbClr val="000000"/>
                </a:solidFill>
              </a:rPr>
              <a:t>)</a:t>
            </a:r>
          </a:p>
          <a:p>
            <a:pPr marL="1346400" lvl="2" indent="-324000">
              <a:spcBef>
                <a:spcPts val="938"/>
              </a:spcBef>
              <a:buSzPct val="100000"/>
              <a:buBlip>
                <a:blip r:embed="rId3"/>
              </a:buBlip>
            </a:pPr>
            <a:r>
              <a:rPr lang="fr-FR" sz="2000" spc="-1" dirty="0">
                <a:solidFill>
                  <a:srgbClr val="000000"/>
                </a:solidFill>
              </a:rPr>
              <a:t>Les appels récursifs de fonctions sont placés dans la pile du programme, pile qui est d'une taille assez limitée, car elle est fixée une fois pour toutes lors de la compilation du programme</a:t>
            </a:r>
            <a:r>
              <a:rPr lang="fr-FR" dirty="0"/>
              <a:t>.</a:t>
            </a:r>
          </a:p>
          <a:p>
            <a:pPr marL="1803600" lvl="3" indent="-324000">
              <a:spcBef>
                <a:spcPts val="938"/>
              </a:spcBef>
              <a:buSzPct val="100000"/>
              <a:buBlip>
                <a:blip r:embed="rId3"/>
              </a:buBlip>
            </a:pPr>
            <a:r>
              <a:rPr lang="fr-FR" sz="1500" dirty="0"/>
              <a:t>Dans la pile sont non seulement stockées les valeurs des variables de retour, mais aussi les adresses des fonctions entre autres choses, les données sont nombreuses et un débordement de la pile peut très vite arriver ce qui provoque sans conteste une sortie anormale du programme.</a:t>
            </a:r>
            <a:endParaRPr lang="fr-FR" sz="170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3870049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latin typeface="Arial"/>
              </a:rPr>
              <a:t>Itérative</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Fonction itérative : Factoriel </a:t>
            </a:r>
          </a:p>
          <a:p>
            <a:pPr marL="108000">
              <a:spcBef>
                <a:spcPts val="938"/>
              </a:spcBef>
              <a:buSzPct val="100000"/>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2" name="Rectangle 1">
            <a:extLst>
              <a:ext uri="{FF2B5EF4-FFF2-40B4-BE49-F238E27FC236}">
                <a16:creationId xmlns:a16="http://schemas.microsoft.com/office/drawing/2014/main" id="{A253413C-A74A-419C-A23B-80A1D45BEBF9}"/>
              </a:ext>
            </a:extLst>
          </p:cNvPr>
          <p:cNvSpPr/>
          <p:nvPr/>
        </p:nvSpPr>
        <p:spPr>
          <a:xfrm>
            <a:off x="1009650" y="1854578"/>
            <a:ext cx="5038725" cy="3416320"/>
          </a:xfrm>
          <a:prstGeom prst="rect">
            <a:avLst/>
          </a:prstGeom>
        </p:spPr>
        <p:txBody>
          <a:bodyPr>
            <a:spAutoFit/>
          </a:bodyPr>
          <a:lstStyle/>
          <a:p>
            <a:r>
              <a:rPr lang="en-GB" dirty="0">
                <a:solidFill>
                  <a:srgbClr val="8000FF"/>
                </a:solidFill>
                <a:highlight>
                  <a:srgbClr val="FFFFFF"/>
                </a:highlight>
              </a:rPr>
              <a:t>unsigned</a:t>
            </a:r>
            <a:r>
              <a:rPr lang="en-GB" dirty="0">
                <a:solidFill>
                  <a:srgbClr val="000000"/>
                </a:solidFill>
                <a:highlight>
                  <a:srgbClr val="FFFFFF"/>
                </a:highlight>
              </a:rPr>
              <a:t> </a:t>
            </a:r>
            <a:r>
              <a:rPr lang="en-GB" dirty="0">
                <a:solidFill>
                  <a:srgbClr val="8000FF"/>
                </a:solidFill>
                <a:highlight>
                  <a:srgbClr val="FFFFFF"/>
                </a:highlight>
              </a:rPr>
              <a:t>long</a:t>
            </a:r>
            <a:r>
              <a:rPr lang="en-GB" dirty="0">
                <a:solidFill>
                  <a:srgbClr val="000000"/>
                </a:solidFill>
                <a:highlight>
                  <a:srgbClr val="FFFFFF"/>
                </a:highlight>
              </a:rPr>
              <a:t> </a:t>
            </a:r>
            <a:r>
              <a:rPr lang="en-GB" dirty="0" err="1">
                <a:solidFill>
                  <a:srgbClr val="000000"/>
                </a:solidFill>
                <a:highlight>
                  <a:srgbClr val="FFFFFF"/>
                </a:highlight>
              </a:rPr>
              <a:t>factoriel_iterative</a:t>
            </a:r>
            <a:r>
              <a:rPr lang="en-GB" dirty="0">
                <a:solidFill>
                  <a:srgbClr val="000000"/>
                </a:solidFill>
                <a:highlight>
                  <a:srgbClr val="FFFFFF"/>
                </a:highlight>
              </a:rPr>
              <a:t> </a:t>
            </a:r>
            <a:r>
              <a:rPr lang="en-GB" b="1" dirty="0">
                <a:solidFill>
                  <a:srgbClr val="000080"/>
                </a:solidFill>
                <a:highlight>
                  <a:srgbClr val="FFFFFF"/>
                </a:highlight>
              </a:rPr>
              <a:t>(</a:t>
            </a:r>
            <a:r>
              <a:rPr lang="en-GB" dirty="0">
                <a:solidFill>
                  <a:srgbClr val="8000FF"/>
                </a:solidFill>
                <a:highlight>
                  <a:srgbClr val="FFFFFF"/>
                </a:highlight>
              </a:rPr>
              <a:t>unsigned</a:t>
            </a:r>
            <a:r>
              <a:rPr lang="en-GB" dirty="0">
                <a:solidFill>
                  <a:srgbClr val="000000"/>
                </a:solidFill>
                <a:highlight>
                  <a:srgbClr val="FFFFFF"/>
                </a:highlight>
              </a:rPr>
              <a:t> </a:t>
            </a:r>
            <a:r>
              <a:rPr lang="en-GB" dirty="0">
                <a:solidFill>
                  <a:srgbClr val="8000FF"/>
                </a:solidFill>
                <a:highlight>
                  <a:srgbClr val="FFFFFF"/>
                </a:highlight>
              </a:rPr>
              <a:t>int</a:t>
            </a:r>
            <a:r>
              <a:rPr lang="en-GB" dirty="0">
                <a:solidFill>
                  <a:srgbClr val="000000"/>
                </a:solidFill>
                <a:highlight>
                  <a:srgbClr val="FFFFFF"/>
                </a:highlight>
              </a:rPr>
              <a:t> n</a:t>
            </a:r>
            <a:r>
              <a:rPr lang="en-GB" b="1" dirty="0">
                <a:solidFill>
                  <a:srgbClr val="000080"/>
                </a:solidFill>
                <a:highlight>
                  <a:srgbClr val="FFFFFF"/>
                </a:highlight>
              </a:rPr>
              <a:t>)</a:t>
            </a:r>
            <a:endParaRPr lang="en-GB"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unsigned</a:t>
            </a:r>
            <a:r>
              <a:rPr lang="fr-FR" dirty="0">
                <a:solidFill>
                  <a:srgbClr val="000000"/>
                </a:solidFill>
                <a:highlight>
                  <a:srgbClr val="FFFFFF"/>
                </a:highlight>
              </a:rPr>
              <a:t> </a:t>
            </a:r>
            <a:r>
              <a:rPr lang="fr-FR" dirty="0">
                <a:solidFill>
                  <a:srgbClr val="8000FF"/>
                </a:solidFill>
                <a:highlight>
                  <a:srgbClr val="FFFFFF"/>
                </a:highlight>
              </a:rPr>
              <a:t>long</a:t>
            </a:r>
            <a:r>
              <a:rPr lang="fr-FR" dirty="0">
                <a:solidFill>
                  <a:srgbClr val="000000"/>
                </a:solidFill>
                <a:highlight>
                  <a:srgbClr val="FFFFFF"/>
                </a:highlight>
              </a:rPr>
              <a:t> </a:t>
            </a:r>
            <a:r>
              <a:rPr lang="fr-FR" dirty="0" err="1">
                <a:solidFill>
                  <a:srgbClr val="000000"/>
                </a:solidFill>
                <a:highlight>
                  <a:srgbClr val="FFFFFF"/>
                </a:highlight>
              </a:rPr>
              <a:t>ret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unsigned</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i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p>
          <a:p>
            <a:r>
              <a:rPr lang="nn-NO" dirty="0">
                <a:solidFill>
                  <a:srgbClr val="000000"/>
                </a:solidFill>
                <a:highlight>
                  <a:srgbClr val="FFFFFF"/>
                </a:highlight>
              </a:rPr>
              <a:t>   </a:t>
            </a:r>
            <a:r>
              <a:rPr lang="nn-NO" b="1" dirty="0">
                <a:solidFill>
                  <a:srgbClr val="0000FF"/>
                </a:solidFill>
                <a:highlight>
                  <a:srgbClr val="FFFFFF"/>
                </a:highlight>
              </a:rPr>
              <a:t>for</a:t>
            </a:r>
            <a:r>
              <a:rPr lang="nn-NO" dirty="0">
                <a:solidFill>
                  <a:srgbClr val="000000"/>
                </a:solidFill>
                <a:highlight>
                  <a:srgbClr val="FFFFFF"/>
                </a:highlight>
              </a:rPr>
              <a:t> </a:t>
            </a:r>
            <a:r>
              <a:rPr lang="nn-NO" b="1" dirty="0">
                <a:solidFill>
                  <a:srgbClr val="000080"/>
                </a:solidFill>
                <a:highlight>
                  <a:srgbClr val="FFFFFF"/>
                </a:highlight>
              </a:rPr>
              <a:t>(</a:t>
            </a:r>
            <a:r>
              <a:rPr lang="nn-NO" dirty="0">
                <a:solidFill>
                  <a:srgbClr val="000000"/>
                </a:solidFill>
                <a:highlight>
                  <a:srgbClr val="FFFFFF"/>
                </a:highlight>
              </a:rPr>
              <a:t>i </a:t>
            </a:r>
            <a:r>
              <a:rPr lang="nn-NO" b="1" dirty="0">
                <a:solidFill>
                  <a:srgbClr val="000080"/>
                </a:solidFill>
                <a:highlight>
                  <a:srgbClr val="FFFFFF"/>
                </a:highlight>
              </a:rPr>
              <a:t>=</a:t>
            </a:r>
            <a:r>
              <a:rPr lang="nn-NO" dirty="0">
                <a:solidFill>
                  <a:srgbClr val="000000"/>
                </a:solidFill>
                <a:highlight>
                  <a:srgbClr val="FFFFFF"/>
                </a:highlight>
              </a:rPr>
              <a:t> </a:t>
            </a:r>
            <a:r>
              <a:rPr lang="nn-NO" dirty="0">
                <a:solidFill>
                  <a:srgbClr val="FF8000"/>
                </a:solidFill>
                <a:highlight>
                  <a:srgbClr val="FFFFFF"/>
                </a:highlight>
              </a:rPr>
              <a:t>1</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&lt;=</a:t>
            </a:r>
            <a:r>
              <a:rPr lang="nn-NO" dirty="0">
                <a:solidFill>
                  <a:srgbClr val="000000"/>
                </a:solidFill>
                <a:highlight>
                  <a:srgbClr val="FFFFFF"/>
                </a:highlight>
              </a:rPr>
              <a:t> n</a:t>
            </a:r>
            <a:r>
              <a:rPr lang="nn-NO" b="1" dirty="0">
                <a:solidFill>
                  <a:srgbClr val="000080"/>
                </a:solidFill>
                <a:highlight>
                  <a:srgbClr val="FFFFFF"/>
                </a:highlight>
              </a:rPr>
              <a:t>;</a:t>
            </a:r>
            <a:r>
              <a:rPr lang="nn-NO" dirty="0">
                <a:solidFill>
                  <a:srgbClr val="000000"/>
                </a:solidFill>
                <a:highlight>
                  <a:srgbClr val="FFFFFF"/>
                </a:highlight>
              </a:rPr>
              <a:t> i</a:t>
            </a:r>
            <a:r>
              <a:rPr lang="nn-NO" b="1" dirty="0">
                <a:solidFill>
                  <a:srgbClr val="000080"/>
                </a:solidFill>
                <a:highlight>
                  <a:srgbClr val="FFFFFF"/>
                </a:highlight>
              </a:rPr>
              <a:t>++)</a:t>
            </a:r>
            <a:endParaRPr lang="nn-NO"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ret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i</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a:t>
            </a:r>
            <a:r>
              <a:rPr lang="fr-FR" dirty="0" err="1">
                <a:solidFill>
                  <a:srgbClr val="000000"/>
                </a:solidFill>
                <a:highlight>
                  <a:srgbClr val="FFFFFF"/>
                </a:highlight>
              </a:rPr>
              <a:t>ret</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3" name="Rectangle 2">
            <a:extLst>
              <a:ext uri="{FF2B5EF4-FFF2-40B4-BE49-F238E27FC236}">
                <a16:creationId xmlns:a16="http://schemas.microsoft.com/office/drawing/2014/main" id="{0DE06372-603F-40DC-8681-BA97FD690488}"/>
              </a:ext>
            </a:extLst>
          </p:cNvPr>
          <p:cNvSpPr/>
          <p:nvPr/>
        </p:nvSpPr>
        <p:spPr>
          <a:xfrm>
            <a:off x="4489450" y="3137278"/>
            <a:ext cx="5038725" cy="646331"/>
          </a:xfrm>
          <a:prstGeom prst="rect">
            <a:avLst/>
          </a:prstGeom>
          <a:ln>
            <a:solidFill>
              <a:schemeClr val="tx1"/>
            </a:solidFill>
          </a:ln>
        </p:spPr>
        <p:txBody>
          <a:bodyPr>
            <a:spAutoFit/>
          </a:bodyPr>
          <a:lstStyle/>
          <a:p>
            <a:r>
              <a:rPr lang="fr-FR" dirty="0"/>
              <a:t>L'avantage ici, réside dans le fait que vous ne risquez pas </a:t>
            </a:r>
            <a:r>
              <a:rPr lang="fr-FR" b="1" dirty="0">
                <a:solidFill>
                  <a:srgbClr val="FF0000"/>
                </a:solidFill>
              </a:rPr>
              <a:t>de débordement de pile</a:t>
            </a:r>
            <a:endParaRPr lang="fr-FR" dirty="0"/>
          </a:p>
        </p:txBody>
      </p:sp>
      <p:pic>
        <p:nvPicPr>
          <p:cNvPr id="7" name="Graphique 6" descr="Avertissement">
            <a:extLst>
              <a:ext uri="{FF2B5EF4-FFF2-40B4-BE49-F238E27FC236}">
                <a16:creationId xmlns:a16="http://schemas.microsoft.com/office/drawing/2014/main" id="{56530A27-893F-4C9E-8677-F51B403642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0000" y="2316480"/>
            <a:ext cx="914400" cy="914400"/>
          </a:xfrm>
          <a:prstGeom prst="rect">
            <a:avLst/>
          </a:prstGeom>
        </p:spPr>
      </p:pic>
    </p:spTree>
    <p:extLst>
      <p:ext uri="{BB962C8B-B14F-4D97-AF65-F5344CB8AC3E}">
        <p14:creationId xmlns:p14="http://schemas.microsoft.com/office/powerpoint/2010/main" val="252333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en-GB" sz="4000" b="1" spc="-1" dirty="0">
                <a:solidFill>
                  <a:srgbClr val="FF0000"/>
                </a:solidFill>
              </a:rPr>
              <a:t>Tableaux </a:t>
            </a:r>
          </a:p>
          <a:p>
            <a:pPr marL="432000" indent="-324000">
              <a:spcBef>
                <a:spcPts val="938"/>
              </a:spcBef>
              <a:buSzPct val="100000"/>
              <a:buBlip>
                <a:blip r:embed="rId3"/>
              </a:buBlip>
            </a:pPr>
            <a:r>
              <a:rPr lang="fr-FR" sz="2670" b="0" strike="noStrike" spc="-1" dirty="0">
                <a:solidFill>
                  <a:srgbClr val="000000"/>
                </a:solidFill>
                <a:latin typeface="Arial"/>
              </a:rPr>
              <a:t>Pointeur</a:t>
            </a:r>
            <a:r>
              <a:rPr lang="fr-FR" sz="2670" spc="-1" dirty="0">
                <a:solidFill>
                  <a:srgbClr val="000000"/>
                </a:solidFill>
                <a:latin typeface="Arial"/>
              </a:rPr>
              <a:t>s</a:t>
            </a:r>
            <a:endParaRPr lang="fr-FR" sz="2670" b="0" strike="noStrike" spc="-1" dirty="0">
              <a:solidFill>
                <a:srgbClr val="000000"/>
              </a:solidFill>
              <a:latin typeface="Arial"/>
            </a:endParaRPr>
          </a:p>
          <a:p>
            <a:pPr marL="432000" indent="-324000">
              <a:spcBef>
                <a:spcPts val="938"/>
              </a:spcBef>
              <a:buSzPct val="100000"/>
              <a:buBlip>
                <a:blip r:embed="rId3"/>
              </a:buBlip>
            </a:pPr>
            <a:r>
              <a:rPr lang="fr-FR" sz="2670" spc="-1" dirty="0">
                <a:solidFill>
                  <a:srgbClr val="000000"/>
                </a:solidFill>
                <a:latin typeface="Arial"/>
              </a:rPr>
              <a:t>Structures</a:t>
            </a:r>
            <a:r>
              <a:rPr lang="en-GB" sz="2670" spc="-1" dirty="0">
                <a:solidFill>
                  <a:srgbClr val="000000"/>
                </a:solidFill>
                <a:latin typeface="Arial"/>
              </a:rPr>
              <a:t> &amp; Unions</a:t>
            </a:r>
            <a:endParaRPr lang="en-GB" sz="2670" b="0" strike="noStrike" spc="-1" dirty="0">
              <a:solidFill>
                <a:srgbClr val="000000"/>
              </a:solidFill>
              <a:latin typeface="Arial"/>
            </a:endParaRPr>
          </a:p>
          <a:p>
            <a:pPr marL="432000" indent="-324000">
              <a:spcBef>
                <a:spcPts val="938"/>
              </a:spcBef>
              <a:buSzPct val="100000"/>
              <a:buBlip>
                <a:blip r:embed="rId3"/>
              </a:buBlip>
            </a:pPr>
            <a:r>
              <a:rPr lang="fr-FR" sz="2670" b="0" strike="noStrike" spc="-1" dirty="0">
                <a:solidFill>
                  <a:srgbClr val="000000"/>
                </a:solidFill>
                <a:latin typeface="Arial"/>
              </a:rPr>
              <a:t>Récusions</a:t>
            </a:r>
            <a:r>
              <a:rPr lang="en-GB" sz="2670" b="0" strike="noStrike" spc="-1" dirty="0">
                <a:solidFill>
                  <a:srgbClr val="000000"/>
                </a:solidFill>
                <a:latin typeface="Arial"/>
              </a:rPr>
              <a:t> versus </a:t>
            </a:r>
            <a:r>
              <a:rPr lang="fr-FR" sz="2670" spc="-1" dirty="0">
                <a:solidFill>
                  <a:srgbClr val="000000"/>
                </a:solidFill>
                <a:latin typeface="Arial"/>
              </a:rPr>
              <a:t>Itérations</a:t>
            </a:r>
            <a:endParaRPr lang="fr-FR" sz="2670" b="0" strike="noStrike" spc="-1" dirty="0">
              <a:solidFill>
                <a:srgbClr val="000000"/>
              </a:solidFill>
              <a:latin typeface="Arial"/>
            </a:endParaRP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344149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tableaux</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Question:</a:t>
            </a:r>
          </a:p>
          <a:p>
            <a:pPr marL="889200" lvl="1" indent="-324000">
              <a:spcBef>
                <a:spcPts val="938"/>
              </a:spcBef>
              <a:buSzPct val="100000"/>
              <a:buBlip>
                <a:blip r:embed="rId3"/>
              </a:buBlip>
            </a:pPr>
            <a:r>
              <a:rPr lang="fr-FR" sz="2670" spc="-1" dirty="0">
                <a:solidFill>
                  <a:srgbClr val="000000"/>
                </a:solidFill>
              </a:rPr>
              <a:t>Comment mémoriser un grand nombre de valeurs de même type, sans utiliser un nombre correspondant de variables et tout en laissant accessible n’import laquelle de ces valeurs?</a:t>
            </a: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3" name="Ruban : incliné vers le haut 2">
            <a:extLst>
              <a:ext uri="{FF2B5EF4-FFF2-40B4-BE49-F238E27FC236}">
                <a16:creationId xmlns:a16="http://schemas.microsoft.com/office/drawing/2014/main" id="{E381CF4C-F13F-44DD-A50F-CAC0CF773512}"/>
              </a:ext>
            </a:extLst>
          </p:cNvPr>
          <p:cNvSpPr/>
          <p:nvPr/>
        </p:nvSpPr>
        <p:spPr>
          <a:xfrm>
            <a:off x="3187700" y="4064000"/>
            <a:ext cx="4419600" cy="20447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Avec tableaux</a:t>
            </a:r>
          </a:p>
        </p:txBody>
      </p:sp>
    </p:spTree>
    <p:extLst>
      <p:ext uri="{BB962C8B-B14F-4D97-AF65-F5344CB8AC3E}">
        <p14:creationId xmlns:p14="http://schemas.microsoft.com/office/powerpoint/2010/main" val="39816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tableaux</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Définition:</a:t>
            </a:r>
          </a:p>
          <a:p>
            <a:pPr marL="889200" lvl="1" indent="-324000">
              <a:spcBef>
                <a:spcPts val="938"/>
              </a:spcBef>
              <a:buSzPct val="100000"/>
              <a:buBlip>
                <a:blip r:embed="rId3"/>
              </a:buBlip>
            </a:pPr>
            <a:r>
              <a:rPr lang="fr-FR" sz="2670" spc="-1" dirty="0">
                <a:solidFill>
                  <a:srgbClr val="000000"/>
                </a:solidFill>
              </a:rPr>
              <a:t>Un tableau est identificateur unique qui désigne un ensemble, une collection de variables/éléments.</a:t>
            </a:r>
          </a:p>
          <a:p>
            <a:pPr marL="889200" lvl="1" indent="-324000">
              <a:spcBef>
                <a:spcPts val="938"/>
              </a:spcBef>
              <a:buSzPct val="100000"/>
              <a:buBlip>
                <a:blip r:embed="rId3"/>
              </a:buBlip>
            </a:pPr>
            <a:r>
              <a:rPr lang="fr-FR" sz="2670" spc="-1" dirty="0">
                <a:solidFill>
                  <a:srgbClr val="000000"/>
                </a:solidFill>
              </a:rPr>
              <a:t>Chaque élément est désignée par</a:t>
            </a:r>
          </a:p>
          <a:p>
            <a:pPr marL="1346400" lvl="2" indent="-324000">
              <a:spcBef>
                <a:spcPts val="938"/>
              </a:spcBef>
              <a:buSzPct val="100000"/>
              <a:buBlip>
                <a:blip r:embed="rId3"/>
              </a:buBlip>
            </a:pPr>
            <a:r>
              <a:rPr lang="fr-FR" sz="2670" spc="-1" dirty="0">
                <a:solidFill>
                  <a:srgbClr val="000000"/>
                </a:solidFill>
              </a:rPr>
              <a:t>L’identificateur de collection – (nom de tableau)</a:t>
            </a:r>
          </a:p>
          <a:p>
            <a:pPr marL="1346400" lvl="2" indent="-324000">
              <a:spcBef>
                <a:spcPts val="938"/>
              </a:spcBef>
              <a:buSzPct val="100000"/>
              <a:buBlip>
                <a:blip r:embed="rId3"/>
              </a:buBlip>
            </a:pPr>
            <a:r>
              <a:rPr lang="fr-FR" sz="2670" spc="-1" dirty="0">
                <a:solidFill>
                  <a:srgbClr val="000000"/>
                </a:solidFill>
              </a:rPr>
              <a:t>L’indice qui indique l’ordre de rangement</a:t>
            </a:r>
          </a:p>
          <a:p>
            <a:pPr marL="432000" indent="-324000">
              <a:spcBef>
                <a:spcPts val="938"/>
              </a:spcBef>
              <a:buSzPct val="100000"/>
              <a:buBlip>
                <a:blip r:embed="rId3"/>
              </a:buBlip>
            </a:pPr>
            <a:r>
              <a:rPr lang="fr-FR" sz="2670" b="1" spc="-1" dirty="0">
                <a:solidFill>
                  <a:srgbClr val="000000"/>
                </a:solidFill>
              </a:rPr>
              <a:t>Types:</a:t>
            </a: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2" name="Rectangle : coins arrondis 1">
            <a:extLst>
              <a:ext uri="{FF2B5EF4-FFF2-40B4-BE49-F238E27FC236}">
                <a16:creationId xmlns:a16="http://schemas.microsoft.com/office/drawing/2014/main" id="{E327651C-A60C-4885-9B00-817293BAE2A3}"/>
              </a:ext>
            </a:extLst>
          </p:cNvPr>
          <p:cNvSpPr/>
          <p:nvPr/>
        </p:nvSpPr>
        <p:spPr>
          <a:xfrm>
            <a:off x="3848100" y="4191000"/>
            <a:ext cx="24892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Tableaux</a:t>
            </a:r>
          </a:p>
        </p:txBody>
      </p:sp>
      <p:sp>
        <p:nvSpPr>
          <p:cNvPr id="5" name="Rectangle : coins arrondis 4">
            <a:extLst>
              <a:ext uri="{FF2B5EF4-FFF2-40B4-BE49-F238E27FC236}">
                <a16:creationId xmlns:a16="http://schemas.microsoft.com/office/drawing/2014/main" id="{014F30AA-8636-49D3-B8DA-B2AA0B0B3761}"/>
              </a:ext>
            </a:extLst>
          </p:cNvPr>
          <p:cNvSpPr/>
          <p:nvPr/>
        </p:nvSpPr>
        <p:spPr>
          <a:xfrm>
            <a:off x="990600" y="5016500"/>
            <a:ext cx="24892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Vecteurs</a:t>
            </a:r>
          </a:p>
        </p:txBody>
      </p:sp>
      <p:sp>
        <p:nvSpPr>
          <p:cNvPr id="6" name="Rectangle : coins arrondis 5">
            <a:extLst>
              <a:ext uri="{FF2B5EF4-FFF2-40B4-BE49-F238E27FC236}">
                <a16:creationId xmlns:a16="http://schemas.microsoft.com/office/drawing/2014/main" id="{A6246D0D-16D3-4ECB-A0BE-7F5C3A25B827}"/>
              </a:ext>
            </a:extLst>
          </p:cNvPr>
          <p:cNvSpPr/>
          <p:nvPr/>
        </p:nvSpPr>
        <p:spPr>
          <a:xfrm>
            <a:off x="6781800" y="5016500"/>
            <a:ext cx="24892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Matrices</a:t>
            </a:r>
          </a:p>
        </p:txBody>
      </p:sp>
      <p:cxnSp>
        <p:nvCxnSpPr>
          <p:cNvPr id="4" name="Connecteur : en angle 3">
            <a:extLst>
              <a:ext uri="{FF2B5EF4-FFF2-40B4-BE49-F238E27FC236}">
                <a16:creationId xmlns:a16="http://schemas.microsoft.com/office/drawing/2014/main" id="{BC665370-480D-4C6E-A778-526BCF88251D}"/>
              </a:ext>
            </a:extLst>
          </p:cNvPr>
          <p:cNvCxnSpPr>
            <a:stCxn id="2" idx="2"/>
            <a:endCxn id="5" idx="0"/>
          </p:cNvCxnSpPr>
          <p:nvPr/>
        </p:nvCxnSpPr>
        <p:spPr>
          <a:xfrm rot="5400000">
            <a:off x="3454400" y="3378200"/>
            <a:ext cx="419100" cy="2857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 en angle 7">
            <a:extLst>
              <a:ext uri="{FF2B5EF4-FFF2-40B4-BE49-F238E27FC236}">
                <a16:creationId xmlns:a16="http://schemas.microsoft.com/office/drawing/2014/main" id="{6F538065-0F83-4CA6-92E4-B475550F9514}"/>
              </a:ext>
            </a:extLst>
          </p:cNvPr>
          <p:cNvCxnSpPr>
            <a:cxnSpLocks/>
            <a:endCxn id="6" idx="0"/>
          </p:cNvCxnSpPr>
          <p:nvPr/>
        </p:nvCxnSpPr>
        <p:spPr>
          <a:xfrm>
            <a:off x="5118100" y="4813300"/>
            <a:ext cx="2908300" cy="203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au 10">
            <a:extLst>
              <a:ext uri="{FF2B5EF4-FFF2-40B4-BE49-F238E27FC236}">
                <a16:creationId xmlns:a16="http://schemas.microsoft.com/office/drawing/2014/main" id="{92CEC898-5310-4E26-8BF1-FD659E4CC4CC}"/>
              </a:ext>
            </a:extLst>
          </p:cNvPr>
          <p:cNvGraphicFramePr>
            <a:graphicFrameLocks noGrp="1"/>
          </p:cNvGraphicFramePr>
          <p:nvPr>
            <p:extLst>
              <p:ext uri="{D42A27DB-BD31-4B8C-83A1-F6EECF244321}">
                <p14:modId xmlns:p14="http://schemas.microsoft.com/office/powerpoint/2010/main" val="2942691118"/>
              </p:ext>
            </p:extLst>
          </p:nvPr>
        </p:nvGraphicFramePr>
        <p:xfrm>
          <a:off x="1032404" y="5730698"/>
          <a:ext cx="2371196" cy="741680"/>
        </p:xfrm>
        <a:graphic>
          <a:graphicData uri="http://schemas.openxmlformats.org/drawingml/2006/table">
            <a:tbl>
              <a:tblPr firstRow="1" bandRow="1">
                <a:tableStyleId>{16D9F66E-5EB9-4882-86FB-DCBF35E3C3E4}</a:tableStyleId>
              </a:tblPr>
              <a:tblGrid>
                <a:gridCol w="592799">
                  <a:extLst>
                    <a:ext uri="{9D8B030D-6E8A-4147-A177-3AD203B41FA5}">
                      <a16:colId xmlns:a16="http://schemas.microsoft.com/office/drawing/2014/main" val="3192055508"/>
                    </a:ext>
                  </a:extLst>
                </a:gridCol>
                <a:gridCol w="592799">
                  <a:extLst>
                    <a:ext uri="{9D8B030D-6E8A-4147-A177-3AD203B41FA5}">
                      <a16:colId xmlns:a16="http://schemas.microsoft.com/office/drawing/2014/main" val="3440919553"/>
                    </a:ext>
                  </a:extLst>
                </a:gridCol>
                <a:gridCol w="592799">
                  <a:extLst>
                    <a:ext uri="{9D8B030D-6E8A-4147-A177-3AD203B41FA5}">
                      <a16:colId xmlns:a16="http://schemas.microsoft.com/office/drawing/2014/main" val="197455331"/>
                    </a:ext>
                  </a:extLst>
                </a:gridCol>
                <a:gridCol w="592799">
                  <a:extLst>
                    <a:ext uri="{9D8B030D-6E8A-4147-A177-3AD203B41FA5}">
                      <a16:colId xmlns:a16="http://schemas.microsoft.com/office/drawing/2014/main" val="2203833196"/>
                    </a:ext>
                  </a:extLst>
                </a:gridCol>
              </a:tblGrid>
              <a:tr h="370840">
                <a:tc>
                  <a:txBody>
                    <a:bodyPr/>
                    <a:lstStyle/>
                    <a:p>
                      <a:r>
                        <a:rPr lang="fr-FR" b="0" dirty="0"/>
                        <a:t>0</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dirty="0"/>
                        <a:t>1</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dirty="0"/>
                        <a:t>2</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dirty="0"/>
                        <a:t>3</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4226061"/>
                  </a:ext>
                </a:extLst>
              </a:tr>
              <a:tr h="370840">
                <a:tc>
                  <a:txBody>
                    <a:bodyPr/>
                    <a:lstStyle/>
                    <a:p>
                      <a:r>
                        <a:rPr lang="fr-FR"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409860"/>
                  </a:ext>
                </a:extLst>
              </a:tr>
            </a:tbl>
          </a:graphicData>
        </a:graphic>
      </p:graphicFrame>
      <p:graphicFrame>
        <p:nvGraphicFramePr>
          <p:cNvPr id="12" name="Tableau 11">
            <a:extLst>
              <a:ext uri="{FF2B5EF4-FFF2-40B4-BE49-F238E27FC236}">
                <a16:creationId xmlns:a16="http://schemas.microsoft.com/office/drawing/2014/main" id="{5B298F05-4B7B-4EFE-B2FF-2B08AD69C599}"/>
              </a:ext>
            </a:extLst>
          </p:cNvPr>
          <p:cNvGraphicFramePr>
            <a:graphicFrameLocks noGrp="1"/>
          </p:cNvGraphicFramePr>
          <p:nvPr>
            <p:extLst>
              <p:ext uri="{D42A27DB-BD31-4B8C-83A1-F6EECF244321}">
                <p14:modId xmlns:p14="http://schemas.microsoft.com/office/powerpoint/2010/main" val="1331208314"/>
              </p:ext>
            </p:extLst>
          </p:nvPr>
        </p:nvGraphicFramePr>
        <p:xfrm>
          <a:off x="6823604" y="5476698"/>
          <a:ext cx="2434695" cy="1952800"/>
        </p:xfrm>
        <a:graphic>
          <a:graphicData uri="http://schemas.openxmlformats.org/drawingml/2006/table">
            <a:tbl>
              <a:tblPr firstRow="1" bandRow="1">
                <a:tableStyleId>{16D9F66E-5EB9-4882-86FB-DCBF35E3C3E4}</a:tableStyleId>
              </a:tblPr>
              <a:tblGrid>
                <a:gridCol w="486939">
                  <a:extLst>
                    <a:ext uri="{9D8B030D-6E8A-4147-A177-3AD203B41FA5}">
                      <a16:colId xmlns:a16="http://schemas.microsoft.com/office/drawing/2014/main" val="2933539512"/>
                    </a:ext>
                  </a:extLst>
                </a:gridCol>
                <a:gridCol w="497814">
                  <a:extLst>
                    <a:ext uri="{9D8B030D-6E8A-4147-A177-3AD203B41FA5}">
                      <a16:colId xmlns:a16="http://schemas.microsoft.com/office/drawing/2014/main" val="3508763006"/>
                    </a:ext>
                  </a:extLst>
                </a:gridCol>
                <a:gridCol w="476064">
                  <a:extLst>
                    <a:ext uri="{9D8B030D-6E8A-4147-A177-3AD203B41FA5}">
                      <a16:colId xmlns:a16="http://schemas.microsoft.com/office/drawing/2014/main" val="3990023575"/>
                    </a:ext>
                  </a:extLst>
                </a:gridCol>
                <a:gridCol w="486939">
                  <a:extLst>
                    <a:ext uri="{9D8B030D-6E8A-4147-A177-3AD203B41FA5}">
                      <a16:colId xmlns:a16="http://schemas.microsoft.com/office/drawing/2014/main" val="588900600"/>
                    </a:ext>
                  </a:extLst>
                </a:gridCol>
                <a:gridCol w="486939">
                  <a:extLst>
                    <a:ext uri="{9D8B030D-6E8A-4147-A177-3AD203B41FA5}">
                      <a16:colId xmlns:a16="http://schemas.microsoft.com/office/drawing/2014/main" val="2533393579"/>
                    </a:ext>
                  </a:extLst>
                </a:gridCol>
              </a:tblGrid>
              <a:tr h="390560">
                <a:tc>
                  <a:txBody>
                    <a:bodyPr/>
                    <a:lstStyle/>
                    <a:p>
                      <a:endParaRPr lang="fr-FR" dirty="0"/>
                    </a:p>
                  </a:txBody>
                  <a:tcPr>
                    <a:lnL w="12700" cmpd="sng">
                      <a:noFill/>
                    </a:lnL>
                    <a:lnR w="12700" cap="flat" cmpd="sng" algn="ctr">
                      <a:solidFill>
                        <a:srgbClr val="FF0000"/>
                      </a:solidFill>
                      <a:prstDash val="dashDot"/>
                      <a:round/>
                      <a:headEnd type="none" w="med" len="med"/>
                      <a:tailEnd type="none" w="med" len="med"/>
                    </a:lnR>
                    <a:lnT w="12700" cmpd="sng">
                      <a:noFill/>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b="0" i="0" dirty="0"/>
                        <a:t>0</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i="0" dirty="0"/>
                        <a:t>1</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i="0" dirty="0"/>
                        <a:t>2</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i="0" dirty="0"/>
                        <a:t>3</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2395890"/>
                  </a:ext>
                </a:extLst>
              </a:tr>
              <a:tr h="390560">
                <a:tc>
                  <a:txBody>
                    <a:bodyPr/>
                    <a:lstStyle/>
                    <a:p>
                      <a:r>
                        <a:rPr lang="fr-FR" dirty="0"/>
                        <a:t>0</a:t>
                      </a:r>
                    </a:p>
                  </a:txBody>
                  <a:tcPr>
                    <a:lnL w="12700" cap="flat" cmpd="sng" algn="ctr">
                      <a:solidFill>
                        <a:srgbClr val="FF0000"/>
                      </a:solidFill>
                      <a:prstDash val="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809589"/>
                  </a:ext>
                </a:extLst>
              </a:tr>
              <a:tr h="390560">
                <a:tc>
                  <a:txBody>
                    <a:bodyPr/>
                    <a:lstStyle/>
                    <a:p>
                      <a:r>
                        <a:rPr lang="fr-FR" dirty="0"/>
                        <a:t>1</a:t>
                      </a:r>
                    </a:p>
                  </a:txBody>
                  <a:tcPr>
                    <a:lnL w="12700" cap="flat" cmpd="sng" algn="ctr">
                      <a:solidFill>
                        <a:srgbClr val="FF0000"/>
                      </a:solidFill>
                      <a:prstDash val="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2362536"/>
                  </a:ext>
                </a:extLst>
              </a:tr>
              <a:tr h="390560">
                <a:tc>
                  <a:txBody>
                    <a:bodyPr/>
                    <a:lstStyle/>
                    <a:p>
                      <a:r>
                        <a:rPr lang="fr-FR" dirty="0"/>
                        <a:t>2</a:t>
                      </a:r>
                    </a:p>
                  </a:txBody>
                  <a:tcPr>
                    <a:lnL w="12700" cap="flat" cmpd="sng" algn="ctr">
                      <a:solidFill>
                        <a:srgbClr val="FF0000"/>
                      </a:solidFill>
                      <a:prstDash val="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347314"/>
                  </a:ext>
                </a:extLst>
              </a:tr>
              <a:tr h="390560">
                <a:tc>
                  <a:txBody>
                    <a:bodyPr/>
                    <a:lstStyle/>
                    <a:p>
                      <a:r>
                        <a:rPr lang="fr-FR" dirty="0"/>
                        <a:t>3</a:t>
                      </a:r>
                    </a:p>
                  </a:txBody>
                  <a:tcPr>
                    <a:lnL w="12700" cap="flat" cmpd="sng" algn="ctr">
                      <a:solidFill>
                        <a:srgbClr val="FF0000"/>
                      </a:solidFill>
                      <a:prstDash val="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506086"/>
                  </a:ext>
                </a:extLst>
              </a:tr>
            </a:tbl>
          </a:graphicData>
        </a:graphic>
      </p:graphicFrame>
      <p:graphicFrame>
        <p:nvGraphicFramePr>
          <p:cNvPr id="13" name="Tableau 12">
            <a:extLst>
              <a:ext uri="{FF2B5EF4-FFF2-40B4-BE49-F238E27FC236}">
                <a16:creationId xmlns:a16="http://schemas.microsoft.com/office/drawing/2014/main" id="{509EE583-EA95-44B6-84DA-B1DB6E2253C0}"/>
              </a:ext>
            </a:extLst>
          </p:cNvPr>
          <p:cNvGraphicFramePr>
            <a:graphicFrameLocks noGrp="1"/>
          </p:cNvGraphicFramePr>
          <p:nvPr>
            <p:extLst>
              <p:ext uri="{D42A27DB-BD31-4B8C-83A1-F6EECF244321}">
                <p14:modId xmlns:p14="http://schemas.microsoft.com/office/powerpoint/2010/main" val="2445208991"/>
              </p:ext>
            </p:extLst>
          </p:nvPr>
        </p:nvGraphicFramePr>
        <p:xfrm>
          <a:off x="4559299" y="5908498"/>
          <a:ext cx="1117601" cy="741680"/>
        </p:xfrm>
        <a:graphic>
          <a:graphicData uri="http://schemas.openxmlformats.org/drawingml/2006/table">
            <a:tbl>
              <a:tblPr firstRow="1" bandRow="1">
                <a:tableStyleId>{16D9F66E-5EB9-4882-86FB-DCBF35E3C3E4}</a:tableStyleId>
              </a:tblPr>
              <a:tblGrid>
                <a:gridCol w="1117601">
                  <a:extLst>
                    <a:ext uri="{9D8B030D-6E8A-4147-A177-3AD203B41FA5}">
                      <a16:colId xmlns:a16="http://schemas.microsoft.com/office/drawing/2014/main" val="468805461"/>
                    </a:ext>
                  </a:extLst>
                </a:gridCol>
              </a:tblGrid>
              <a:tr h="370840">
                <a:tc>
                  <a:txBody>
                    <a:bodyPr/>
                    <a:lstStyle/>
                    <a:p>
                      <a:pPr algn="ctr"/>
                      <a:r>
                        <a:rPr lang="fr-FR" b="0" dirty="0"/>
                        <a:t>Indice</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166137"/>
                  </a:ext>
                </a:extLst>
              </a:tr>
              <a:tr h="370840">
                <a:tc>
                  <a:txBody>
                    <a:bodyPr/>
                    <a:lstStyle/>
                    <a:p>
                      <a:pPr algn="ctr"/>
                      <a:r>
                        <a:rPr lang="fr-FR" dirty="0"/>
                        <a:t>Elément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147323"/>
                  </a:ext>
                </a:extLst>
              </a:tr>
            </a:tbl>
          </a:graphicData>
        </a:graphic>
      </p:graphicFrame>
      <p:cxnSp>
        <p:nvCxnSpPr>
          <p:cNvPr id="15" name="Connecteur droit avec flèche 14">
            <a:extLst>
              <a:ext uri="{FF2B5EF4-FFF2-40B4-BE49-F238E27FC236}">
                <a16:creationId xmlns:a16="http://schemas.microsoft.com/office/drawing/2014/main" id="{1616C049-C358-4BDC-84C4-30706DAC7773}"/>
              </a:ext>
            </a:extLst>
          </p:cNvPr>
          <p:cNvCxnSpPr>
            <a:cxnSpLocks/>
          </p:cNvCxnSpPr>
          <p:nvPr/>
        </p:nvCxnSpPr>
        <p:spPr>
          <a:xfrm flipH="1">
            <a:off x="3378200" y="5892800"/>
            <a:ext cx="11557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Connecteur droit avec flèche 18">
            <a:extLst>
              <a:ext uri="{FF2B5EF4-FFF2-40B4-BE49-F238E27FC236}">
                <a16:creationId xmlns:a16="http://schemas.microsoft.com/office/drawing/2014/main" id="{423C400B-B702-433E-8D26-D6F6FEFD4BEF}"/>
              </a:ext>
            </a:extLst>
          </p:cNvPr>
          <p:cNvCxnSpPr>
            <a:cxnSpLocks/>
          </p:cNvCxnSpPr>
          <p:nvPr/>
        </p:nvCxnSpPr>
        <p:spPr>
          <a:xfrm flipH="1">
            <a:off x="3403600" y="6438900"/>
            <a:ext cx="11557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Connecteur droit avec flèche 17">
            <a:extLst>
              <a:ext uri="{FF2B5EF4-FFF2-40B4-BE49-F238E27FC236}">
                <a16:creationId xmlns:a16="http://schemas.microsoft.com/office/drawing/2014/main" id="{0C868EF5-0B04-479C-BB3D-F282B8B69792}"/>
              </a:ext>
            </a:extLst>
          </p:cNvPr>
          <p:cNvCxnSpPr/>
          <p:nvPr/>
        </p:nvCxnSpPr>
        <p:spPr>
          <a:xfrm flipV="1">
            <a:off x="5676900" y="5524500"/>
            <a:ext cx="1574800" cy="419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eur droit avec flèche 20">
            <a:extLst>
              <a:ext uri="{FF2B5EF4-FFF2-40B4-BE49-F238E27FC236}">
                <a16:creationId xmlns:a16="http://schemas.microsoft.com/office/drawing/2014/main" id="{938C99AC-A20C-4869-B5B7-830EBF083270}"/>
              </a:ext>
            </a:extLst>
          </p:cNvPr>
          <p:cNvCxnSpPr/>
          <p:nvPr/>
        </p:nvCxnSpPr>
        <p:spPr>
          <a:xfrm>
            <a:off x="5689600" y="5969000"/>
            <a:ext cx="10795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necteur droit avec flèche 23">
            <a:extLst>
              <a:ext uri="{FF2B5EF4-FFF2-40B4-BE49-F238E27FC236}">
                <a16:creationId xmlns:a16="http://schemas.microsoft.com/office/drawing/2014/main" id="{E4BA8C71-0627-4F76-AB88-E2DE6AA0F024}"/>
              </a:ext>
            </a:extLst>
          </p:cNvPr>
          <p:cNvCxnSpPr>
            <a:cxnSpLocks/>
          </p:cNvCxnSpPr>
          <p:nvPr/>
        </p:nvCxnSpPr>
        <p:spPr>
          <a:xfrm>
            <a:off x="5715000" y="6451600"/>
            <a:ext cx="16637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6565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tableaux</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Déclaration Vecteur: </a:t>
            </a:r>
            <a:r>
              <a:rPr lang="fr-FR" sz="2670" spc="-1" dirty="0">
                <a:solidFill>
                  <a:srgbClr val="000000"/>
                </a:solidFill>
              </a:rPr>
              <a:t>créer une variable T qui est un tableau des entiers qui contient 5 cases </a:t>
            </a:r>
          </a:p>
          <a:p>
            <a:pPr marL="889200" lvl="1" indent="-324000">
              <a:spcBef>
                <a:spcPts val="938"/>
              </a:spcBef>
              <a:buSzPct val="100000"/>
              <a:buBlip>
                <a:blip r:embed="rId3"/>
              </a:buBlip>
            </a:pPr>
            <a:r>
              <a:rPr lang="fr-FR" sz="2670" u="sng" spc="-1" dirty="0">
                <a:solidFill>
                  <a:srgbClr val="000000"/>
                </a:solidFill>
              </a:rPr>
              <a:t>En algorithmique: </a:t>
            </a:r>
          </a:p>
          <a:p>
            <a:pPr marL="1346400" lvl="2" indent="-324000">
              <a:spcBef>
                <a:spcPts val="938"/>
              </a:spcBef>
              <a:buSzPct val="100000"/>
              <a:buBlip>
                <a:blip r:embed="rId3"/>
              </a:buBlip>
            </a:pPr>
            <a:r>
              <a:rPr lang="fr-FR" sz="2400" spc="-1" dirty="0">
                <a:solidFill>
                  <a:srgbClr val="000000"/>
                </a:solidFill>
              </a:rPr>
              <a:t>Variable </a:t>
            </a:r>
            <a:r>
              <a:rPr lang="fr-FR" sz="2400" i="1" spc="-1" dirty="0" err="1">
                <a:solidFill>
                  <a:srgbClr val="000000"/>
                </a:solidFill>
              </a:rPr>
              <a:t>nom_var</a:t>
            </a:r>
            <a:r>
              <a:rPr lang="fr-FR" sz="2400" i="1" spc="-1" dirty="0">
                <a:solidFill>
                  <a:srgbClr val="000000"/>
                </a:solidFill>
              </a:rPr>
              <a:t> </a:t>
            </a:r>
            <a:r>
              <a:rPr lang="fr-FR" sz="2400" spc="-1" dirty="0">
                <a:solidFill>
                  <a:srgbClr val="000000"/>
                </a:solidFill>
              </a:rPr>
              <a:t>: Tableau[nb] de Type…</a:t>
            </a:r>
          </a:p>
          <a:p>
            <a:pPr marL="1803600" lvl="3" indent="-324000">
              <a:spcBef>
                <a:spcPts val="938"/>
              </a:spcBef>
              <a:buSzPct val="100000"/>
              <a:buBlip>
                <a:blip r:embed="rId3"/>
              </a:buBlip>
            </a:pPr>
            <a:r>
              <a:rPr lang="fr-FR" sz="2000" spc="-1" dirty="0">
                <a:solidFill>
                  <a:srgbClr val="000000"/>
                </a:solidFill>
              </a:rPr>
              <a:t>Example:- Variable T:Tableau[5] d’entiers</a:t>
            </a:r>
          </a:p>
          <a:p>
            <a:pPr marL="1936800" lvl="4">
              <a:spcBef>
                <a:spcPts val="938"/>
              </a:spcBef>
              <a:buSzPct val="100000"/>
            </a:pPr>
            <a:endParaRPr lang="fr-FR" spc="-1" dirty="0">
              <a:solidFill>
                <a:srgbClr val="000000"/>
              </a:solidFill>
            </a:endParaRPr>
          </a:p>
          <a:p>
            <a:pPr marL="889200" lvl="1" indent="-324000">
              <a:spcBef>
                <a:spcPts val="938"/>
              </a:spcBef>
              <a:buSzPct val="100000"/>
              <a:buBlip>
                <a:blip r:embed="rId3"/>
              </a:buBlip>
            </a:pPr>
            <a:r>
              <a:rPr lang="fr-FR" sz="2670" u="sng" spc="-1" dirty="0">
                <a:solidFill>
                  <a:srgbClr val="000000"/>
                </a:solidFill>
              </a:rPr>
              <a:t>En langage C:</a:t>
            </a:r>
          </a:p>
          <a:p>
            <a:pPr marL="1346400" lvl="2" indent="-324000">
              <a:spcBef>
                <a:spcPts val="938"/>
              </a:spcBef>
              <a:buSzPct val="100000"/>
              <a:buBlip>
                <a:blip r:embed="rId3"/>
              </a:buBlip>
            </a:pPr>
            <a:r>
              <a:rPr lang="fr-FR" sz="2400" spc="-1" dirty="0">
                <a:solidFill>
                  <a:srgbClr val="000000"/>
                </a:solidFill>
              </a:rPr>
              <a:t>Type </a:t>
            </a:r>
            <a:r>
              <a:rPr lang="fr-FR" sz="2400" spc="-1" dirty="0" err="1">
                <a:solidFill>
                  <a:srgbClr val="000000"/>
                </a:solidFill>
              </a:rPr>
              <a:t>nom_var</a:t>
            </a:r>
            <a:r>
              <a:rPr lang="fr-FR" sz="2400" spc="-1" dirty="0">
                <a:solidFill>
                  <a:srgbClr val="000000"/>
                </a:solidFill>
              </a:rPr>
              <a:t>[nb]</a:t>
            </a:r>
          </a:p>
          <a:p>
            <a:pPr marL="1803600" lvl="3" indent="-324000">
              <a:spcBef>
                <a:spcPts val="938"/>
              </a:spcBef>
              <a:buSzPct val="100000"/>
              <a:buBlip>
                <a:blip r:embed="rId3"/>
              </a:buBlip>
            </a:pPr>
            <a:r>
              <a:rPr lang="fr-FR" sz="2000" spc="-1" dirty="0">
                <a:solidFill>
                  <a:srgbClr val="000000"/>
                </a:solidFill>
              </a:rPr>
              <a:t>Example:- </a:t>
            </a:r>
            <a:r>
              <a:rPr lang="fr-FR" sz="2000" spc="-1" dirty="0" err="1">
                <a:solidFill>
                  <a:srgbClr val="000000"/>
                </a:solidFill>
              </a:rPr>
              <a:t>int</a:t>
            </a:r>
            <a:r>
              <a:rPr lang="fr-FR" sz="2000" spc="-1" dirty="0">
                <a:solidFill>
                  <a:srgbClr val="000000"/>
                </a:solidFill>
              </a:rPr>
              <a:t> T[5]</a:t>
            </a:r>
          </a:p>
          <a:p>
            <a:pPr marL="1803600" lvl="3" indent="-324000">
              <a:spcBef>
                <a:spcPts val="938"/>
              </a:spcBef>
              <a:buSzPct val="100000"/>
              <a:buBlip>
                <a:blip r:embed="rId3"/>
              </a:buBlip>
            </a:pPr>
            <a:endParaRPr lang="fr-FR" sz="2000" spc="-1" dirty="0">
              <a:solidFill>
                <a:srgbClr val="000000"/>
              </a:solidFill>
            </a:endParaRPr>
          </a:p>
          <a:p>
            <a:pPr marL="432000" indent="-324000">
              <a:spcBef>
                <a:spcPts val="938"/>
              </a:spcBef>
              <a:buSzPct val="100000"/>
              <a:buBlip>
                <a:blip r:embed="rId3"/>
              </a:buBlip>
            </a:pPr>
            <a:r>
              <a:rPr lang="fr-FR" sz="2670" b="1" spc="-1" dirty="0">
                <a:solidFill>
                  <a:srgbClr val="FF0000"/>
                </a:solidFill>
              </a:rPr>
              <a:t>Rappel</a:t>
            </a:r>
            <a:r>
              <a:rPr lang="fr-FR" sz="2670" b="1" spc="-1" dirty="0">
                <a:solidFill>
                  <a:srgbClr val="000000"/>
                </a:solidFill>
              </a:rPr>
              <a:t> </a:t>
            </a:r>
          </a:p>
          <a:p>
            <a:pPr marL="889200" lvl="1" indent="-324000">
              <a:spcBef>
                <a:spcPts val="938"/>
              </a:spcBef>
              <a:buSzPct val="100000"/>
              <a:buBlip>
                <a:blip r:embed="rId3"/>
              </a:buBlip>
            </a:pPr>
            <a:r>
              <a:rPr lang="fr-FR" sz="2000" spc="-1" dirty="0"/>
              <a:t>le nom d’un tableau représente l’adresse de la première composante.</a:t>
            </a:r>
          </a:p>
          <a:p>
            <a:pPr marL="108000">
              <a:spcBef>
                <a:spcPts val="938"/>
              </a:spcBef>
              <a:buSzPct val="100000"/>
            </a:pPr>
            <a:endParaRPr lang="fr-FR" sz="2670" b="0" strike="noStrike" spc="-1" dirty="0">
              <a:solidFill>
                <a:srgbClr val="000000"/>
              </a:solidFill>
              <a:latin typeface="Arial"/>
            </a:endParaRPr>
          </a:p>
        </p:txBody>
      </p:sp>
      <p:pic>
        <p:nvPicPr>
          <p:cNvPr id="20" name="Picture 6" descr="Icône Rappel - Téléchargement gratuit en PNG et vecteurs">
            <a:extLst>
              <a:ext uri="{FF2B5EF4-FFF2-40B4-BE49-F238E27FC236}">
                <a16:creationId xmlns:a16="http://schemas.microsoft.com/office/drawing/2014/main" id="{EBD367D4-5FCB-4996-8967-9E74178E1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5743575"/>
            <a:ext cx="365125" cy="365125"/>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9">
            <a:extLst>
              <a:ext uri="{FF2B5EF4-FFF2-40B4-BE49-F238E27FC236}">
                <a16:creationId xmlns:a16="http://schemas.microsoft.com/office/drawing/2014/main" id="{3E254390-8EB2-4EA6-A893-1C2B43A236C0}"/>
              </a:ext>
            </a:extLst>
          </p:cNvPr>
          <p:cNvSpPr txBox="1">
            <a:spLocks noChangeArrowheads="1"/>
          </p:cNvSpPr>
          <p:nvPr/>
        </p:nvSpPr>
        <p:spPr bwMode="auto">
          <a:xfrm>
            <a:off x="2092325" y="6513513"/>
            <a:ext cx="584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A" altLang="en-US" dirty="0">
                <a:solidFill>
                  <a:schemeClr val="accent2"/>
                </a:solidFill>
              </a:rPr>
              <a:t>&amp;tableau[0] et tableau sont une seule et même adresse.</a:t>
            </a:r>
          </a:p>
        </p:txBody>
      </p:sp>
    </p:spTree>
    <p:extLst>
      <p:ext uri="{BB962C8B-B14F-4D97-AF65-F5344CB8AC3E}">
        <p14:creationId xmlns:p14="http://schemas.microsoft.com/office/powerpoint/2010/main" val="72123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tableaux</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Déclaration Matrice: </a:t>
            </a:r>
            <a:r>
              <a:rPr lang="fr-FR" sz="2670" spc="-1" dirty="0">
                <a:solidFill>
                  <a:srgbClr val="000000"/>
                </a:solidFill>
              </a:rPr>
              <a:t>créer une variable T qui est un tableau des entiers qui contient 3 cases en ligne et 2 cases en colonne. </a:t>
            </a:r>
          </a:p>
          <a:p>
            <a:pPr marL="889200" lvl="1" indent="-324000">
              <a:spcBef>
                <a:spcPts val="938"/>
              </a:spcBef>
              <a:buSzPct val="100000"/>
              <a:buBlip>
                <a:blip r:embed="rId3"/>
              </a:buBlip>
            </a:pPr>
            <a:r>
              <a:rPr lang="fr-FR" sz="2670" u="sng" spc="-1" dirty="0">
                <a:solidFill>
                  <a:srgbClr val="000000"/>
                </a:solidFill>
              </a:rPr>
              <a:t>En algorithmique: </a:t>
            </a:r>
          </a:p>
          <a:p>
            <a:pPr marL="1346400" lvl="2" indent="-324000">
              <a:spcBef>
                <a:spcPts val="938"/>
              </a:spcBef>
              <a:buSzPct val="100000"/>
              <a:buBlip>
                <a:blip r:embed="rId3"/>
              </a:buBlip>
            </a:pPr>
            <a:r>
              <a:rPr lang="fr-FR" sz="2400" spc="-1" dirty="0">
                <a:solidFill>
                  <a:srgbClr val="000000"/>
                </a:solidFill>
              </a:rPr>
              <a:t>Variable </a:t>
            </a:r>
            <a:r>
              <a:rPr lang="fr-FR" sz="2400" i="1" spc="-1" dirty="0">
                <a:solidFill>
                  <a:srgbClr val="000000"/>
                </a:solidFill>
              </a:rPr>
              <a:t>T</a:t>
            </a:r>
            <a:r>
              <a:rPr lang="fr-FR" sz="2400" spc="-1" dirty="0">
                <a:solidFill>
                  <a:srgbClr val="000000"/>
                </a:solidFill>
              </a:rPr>
              <a:t>: Tableau(3, 2) d’entiers</a:t>
            </a:r>
          </a:p>
          <a:p>
            <a:pPr marL="1479600" lvl="3">
              <a:spcBef>
                <a:spcPts val="938"/>
              </a:spcBef>
              <a:buSzPct val="100000"/>
            </a:pPr>
            <a:endParaRPr lang="fr-FR" sz="2000" spc="-1" dirty="0">
              <a:solidFill>
                <a:srgbClr val="000000"/>
              </a:solidFill>
            </a:endParaRPr>
          </a:p>
          <a:p>
            <a:pPr marL="1936800" lvl="4">
              <a:spcBef>
                <a:spcPts val="938"/>
              </a:spcBef>
              <a:buSzPct val="100000"/>
            </a:pPr>
            <a:endParaRPr lang="fr-FR" spc="-1" dirty="0">
              <a:solidFill>
                <a:srgbClr val="000000"/>
              </a:solidFill>
            </a:endParaRPr>
          </a:p>
          <a:p>
            <a:pPr marL="889200" lvl="1" indent="-324000">
              <a:spcBef>
                <a:spcPts val="938"/>
              </a:spcBef>
              <a:buSzPct val="100000"/>
              <a:buBlip>
                <a:blip r:embed="rId3"/>
              </a:buBlip>
            </a:pPr>
            <a:r>
              <a:rPr lang="fr-FR" sz="2670" u="sng" spc="-1" dirty="0">
                <a:solidFill>
                  <a:srgbClr val="000000"/>
                </a:solidFill>
              </a:rPr>
              <a:t>En langage C:</a:t>
            </a:r>
          </a:p>
          <a:p>
            <a:pPr marL="1346400" lvl="2" indent="-324000">
              <a:spcBef>
                <a:spcPts val="938"/>
              </a:spcBef>
              <a:buSzPct val="100000"/>
              <a:buBlip>
                <a:blip r:embed="rId3"/>
              </a:buBlip>
            </a:pPr>
            <a:r>
              <a:rPr lang="fr-FR" sz="2400" spc="-1" dirty="0">
                <a:solidFill>
                  <a:srgbClr val="000000"/>
                </a:solidFill>
              </a:rPr>
              <a:t>Type </a:t>
            </a:r>
            <a:r>
              <a:rPr lang="fr-FR" sz="2400" spc="-1" dirty="0" err="1">
                <a:solidFill>
                  <a:srgbClr val="000000"/>
                </a:solidFill>
              </a:rPr>
              <a:t>nom_var</a:t>
            </a:r>
            <a:r>
              <a:rPr lang="fr-FR" sz="2400" spc="-1" dirty="0">
                <a:solidFill>
                  <a:srgbClr val="000000"/>
                </a:solidFill>
              </a:rPr>
              <a:t>[</a:t>
            </a:r>
            <a:r>
              <a:rPr lang="fr-FR" sz="2400" spc="-1" dirty="0" err="1">
                <a:solidFill>
                  <a:srgbClr val="000000"/>
                </a:solidFill>
              </a:rPr>
              <a:t>nb_lignes</a:t>
            </a:r>
            <a:r>
              <a:rPr lang="fr-FR" sz="2400" spc="-1" dirty="0">
                <a:solidFill>
                  <a:srgbClr val="000000"/>
                </a:solidFill>
              </a:rPr>
              <a:t>][</a:t>
            </a:r>
            <a:r>
              <a:rPr lang="fr-FR" sz="2400" spc="-1" dirty="0" err="1">
                <a:solidFill>
                  <a:srgbClr val="000000"/>
                </a:solidFill>
              </a:rPr>
              <a:t>nb_colonnes</a:t>
            </a:r>
            <a:r>
              <a:rPr lang="fr-FR" sz="2400" spc="-1" dirty="0">
                <a:solidFill>
                  <a:srgbClr val="000000"/>
                </a:solidFill>
              </a:rPr>
              <a:t>]</a:t>
            </a:r>
          </a:p>
          <a:p>
            <a:pPr marL="1803600" lvl="3" indent="-324000">
              <a:spcBef>
                <a:spcPts val="938"/>
              </a:spcBef>
              <a:buSzPct val="100000"/>
              <a:buBlip>
                <a:blip r:embed="rId3"/>
              </a:buBlip>
            </a:pPr>
            <a:r>
              <a:rPr lang="fr-FR" sz="2000" spc="-1" dirty="0">
                <a:solidFill>
                  <a:srgbClr val="000000"/>
                </a:solidFill>
              </a:rPr>
              <a:t>Example:- </a:t>
            </a:r>
            <a:r>
              <a:rPr lang="fr-FR" sz="2000" spc="-1" dirty="0" err="1">
                <a:solidFill>
                  <a:srgbClr val="000000"/>
                </a:solidFill>
              </a:rPr>
              <a:t>int</a:t>
            </a:r>
            <a:r>
              <a:rPr lang="fr-FR" sz="2000" spc="-1" dirty="0">
                <a:solidFill>
                  <a:srgbClr val="000000"/>
                </a:solidFill>
              </a:rPr>
              <a:t> T[3][2]</a:t>
            </a:r>
          </a:p>
          <a:p>
            <a:pPr marL="108000">
              <a:spcBef>
                <a:spcPts val="938"/>
              </a:spcBef>
              <a:buSzPct val="100000"/>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128526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tableaux</a:t>
            </a:r>
            <a:endParaRPr lang="fr-FR" sz="3200" b="0" strike="noStrike" cap="small" spc="-1" dirty="0">
              <a:solidFill>
                <a:srgbClr val="666666"/>
              </a:solidFill>
              <a:latin typeface="Arial"/>
            </a:endParaRPr>
          </a:p>
        </p:txBody>
      </p:sp>
      <mc:AlternateContent xmlns:mc="http://schemas.openxmlformats.org/markup-compatibility/2006">
        <mc:Choice xmlns:a14="http://schemas.microsoft.com/office/drawing/2010/main" Requires="a14">
          <p:sp>
            <p:nvSpPr>
              <p:cNvPr id="193" name="TextShape 2"/>
              <p:cNvSpPr txBox="1"/>
              <p:nvPr/>
            </p:nvSpPr>
            <p:spPr>
              <a:xfrm>
                <a:off x="504000" y="1152000"/>
                <a:ext cx="452520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Exemple: </a:t>
                </a:r>
                <a:r>
                  <a:rPr lang="fr-FR" sz="2670" spc="-1" dirty="0">
                    <a:solidFill>
                      <a:srgbClr val="000000"/>
                    </a:solidFill>
                  </a:rPr>
                  <a:t>Ecrire un algorithme qui</a:t>
                </a:r>
              </a:p>
              <a:p>
                <a:pPr marL="889200" lvl="1" indent="-324000">
                  <a:spcBef>
                    <a:spcPts val="938"/>
                  </a:spcBef>
                  <a:buSzPct val="100000"/>
                  <a:buBlip>
                    <a:blip r:embed="rId3"/>
                  </a:buBlip>
                </a:pPr>
                <a:r>
                  <a:rPr lang="fr-FR" sz="2670" spc="-1" dirty="0">
                    <a:solidFill>
                      <a:srgbClr val="000000"/>
                    </a:solidFill>
                  </a:rPr>
                  <a:t>Lit un tableau de 10 entiers puis</a:t>
                </a:r>
              </a:p>
              <a:p>
                <a:pPr marL="889200" lvl="1" indent="-324000">
                  <a:spcBef>
                    <a:spcPts val="938"/>
                  </a:spcBef>
                  <a:buSzPct val="100000"/>
                  <a:buBlip>
                    <a:blip r:embed="rId3"/>
                  </a:buBlip>
                </a:pPr>
                <a:r>
                  <a:rPr lang="fr-FR" sz="2670" spc="-1" dirty="0">
                    <a:solidFill>
                      <a:srgbClr val="000000"/>
                    </a:solidFill>
                  </a:rPr>
                  <a:t>Affiche la variance de ces 10 entiers</a:t>
                </a:r>
              </a:p>
              <a:p>
                <a:pPr marL="1346400" lvl="2" indent="-324000">
                  <a:spcBef>
                    <a:spcPts val="938"/>
                  </a:spcBef>
                  <a:buSzPct val="100000"/>
                  <a:buBlip>
                    <a:blip r:embed="rId3"/>
                  </a:buBlip>
                </a:pPr>
                <a:r>
                  <a:rPr lang="fr-FR" sz="2400" spc="-1" dirty="0">
                    <a:solidFill>
                      <a:srgbClr val="FF0000"/>
                    </a:solidFill>
                  </a:rPr>
                  <a:t>Rappel</a:t>
                </a:r>
                <a:r>
                  <a:rPr lang="fr-FR" sz="2400" spc="-1" dirty="0">
                    <a:solidFill>
                      <a:srgbClr val="000000"/>
                    </a:solidFill>
                  </a:rPr>
                  <a:t>:</a:t>
                </a:r>
              </a:p>
              <a:p>
                <a:pPr marL="1803600" lvl="3" indent="-324000">
                  <a:spcBef>
                    <a:spcPts val="938"/>
                  </a:spcBef>
                  <a:buSzPct val="100000"/>
                  <a:buBlip>
                    <a:blip r:embed="rId3"/>
                  </a:buBlip>
                </a:pPr>
                <a:r>
                  <a:rPr lang="fr-FR" sz="2000" spc="-1" dirty="0">
                    <a:solidFill>
                      <a:srgbClr val="000000"/>
                    </a:solidFill>
                  </a:rPr>
                  <a:t>Variance =</a:t>
                </a:r>
                <a14:m>
                  <m:oMath xmlns:m="http://schemas.openxmlformats.org/officeDocument/2006/math">
                    <m:f>
                      <m:fPr>
                        <m:ctrlPr>
                          <a:rPr lang="fr-FR" sz="2000" i="1" spc="-1" smtClean="0">
                            <a:solidFill>
                              <a:srgbClr val="000000"/>
                            </a:solidFill>
                            <a:latin typeface="Cambria Math" panose="02040503050406030204" pitchFamily="18" charset="0"/>
                          </a:rPr>
                        </m:ctrlPr>
                      </m:fPr>
                      <m:num>
                        <m:nary>
                          <m:naryPr>
                            <m:chr m:val="∑"/>
                            <m:subHide m:val="on"/>
                            <m:supHide m:val="on"/>
                            <m:ctrlPr>
                              <a:rPr lang="fr-FR" sz="2000" i="1" spc="-1">
                                <a:solidFill>
                                  <a:srgbClr val="000000"/>
                                </a:solidFill>
                                <a:latin typeface="Cambria Math" panose="02040503050406030204" pitchFamily="18" charset="0"/>
                              </a:rPr>
                            </m:ctrlPr>
                          </m:naryPr>
                          <m:sub/>
                          <m:sup/>
                          <m:e>
                            <m:sSup>
                              <m:sSupPr>
                                <m:ctrlPr>
                                  <a:rPr lang="fr-FR" sz="2000" i="1" spc="-1">
                                    <a:solidFill>
                                      <a:srgbClr val="000000"/>
                                    </a:solidFill>
                                    <a:latin typeface="Cambria Math" panose="02040503050406030204" pitchFamily="18" charset="0"/>
                                  </a:rPr>
                                </m:ctrlPr>
                              </m:sSupPr>
                              <m:e>
                                <m:r>
                                  <a:rPr lang="fr-FR" sz="2000" i="1" spc="-1">
                                    <a:solidFill>
                                      <a:srgbClr val="000000"/>
                                    </a:solidFill>
                                    <a:latin typeface="Cambria Math" panose="02040503050406030204" pitchFamily="18" charset="0"/>
                                  </a:rPr>
                                  <m:t>(</m:t>
                                </m:r>
                                <m:sSub>
                                  <m:sSubPr>
                                    <m:ctrlPr>
                                      <a:rPr lang="fr-FR" sz="2000" i="1" spc="-1">
                                        <a:solidFill>
                                          <a:srgbClr val="000000"/>
                                        </a:solidFill>
                                        <a:latin typeface="Cambria Math" panose="02040503050406030204" pitchFamily="18" charset="0"/>
                                      </a:rPr>
                                    </m:ctrlPr>
                                  </m:sSubPr>
                                  <m:e>
                                    <m:r>
                                      <a:rPr lang="fr-FR" sz="2000" i="1" spc="-1">
                                        <a:solidFill>
                                          <a:srgbClr val="000000"/>
                                        </a:solidFill>
                                        <a:latin typeface="Cambria Math" panose="02040503050406030204" pitchFamily="18" charset="0"/>
                                      </a:rPr>
                                      <m:t>𝑥</m:t>
                                    </m:r>
                                  </m:e>
                                  <m:sub>
                                    <m:r>
                                      <a:rPr lang="fr-FR" sz="2000" i="1" spc="-1">
                                        <a:solidFill>
                                          <a:srgbClr val="000000"/>
                                        </a:solidFill>
                                        <a:latin typeface="Cambria Math" panose="02040503050406030204" pitchFamily="18" charset="0"/>
                                      </a:rPr>
                                      <m:t>𝑖</m:t>
                                    </m:r>
                                  </m:sub>
                                </m:sSub>
                                <m:r>
                                  <a:rPr lang="fr-FR" sz="2000" i="1" spc="-1">
                                    <a:solidFill>
                                      <a:srgbClr val="000000"/>
                                    </a:solidFill>
                                    <a:latin typeface="Cambria Math" panose="02040503050406030204" pitchFamily="18" charset="0"/>
                                  </a:rPr>
                                  <m:t>−</m:t>
                                </m:r>
                                <m:r>
                                  <a:rPr lang="fr-FR" sz="2000" i="1" spc="-1">
                                    <a:solidFill>
                                      <a:srgbClr val="000000"/>
                                    </a:solidFill>
                                    <a:latin typeface="Cambria Math" panose="02040503050406030204" pitchFamily="18" charset="0"/>
                                  </a:rPr>
                                  <m:t>𝑀</m:t>
                                </m:r>
                                <m:r>
                                  <a:rPr lang="fr-FR" sz="2000" i="1" spc="-1">
                                    <a:solidFill>
                                      <a:srgbClr val="000000"/>
                                    </a:solidFill>
                                    <a:latin typeface="Cambria Math" panose="02040503050406030204" pitchFamily="18" charset="0"/>
                                  </a:rPr>
                                  <m:t>)</m:t>
                                </m:r>
                              </m:e>
                              <m:sup>
                                <m:r>
                                  <a:rPr lang="fr-FR" sz="2000" i="1" spc="-1">
                                    <a:solidFill>
                                      <a:srgbClr val="000000"/>
                                    </a:solidFill>
                                    <a:latin typeface="Cambria Math" panose="02040503050406030204" pitchFamily="18" charset="0"/>
                                  </a:rPr>
                                  <m:t>2</m:t>
                                </m:r>
                              </m:sup>
                            </m:sSup>
                          </m:e>
                        </m:nary>
                      </m:num>
                      <m:den>
                        <m:r>
                          <a:rPr lang="fr-FR" sz="2000" b="0" i="1" spc="-1" smtClean="0">
                            <a:solidFill>
                              <a:srgbClr val="000000"/>
                            </a:solidFill>
                            <a:latin typeface="Cambria Math" panose="02040503050406030204" pitchFamily="18" charset="0"/>
                          </a:rPr>
                          <m:t>𝑛</m:t>
                        </m:r>
                      </m:den>
                    </m:f>
                  </m:oMath>
                </a14:m>
                <a:r>
                  <a:rPr lang="fr-FR" sz="2000" spc="-1" dirty="0">
                    <a:solidFill>
                      <a:srgbClr val="000000"/>
                    </a:solidFill>
                  </a:rPr>
                  <a:t> où</a:t>
                </a:r>
              </a:p>
              <a:p>
                <a:pPr marL="2260800" lvl="4" indent="-324000">
                  <a:spcBef>
                    <a:spcPts val="938"/>
                  </a:spcBef>
                  <a:buSzPct val="100000"/>
                  <a:buBlip>
                    <a:blip r:embed="rId3"/>
                  </a:buBlip>
                </a:pPr>
                <a14:m>
                  <m:oMath xmlns:m="http://schemas.openxmlformats.org/officeDocument/2006/math">
                    <m:r>
                      <a:rPr lang="fr-FR" sz="2000" i="1" spc="-1">
                        <a:solidFill>
                          <a:srgbClr val="000000"/>
                        </a:solidFill>
                        <a:latin typeface="Cambria Math" panose="02040503050406030204" pitchFamily="18" charset="0"/>
                      </a:rPr>
                      <m:t>𝑀</m:t>
                    </m:r>
                  </m:oMath>
                </a14:m>
                <a:r>
                  <a:rPr lang="fr-FR" sz="2000" spc="-1" dirty="0">
                    <a:solidFill>
                      <a:srgbClr val="000000"/>
                    </a:solidFill>
                  </a:rPr>
                  <a:t>: est la moyenne</a:t>
                </a:r>
              </a:p>
              <a:p>
                <a:pPr marL="2260800" lvl="4" indent="-324000">
                  <a:spcBef>
                    <a:spcPts val="938"/>
                  </a:spcBef>
                  <a:buSzPct val="100000"/>
                  <a:buBlip>
                    <a:blip r:embed="rId3"/>
                  </a:buBlip>
                </a:pPr>
                <a14:m>
                  <m:oMath xmlns:m="http://schemas.openxmlformats.org/officeDocument/2006/math">
                    <m:r>
                      <a:rPr lang="fr-FR" sz="2000" i="1" spc="-1">
                        <a:solidFill>
                          <a:srgbClr val="000000"/>
                        </a:solidFill>
                        <a:latin typeface="Cambria Math" panose="02040503050406030204" pitchFamily="18" charset="0"/>
                      </a:rPr>
                      <m:t>𝑛</m:t>
                    </m:r>
                  </m:oMath>
                </a14:m>
                <a:r>
                  <a:rPr lang="fr-FR" sz="2000" spc="-1" dirty="0">
                    <a:solidFill>
                      <a:srgbClr val="000000"/>
                    </a:solidFill>
                  </a:rPr>
                  <a:t>: est le nombre de valeurs</a:t>
                </a:r>
                <a:endParaRPr lang="fr-FR" sz="2670" b="0" strike="noStrike" spc="-1" dirty="0">
                  <a:solidFill>
                    <a:srgbClr val="000000"/>
                  </a:solidFill>
                  <a:latin typeface="Arial"/>
                </a:endParaRPr>
              </a:p>
            </p:txBody>
          </p:sp>
        </mc:Choice>
        <mc:Fallback>
          <p:sp>
            <p:nvSpPr>
              <p:cNvPr id="193" name="TextShape 2"/>
              <p:cNvSpPr txBox="1">
                <a:spLocks noRot="1" noChangeAspect="1" noMove="1" noResize="1" noEditPoints="1" noAdjustHandles="1" noChangeArrowheads="1" noChangeShapeType="1" noTextEdit="1"/>
              </p:cNvSpPr>
              <p:nvPr/>
            </p:nvSpPr>
            <p:spPr>
              <a:xfrm>
                <a:off x="504000" y="1152000"/>
                <a:ext cx="4525200" cy="5663880"/>
              </a:xfrm>
              <a:prstGeom prst="rect">
                <a:avLst/>
              </a:prstGeom>
              <a:blipFill>
                <a:blip r:embed="rId4"/>
                <a:stretch>
                  <a:fillRect t="-1830" r="-3100"/>
                </a:stretch>
              </a:blipFill>
              <a:ln>
                <a:noFill/>
              </a:ln>
            </p:spPr>
            <p:txBody>
              <a:bodyPr/>
              <a:lstStyle/>
              <a:p>
                <a:r>
                  <a:rPr lang="fr-FR">
                    <a:noFill/>
                  </a:rPr>
                  <a:t> </a:t>
                </a:r>
              </a:p>
            </p:txBody>
          </p:sp>
        </mc:Fallback>
      </mc:AlternateContent>
      <p:pic>
        <p:nvPicPr>
          <p:cNvPr id="1030" name="Picture 6" descr="Icône Rappel - Téléchargement gratuit en PNG et vecteurs">
            <a:extLst>
              <a:ext uri="{FF2B5EF4-FFF2-40B4-BE49-F238E27FC236}">
                <a16:creationId xmlns:a16="http://schemas.microsoft.com/office/drawing/2014/main" id="{B5207558-D90E-4AD7-A893-DE5EE6FE0E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5450" y="3952875"/>
            <a:ext cx="36512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73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5072</TotalTime>
  <Words>3387</Words>
  <Application>Microsoft Office PowerPoint</Application>
  <PresentationFormat>Personnalisé</PresentationFormat>
  <Paragraphs>559</Paragraphs>
  <Slides>37</Slides>
  <Notes>37</Notes>
  <HiddenSlides>0</HiddenSlides>
  <MMClips>0</MMClips>
  <ScaleCrop>false</ScaleCrop>
  <HeadingPairs>
    <vt:vector size="8" baseType="variant">
      <vt:variant>
        <vt:lpstr>Polices utilisées</vt:lpstr>
      </vt:variant>
      <vt:variant>
        <vt:i4>10</vt:i4>
      </vt:variant>
      <vt:variant>
        <vt:lpstr>Thème</vt:lpstr>
      </vt:variant>
      <vt:variant>
        <vt:i4>4</vt:i4>
      </vt:variant>
      <vt:variant>
        <vt:lpstr>Serveurs OLE incorporés</vt:lpstr>
      </vt:variant>
      <vt:variant>
        <vt:i4>1</vt:i4>
      </vt:variant>
      <vt:variant>
        <vt:lpstr>Titres des diapositives</vt:lpstr>
      </vt:variant>
      <vt:variant>
        <vt:i4>37</vt:i4>
      </vt:variant>
    </vt:vector>
  </HeadingPairs>
  <TitlesOfParts>
    <vt:vector size="52" baseType="lpstr">
      <vt:lpstr>Arial</vt:lpstr>
      <vt:lpstr>Calibri</vt:lpstr>
      <vt:lpstr>Cambria Math</vt:lpstr>
      <vt:lpstr>DejaVu Sans</vt:lpstr>
      <vt:lpstr>inherit</vt:lpstr>
      <vt:lpstr>Lucida Sans Unicode</vt:lpstr>
      <vt:lpstr>Symbol</vt:lpstr>
      <vt:lpstr>Tahoma</vt:lpstr>
      <vt:lpstr>Times New Roman</vt:lpstr>
      <vt:lpstr>Wingdings</vt:lpstr>
      <vt:lpstr>Office Theme</vt:lpstr>
      <vt:lpstr>Office Theme</vt:lpstr>
      <vt:lpstr>Office Theme</vt:lpstr>
      <vt:lpstr>Office Theme</vt:lpstr>
      <vt:lpstr>Graphique CorelDRAW 8.0</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superviseur</cp:lastModifiedBy>
  <cp:revision>108</cp:revision>
  <dcterms:created xsi:type="dcterms:W3CDTF">2019-12-04T12:27:05Z</dcterms:created>
  <dcterms:modified xsi:type="dcterms:W3CDTF">2021-03-01T18:04:06Z</dcterms:modified>
  <cp:contentStatus/>
  <dc:language>fr-FR</dc:language>
</cp:coreProperties>
</file>