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1"/>
  </p:notesMasterIdLst>
  <p:sldIdLst>
    <p:sldId id="256" r:id="rId5"/>
    <p:sldId id="365" r:id="rId6"/>
    <p:sldId id="257" r:id="rId7"/>
    <p:sldId id="483" r:id="rId8"/>
    <p:sldId id="443" r:id="rId9"/>
    <p:sldId id="479" r:id="rId10"/>
    <p:sldId id="442" r:id="rId11"/>
    <p:sldId id="478" r:id="rId12"/>
    <p:sldId id="480" r:id="rId13"/>
    <p:sldId id="481" r:id="rId14"/>
    <p:sldId id="445" r:id="rId15"/>
    <p:sldId id="446" r:id="rId16"/>
    <p:sldId id="447" r:id="rId17"/>
    <p:sldId id="448" r:id="rId18"/>
    <p:sldId id="449" r:id="rId19"/>
    <p:sldId id="450" r:id="rId20"/>
    <p:sldId id="451" r:id="rId21"/>
    <p:sldId id="325" r:id="rId22"/>
    <p:sldId id="482" r:id="rId23"/>
    <p:sldId id="475" r:id="rId24"/>
    <p:sldId id="440" r:id="rId25"/>
    <p:sldId id="484" r:id="rId26"/>
    <p:sldId id="493" r:id="rId27"/>
    <p:sldId id="494" r:id="rId28"/>
    <p:sldId id="495" r:id="rId29"/>
    <p:sldId id="496" r:id="rId30"/>
    <p:sldId id="497" r:id="rId31"/>
    <p:sldId id="498" r:id="rId32"/>
    <p:sldId id="485" r:id="rId33"/>
    <p:sldId id="486" r:id="rId34"/>
    <p:sldId id="499" r:id="rId35"/>
    <p:sldId id="490" r:id="rId36"/>
    <p:sldId id="500" r:id="rId37"/>
    <p:sldId id="501" r:id="rId38"/>
    <p:sldId id="462" r:id="rId39"/>
    <p:sldId id="476" r:id="rId40"/>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75491" autoAdjust="0"/>
  </p:normalViewPr>
  <p:slideViewPr>
    <p:cSldViewPr snapToGrid="0" showGuides="1">
      <p:cViewPr varScale="1">
        <p:scale>
          <a:sx n="43" d="100"/>
          <a:sy n="43" d="100"/>
        </p:scale>
        <p:origin x="2190" y="60"/>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29/04/2021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12796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79568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560096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496107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664782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110629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35</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36</a:t>
            </a:fld>
            <a:endParaRPr lang="en-GB"/>
          </a:p>
        </p:txBody>
      </p:sp>
    </p:spTree>
    <p:extLst>
      <p:ext uri="{BB962C8B-B14F-4D97-AF65-F5344CB8AC3E}">
        <p14:creationId xmlns:p14="http://schemas.microsoft.com/office/powerpoint/2010/main" val="319715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2308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63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24866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15284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11252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 Id="rId5" Type="http://schemas.openxmlformats.org/officeDocument/2006/relationships/image" Target="../media/image13.emf"/><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 Id="rId5" Type="http://schemas.openxmlformats.org/officeDocument/2006/relationships/image" Target="../media/image15.emf"/><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 Id="rId5" Type="http://schemas.openxmlformats.org/officeDocument/2006/relationships/image" Target="../media/image17.emf"/><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 Id="rId5" Type="http://schemas.openxmlformats.org/officeDocument/2006/relationships/image" Target="../media/image19.emf"/><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a:solidFill>
                  <a:srgbClr val="666666"/>
                </a:solidFill>
                <a:latin typeface="Arial"/>
                <a:ea typeface="Lucida Sans Unicode"/>
              </a:rPr>
              <a:t>CM 10 </a:t>
            </a:r>
            <a:r>
              <a:rPr lang="en-GB" sz="2670" b="0" strike="noStrike" spc="-1" dirty="0">
                <a:solidFill>
                  <a:srgbClr val="666666"/>
                </a:solidFill>
                <a:latin typeface="Arial"/>
                <a:ea typeface="Lucida Sans Unicode"/>
              </a:rPr>
              <a:t>: Les </a:t>
            </a:r>
            <a:r>
              <a:rPr lang="fr-FR" sz="2670" b="0" strike="noStrike" spc="-1" dirty="0">
                <a:solidFill>
                  <a:srgbClr val="666666"/>
                </a:solidFill>
                <a:latin typeface="Arial"/>
                <a:ea typeface="Lucida Sans Unicode"/>
              </a:rPr>
              <a:t>Files</a:t>
            </a:r>
            <a:r>
              <a:rPr lang="fr-FR" sz="2670" spc="-1" dirty="0">
                <a:solidFill>
                  <a:srgbClr val="666666"/>
                </a:solidFill>
                <a:ea typeface="Lucida Sans Unicode"/>
              </a:rPr>
              <a:t> (2)</a:t>
            </a:r>
            <a:endParaRPr lang="en-GB" sz="2670" b="0" strike="noStrike" spc="-1" dirty="0">
              <a:latin typeface="Arial"/>
            </a:endParaRP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108000">
              <a:spcBef>
                <a:spcPts val="938"/>
              </a:spcBef>
              <a:buSzPct val="100000"/>
            </a:pPr>
            <a:r>
              <a:rPr lang="fr-FR" sz="2800" b="1" spc="-1" dirty="0">
                <a:solidFill>
                  <a:srgbClr val="000000"/>
                </a:solidFill>
              </a:rPr>
              <a:t>Qu’est-ce qui va changer : </a:t>
            </a:r>
          </a:p>
          <a:p>
            <a:pPr marL="565200" indent="-457200">
              <a:spcBef>
                <a:spcPts val="938"/>
              </a:spcBef>
              <a:buSzPct val="100000"/>
              <a:buFontTx/>
              <a:buChar char="-"/>
            </a:pPr>
            <a:r>
              <a:rPr lang="fr-FR" sz="2800" spc="-1" dirty="0">
                <a:solidFill>
                  <a:srgbClr val="000000"/>
                </a:solidFill>
              </a:rPr>
              <a:t>Initialement, définissez la valeur de </a:t>
            </a:r>
            <a:r>
              <a:rPr lang="fr-FR" sz="2800" spc="-1" dirty="0" err="1">
                <a:solidFill>
                  <a:srgbClr val="000000"/>
                </a:solidFill>
              </a:rPr>
              <a:t>indice_tête</a:t>
            </a:r>
            <a:r>
              <a:rPr lang="fr-FR" sz="2800" spc="-1" dirty="0">
                <a:solidFill>
                  <a:srgbClr val="000000"/>
                </a:solidFill>
              </a:rPr>
              <a:t> à -1 (pour indiquer que la file est vide) </a:t>
            </a:r>
          </a:p>
          <a:p>
            <a:pPr marL="565200" indent="-457200">
              <a:spcBef>
                <a:spcPts val="938"/>
              </a:spcBef>
              <a:buSzPct val="100000"/>
              <a:buFontTx/>
              <a:buChar char="-"/>
            </a:pPr>
            <a:r>
              <a:rPr lang="fr-FR" sz="2800" spc="-1" dirty="0">
                <a:solidFill>
                  <a:srgbClr val="000000"/>
                </a:solidFill>
              </a:rPr>
              <a:t>Enfiler: </a:t>
            </a:r>
          </a:p>
          <a:p>
            <a:pPr marL="1022400" lvl="1" indent="-457200">
              <a:spcBef>
                <a:spcPts val="938"/>
              </a:spcBef>
              <a:buSzPct val="100000"/>
              <a:buFontTx/>
              <a:buChar char="-"/>
            </a:pPr>
            <a:r>
              <a:rPr lang="fr-FR" sz="2800" spc="-1" dirty="0">
                <a:solidFill>
                  <a:srgbClr val="000000"/>
                </a:solidFill>
              </a:rPr>
              <a:t>Si la file st vide alors mettre </a:t>
            </a:r>
            <a:r>
              <a:rPr lang="fr-FR" sz="2800" spc="-1" dirty="0" err="1">
                <a:solidFill>
                  <a:srgbClr val="000000"/>
                </a:solidFill>
              </a:rPr>
              <a:t>indice_tête</a:t>
            </a:r>
            <a:r>
              <a:rPr lang="fr-FR" sz="2800" spc="-1" dirty="0">
                <a:solidFill>
                  <a:srgbClr val="000000"/>
                </a:solidFill>
              </a:rPr>
              <a:t> à 0</a:t>
            </a:r>
          </a:p>
          <a:p>
            <a:pPr marL="1022400" lvl="1" indent="-457200">
              <a:spcBef>
                <a:spcPts val="938"/>
              </a:spcBef>
              <a:buSzPct val="100000"/>
              <a:buFontTx/>
              <a:buChar char="-"/>
            </a:pPr>
            <a:r>
              <a:rPr lang="fr-FR" sz="2800" spc="-1" dirty="0">
                <a:solidFill>
                  <a:srgbClr val="000000"/>
                </a:solidFill>
              </a:rPr>
              <a:t>Incrémenter </a:t>
            </a:r>
            <a:r>
              <a:rPr lang="fr-FR" sz="2800" spc="-1" dirty="0" err="1">
                <a:solidFill>
                  <a:srgbClr val="000000"/>
                </a:solidFill>
              </a:rPr>
              <a:t>indice_queue</a:t>
            </a:r>
            <a:r>
              <a:rPr lang="fr-FR" sz="2800" spc="-1" dirty="0">
                <a:solidFill>
                  <a:srgbClr val="000000"/>
                </a:solidFill>
              </a:rPr>
              <a:t> « circulairement »</a:t>
            </a:r>
          </a:p>
          <a:p>
            <a:pPr marL="565200" indent="-457200">
              <a:spcBef>
                <a:spcPts val="938"/>
              </a:spcBef>
              <a:buSzPct val="100000"/>
              <a:buFontTx/>
              <a:buChar char="-"/>
            </a:pPr>
            <a:r>
              <a:rPr lang="fr-FR" sz="2800" spc="-1" dirty="0">
                <a:solidFill>
                  <a:srgbClr val="000000"/>
                </a:solidFill>
              </a:rPr>
              <a:t>Défiler</a:t>
            </a:r>
          </a:p>
          <a:p>
            <a:pPr marL="1022400" lvl="1" indent="-457200">
              <a:spcBef>
                <a:spcPts val="938"/>
              </a:spcBef>
              <a:buSzPct val="100000"/>
              <a:buFontTx/>
              <a:buChar char="-"/>
            </a:pPr>
            <a:r>
              <a:rPr lang="fr-FR" sz="2800" spc="-1" dirty="0">
                <a:solidFill>
                  <a:srgbClr val="000000"/>
                </a:solidFill>
              </a:rPr>
              <a:t>Si la file contient un seul élément, alors mettre </a:t>
            </a:r>
            <a:r>
              <a:rPr lang="fr-FR" sz="2800" spc="-1" dirty="0" err="1">
                <a:solidFill>
                  <a:srgbClr val="000000"/>
                </a:solidFill>
              </a:rPr>
              <a:t>indice_tête</a:t>
            </a:r>
            <a:r>
              <a:rPr lang="fr-FR" sz="2800" spc="-1" dirty="0">
                <a:solidFill>
                  <a:srgbClr val="000000"/>
                </a:solidFill>
              </a:rPr>
              <a:t> et </a:t>
            </a:r>
            <a:r>
              <a:rPr lang="fr-FR" sz="2800" spc="-1" dirty="0" err="1">
                <a:solidFill>
                  <a:srgbClr val="000000"/>
                </a:solidFill>
              </a:rPr>
              <a:t>indice_queue</a:t>
            </a:r>
            <a:r>
              <a:rPr lang="fr-FR" sz="2800" spc="-1" dirty="0">
                <a:solidFill>
                  <a:srgbClr val="000000"/>
                </a:solidFill>
              </a:rPr>
              <a:t> à -1</a:t>
            </a:r>
          </a:p>
          <a:p>
            <a:pPr marL="1022400" lvl="1" indent="-457200">
              <a:spcBef>
                <a:spcPts val="938"/>
              </a:spcBef>
              <a:buSzPct val="100000"/>
              <a:buFontTx/>
              <a:buChar char="-"/>
            </a:pPr>
            <a:r>
              <a:rPr lang="fr-FR" sz="2800" spc="-1" dirty="0">
                <a:solidFill>
                  <a:srgbClr val="000000"/>
                </a:solidFill>
              </a:rPr>
              <a:t>Incrémenter indice_ tête « circulairement »</a:t>
            </a:r>
          </a:p>
          <a:p>
            <a:pPr marL="1022400" lvl="1" indent="-457200">
              <a:spcBef>
                <a:spcPts val="938"/>
              </a:spcBef>
              <a:buSzPct val="100000"/>
              <a:buFontTx/>
              <a:buChar char="-"/>
            </a:pPr>
            <a:endParaRPr lang="fr-FR" sz="2800" spc="-1" dirty="0">
              <a:solidFill>
                <a:srgbClr val="000000"/>
              </a:solidFill>
            </a:endParaRPr>
          </a:p>
        </p:txBody>
      </p:sp>
    </p:spTree>
    <p:extLst>
      <p:ext uri="{BB962C8B-B14F-4D97-AF65-F5344CB8AC3E}">
        <p14:creationId xmlns:p14="http://schemas.microsoft.com/office/powerpoint/2010/main" val="13139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499" y="2521963"/>
            <a:ext cx="8339781" cy="31700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mj-lt"/>
              </a:rPr>
              <a:t>File Initialiser</a:t>
            </a:r>
            <a:r>
              <a:rPr lang="fr-FR" sz="2000" b="1" dirty="0">
                <a:solidFill>
                  <a:srgbClr val="000080"/>
                </a:solidFill>
                <a:highlight>
                  <a:srgbClr val="FFFFFF"/>
                </a:highlight>
                <a:latin typeface="+mj-lt"/>
              </a:rPr>
              <a:t>(</a:t>
            </a:r>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File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b="1"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vide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nb_elem_max</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capacité </a:t>
            </a:r>
            <a:r>
              <a:rPr lang="fr-FR" sz="2000" dirty="0" err="1">
                <a:solidFill>
                  <a:srgbClr val="008000"/>
                </a:solidFill>
                <a:highlight>
                  <a:srgbClr val="FFFFFF"/>
                </a:highlight>
                <a:latin typeface="+mj-lt"/>
              </a:rPr>
              <a:t>nb_max</a:t>
            </a:r>
            <a:r>
              <a:rPr lang="fr-FR" sz="2000" dirty="0">
                <a:solidFill>
                  <a:srgbClr val="008000"/>
                </a:solidFill>
                <a:highlight>
                  <a:srgbClr val="FFFFFF"/>
                </a:highlight>
                <a:latin typeface="+mj-lt"/>
              </a:rPr>
              <a: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allocation des éléments :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malloc</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b="1" dirty="0" err="1">
                <a:solidFill>
                  <a:srgbClr val="0000FF"/>
                </a:solidFill>
                <a:highlight>
                  <a:srgbClr val="FFFFFF"/>
                </a:highlight>
                <a:latin typeface="+mj-lt"/>
              </a:rPr>
              <a:t>sizeof</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p:spTree>
    <p:extLst>
      <p:ext uri="{BB962C8B-B14F-4D97-AF65-F5344CB8AC3E}">
        <p14:creationId xmlns:p14="http://schemas.microsoft.com/office/powerpoint/2010/main" val="221210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 </a:t>
            </a:r>
          </a:p>
          <a:p>
            <a:pPr marL="889200" lvl="1" indent="-324000">
              <a:spcBef>
                <a:spcPts val="938"/>
              </a:spcBef>
              <a:buSzPct val="100000"/>
              <a:buBlip>
                <a:blip r:embed="rId3"/>
              </a:buBlip>
            </a:pPr>
            <a:r>
              <a:rPr lang="fr-FR" sz="2400" spc="-1" dirty="0">
                <a:solidFill>
                  <a:srgbClr val="000000"/>
                </a:solidFill>
              </a:rPr>
              <a:t>La fonction permettant de savoir si la file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409700" y="3779263"/>
            <a:ext cx="79756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EstVide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en-US" sz="2400" b="1" dirty="0">
                <a:solidFill>
                  <a:srgbClr val="0000FF"/>
                </a:solidFill>
                <a:highlight>
                  <a:srgbClr val="FFFFFF"/>
                </a:highlight>
                <a:latin typeface="Courier New" panose="02070309020205020404" pitchFamily="49" charset="0"/>
              </a:rPr>
              <a:t>if</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indice_tete</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FF8000"/>
                </a:solidFill>
                <a:highlight>
                  <a:srgbClr val="FFFFFF"/>
                </a:highlight>
                <a:latin typeface="Courier New" panose="02070309020205020404" pitchFamily="49" charset="0"/>
              </a:rPr>
              <a:t>1</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a:solidFill>
                  <a:srgbClr val="0000FF"/>
                </a:solidFill>
                <a:highlight>
                  <a:srgbClr val="FFFFFF"/>
                </a:highlight>
                <a:latin typeface="Courier New" panose="02070309020205020404" pitchFamily="49" charset="0"/>
              </a:rPr>
              <a:t>return</a:t>
            </a:r>
            <a:r>
              <a:rPr lang="fr-FR" sz="2400" dirty="0">
                <a:solidFill>
                  <a:srgbClr val="000000"/>
                </a:solidFill>
                <a:highlight>
                  <a:srgbClr val="FFFFFF"/>
                </a:highlight>
                <a:latin typeface="Courier New" panose="02070309020205020404" pitchFamily="49" charset="0"/>
              </a:rPr>
              <a:t> </a:t>
            </a:r>
            <a:r>
              <a:rPr lang="fr-FR" sz="2400" dirty="0">
                <a:solidFill>
                  <a:srgbClr val="FF8000"/>
                </a:solidFill>
                <a:highlight>
                  <a:srgbClr val="FFFFFF"/>
                </a:highlight>
                <a:latin typeface="Courier New" panose="02070309020205020404" pitchFamily="49" charset="0"/>
              </a:rPr>
              <a:t>1</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err="1">
                <a:solidFill>
                  <a:srgbClr val="0000FF"/>
                </a:solidFill>
                <a:highlight>
                  <a:srgbClr val="FFFFFF"/>
                </a:highlight>
                <a:latin typeface="Courier New" panose="02070309020205020404" pitchFamily="49" charset="0"/>
              </a:rPr>
              <a:t>else</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a:solidFill>
                  <a:srgbClr val="0000FF"/>
                </a:solidFill>
                <a:highlight>
                  <a:srgbClr val="FFFFFF"/>
                </a:highlight>
                <a:latin typeface="Courier New" panose="02070309020205020404" pitchFamily="49" charset="0"/>
              </a:rPr>
              <a:t>return</a:t>
            </a:r>
            <a:r>
              <a:rPr lang="fr-FR" sz="2400" dirty="0">
                <a:solidFill>
                  <a:srgbClr val="000000"/>
                </a:solidFill>
                <a:highlight>
                  <a:srgbClr val="FFFFFF"/>
                </a:highlight>
                <a:latin typeface="Courier New" panose="02070309020205020404" pitchFamily="49" charset="0"/>
              </a:rPr>
              <a:t> </a:t>
            </a:r>
            <a:r>
              <a:rPr lang="fr-FR" sz="2400" dirty="0">
                <a:solidFill>
                  <a:srgbClr val="FF8000"/>
                </a:solidFill>
                <a:highlight>
                  <a:srgbClr val="FFFFFF"/>
                </a:highlight>
                <a:latin typeface="Courier New" panose="02070309020205020404" pitchFamily="49" charset="0"/>
              </a:rPr>
              <a:t>0</a:t>
            </a:r>
            <a:r>
              <a:rPr lang="fr-FR" sz="2400" b="1" dirty="0">
                <a:solidFill>
                  <a:srgbClr val="000080"/>
                </a:solidFill>
                <a:highlight>
                  <a:srgbClr val="FFFFFF"/>
                </a:highlight>
                <a:latin typeface="Courier New" panose="02070309020205020404" pitchFamily="49" charset="0"/>
              </a:rPr>
              <a:t>;</a:t>
            </a:r>
            <a:endParaRPr lang="it-IT"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4800" dirty="0">
              <a:latin typeface="+mj-lt"/>
            </a:endParaRPr>
          </a:p>
        </p:txBody>
      </p:sp>
    </p:spTree>
    <p:extLst>
      <p:ext uri="{BB962C8B-B14F-4D97-AF65-F5344CB8AC3E}">
        <p14:creationId xmlns:p14="http://schemas.microsoft.com/office/powerpoint/2010/main" val="188032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400" spc="-1" dirty="0">
                <a:solidFill>
                  <a:srgbClr val="000000"/>
                </a:solidFill>
              </a:rPr>
              <a:t>La fonction permettant de savoir si la file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19200" y="2814063"/>
            <a:ext cx="85852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EstPleine</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indice_tete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F</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indice_queue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nb_elem_max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latin typeface="+mj-lt"/>
            </a:endParaRPr>
          </a:p>
        </p:txBody>
      </p:sp>
    </p:spTree>
    <p:extLst>
      <p:ext uri="{BB962C8B-B14F-4D97-AF65-F5344CB8AC3E}">
        <p14:creationId xmlns:p14="http://schemas.microsoft.com/office/powerpoint/2010/main" val="104319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tête de la file</a:t>
            </a:r>
          </a:p>
          <a:p>
            <a:pPr marL="1346400" lvl="2" indent="-324000">
              <a:spcBef>
                <a:spcPts val="938"/>
              </a:spcBef>
              <a:buSzPct val="100000"/>
              <a:buBlip>
                <a:blip r:embed="rId3"/>
              </a:buBlip>
            </a:pPr>
            <a:r>
              <a:rPr lang="fr-FR" spc="-1" dirty="0">
                <a:solidFill>
                  <a:srgbClr val="FF0000"/>
                </a:solidFill>
              </a:rPr>
              <a:t>La tête de la file est le premier élément entré, qui est l’élément du tableau avec l’indice </a:t>
            </a:r>
            <a:r>
              <a:rPr lang="fr-FR" b="1" i="1" spc="-1" dirty="0" err="1">
                <a:solidFill>
                  <a:srgbClr val="FF0000"/>
                </a:solidFill>
              </a:rPr>
              <a:t>indice_tete</a:t>
            </a:r>
            <a:endParaRPr lang="fr-FR" b="1" i="1" spc="-1" dirty="0">
              <a:solidFill>
                <a:srgbClr val="FF0000"/>
              </a:solidFill>
            </a:endParaRPr>
          </a:p>
          <a:p>
            <a:pPr marL="889200" lvl="1" indent="-324000">
              <a:spcBef>
                <a:spcPts val="938"/>
              </a:spcBef>
              <a:buSzPct val="100000"/>
              <a:buBlip>
                <a:blip r:embed="rId3"/>
              </a:buBlip>
            </a:pPr>
            <a:r>
              <a:rPr lang="fr-FR" sz="2400" spc="-1" dirty="0">
                <a:solidFill>
                  <a:srgbClr val="000000"/>
                </a:solidFill>
              </a:rPr>
              <a:t>La fonction permet d’accéder à la tête de la file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4096763"/>
            <a:ext cx="77978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AccederTete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TypeDonnee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if</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EstVide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retourne un code d’erreur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renvoie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p:spTree>
    <p:extLst>
      <p:ext uri="{BB962C8B-B14F-4D97-AF65-F5344CB8AC3E}">
        <p14:creationId xmlns:p14="http://schemas.microsoft.com/office/powerpoint/2010/main" val="78904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r>
              <a:rPr lang="fr-FR" sz="2670" b="1" i="1" spc="-1" dirty="0">
                <a:solidFill>
                  <a:srgbClr val="000000"/>
                </a:solidFill>
              </a:rPr>
              <a:t>Enfiler)</a:t>
            </a:r>
          </a:p>
          <a:p>
            <a:pPr marL="889200" lvl="1" indent="-324000">
              <a:spcBef>
                <a:spcPts val="938"/>
              </a:spcBef>
              <a:buSzPct val="100000"/>
              <a:buBlip>
                <a:blip r:embed="rId3"/>
              </a:buBlip>
            </a:pPr>
            <a:r>
              <a:rPr lang="fr-FR" sz="2400" spc="-1" dirty="0">
                <a:solidFill>
                  <a:srgbClr val="000000"/>
                </a:solidFill>
              </a:rPr>
              <a:t>Pour modifier le nombre d’éléments de la file, il faut passer la file par adresse. La fonction Enfiler,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181100" y="2918705"/>
            <a:ext cx="8305800"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mj-lt"/>
              </a:rPr>
              <a:t>int</a:t>
            </a:r>
            <a:r>
              <a:rPr lang="fr-FR" dirty="0">
                <a:solidFill>
                  <a:srgbClr val="000000"/>
                </a:solidFill>
                <a:highlight>
                  <a:srgbClr val="FFFFFF"/>
                </a:highlight>
                <a:latin typeface="+mj-lt"/>
              </a:rPr>
              <a:t> Enfiler</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File </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pF</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TypeDonnee</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elem</a:t>
            </a:r>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dirty="0">
                <a:solidFill>
                  <a:srgbClr val="000000"/>
                </a:solidFill>
                <a:highlight>
                  <a:srgbClr val="FFFFFF"/>
                </a:highlight>
                <a:latin typeface="+mj-lt"/>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EstPleine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ne peut rien ajouter à une file pleine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insertion en queue de file */</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a:t>
            </a:r>
            <a:r>
              <a:rPr lang="it-IT" b="1" dirty="0">
                <a:solidFill>
                  <a:srgbClr val="0000FF"/>
                </a:solidFill>
                <a:highlight>
                  <a:srgbClr val="FFFFFF"/>
                </a:highlight>
                <a:latin typeface="Courier New" panose="02070309020205020404" pitchFamily="49" charset="0"/>
              </a:rPr>
              <a:t>if</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dirty="0">
                <a:solidFill>
                  <a:srgbClr val="008000"/>
                </a:solidFill>
                <a:highlight>
                  <a:srgbClr val="FFFFFF"/>
                </a:highlight>
                <a:latin typeface="Courier New" panose="02070309020205020404" pitchFamily="49" charset="0"/>
              </a:rPr>
              <a:t>/*si file vide*/</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au bout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réutilise le début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ajout de l’élément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latin typeface="+mj-lt"/>
            </a:endParaRPr>
          </a:p>
        </p:txBody>
      </p:sp>
    </p:spTree>
    <p:extLst>
      <p:ext uri="{BB962C8B-B14F-4D97-AF65-F5344CB8AC3E}">
        <p14:creationId xmlns:p14="http://schemas.microsoft.com/office/powerpoint/2010/main" val="22464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 </a:t>
            </a:r>
            <a:r>
              <a:rPr lang="fr-FR" sz="2670" b="1" i="1" spc="-1" dirty="0">
                <a:solidFill>
                  <a:srgbClr val="000000"/>
                </a:solidFill>
              </a:rPr>
              <a:t>(</a:t>
            </a:r>
            <a:r>
              <a:rPr lang="fr-FR" sz="2670" b="1" i="1" spc="-1" dirty="0" err="1">
                <a:solidFill>
                  <a:srgbClr val="000000"/>
                </a:solidFill>
              </a:rPr>
              <a:t>Defiler</a:t>
            </a:r>
            <a:r>
              <a:rPr lang="fr-FR" sz="2670" b="1" i="1" spc="-1" dirty="0">
                <a:solidFill>
                  <a:srgbClr val="000000"/>
                </a:solidFill>
              </a:rPr>
              <a: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Defiler</a:t>
            </a:r>
            <a:r>
              <a:rPr lang="fr-FR" sz="2400" spc="-1" dirty="0">
                <a:solidFill>
                  <a:srgbClr val="000000"/>
                </a:solidFill>
              </a:rPr>
              <a:t> supprime la tête de la file en cas de file non vide. La fonction renvoie 1 en cas d’erreur (file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77900" y="2852163"/>
            <a:ext cx="85598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mj-lt"/>
              </a:rPr>
              <a:t>int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Defiler</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File </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pF</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TypeDonnee</a:t>
            </a:r>
            <a:r>
              <a:rPr lang="fr-FR" dirty="0">
                <a:solidFill>
                  <a:srgbClr val="000000"/>
                </a:solidFill>
                <a:highlight>
                  <a:srgbClr val="FFFFFF"/>
                </a:highlight>
                <a:latin typeface="+mj-lt"/>
              </a:rPr>
              <a:t> </a:t>
            </a:r>
            <a:r>
              <a:rPr lang="fr-FR" b="1" dirty="0">
                <a:solidFill>
                  <a:srgbClr val="000080"/>
                </a:solidFill>
                <a:highlight>
                  <a:srgbClr val="FFFFFF"/>
                </a:highlight>
                <a:latin typeface="+mj-lt"/>
              </a:rPr>
              <a:t>*</a:t>
            </a:r>
            <a:r>
              <a:rPr lang="fr-FR" dirty="0" err="1">
                <a:solidFill>
                  <a:srgbClr val="000000"/>
                </a:solidFill>
                <a:highlight>
                  <a:srgbClr val="FFFFFF"/>
                </a:highlight>
                <a:latin typeface="+mj-lt"/>
              </a:rPr>
              <a:t>pelem</a:t>
            </a:r>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dirty="0">
                <a:solidFill>
                  <a:srgbClr val="000000"/>
                </a:solidFill>
                <a:highlight>
                  <a:srgbClr val="FFFFFF"/>
                </a:highlight>
                <a:latin typeface="+mj-lt"/>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EstVide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erreur : file vide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pelem</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renvoie l’élément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la file contient un seul élément */</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dirty="0">
                <a:solidFill>
                  <a:srgbClr val="000000"/>
                </a:solidFill>
                <a:highlight>
                  <a:srgbClr val="FFFFFF"/>
                </a:highlight>
                <a:latin typeface="Courier New" panose="02070309020205020404" pitchFamily="49" charset="0"/>
              </a:rPr>
              <a:t> </a:t>
            </a: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on est au bout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passe au début du tableau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p>
          <a:p>
            <a:r>
              <a:rPr lang="fr-FR" b="1" dirty="0">
                <a:solidFill>
                  <a:srgbClr val="000080"/>
                </a:solidFill>
                <a:highlight>
                  <a:srgbClr val="FFFFFF"/>
                </a:highlight>
                <a:latin typeface="+mj-lt"/>
              </a:rPr>
              <a:t>}</a:t>
            </a:r>
            <a:endParaRPr lang="fr-FR" dirty="0">
              <a:latin typeface="+mj-lt"/>
            </a:endParaRPr>
          </a:p>
        </p:txBody>
      </p:sp>
    </p:spTree>
    <p:extLst>
      <p:ext uri="{BB962C8B-B14F-4D97-AF65-F5344CB8AC3E}">
        <p14:creationId xmlns:p14="http://schemas.microsoft.com/office/powerpoint/2010/main" val="187794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Vider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réinitialisation des indices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Detruire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en-US" sz="2400" dirty="0">
                <a:solidFill>
                  <a:srgbClr val="000000"/>
                </a:solidFill>
                <a:highlight>
                  <a:srgbClr val="FFFFFF"/>
                </a:highlight>
                <a:latin typeface="+mj-lt"/>
              </a:rPr>
              <a:t>  </a:t>
            </a:r>
            <a:r>
              <a:rPr lang="en-US" sz="2400" b="1" dirty="0">
                <a:solidFill>
                  <a:srgbClr val="0000FF"/>
                </a:solidFill>
                <a:highlight>
                  <a:srgbClr val="FFFFFF"/>
                </a:highlight>
                <a:latin typeface="+mj-lt"/>
              </a:rPr>
              <a:t>if</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pF</a:t>
            </a:r>
            <a:r>
              <a:rPr lang="en-US" sz="2400" b="1" dirty="0">
                <a:solidFill>
                  <a:srgbClr val="000080"/>
                </a:solidFill>
                <a:highlight>
                  <a:srgbClr val="FFFFFF"/>
                </a:highlight>
                <a:latin typeface="+mj-lt"/>
              </a:rPr>
              <a:t>-&gt;</a:t>
            </a:r>
            <a:r>
              <a:rPr lang="en-US" sz="2400" dirty="0" err="1">
                <a:solidFill>
                  <a:srgbClr val="000000"/>
                </a:solidFill>
                <a:highlight>
                  <a:srgbClr val="FFFFFF"/>
                </a:highlight>
                <a:latin typeface="+mj-lt"/>
              </a:rPr>
              <a:t>nb_elem_max</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 </a:t>
            </a:r>
            <a:r>
              <a:rPr lang="en-US" sz="2400" dirty="0">
                <a:solidFill>
                  <a:srgbClr val="FF8000"/>
                </a:solidFill>
                <a:highlight>
                  <a:srgbClr val="FFFFFF"/>
                </a:highlight>
                <a:latin typeface="+mj-lt"/>
              </a:rPr>
              <a:t>0</a:t>
            </a:r>
            <a:r>
              <a:rPr lang="en-US" sz="2400" b="1" dirty="0">
                <a:solidFill>
                  <a:srgbClr val="000080"/>
                </a:solidFill>
                <a:highlight>
                  <a:srgbClr val="FFFFFF"/>
                </a:highlight>
                <a:latin typeface="+mj-lt"/>
              </a:rPr>
              <a:t>)</a:t>
            </a:r>
            <a:endParaRPr lang="en-US" sz="2400" dirty="0">
              <a:solidFill>
                <a:srgbClr val="000000"/>
              </a:solidFill>
              <a:highlight>
                <a:srgbClr val="FFFFFF"/>
              </a:highlight>
              <a:latin typeface="+mj-lt"/>
            </a:endParaRPr>
          </a:p>
          <a:p>
            <a:r>
              <a:rPr lang="fr-FR" sz="2400" dirty="0">
                <a:solidFill>
                  <a:srgbClr val="000000"/>
                </a:solidFill>
                <a:highlight>
                  <a:srgbClr val="FFFFFF"/>
                </a:highlight>
                <a:latin typeface="+mj-lt"/>
              </a:rPr>
              <a:t>    free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libération de mémoire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nb_elem_max</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file de taille 0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Tree>
    <p:extLst>
      <p:ext uri="{BB962C8B-B14F-4D97-AF65-F5344CB8AC3E}">
        <p14:creationId xmlns:p14="http://schemas.microsoft.com/office/powerpoint/2010/main" val="237641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Dans une file d’attente, l’opération de suppression d’un élément (</a:t>
            </a:r>
            <a:r>
              <a:rPr lang="fr-FR" sz="2400" b="1" dirty="0" err="1">
                <a:effectLst>
                  <a:outerShdw blurRad="38100" dist="38100" dir="2700000" algn="tl">
                    <a:srgbClr val="000000">
                      <a:alpha val="43137"/>
                    </a:srgbClr>
                  </a:outerShdw>
                </a:effectLst>
              </a:rPr>
              <a:t>Defiler</a:t>
            </a:r>
            <a:r>
              <a:rPr lang="fr-FR" sz="2400" b="1" dirty="0">
                <a:effectLst>
                  <a:outerShdw blurRad="38100" dist="38100" dir="2700000" algn="tl">
                    <a:srgbClr val="000000">
                      <a:alpha val="43137"/>
                    </a:srgbClr>
                  </a:outerShdw>
                </a:effectLst>
              </a:rPr>
              <a:t>) est possible si la file :</a:t>
            </a:r>
          </a:p>
          <a:p>
            <a:pPr lvl="1"/>
            <a:endParaRPr lang="fr-FR" sz="2000" dirty="0">
              <a:effectLst>
                <a:outerShdw blurRad="38100" dist="38100" dir="2700000" algn="tl">
                  <a:srgbClr val="000000">
                    <a:alpha val="43137"/>
                  </a:srgbClr>
                </a:outerShdw>
              </a:effectLst>
            </a:endParaRPr>
          </a:p>
          <a:p>
            <a:pPr lvl="1"/>
            <a:endParaRPr lang="fr-FR" sz="2000" dirty="0">
              <a:effectLst>
                <a:outerShdw blurRad="38100" dist="38100" dir="2700000" algn="tl">
                  <a:srgbClr val="000000">
                    <a:alpha val="43137"/>
                  </a:srgbClr>
                </a:outerShdw>
              </a:effectLst>
            </a:endParaRPr>
          </a:p>
          <a:p>
            <a:pPr lvl="1"/>
            <a:r>
              <a:rPr lang="fr-FR" sz="2000" dirty="0">
                <a:effectLst>
                  <a:outerShdw blurRad="38100" dist="38100" dir="2700000" algn="tl">
                    <a:srgbClr val="000000">
                      <a:alpha val="43137"/>
                    </a:srgbClr>
                  </a:outerShdw>
                </a:effectLst>
              </a:rPr>
              <a:t>A- 	N’est pas pleine</a:t>
            </a:r>
          </a:p>
          <a:p>
            <a:pPr lvl="1"/>
            <a:r>
              <a:rPr lang="fr-FR" sz="2000" dirty="0">
                <a:effectLst>
                  <a:outerShdw blurRad="38100" dist="38100" dir="2700000" algn="tl">
                    <a:srgbClr val="000000">
                      <a:alpha val="43137"/>
                    </a:srgbClr>
                  </a:outerShdw>
                </a:effectLst>
              </a:rPr>
              <a:t>B- 	N’est pas vide</a:t>
            </a:r>
          </a:p>
          <a:p>
            <a:pPr lvl="1"/>
            <a:r>
              <a:rPr lang="fr-FR" sz="2000" dirty="0">
                <a:effectLst>
                  <a:outerShdw blurRad="38100" dist="38100" dir="2700000" algn="tl">
                    <a:srgbClr val="000000">
                      <a:alpha val="43137"/>
                    </a:srgbClr>
                  </a:outerShdw>
                </a:effectLst>
              </a:rPr>
              <a:t>C- 	N’est ni vide, ni pleine</a:t>
            </a:r>
          </a:p>
          <a:p>
            <a:pPr lvl="1"/>
            <a:endParaRPr lang="fr-FR" sz="2000" dirty="0">
              <a:effectLst>
                <a:outerShdw blurRad="38100" dist="38100" dir="2700000" algn="tl">
                  <a:srgbClr val="000000">
                    <a:alpha val="43137"/>
                  </a:srgbClr>
                </a:outerShdw>
              </a:effectLs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059365" y="4356853"/>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chemeClr val="accent2"/>
                </a:solidFill>
              </a:rPr>
              <a:t>File d'attente double (</a:t>
            </a:r>
            <a:r>
              <a:rPr lang="fr-FR" sz="2670" spc="-1" dirty="0" err="1">
                <a:solidFill>
                  <a:schemeClr val="accent2"/>
                </a:solidFill>
              </a:rPr>
              <a:t>Dequeue</a:t>
            </a:r>
            <a:r>
              <a:rPr lang="fr-FR" sz="2670" spc="-1" dirty="0">
                <a:solidFill>
                  <a:schemeClr val="accent2"/>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337351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19666-6661-4C76-B04B-79746714957D}"/>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p>
        </p:txBody>
      </p:sp>
      <p:sp>
        <p:nvSpPr>
          <p:cNvPr id="3" name="Espace réservé du texte 2">
            <a:extLst>
              <a:ext uri="{FF2B5EF4-FFF2-40B4-BE49-F238E27FC236}">
                <a16:creationId xmlns:a16="http://schemas.microsoft.com/office/drawing/2014/main" id="{15A6BE13-7557-4A62-A657-59A212082839}"/>
              </a:ext>
            </a:extLst>
          </p:cNvPr>
          <p:cNvSpPr>
            <a:spLocks noGrp="1"/>
          </p:cNvSpPr>
          <p:nvPr>
            <p:ph type="body"/>
          </p:nvPr>
        </p:nvSpPr>
        <p:spPr>
          <a:xfrm>
            <a:off x="369134" y="1051293"/>
            <a:ext cx="9206505" cy="3463378"/>
          </a:xfrm>
        </p:spPr>
        <p:txBody>
          <a:bodyPr>
            <a:noAutofit/>
          </a:bodyPr>
          <a:lstStyle/>
          <a:p>
            <a:pPr marL="565200" indent="-457200" algn="just">
              <a:spcBef>
                <a:spcPts val="938"/>
              </a:spcBef>
              <a:buSzPct val="100000"/>
              <a:buFont typeface="Arial" panose="020B0604020202020204" pitchFamily="34" charset="0"/>
              <a:buChar char="•"/>
            </a:pPr>
            <a:r>
              <a:rPr lang="fr-FR" sz="2670" b="1" spc="-1" dirty="0">
                <a:solidFill>
                  <a:srgbClr val="000000"/>
                </a:solidFill>
                <a:sym typeface="Wingdings" panose="05000000000000000000" pitchFamily="2" charset="2"/>
              </a:rPr>
              <a:t>Une file d'attente double (en anglais Double-</a:t>
            </a:r>
            <a:r>
              <a:rPr lang="fr-FR" sz="2670" b="1" spc="-1" dirty="0" err="1">
                <a:solidFill>
                  <a:srgbClr val="000000"/>
                </a:solidFill>
                <a:sym typeface="Wingdings" panose="05000000000000000000" pitchFamily="2" charset="2"/>
              </a:rPr>
              <a:t>ended</a:t>
            </a:r>
            <a:r>
              <a:rPr lang="fr-FR" sz="2670" b="1" spc="-1" dirty="0">
                <a:solidFill>
                  <a:srgbClr val="000000"/>
                </a:solidFill>
                <a:sym typeface="Wingdings" panose="05000000000000000000" pitchFamily="2" charset="2"/>
              </a:rPr>
              <a:t> queue), appelée « </a:t>
            </a:r>
            <a:r>
              <a:rPr lang="fr-FR" sz="2670" b="1" spc="-1" dirty="0" err="1">
                <a:solidFill>
                  <a:srgbClr val="000000"/>
                </a:solidFill>
                <a:sym typeface="Wingdings" panose="05000000000000000000" pitchFamily="2" charset="2"/>
              </a:rPr>
              <a:t>deque</a:t>
            </a:r>
            <a:r>
              <a:rPr lang="fr-FR" sz="2670" b="1" spc="-1" dirty="0">
                <a:solidFill>
                  <a:srgbClr val="000000"/>
                </a:solidFill>
                <a:sym typeface="Wingdings" panose="05000000000000000000" pitchFamily="2" charset="2"/>
              </a:rPr>
              <a:t> » est un type de données abstrait qui généralise une file d'attente</a:t>
            </a:r>
          </a:p>
          <a:p>
            <a:pPr marL="565200" indent="-457200" algn="just">
              <a:spcBef>
                <a:spcPts val="938"/>
              </a:spcBef>
              <a:buSzPct val="100000"/>
              <a:buFont typeface="Arial" panose="020B0604020202020204" pitchFamily="34" charset="0"/>
              <a:buChar char="•"/>
            </a:pPr>
            <a:endParaRPr lang="fr-FR" sz="2670" b="1" spc="-1" dirty="0">
              <a:solidFill>
                <a:srgbClr val="000000"/>
              </a:solidFill>
              <a:sym typeface="Wingdings" panose="05000000000000000000" pitchFamily="2" charset="2"/>
            </a:endParaRPr>
          </a:p>
          <a:p>
            <a:pPr marL="565200" indent="-457200" algn="just">
              <a:spcBef>
                <a:spcPts val="938"/>
              </a:spcBef>
              <a:buSzPct val="100000"/>
              <a:buFont typeface="Arial" panose="020B0604020202020204" pitchFamily="34" charset="0"/>
              <a:buChar char="•"/>
            </a:pPr>
            <a:r>
              <a:rPr lang="fr-FR" sz="2670" b="1" spc="-1" dirty="0">
                <a:solidFill>
                  <a:srgbClr val="000000"/>
                </a:solidFill>
                <a:sym typeface="Wingdings" panose="05000000000000000000" pitchFamily="2" charset="2"/>
              </a:rPr>
              <a:t>Dans une </a:t>
            </a:r>
            <a:r>
              <a:rPr lang="fr-FR" sz="2670" b="1" spc="-1" dirty="0" err="1">
                <a:solidFill>
                  <a:srgbClr val="000000"/>
                </a:solidFill>
                <a:sym typeface="Wingdings" panose="05000000000000000000" pitchFamily="2" charset="2"/>
              </a:rPr>
              <a:t>Dequeue</a:t>
            </a:r>
            <a:r>
              <a:rPr lang="fr-FR" sz="2670" b="1" spc="-1" dirty="0">
                <a:solidFill>
                  <a:srgbClr val="000000"/>
                </a:solidFill>
                <a:sym typeface="Wingdings" panose="05000000000000000000" pitchFamily="2" charset="2"/>
              </a:rPr>
              <a:t> les éléments peuvent être ajoutés ou supprimés de l'avant (tête) ou de l'arrière (queue)</a:t>
            </a:r>
          </a:p>
        </p:txBody>
      </p:sp>
      <p:sp>
        <p:nvSpPr>
          <p:cNvPr id="30" name="Text Box 24">
            <a:extLst>
              <a:ext uri="{FF2B5EF4-FFF2-40B4-BE49-F238E27FC236}">
                <a16:creationId xmlns:a16="http://schemas.microsoft.com/office/drawing/2014/main" id="{51E43FDB-E05D-4062-87F6-139A320D89DA}"/>
              </a:ext>
            </a:extLst>
          </p:cNvPr>
          <p:cNvSpPr txBox="1">
            <a:spLocks noChangeArrowheads="1"/>
          </p:cNvSpPr>
          <p:nvPr/>
        </p:nvSpPr>
        <p:spPr bwMode="auto">
          <a:xfrm>
            <a:off x="2443202" y="5342497"/>
            <a:ext cx="5080000" cy="400110"/>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La </a:t>
            </a:r>
            <a:r>
              <a:rPr lang="fr-FR" sz="2000" b="1" dirty="0" err="1">
                <a:solidFill>
                  <a:srgbClr val="FF0000"/>
                </a:solidFill>
              </a:rPr>
              <a:t>Dequeue</a:t>
            </a:r>
            <a:r>
              <a:rPr lang="fr-FR" sz="2000" b="1" dirty="0">
                <a:solidFill>
                  <a:srgbClr val="FF0000"/>
                </a:solidFill>
              </a:rPr>
              <a:t> ne suit pas la règle FIFO</a:t>
            </a:r>
            <a:endParaRPr lang="fr-CA" altLang="en-US" sz="2000" b="1" dirty="0">
              <a:solidFill>
                <a:srgbClr val="FF0000"/>
              </a:solidFill>
            </a:endParaRPr>
          </a:p>
        </p:txBody>
      </p:sp>
      <p:pic>
        <p:nvPicPr>
          <p:cNvPr id="31" name="Graphique 30" descr="Avertissement">
            <a:extLst>
              <a:ext uri="{FF2B5EF4-FFF2-40B4-BE49-F238E27FC236}">
                <a16:creationId xmlns:a16="http://schemas.microsoft.com/office/drawing/2014/main" id="{600B1B63-4B90-4A6A-8247-EB410B0FA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3155" y="4498722"/>
            <a:ext cx="939800" cy="939800"/>
          </a:xfrm>
          <a:prstGeom prst="rect">
            <a:avLst/>
          </a:prstGeom>
        </p:spPr>
      </p:pic>
    </p:spTree>
    <p:extLst>
      <p:ext uri="{BB962C8B-B14F-4D97-AF65-F5344CB8AC3E}">
        <p14:creationId xmlns:p14="http://schemas.microsoft.com/office/powerpoint/2010/main" val="111965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Dequeue</a:t>
            </a:r>
            <a:r>
              <a:rPr lang="fr-FR" sz="2800" cap="small" spc="-1" dirty="0">
                <a:solidFill>
                  <a:srgbClr val="666666"/>
                </a:solidFill>
              </a:rPr>
              <a:t>)</a:t>
            </a:r>
          </a:p>
        </p:txBody>
      </p:sp>
      <p:sp>
        <p:nvSpPr>
          <p:cNvPr id="193" name="TextShape 2"/>
          <p:cNvSpPr txBox="1"/>
          <p:nvPr/>
        </p:nvSpPr>
        <p:spPr>
          <a:xfrm>
            <a:off x="1" y="1152000"/>
            <a:ext cx="10080624" cy="5960000"/>
          </a:xfrm>
          <a:prstGeom prst="rect">
            <a:avLst/>
          </a:prstGeom>
          <a:noFill/>
          <a:ln>
            <a:noFill/>
          </a:ln>
        </p:spPr>
        <p:txBody>
          <a:bodyPr lIns="0" tIns="0" rIns="0" bIns="0">
            <a:normAutofit/>
          </a:bodyPr>
          <a:lstStyle/>
          <a:p>
            <a:pPr marL="108000">
              <a:spcBef>
                <a:spcPts val="938"/>
              </a:spcBef>
              <a:buSzPct val="100000"/>
            </a:pPr>
            <a:r>
              <a:rPr lang="fr-FR" sz="2400" b="1" spc="-1" dirty="0">
                <a:solidFill>
                  <a:srgbClr val="000000"/>
                </a:solidFill>
              </a:rPr>
              <a:t>Les primitives de File d'attente double (</a:t>
            </a:r>
            <a:r>
              <a:rPr lang="fr-FR" sz="2400" b="1" spc="-1" dirty="0" err="1">
                <a:solidFill>
                  <a:srgbClr val="000000"/>
                </a:solidFill>
              </a:rPr>
              <a:t>Dequeue</a:t>
            </a:r>
            <a:r>
              <a:rPr lang="fr-FR" sz="2400" b="1" spc="-1" dirty="0">
                <a:solidFill>
                  <a:srgbClr val="000000"/>
                </a:solidFill>
              </a:rPr>
              <a:t>)</a:t>
            </a:r>
          </a:p>
          <a:p>
            <a:pPr marL="432000" indent="-324000">
              <a:spcBef>
                <a:spcPts val="938"/>
              </a:spcBef>
              <a:buSzPct val="100000"/>
              <a:buBlip>
                <a:blip r:embed="rId3"/>
              </a:buBlip>
            </a:pPr>
            <a:r>
              <a:rPr lang="fr-FR" sz="2150" spc="-1" dirty="0">
                <a:solidFill>
                  <a:srgbClr val="0000FF"/>
                </a:solidFill>
                <a:effectLst>
                  <a:outerShdw blurRad="38100" dist="38100" dir="2700000" algn="tl">
                    <a:srgbClr val="000000">
                      <a:alpha val="43137"/>
                    </a:srgbClr>
                  </a:outerShdw>
                </a:effectLst>
              </a:rPr>
              <a:t>Initialiser</a:t>
            </a:r>
            <a:r>
              <a:rPr lang="fr-FR" sz="2150" spc="-1" dirty="0">
                <a:solidFill>
                  <a:srgbClr val="000000"/>
                </a:solidFill>
              </a:rPr>
              <a:t> : cette fonction crée une file vide.</a:t>
            </a: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EnfilerTete</a:t>
            </a:r>
            <a:r>
              <a:rPr lang="fr-FR" sz="2150" spc="-1" dirty="0">
                <a:solidFill>
                  <a:srgbClr val="000000"/>
                </a:solidFill>
              </a:rPr>
              <a:t> : cette fonction permet d’ajouter un élément à la tête de la file. </a:t>
            </a:r>
            <a:endParaRPr lang="fr-FR" sz="2150" spc="-1" dirty="0">
              <a:solidFill>
                <a:srgbClr val="0000FF"/>
              </a:solidFill>
              <a:effectLst>
                <a:outerShdw blurRad="38100" dist="38100" dir="2700000" algn="tl">
                  <a:srgbClr val="000000">
                    <a:alpha val="43137"/>
                  </a:srgbClr>
                </a:outerShdw>
              </a:effectLst>
            </a:endParaRP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EnfilerQueue</a:t>
            </a:r>
            <a:r>
              <a:rPr lang="fr-FR" sz="2150" spc="-1" dirty="0">
                <a:solidFill>
                  <a:srgbClr val="000000"/>
                </a:solidFill>
              </a:rPr>
              <a:t> : cette fonction permet d’ajouter un élément à la queue de la file. </a:t>
            </a:r>
            <a:endParaRPr lang="fr-FR" sz="2150" spc="-1" dirty="0">
              <a:solidFill>
                <a:srgbClr val="FF0000"/>
              </a:solidFill>
            </a:endParaRP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DefilerTete</a:t>
            </a:r>
            <a:r>
              <a:rPr lang="fr-FR" sz="2150" spc="-1" dirty="0">
                <a:solidFill>
                  <a:srgbClr val="000000"/>
                </a:solidFill>
              </a:rPr>
              <a:t> : cette fonction supprime le début de la file. L’élément supprimé est retourné par la fonction </a:t>
            </a:r>
            <a:r>
              <a:rPr lang="fr-FR" sz="2150" spc="-1" dirty="0" err="1">
                <a:solidFill>
                  <a:srgbClr val="000000"/>
                </a:solidFill>
              </a:rPr>
              <a:t>Defiler</a:t>
            </a:r>
            <a:r>
              <a:rPr lang="fr-FR" sz="2150" spc="-1" dirty="0">
                <a:solidFill>
                  <a:srgbClr val="000000"/>
                </a:solidFill>
              </a:rPr>
              <a:t> pour pouvoir être utilisé.</a:t>
            </a: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DefilerQueue</a:t>
            </a:r>
            <a:r>
              <a:rPr lang="fr-FR" sz="2150" spc="-1" dirty="0">
                <a:solidFill>
                  <a:srgbClr val="000000"/>
                </a:solidFill>
              </a:rPr>
              <a:t> : cette fonction supprime l’</a:t>
            </a:r>
            <a:r>
              <a:rPr lang="fr-FR" sz="2150" spc="-1" dirty="0" err="1">
                <a:solidFill>
                  <a:srgbClr val="000000"/>
                </a:solidFill>
              </a:rPr>
              <a:t>élement</a:t>
            </a:r>
            <a:r>
              <a:rPr lang="fr-FR" sz="2150" spc="-1" dirty="0">
                <a:solidFill>
                  <a:srgbClr val="000000"/>
                </a:solidFill>
              </a:rPr>
              <a:t> se trouvant à la fin de la file. L’élément supprimé est retourné par la fonction </a:t>
            </a:r>
            <a:r>
              <a:rPr lang="fr-FR" sz="2150" spc="-1" dirty="0" err="1">
                <a:solidFill>
                  <a:srgbClr val="000000"/>
                </a:solidFill>
              </a:rPr>
              <a:t>Defiler</a:t>
            </a:r>
            <a:r>
              <a:rPr lang="fr-FR" sz="2150" spc="-1" dirty="0">
                <a:solidFill>
                  <a:srgbClr val="000000"/>
                </a:solidFill>
              </a:rPr>
              <a:t> pour pouvoir être utilisé.</a:t>
            </a:r>
          </a:p>
          <a:p>
            <a:pPr marL="432000" indent="-324000">
              <a:spcBef>
                <a:spcPts val="938"/>
              </a:spcBef>
              <a:buSzPct val="100000"/>
              <a:buBlip>
                <a:blip r:embed="rId3"/>
              </a:buBlip>
            </a:pPr>
            <a:r>
              <a:rPr lang="fr-FR" sz="2150" b="1" spc="-1" dirty="0">
                <a:solidFill>
                  <a:srgbClr val="0000FF"/>
                </a:solidFill>
                <a:effectLst>
                  <a:outerShdw blurRad="38100" dist="38100" dir="2700000" algn="tl">
                    <a:srgbClr val="000000">
                      <a:alpha val="43137"/>
                    </a:srgbClr>
                  </a:outerShdw>
                </a:effectLst>
              </a:rPr>
              <a:t>…</a:t>
            </a:r>
            <a:endParaRPr lang="fr-FR" sz="2150" b="1" spc="-1" dirty="0">
              <a:solidFill>
                <a:srgbClr val="000000"/>
              </a:solidFill>
            </a:endParaRPr>
          </a:p>
        </p:txBody>
      </p:sp>
    </p:spTree>
    <p:extLst>
      <p:ext uri="{BB962C8B-B14F-4D97-AF65-F5344CB8AC3E}">
        <p14:creationId xmlns:p14="http://schemas.microsoft.com/office/powerpoint/2010/main" val="91668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433726C-40C4-4F01-BFD2-223FC82067D7}"/>
              </a:ext>
            </a:extLst>
          </p:cNvPr>
          <p:cNvPicPr>
            <a:picLocks noChangeAspect="1"/>
          </p:cNvPicPr>
          <p:nvPr/>
        </p:nvPicPr>
        <p:blipFill>
          <a:blip r:embed="rId2"/>
          <a:stretch>
            <a:fillRect/>
          </a:stretch>
        </p:blipFill>
        <p:spPr>
          <a:xfrm>
            <a:off x="1014000" y="2149965"/>
            <a:ext cx="7645240" cy="2904787"/>
          </a:xfrm>
          <a:prstGeom prst="rect">
            <a:avLst/>
          </a:prstGeom>
        </p:spPr>
      </p:pic>
      <p:sp>
        <p:nvSpPr>
          <p:cNvPr id="2" name="Titre 1">
            <a:extLst>
              <a:ext uri="{FF2B5EF4-FFF2-40B4-BE49-F238E27FC236}">
                <a16:creationId xmlns:a16="http://schemas.microsoft.com/office/drawing/2014/main" id="{C14FF8DA-5F26-4FE3-A8E2-F78450297332}"/>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13" name="Flèche : angle droit 12">
            <a:extLst>
              <a:ext uri="{FF2B5EF4-FFF2-40B4-BE49-F238E27FC236}">
                <a16:creationId xmlns:a16="http://schemas.microsoft.com/office/drawing/2014/main" id="{FB2928F7-1D7D-4475-9EC9-9D5FF6DECE58}"/>
              </a:ext>
            </a:extLst>
          </p:cNvPr>
          <p:cNvSpPr/>
          <p:nvPr/>
        </p:nvSpPr>
        <p:spPr>
          <a:xfrm rot="5400000">
            <a:off x="737418" y="1891382"/>
            <a:ext cx="1750291" cy="1421042"/>
          </a:xfrm>
          <a:prstGeom prst="bentUpArrow">
            <a:avLst>
              <a:gd name="adj1" fmla="val 10328"/>
              <a:gd name="adj2" fmla="val 11795"/>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806ED09-1338-4841-A79D-99664A014F61}"/>
              </a:ext>
            </a:extLst>
          </p:cNvPr>
          <p:cNvSpPr/>
          <p:nvPr/>
        </p:nvSpPr>
        <p:spPr>
          <a:xfrm>
            <a:off x="167272" y="1313781"/>
            <a:ext cx="2014462"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EnfilerTete</a:t>
            </a:r>
            <a:endParaRPr lang="fr-FR" sz="2800" b="1" dirty="0"/>
          </a:p>
        </p:txBody>
      </p:sp>
      <p:sp>
        <p:nvSpPr>
          <p:cNvPr id="15" name="Flèche : angle droit 14">
            <a:extLst>
              <a:ext uri="{FF2B5EF4-FFF2-40B4-BE49-F238E27FC236}">
                <a16:creationId xmlns:a16="http://schemas.microsoft.com/office/drawing/2014/main" id="{37F7F692-AA53-4146-AAB3-DC07B7F00A2C}"/>
              </a:ext>
            </a:extLst>
          </p:cNvPr>
          <p:cNvSpPr/>
          <p:nvPr/>
        </p:nvSpPr>
        <p:spPr>
          <a:xfrm rot="16200000">
            <a:off x="7276414" y="2039805"/>
            <a:ext cx="1750290" cy="1204713"/>
          </a:xfrm>
          <a:prstGeom prst="bentUpArrow">
            <a:avLst>
              <a:gd name="adj1" fmla="val 10328"/>
              <a:gd name="adj2" fmla="val 11795"/>
              <a:gd name="adj3" fmla="val 25000"/>
            </a:avLst>
          </a:prstGeom>
          <a:scene3d>
            <a:camera prst="orthographicFront">
              <a:rot lat="0" lon="1080000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6" name="Flèche : angle droit 15">
            <a:extLst>
              <a:ext uri="{FF2B5EF4-FFF2-40B4-BE49-F238E27FC236}">
                <a16:creationId xmlns:a16="http://schemas.microsoft.com/office/drawing/2014/main" id="{B7BFE6BF-D13D-4043-8F09-A9663F3152C1}"/>
              </a:ext>
            </a:extLst>
          </p:cNvPr>
          <p:cNvSpPr/>
          <p:nvPr/>
        </p:nvSpPr>
        <p:spPr>
          <a:xfrm rot="10800000">
            <a:off x="7597660" y="3647580"/>
            <a:ext cx="1507622" cy="2006160"/>
          </a:xfrm>
          <a:prstGeom prst="bentUpArrow">
            <a:avLst>
              <a:gd name="adj1" fmla="val 10328"/>
              <a:gd name="adj2" fmla="val 11795"/>
              <a:gd name="adj3" fmla="val 25000"/>
            </a:avLst>
          </a:prstGeom>
          <a:scene3d>
            <a:camera prst="orthographicFront">
              <a:rot lat="0" lon="1080000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7" name="Flèche : angle droit 16">
            <a:extLst>
              <a:ext uri="{FF2B5EF4-FFF2-40B4-BE49-F238E27FC236}">
                <a16:creationId xmlns:a16="http://schemas.microsoft.com/office/drawing/2014/main" id="{24C3FA01-DF33-426C-8D71-3AF845DCA58D}"/>
              </a:ext>
            </a:extLst>
          </p:cNvPr>
          <p:cNvSpPr/>
          <p:nvPr/>
        </p:nvSpPr>
        <p:spPr>
          <a:xfrm rot="10800000">
            <a:off x="760703" y="3573312"/>
            <a:ext cx="1507621" cy="1673680"/>
          </a:xfrm>
          <a:prstGeom prst="bentUpArrow">
            <a:avLst>
              <a:gd name="adj1" fmla="val 10328"/>
              <a:gd name="adj2" fmla="val 11795"/>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DBE573E-5E27-4B8D-9CC8-407C828B7D33}"/>
              </a:ext>
            </a:extLst>
          </p:cNvPr>
          <p:cNvSpPr/>
          <p:nvPr/>
        </p:nvSpPr>
        <p:spPr>
          <a:xfrm>
            <a:off x="31658" y="5320384"/>
            <a:ext cx="2016065"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DéfilerTete</a:t>
            </a:r>
            <a:endParaRPr lang="fr-FR" sz="2800" b="1" dirty="0"/>
          </a:p>
        </p:txBody>
      </p:sp>
      <p:sp>
        <p:nvSpPr>
          <p:cNvPr id="19" name="Rectangle 18">
            <a:extLst>
              <a:ext uri="{FF2B5EF4-FFF2-40B4-BE49-F238E27FC236}">
                <a16:creationId xmlns:a16="http://schemas.microsoft.com/office/drawing/2014/main" id="{22E48F6F-E206-406C-9905-3DBE8576457F}"/>
              </a:ext>
            </a:extLst>
          </p:cNvPr>
          <p:cNvSpPr/>
          <p:nvPr/>
        </p:nvSpPr>
        <p:spPr>
          <a:xfrm>
            <a:off x="7573916" y="5690811"/>
            <a:ext cx="2419317"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EnfilerQueue</a:t>
            </a:r>
            <a:endParaRPr lang="fr-FR" sz="2800" b="1" dirty="0"/>
          </a:p>
        </p:txBody>
      </p:sp>
      <p:sp>
        <p:nvSpPr>
          <p:cNvPr id="20" name="Rectangle 19">
            <a:extLst>
              <a:ext uri="{FF2B5EF4-FFF2-40B4-BE49-F238E27FC236}">
                <a16:creationId xmlns:a16="http://schemas.microsoft.com/office/drawing/2014/main" id="{1F84DDC4-39ED-4260-94C6-41C7C8A048A8}"/>
              </a:ext>
            </a:extLst>
          </p:cNvPr>
          <p:cNvSpPr/>
          <p:nvPr/>
        </p:nvSpPr>
        <p:spPr>
          <a:xfrm>
            <a:off x="7365926" y="1345644"/>
            <a:ext cx="2419317"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EnfilerQueue</a:t>
            </a:r>
            <a:endParaRPr lang="fr-FR" sz="2800" b="1" dirty="0"/>
          </a:p>
        </p:txBody>
      </p:sp>
    </p:spTree>
    <p:extLst>
      <p:ext uri="{BB962C8B-B14F-4D97-AF65-F5344CB8AC3E}">
        <p14:creationId xmlns:p14="http://schemas.microsoft.com/office/powerpoint/2010/main" val="53302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a:t>DEQUEUE Vide</a:t>
            </a:r>
            <a:endParaRPr lang="fr-FR" sz="7200" dirty="0"/>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(5): </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sp>
        <p:nvSpPr>
          <p:cNvPr id="12" name="Flèche : droite 11">
            <a:extLst>
              <a:ext uri="{FF2B5EF4-FFF2-40B4-BE49-F238E27FC236}">
                <a16:creationId xmlns:a16="http://schemas.microsoft.com/office/drawing/2014/main" id="{37B8151D-3EA8-4BCB-A43E-65A3EC5CB972}"/>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608DD28-B83F-4CC7-B72B-BBD64F90320A}"/>
              </a:ext>
            </a:extLst>
          </p:cNvPr>
          <p:cNvSpPr/>
          <p:nvPr/>
        </p:nvSpPr>
        <p:spPr>
          <a:xfrm>
            <a:off x="9080420" y="5066963"/>
            <a:ext cx="312906" cy="369332"/>
          </a:xfrm>
          <a:prstGeom prst="rect">
            <a:avLst/>
          </a:prstGeom>
        </p:spPr>
        <p:txBody>
          <a:bodyPr wrap="none">
            <a:spAutoFit/>
          </a:bodyPr>
          <a:lstStyle/>
          <a:p>
            <a:r>
              <a:rPr lang="fr-FR" dirty="0"/>
              <a:t>5</a:t>
            </a:r>
          </a:p>
        </p:txBody>
      </p:sp>
    </p:spTree>
    <p:extLst>
      <p:ext uri="{BB962C8B-B14F-4D97-AF65-F5344CB8AC3E}">
        <p14:creationId xmlns:p14="http://schemas.microsoft.com/office/powerpoint/2010/main" val="266551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(2):</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(1):</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394B9EC6-91C9-4A59-8204-0464E939E7B6}"/>
              </a:ext>
            </a:extLst>
          </p:cNvPr>
          <p:cNvPicPr>
            <a:picLocks noChangeAspect="1"/>
          </p:cNvPicPr>
          <p:nvPr/>
        </p:nvPicPr>
        <p:blipFill>
          <a:blip r:embed="rId4"/>
          <a:stretch>
            <a:fillRect/>
          </a:stretch>
        </p:blipFill>
        <p:spPr>
          <a:xfrm>
            <a:off x="2122486" y="2589835"/>
            <a:ext cx="6221873" cy="991893"/>
          </a:xfrm>
          <a:prstGeom prst="rect">
            <a:avLst/>
          </a:prstGeom>
        </p:spPr>
      </p:pic>
      <p:pic>
        <p:nvPicPr>
          <p:cNvPr id="5" name="Image 4">
            <a:extLst>
              <a:ext uri="{FF2B5EF4-FFF2-40B4-BE49-F238E27FC236}">
                <a16:creationId xmlns:a16="http://schemas.microsoft.com/office/drawing/2014/main" id="{B593E4C1-9FF7-4C9B-BC12-3F0F0ABF5803}"/>
              </a:ext>
            </a:extLst>
          </p:cNvPr>
          <p:cNvPicPr>
            <a:picLocks noChangeAspect="1"/>
          </p:cNvPicPr>
          <p:nvPr/>
        </p:nvPicPr>
        <p:blipFill>
          <a:blip r:embed="rId5"/>
          <a:stretch>
            <a:fillRect/>
          </a:stretch>
        </p:blipFill>
        <p:spPr>
          <a:xfrm>
            <a:off x="2122486" y="4975463"/>
            <a:ext cx="6221874" cy="991893"/>
          </a:xfrm>
          <a:prstGeom prst="rect">
            <a:avLst/>
          </a:prstGeom>
        </p:spPr>
      </p:pic>
      <p:sp>
        <p:nvSpPr>
          <p:cNvPr id="9" name="Flèche : droite 8">
            <a:extLst>
              <a:ext uri="{FF2B5EF4-FFF2-40B4-BE49-F238E27FC236}">
                <a16:creationId xmlns:a16="http://schemas.microsoft.com/office/drawing/2014/main" id="{B5B039BF-5D00-4ACC-91E7-FCC80906E1B9}"/>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F5E7812-D778-44DD-863A-C6CEC957F59F}"/>
              </a:ext>
            </a:extLst>
          </p:cNvPr>
          <p:cNvSpPr/>
          <p:nvPr/>
        </p:nvSpPr>
        <p:spPr>
          <a:xfrm>
            <a:off x="1480457" y="2628855"/>
            <a:ext cx="307383" cy="369332"/>
          </a:xfrm>
          <a:prstGeom prst="rect">
            <a:avLst/>
          </a:prstGeom>
        </p:spPr>
        <p:txBody>
          <a:bodyPr wrap="square">
            <a:spAutoFit/>
          </a:bodyPr>
          <a:lstStyle/>
          <a:p>
            <a:r>
              <a:rPr lang="fr-FR" dirty="0"/>
              <a:t>2</a:t>
            </a:r>
          </a:p>
        </p:txBody>
      </p:sp>
      <p:sp>
        <p:nvSpPr>
          <p:cNvPr id="13" name="Flèche : droite 12">
            <a:extLst>
              <a:ext uri="{FF2B5EF4-FFF2-40B4-BE49-F238E27FC236}">
                <a16:creationId xmlns:a16="http://schemas.microsoft.com/office/drawing/2014/main" id="{CB60EAA8-C7F7-4F52-AFB9-941615DF97A3}"/>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1BFA8CF-AD8A-4C7C-9E16-BD3945E14D6D}"/>
              </a:ext>
            </a:extLst>
          </p:cNvPr>
          <p:cNvSpPr/>
          <p:nvPr/>
        </p:nvSpPr>
        <p:spPr>
          <a:xfrm>
            <a:off x="9080420" y="5066963"/>
            <a:ext cx="312906" cy="369332"/>
          </a:xfrm>
          <a:prstGeom prst="rect">
            <a:avLst/>
          </a:prstGeom>
        </p:spPr>
        <p:txBody>
          <a:bodyPr wrap="none">
            <a:spAutoFit/>
          </a:bodyPr>
          <a:lstStyle/>
          <a:p>
            <a:r>
              <a:rPr lang="fr-FR" dirty="0"/>
              <a:t>1</a:t>
            </a:r>
          </a:p>
        </p:txBody>
      </p:sp>
    </p:spTree>
    <p:extLst>
      <p:ext uri="{BB962C8B-B14F-4D97-AF65-F5344CB8AC3E}">
        <p14:creationId xmlns:p14="http://schemas.microsoft.com/office/powerpoint/2010/main" val="201091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(7):</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(6):</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06E010BF-5349-4CEA-80AE-81C3A1EFF6A5}"/>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5" name="Image 4">
            <a:extLst>
              <a:ext uri="{FF2B5EF4-FFF2-40B4-BE49-F238E27FC236}">
                <a16:creationId xmlns:a16="http://schemas.microsoft.com/office/drawing/2014/main" id="{730432DA-77EF-468F-B94B-605BA91FDBD3}"/>
              </a:ext>
            </a:extLst>
          </p:cNvPr>
          <p:cNvPicPr>
            <a:picLocks noChangeAspect="1"/>
          </p:cNvPicPr>
          <p:nvPr/>
        </p:nvPicPr>
        <p:blipFill>
          <a:blip r:embed="rId5"/>
          <a:stretch>
            <a:fillRect/>
          </a:stretch>
        </p:blipFill>
        <p:spPr>
          <a:xfrm>
            <a:off x="2122486" y="4975463"/>
            <a:ext cx="6221874" cy="991893"/>
          </a:xfrm>
          <a:prstGeom prst="rect">
            <a:avLst/>
          </a:prstGeom>
        </p:spPr>
      </p:pic>
      <p:sp>
        <p:nvSpPr>
          <p:cNvPr id="9" name="Flèche : droite 8">
            <a:extLst>
              <a:ext uri="{FF2B5EF4-FFF2-40B4-BE49-F238E27FC236}">
                <a16:creationId xmlns:a16="http://schemas.microsoft.com/office/drawing/2014/main" id="{929BBF66-1B77-4674-B900-2B66BE1ADFE7}"/>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1A567548-61B6-46B0-8F22-1DA75336881C}"/>
              </a:ext>
            </a:extLst>
          </p:cNvPr>
          <p:cNvSpPr/>
          <p:nvPr/>
        </p:nvSpPr>
        <p:spPr>
          <a:xfrm>
            <a:off x="9080420" y="5066963"/>
            <a:ext cx="312906" cy="369332"/>
          </a:xfrm>
          <a:prstGeom prst="rect">
            <a:avLst/>
          </a:prstGeom>
        </p:spPr>
        <p:txBody>
          <a:bodyPr wrap="none">
            <a:spAutoFit/>
          </a:bodyPr>
          <a:lstStyle/>
          <a:p>
            <a:r>
              <a:rPr lang="fr-FR" dirty="0"/>
              <a:t>6</a:t>
            </a:r>
          </a:p>
        </p:txBody>
      </p:sp>
      <p:sp>
        <p:nvSpPr>
          <p:cNvPr id="13" name="Flèche : droite 12">
            <a:extLst>
              <a:ext uri="{FF2B5EF4-FFF2-40B4-BE49-F238E27FC236}">
                <a16:creationId xmlns:a16="http://schemas.microsoft.com/office/drawing/2014/main" id="{5AE76D6B-2CD6-43D0-B2B1-701657AEA928}"/>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E6CE99F-C2BA-496B-8F90-E539C9079246}"/>
              </a:ext>
            </a:extLst>
          </p:cNvPr>
          <p:cNvSpPr/>
          <p:nvPr/>
        </p:nvSpPr>
        <p:spPr>
          <a:xfrm>
            <a:off x="1480457" y="2628855"/>
            <a:ext cx="307383" cy="369332"/>
          </a:xfrm>
          <a:prstGeom prst="rect">
            <a:avLst/>
          </a:prstGeom>
        </p:spPr>
        <p:txBody>
          <a:bodyPr wrap="square">
            <a:spAutoFit/>
          </a:bodyPr>
          <a:lstStyle/>
          <a:p>
            <a:r>
              <a:rPr lang="fr-FR" dirty="0"/>
              <a:t>7</a:t>
            </a:r>
          </a:p>
        </p:txBody>
      </p:sp>
    </p:spTree>
    <p:extLst>
      <p:ext uri="{BB962C8B-B14F-4D97-AF65-F5344CB8AC3E}">
        <p14:creationId xmlns:p14="http://schemas.microsoft.com/office/powerpoint/2010/main" val="7398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(8):</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DefilerTete</a:t>
            </a:r>
            <a:r>
              <a:rPr lang="fr-FR" sz="4000" dirty="0"/>
              <a:t>() --&gt; 8</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17A758D9-C8EE-42F6-9ED8-6EF436CA79AC}"/>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6" name="Image 5">
            <a:extLst>
              <a:ext uri="{FF2B5EF4-FFF2-40B4-BE49-F238E27FC236}">
                <a16:creationId xmlns:a16="http://schemas.microsoft.com/office/drawing/2014/main" id="{D8561C87-6FC9-42C9-8535-D5D8BE421A93}"/>
              </a:ext>
            </a:extLst>
          </p:cNvPr>
          <p:cNvPicPr>
            <a:picLocks noChangeAspect="1"/>
          </p:cNvPicPr>
          <p:nvPr/>
        </p:nvPicPr>
        <p:blipFill>
          <a:blip r:embed="rId5"/>
          <a:stretch>
            <a:fillRect/>
          </a:stretch>
        </p:blipFill>
        <p:spPr>
          <a:xfrm>
            <a:off x="2122485" y="4975463"/>
            <a:ext cx="6221873" cy="991893"/>
          </a:xfrm>
          <a:prstGeom prst="rect">
            <a:avLst/>
          </a:prstGeom>
        </p:spPr>
      </p:pic>
      <p:sp>
        <p:nvSpPr>
          <p:cNvPr id="12" name="Flèche : droite 11">
            <a:extLst>
              <a:ext uri="{FF2B5EF4-FFF2-40B4-BE49-F238E27FC236}">
                <a16:creationId xmlns:a16="http://schemas.microsoft.com/office/drawing/2014/main" id="{C674AEB7-A9D7-410E-9753-B2EBC2260CC5}"/>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7BCF125A-B59E-4DDE-93C3-834EE72AA653}"/>
              </a:ext>
            </a:extLst>
          </p:cNvPr>
          <p:cNvSpPr/>
          <p:nvPr/>
        </p:nvSpPr>
        <p:spPr>
          <a:xfrm>
            <a:off x="1480457" y="2628855"/>
            <a:ext cx="307383" cy="369332"/>
          </a:xfrm>
          <a:prstGeom prst="rect">
            <a:avLst/>
          </a:prstGeom>
        </p:spPr>
        <p:txBody>
          <a:bodyPr wrap="square">
            <a:spAutoFit/>
          </a:bodyPr>
          <a:lstStyle/>
          <a:p>
            <a:r>
              <a:rPr lang="fr-FR" dirty="0"/>
              <a:t>8</a:t>
            </a:r>
          </a:p>
        </p:txBody>
      </p:sp>
      <p:sp>
        <p:nvSpPr>
          <p:cNvPr id="14" name="Flèche : droite 13">
            <a:extLst>
              <a:ext uri="{FF2B5EF4-FFF2-40B4-BE49-F238E27FC236}">
                <a16:creationId xmlns:a16="http://schemas.microsoft.com/office/drawing/2014/main" id="{069D5950-31D0-42B9-AE42-F887D53B6D15}"/>
              </a:ext>
            </a:extLst>
          </p:cNvPr>
          <p:cNvSpPr/>
          <p:nvPr/>
        </p:nvSpPr>
        <p:spPr>
          <a:xfrm rot="10800000">
            <a:off x="1037767" y="5301384"/>
            <a:ext cx="990440" cy="4013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4C0430B2-426B-4CD5-81CA-A5408DC80CBF}"/>
              </a:ext>
            </a:extLst>
          </p:cNvPr>
          <p:cNvSpPr/>
          <p:nvPr/>
        </p:nvSpPr>
        <p:spPr>
          <a:xfrm>
            <a:off x="1532987" y="5066963"/>
            <a:ext cx="312906" cy="369332"/>
          </a:xfrm>
          <a:prstGeom prst="rect">
            <a:avLst/>
          </a:prstGeom>
        </p:spPr>
        <p:txBody>
          <a:bodyPr wrap="none">
            <a:spAutoFit/>
          </a:bodyPr>
          <a:lstStyle/>
          <a:p>
            <a:r>
              <a:rPr lang="fr-FR" dirty="0"/>
              <a:t>8</a:t>
            </a:r>
          </a:p>
        </p:txBody>
      </p:sp>
    </p:spTree>
    <p:extLst>
      <p:ext uri="{BB962C8B-B14F-4D97-AF65-F5344CB8AC3E}">
        <p14:creationId xmlns:p14="http://schemas.microsoft.com/office/powerpoint/2010/main" val="4251171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EnfilerQueue</a:t>
            </a:r>
            <a:r>
              <a:rPr lang="fr-FR" sz="4000" dirty="0"/>
              <a:t>(3):</a:t>
            </a:r>
            <a:endParaRPr lang="fr-FR" sz="7200" dirty="0"/>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(9):</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46A61CA9-D0D9-4232-8667-F5404F3C5DD8}"/>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5" name="Image 4">
            <a:extLst>
              <a:ext uri="{FF2B5EF4-FFF2-40B4-BE49-F238E27FC236}">
                <a16:creationId xmlns:a16="http://schemas.microsoft.com/office/drawing/2014/main" id="{6B0421E1-C934-464B-A07D-0FF11CD1F3E6}"/>
              </a:ext>
            </a:extLst>
          </p:cNvPr>
          <p:cNvPicPr>
            <a:picLocks noChangeAspect="1"/>
          </p:cNvPicPr>
          <p:nvPr/>
        </p:nvPicPr>
        <p:blipFill>
          <a:blip r:embed="rId5"/>
          <a:stretch>
            <a:fillRect/>
          </a:stretch>
        </p:blipFill>
        <p:spPr>
          <a:xfrm>
            <a:off x="2122485" y="4975463"/>
            <a:ext cx="6221873" cy="991893"/>
          </a:xfrm>
          <a:prstGeom prst="rect">
            <a:avLst/>
          </a:prstGeom>
        </p:spPr>
      </p:pic>
      <p:sp>
        <p:nvSpPr>
          <p:cNvPr id="9" name="Flèche : droite 8">
            <a:extLst>
              <a:ext uri="{FF2B5EF4-FFF2-40B4-BE49-F238E27FC236}">
                <a16:creationId xmlns:a16="http://schemas.microsoft.com/office/drawing/2014/main" id="{79D21156-689A-4C74-ADE2-52C70667C09A}"/>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6692F635-EC7D-432D-9B07-2B4AC9A7505A}"/>
              </a:ext>
            </a:extLst>
          </p:cNvPr>
          <p:cNvSpPr/>
          <p:nvPr/>
        </p:nvSpPr>
        <p:spPr>
          <a:xfrm>
            <a:off x="9080420" y="5066963"/>
            <a:ext cx="312906" cy="369332"/>
          </a:xfrm>
          <a:prstGeom prst="rect">
            <a:avLst/>
          </a:prstGeom>
        </p:spPr>
        <p:txBody>
          <a:bodyPr wrap="none">
            <a:spAutoFit/>
          </a:bodyPr>
          <a:lstStyle/>
          <a:p>
            <a:r>
              <a:rPr lang="fr-FR" dirty="0"/>
              <a:t>9</a:t>
            </a:r>
          </a:p>
        </p:txBody>
      </p:sp>
      <p:sp>
        <p:nvSpPr>
          <p:cNvPr id="13" name="Flèche : droite 12">
            <a:extLst>
              <a:ext uri="{FF2B5EF4-FFF2-40B4-BE49-F238E27FC236}">
                <a16:creationId xmlns:a16="http://schemas.microsoft.com/office/drawing/2014/main" id="{F2001912-EC04-451C-96CA-274945AB08BC}"/>
              </a:ext>
            </a:extLst>
          </p:cNvPr>
          <p:cNvSpPr/>
          <p:nvPr/>
        </p:nvSpPr>
        <p:spPr>
          <a:xfrm rot="10800000">
            <a:off x="8490861" y="2899269"/>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27DCD6B-195D-48DF-801C-4643F202E581}"/>
              </a:ext>
            </a:extLst>
          </p:cNvPr>
          <p:cNvSpPr/>
          <p:nvPr/>
        </p:nvSpPr>
        <p:spPr>
          <a:xfrm>
            <a:off x="8986081" y="2664848"/>
            <a:ext cx="312906" cy="369332"/>
          </a:xfrm>
          <a:prstGeom prst="rect">
            <a:avLst/>
          </a:prstGeom>
        </p:spPr>
        <p:txBody>
          <a:bodyPr wrap="none">
            <a:spAutoFit/>
          </a:bodyPr>
          <a:lstStyle/>
          <a:p>
            <a:r>
              <a:rPr lang="fr-FR" dirty="0"/>
              <a:t>3</a:t>
            </a:r>
          </a:p>
        </p:txBody>
      </p:sp>
    </p:spTree>
    <p:extLst>
      <p:ext uri="{BB962C8B-B14F-4D97-AF65-F5344CB8AC3E}">
        <p14:creationId xmlns:p14="http://schemas.microsoft.com/office/powerpoint/2010/main" val="1057407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DefilerQueue</a:t>
            </a:r>
            <a:r>
              <a:rPr lang="fr-FR" sz="4000" dirty="0"/>
              <a:t>() --&gt; 9</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4" name="Image 3">
            <a:extLst>
              <a:ext uri="{FF2B5EF4-FFF2-40B4-BE49-F238E27FC236}">
                <a16:creationId xmlns:a16="http://schemas.microsoft.com/office/drawing/2014/main" id="{01618E4E-6A31-4B9A-A9B5-8BEA6DA5BA96}"/>
              </a:ext>
            </a:extLst>
          </p:cNvPr>
          <p:cNvPicPr>
            <a:picLocks noChangeAspect="1"/>
          </p:cNvPicPr>
          <p:nvPr/>
        </p:nvPicPr>
        <p:blipFill>
          <a:blip r:embed="rId3"/>
          <a:stretch>
            <a:fillRect/>
          </a:stretch>
        </p:blipFill>
        <p:spPr>
          <a:xfrm>
            <a:off x="2122487" y="2576002"/>
            <a:ext cx="6221874" cy="991893"/>
          </a:xfrm>
          <a:prstGeom prst="rect">
            <a:avLst/>
          </a:prstGeom>
        </p:spPr>
      </p:pic>
      <p:sp>
        <p:nvSpPr>
          <p:cNvPr id="9" name="Flèche : droite 8">
            <a:extLst>
              <a:ext uri="{FF2B5EF4-FFF2-40B4-BE49-F238E27FC236}">
                <a16:creationId xmlns:a16="http://schemas.microsoft.com/office/drawing/2014/main" id="{9CD218BA-D6D2-4B0E-850D-6AABB4636727}"/>
              </a:ext>
            </a:extLst>
          </p:cNvPr>
          <p:cNvSpPr/>
          <p:nvPr/>
        </p:nvSpPr>
        <p:spPr>
          <a:xfrm>
            <a:off x="8454572" y="2810423"/>
            <a:ext cx="990440" cy="4013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E778BDC0-D28A-4091-AD92-68334EE43187}"/>
              </a:ext>
            </a:extLst>
          </p:cNvPr>
          <p:cNvSpPr/>
          <p:nvPr/>
        </p:nvSpPr>
        <p:spPr>
          <a:xfrm>
            <a:off x="8949792" y="2576002"/>
            <a:ext cx="312906" cy="369332"/>
          </a:xfrm>
          <a:prstGeom prst="rect">
            <a:avLst/>
          </a:prstGeom>
        </p:spPr>
        <p:txBody>
          <a:bodyPr wrap="none">
            <a:spAutoFit/>
          </a:bodyPr>
          <a:lstStyle/>
          <a:p>
            <a:r>
              <a:rPr lang="fr-FR" dirty="0"/>
              <a:t>9</a:t>
            </a:r>
          </a:p>
        </p:txBody>
      </p:sp>
    </p:spTree>
    <p:extLst>
      <p:ext uri="{BB962C8B-B14F-4D97-AF65-F5344CB8AC3E}">
        <p14:creationId xmlns:p14="http://schemas.microsoft.com/office/powerpoint/2010/main" val="251684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Dequeue</a:t>
            </a:r>
            <a:r>
              <a:rPr lang="fr-FR" sz="2800" cap="small" spc="-1" dirty="0">
                <a:solidFill>
                  <a:srgbClr val="666666"/>
                </a:solidFill>
              </a:rPr>
              <a:t>)</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889200" lvl="1" indent="-324000">
              <a:spcBef>
                <a:spcPts val="938"/>
              </a:spcBef>
              <a:buSzPct val="100000"/>
              <a:buBlip>
                <a:blip r:embed="rId3"/>
              </a:buBlip>
            </a:pPr>
            <a:r>
              <a:rPr lang="fr-FR" sz="2670" spc="-1" dirty="0">
                <a:solidFill>
                  <a:srgbClr val="000000"/>
                </a:solidFill>
              </a:rPr>
              <a:t>Pour implémenter une File d'attente double (</a:t>
            </a:r>
            <a:r>
              <a:rPr lang="fr-FR" sz="2670" spc="-1" dirty="0" err="1">
                <a:solidFill>
                  <a:srgbClr val="000000"/>
                </a:solidFill>
              </a:rPr>
              <a:t>Dequeue</a:t>
            </a:r>
            <a:r>
              <a:rPr lang="fr-FR" sz="2670" spc="-1" dirty="0">
                <a:solidFill>
                  <a:srgbClr val="000000"/>
                </a:solidFill>
              </a:rPr>
              <a:t>) sous forme de tableau,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145143" y="2433063"/>
            <a:ext cx="9935481"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b="1" dirty="0" err="1">
                <a:solidFill>
                  <a:srgbClr val="0000FF"/>
                </a:solidFill>
                <a:highlight>
                  <a:srgbClr val="FFFFFF"/>
                </a:highlight>
                <a:latin typeface="Courier New" panose="02070309020205020404" pitchFamily="49" charset="0"/>
              </a:rPr>
              <a:t>typedef</a:t>
            </a:r>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TypeDonnee</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b="1" dirty="0" err="1">
                <a:solidFill>
                  <a:srgbClr val="0000FF"/>
                </a:solidFill>
                <a:highlight>
                  <a:srgbClr val="FFFFFF"/>
                </a:highlight>
                <a:latin typeface="Courier New" panose="02070309020205020404" pitchFamily="49" charset="0"/>
              </a:rPr>
              <a:t>typedef</a:t>
            </a:r>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nb_elem_max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nombre d’éléments maximum*/</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nb_elem</a:t>
            </a:r>
            <a:r>
              <a:rPr lang="fr-FR" sz="2400" b="1" dirty="0">
                <a:solidFill>
                  <a:srgbClr val="00008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nombre d’éléments*/</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indice_tete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indice_queue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p>
          <a:p>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TypeDonnee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tab</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tableau des éléments */</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File</a:t>
            </a:r>
            <a:r>
              <a:rPr lang="fr-FR" sz="2400" b="1" dirty="0">
                <a:solidFill>
                  <a:srgbClr val="000080"/>
                </a:solidFill>
                <a:highlight>
                  <a:srgbClr val="FFFFFF"/>
                </a:highlight>
                <a:latin typeface="Courier New" panose="02070309020205020404" pitchFamily="49" charset="0"/>
              </a:rPr>
              <a:t>;</a:t>
            </a:r>
            <a:endParaRPr lang="fr-FR" sz="2400" dirty="0">
              <a:latin typeface="+mj-lt"/>
            </a:endParaRPr>
          </a:p>
        </p:txBody>
      </p:sp>
    </p:spTree>
    <p:extLst>
      <p:ext uri="{BB962C8B-B14F-4D97-AF65-F5344CB8AC3E}">
        <p14:creationId xmlns:p14="http://schemas.microsoft.com/office/powerpoint/2010/main" val="55607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rgbClr val="000000"/>
                </a:solidFill>
              </a:rPr>
              <a:t>File d'attente double (</a:t>
            </a:r>
            <a:r>
              <a:rPr lang="fr-FR" sz="2670" spc="-1" dirty="0" err="1">
                <a:solidFill>
                  <a:srgbClr val="000000"/>
                </a:solidFill>
              </a:rPr>
              <a:t>Dequeue</a:t>
            </a:r>
            <a:r>
              <a:rPr lang="fr-FR" sz="2670" spc="-1" dirty="0">
                <a:solidFill>
                  <a:srgbClr val="000000"/>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Dequeue</a:t>
            </a:r>
            <a:r>
              <a:rPr lang="fr-FR" sz="2800" cap="small" spc="-1" dirty="0">
                <a:solidFill>
                  <a:srgbClr val="666666"/>
                </a:solidFill>
              </a:rPr>
              <a:t>)</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a:t>
            </a:r>
            <a:r>
              <a:rPr lang="fr-FR" sz="2670" b="1" spc="-1" dirty="0" err="1">
                <a:solidFill>
                  <a:srgbClr val="000000"/>
                </a:solidFill>
              </a:rPr>
              <a:t>Dequeue</a:t>
            </a:r>
            <a:r>
              <a:rPr lang="fr-FR" sz="2670" b="1" spc="-1" dirty="0">
                <a:solidFill>
                  <a:srgbClr val="000000"/>
                </a:solidFill>
              </a:rPr>
              <a:t>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500" y="2521963"/>
            <a:ext cx="8902700"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Courier New" panose="02070309020205020404" pitchFamily="49" charset="0"/>
              </a:rPr>
              <a:t>File Initialiser</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File </a:t>
            </a:r>
            <a:r>
              <a:rPr lang="fr-FR" sz="2000" dirty="0" err="1">
                <a:solidFill>
                  <a:srgbClr val="000000"/>
                </a:solidFill>
                <a:highlight>
                  <a:srgbClr val="FFFFFF"/>
                </a:highlight>
                <a:latin typeface="Courier New" panose="02070309020205020404" pitchFamily="49" charset="0"/>
              </a:rPr>
              <a:t>filevide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indice_tete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la pile est vide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indice_queue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nb_elem_max</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capacité </a:t>
            </a:r>
            <a:r>
              <a:rPr lang="fr-FR" sz="2000" dirty="0" err="1">
                <a:solidFill>
                  <a:srgbClr val="008000"/>
                </a:solidFill>
                <a:highlight>
                  <a:srgbClr val="FFFFFF"/>
                </a:highlight>
                <a:latin typeface="Courier New" panose="02070309020205020404" pitchFamily="49" charset="0"/>
              </a:rPr>
              <a:t>nb_max</a:t>
            </a:r>
            <a:r>
              <a:rPr lang="fr-FR" sz="2000" dirty="0">
                <a:solidFill>
                  <a:srgbClr val="008000"/>
                </a:solidFill>
                <a:highlight>
                  <a:srgbClr val="FFFFFF"/>
                </a:highlight>
                <a:latin typeface="Courier New" panose="02070309020205020404" pitchFamily="49" charset="0"/>
              </a:rPr>
              <a:t>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allocation des éléments :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tab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TypeDonnee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malloc</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r>
              <a:rPr lang="fr-FR" sz="2000" b="1" dirty="0" err="1">
                <a:solidFill>
                  <a:srgbClr val="0000FF"/>
                </a:solidFill>
                <a:highlight>
                  <a:srgbClr val="FFFFFF"/>
                </a:highlight>
                <a:latin typeface="Courier New" panose="02070309020205020404" pitchFamily="49" charset="0"/>
              </a:rPr>
              <a:t>sizeof</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TypeDonnee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p:spTree>
    <p:extLst>
      <p:ext uri="{BB962C8B-B14F-4D97-AF65-F5344CB8AC3E}">
        <p14:creationId xmlns:p14="http://schemas.microsoft.com/office/powerpoint/2010/main" val="992328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Dequeue</a:t>
            </a:r>
            <a:r>
              <a:rPr lang="fr-FR" sz="2800" cap="small" spc="-1" dirty="0">
                <a:solidFill>
                  <a:srgbClr val="666666"/>
                </a:solidFill>
              </a:rPr>
              <a:t>: Ajouter un élément à la tête (au début)</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86792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a:solidFill>
                  <a:srgbClr val="8000FF"/>
                </a:solidFill>
                <a:highlight>
                  <a:srgbClr val="FFFFFF"/>
                </a:highlight>
                <a:latin typeface="Courier New" panose="02070309020205020404" pitchFamily="49" charset="0"/>
              </a:rPr>
              <a:t>void</a:t>
            </a:r>
            <a:r>
              <a:rPr lang="fr-FR">
                <a:solidFill>
                  <a:srgbClr val="000000"/>
                </a:solidFill>
                <a:highlight>
                  <a:srgbClr val="FFFFFF"/>
                </a:highlight>
                <a:latin typeface="Courier New" panose="02070309020205020404" pitchFamily="49" charset="0"/>
              </a:rPr>
              <a:t> EnfilerTete</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File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pF</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a:solidFill>
                  <a:srgbClr val="8000FF"/>
                </a:solidFill>
                <a:highlight>
                  <a:srgbClr val="FFFFFF"/>
                </a:highlight>
                <a:latin typeface="Courier New" panose="02070309020205020404" pitchFamily="49" charset="0"/>
              </a:rPr>
              <a:t>int</a:t>
            </a:r>
            <a:r>
              <a:rPr lang="fr-FR">
                <a:solidFill>
                  <a:srgbClr val="000000"/>
                </a:solidFill>
                <a:highlight>
                  <a:srgbClr val="FFFFFF"/>
                </a:highlight>
                <a:latin typeface="Courier New" panose="02070309020205020404" pitchFamily="49" charset="0"/>
              </a:rPr>
              <a:t> element</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a:solidFill>
                  <a:srgbClr val="8000FF"/>
                </a:solidFill>
                <a:highlight>
                  <a:srgbClr val="FFFFFF"/>
                </a:highlight>
                <a:latin typeface="Courier New" panose="02070309020205020404" pitchFamily="49" charset="0"/>
              </a:rPr>
              <a:t>int</a:t>
            </a:r>
            <a:r>
              <a:rPr lang="fr-FR">
                <a:solidFill>
                  <a:srgbClr val="000000"/>
                </a:solidFill>
                <a:highlight>
                  <a:srgbClr val="FFFFFF"/>
                </a:highlight>
                <a:latin typeface="Courier New" panose="02070309020205020404" pitchFamily="49" charset="0"/>
              </a:rPr>
              <a:t> i</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k</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c</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FF"/>
                </a:solidFill>
                <a:highlight>
                  <a:srgbClr val="FFFFFF"/>
                </a:highlight>
                <a:latin typeface="Courier New" panose="02070309020205020404" pitchFamily="49" charset="0"/>
              </a:rPr>
              <a:t>if</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indice_tete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a:solidFill>
                  <a:srgbClr val="FF8000"/>
                </a:solidFill>
                <a:highlight>
                  <a:srgbClr val="FFFFFF"/>
                </a:highlight>
                <a:latin typeface="Courier New" panose="02070309020205020404" pitchFamily="49" charset="0"/>
              </a:rPr>
              <a:t>0</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&amp;&amp;</a:t>
            </a:r>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indice_queue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nb_elem_max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a:solidFill>
                  <a:srgbClr val="FF8000"/>
                </a:solidFill>
                <a:highlight>
                  <a:srgbClr val="FFFFFF"/>
                </a:highlight>
                <a:latin typeface="Courier New" panose="02070309020205020404" pitchFamily="49" charset="0"/>
              </a:rPr>
              <a:t>1</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en-US">
                <a:solidFill>
                  <a:srgbClr val="000000"/>
                </a:solidFill>
                <a:highlight>
                  <a:srgbClr val="FFFFFF"/>
                </a:highlight>
                <a:latin typeface="Courier New" panose="02070309020205020404" pitchFamily="49" charset="0"/>
              </a:rPr>
              <a:t>    printf</a:t>
            </a:r>
            <a:r>
              <a:rPr lang="en-US" b="1">
                <a:solidFill>
                  <a:srgbClr val="000080"/>
                </a:solidFill>
                <a:highlight>
                  <a:srgbClr val="FFFFFF"/>
                </a:highlight>
                <a:latin typeface="Courier New" panose="02070309020205020404" pitchFamily="49" charset="0"/>
              </a:rPr>
              <a:t>(</a:t>
            </a:r>
            <a:r>
              <a:rPr lang="en-US">
                <a:solidFill>
                  <a:srgbClr val="808080"/>
                </a:solidFill>
                <a:highlight>
                  <a:srgbClr val="FFFFFF"/>
                </a:highlight>
                <a:latin typeface="Courier New" panose="02070309020205020404" pitchFamily="49" charset="0"/>
              </a:rPr>
              <a:t>"\nDeque is full.\n"</a:t>
            </a:r>
            <a:r>
              <a:rPr lang="en-US" b="1">
                <a:solidFill>
                  <a:srgbClr val="000080"/>
                </a:solidFill>
                <a:highlight>
                  <a:srgbClr val="FFFFFF"/>
                </a:highlight>
                <a:latin typeface="Courier New" panose="02070309020205020404" pitchFamily="49" charset="0"/>
              </a:rPr>
              <a:t>);</a:t>
            </a:r>
            <a:endParaRPr lang="en-US">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FF"/>
                </a:solidFill>
                <a:highlight>
                  <a:srgbClr val="FFFFFF"/>
                </a:highlight>
                <a:latin typeface="Courier New" panose="02070309020205020404" pitchFamily="49" charset="0"/>
              </a:rPr>
              <a:t>return</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nb_elem</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endParaRPr lang="fr-FR">
              <a:solidFill>
                <a:srgbClr val="000000"/>
              </a:solidFill>
              <a:highlight>
                <a:srgbClr val="FFFFFF"/>
              </a:highlight>
              <a:latin typeface="Courier New" panose="02070309020205020404" pitchFamily="49" charset="0"/>
            </a:endParaRPr>
          </a:p>
          <a:p>
            <a:r>
              <a:rPr lang="en-US">
                <a:solidFill>
                  <a:srgbClr val="000000"/>
                </a:solidFill>
                <a:highlight>
                  <a:srgbClr val="FFFFFF"/>
                </a:highlight>
                <a:latin typeface="Courier New" panose="02070309020205020404" pitchFamily="49" charset="0"/>
              </a:rPr>
              <a:t>  </a:t>
            </a:r>
            <a:r>
              <a:rPr lang="en-US" b="1">
                <a:solidFill>
                  <a:srgbClr val="0000FF"/>
                </a:solidFill>
                <a:highlight>
                  <a:srgbClr val="FFFFFF"/>
                </a:highlight>
                <a:latin typeface="Courier New" panose="02070309020205020404" pitchFamily="49" charset="0"/>
              </a:rPr>
              <a:t>if</a:t>
            </a:r>
            <a:r>
              <a:rPr lang="en-US">
                <a:solidFill>
                  <a:srgbClr val="000000"/>
                </a:solidFill>
                <a:highlight>
                  <a:srgbClr val="FFFFFF"/>
                </a:highlight>
                <a:latin typeface="Courier New" panose="02070309020205020404" pitchFamily="49" charset="0"/>
              </a:rPr>
              <a:t> </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pF</a:t>
            </a:r>
            <a:r>
              <a:rPr lang="en-US" b="1">
                <a:solidFill>
                  <a:srgbClr val="000080"/>
                </a:solidFill>
                <a:highlight>
                  <a:srgbClr val="FFFFFF"/>
                </a:highlight>
                <a:latin typeface="Courier New" panose="02070309020205020404" pitchFamily="49" charset="0"/>
              </a:rPr>
              <a:t>-&gt;</a:t>
            </a:r>
            <a:r>
              <a:rPr lang="en-US">
                <a:solidFill>
                  <a:srgbClr val="000000"/>
                </a:solidFill>
                <a:highlight>
                  <a:srgbClr val="FFFFFF"/>
                </a:highlight>
                <a:latin typeface="Courier New" panose="02070309020205020404" pitchFamily="49" charset="0"/>
              </a:rPr>
              <a:t>indice_tete </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 </a:t>
            </a:r>
            <a:r>
              <a:rPr lang="en-US" b="1">
                <a:solidFill>
                  <a:srgbClr val="000080"/>
                </a:solidFill>
                <a:highlight>
                  <a:srgbClr val="FFFFFF"/>
                </a:highlight>
                <a:latin typeface="Courier New" panose="02070309020205020404" pitchFamily="49" charset="0"/>
              </a:rPr>
              <a:t>-</a:t>
            </a:r>
            <a:r>
              <a:rPr lang="en-US">
                <a:solidFill>
                  <a:srgbClr val="FF8000"/>
                </a:solidFill>
                <a:highlight>
                  <a:srgbClr val="FFFFFF"/>
                </a:highlight>
                <a:latin typeface="Courier New" panose="02070309020205020404" pitchFamily="49" charset="0"/>
              </a:rPr>
              <a:t>1</a:t>
            </a:r>
            <a:r>
              <a:rPr lang="en-US" b="1">
                <a:solidFill>
                  <a:srgbClr val="000080"/>
                </a:solidFill>
                <a:highlight>
                  <a:srgbClr val="FFFFFF"/>
                </a:highlight>
                <a:latin typeface="Courier New" panose="02070309020205020404" pitchFamily="49" charset="0"/>
              </a:rPr>
              <a:t>)</a:t>
            </a:r>
            <a:r>
              <a:rPr lang="en-US">
                <a:solidFill>
                  <a:srgbClr val="000000"/>
                </a:solidFill>
                <a:highlight>
                  <a:srgbClr val="FFFFFF"/>
                </a:highlight>
                <a:latin typeface="Courier New" panose="02070309020205020404" pitchFamily="49" charset="0"/>
              </a:rPr>
              <a:t> </a:t>
            </a:r>
            <a:r>
              <a:rPr lang="en-US" b="1">
                <a:solidFill>
                  <a:srgbClr val="000080"/>
                </a:solidFill>
                <a:highlight>
                  <a:srgbClr val="FFFFFF"/>
                </a:highlight>
                <a:latin typeface="Courier New" panose="02070309020205020404" pitchFamily="49" charset="0"/>
              </a:rPr>
              <a:t>{</a:t>
            </a:r>
            <a:endParaRPr lang="en-US">
              <a:solidFill>
                <a:srgbClr val="000000"/>
              </a:solidFill>
              <a:highlight>
                <a:srgbClr val="FFFFFF"/>
              </a:highlight>
              <a:latin typeface="Courier New" panose="02070309020205020404" pitchFamily="49" charset="0"/>
            </a:endParaRPr>
          </a:p>
          <a:p>
            <a:r>
              <a:rPr lang="it-IT">
                <a:solidFill>
                  <a:srgbClr val="000000"/>
                </a:solidFill>
                <a:highlight>
                  <a:srgbClr val="FFFFFF"/>
                </a:highlight>
                <a:latin typeface="Courier New" panose="02070309020205020404" pitchFamily="49" charset="0"/>
              </a:rPr>
              <a:t>    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indice_tete </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indice_queue </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a:t>
            </a:r>
            <a:r>
              <a:rPr lang="it-IT">
                <a:solidFill>
                  <a:srgbClr val="FF8000"/>
                </a:solidFill>
                <a:highlight>
                  <a:srgbClr val="FFFFFF"/>
                </a:highlight>
                <a:latin typeface="Courier New" panose="02070309020205020404" pitchFamily="49" charset="0"/>
              </a:rPr>
              <a:t>0</a:t>
            </a:r>
            <a:r>
              <a:rPr lang="it-IT" b="1">
                <a:solidFill>
                  <a:srgbClr val="000080"/>
                </a:solidFill>
                <a:highlight>
                  <a:srgbClr val="FFFFFF"/>
                </a:highlight>
                <a:latin typeface="Courier New" panose="02070309020205020404" pitchFamily="49" charset="0"/>
              </a:rPr>
              <a:t>;</a:t>
            </a:r>
            <a:endParaRPr lang="it-IT">
              <a:solidFill>
                <a:srgbClr val="000000"/>
              </a:solidFill>
              <a:highlight>
                <a:srgbClr val="FFFFFF"/>
              </a:highlight>
              <a:latin typeface="Courier New" panose="02070309020205020404" pitchFamily="49" charset="0"/>
            </a:endParaRPr>
          </a:p>
          <a:p>
            <a:r>
              <a:rPr lang="it-IT">
                <a:solidFill>
                  <a:srgbClr val="000000"/>
                </a:solidFill>
                <a:highlight>
                  <a:srgbClr val="FFFFFF"/>
                </a:highlight>
                <a:latin typeface="Courier New" panose="02070309020205020404" pitchFamily="49" charset="0"/>
              </a:rPr>
              <a:t>    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tab</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indice_tete</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element</a:t>
            </a:r>
            <a:r>
              <a:rPr lang="it-IT" b="1">
                <a:solidFill>
                  <a:srgbClr val="000080"/>
                </a:solidFill>
                <a:highlight>
                  <a:srgbClr val="FFFFFF"/>
                </a:highlight>
                <a:latin typeface="Courier New" panose="02070309020205020404" pitchFamily="49" charset="0"/>
              </a:rPr>
              <a:t>;</a:t>
            </a:r>
            <a:endParaRPr lang="it-IT">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FF"/>
                </a:solidFill>
                <a:highlight>
                  <a:srgbClr val="FFFFFF"/>
                </a:highlight>
                <a:latin typeface="Courier New" panose="02070309020205020404" pitchFamily="49" charset="0"/>
              </a:rPr>
              <a:t>return</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FF"/>
                </a:solidFill>
                <a:highlight>
                  <a:srgbClr val="FFFFFF"/>
                </a:highlight>
                <a:latin typeface="Courier New" panose="02070309020205020404" pitchFamily="49" charset="0"/>
              </a:rPr>
              <a:t>if</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indice_queue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nb_elem_max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a:solidFill>
                  <a:srgbClr val="FF8000"/>
                </a:solidFill>
                <a:highlight>
                  <a:srgbClr val="FFFFFF"/>
                </a:highlight>
                <a:latin typeface="Courier New" panose="02070309020205020404" pitchFamily="49" charset="0"/>
              </a:rPr>
              <a:t>1</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c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nb_elem</a:t>
            </a:r>
            <a:r>
              <a:rPr lang="fr-FR" b="1">
                <a:solidFill>
                  <a:srgbClr val="000080"/>
                </a:solidFill>
                <a:highlight>
                  <a:srgbClr val="FFFFFF"/>
                </a:highlight>
                <a:latin typeface="Courier New" panose="02070309020205020404" pitchFamily="49" charset="0"/>
              </a:rPr>
              <a:t>-</a:t>
            </a:r>
            <a:r>
              <a:rPr lang="fr-FR">
                <a:solidFill>
                  <a:srgbClr val="FF8000"/>
                </a:solidFill>
                <a:highlight>
                  <a:srgbClr val="FFFFFF"/>
                </a:highlight>
                <a:latin typeface="Courier New" panose="02070309020205020404" pitchFamily="49" charset="0"/>
              </a:rPr>
              <a:t>1</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k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indice_queue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a:solidFill>
                  <a:srgbClr val="FF8000"/>
                </a:solidFill>
                <a:highlight>
                  <a:srgbClr val="FFFFFF"/>
                </a:highlight>
                <a:latin typeface="Courier New" panose="02070309020205020404" pitchFamily="49" charset="0"/>
              </a:rPr>
              <a:t>1</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nn-NO">
                <a:solidFill>
                  <a:srgbClr val="000000"/>
                </a:solidFill>
                <a:highlight>
                  <a:srgbClr val="FFFFFF"/>
                </a:highlight>
                <a:latin typeface="Courier New" panose="02070309020205020404" pitchFamily="49" charset="0"/>
              </a:rPr>
              <a:t>    </a:t>
            </a:r>
            <a:r>
              <a:rPr lang="nn-NO" b="1">
                <a:solidFill>
                  <a:srgbClr val="0000FF"/>
                </a:solidFill>
                <a:highlight>
                  <a:srgbClr val="FFFFFF"/>
                </a:highlight>
                <a:latin typeface="Courier New" panose="02070309020205020404" pitchFamily="49" charset="0"/>
              </a:rPr>
              <a:t>for</a:t>
            </a:r>
            <a:r>
              <a:rPr lang="nn-NO">
                <a:solidFill>
                  <a:srgbClr val="000000"/>
                </a:solidFill>
                <a:highlight>
                  <a:srgbClr val="FFFFFF"/>
                </a:highlight>
                <a:latin typeface="Courier New" panose="02070309020205020404" pitchFamily="49" charset="0"/>
              </a:rPr>
              <a:t> </a:t>
            </a:r>
            <a:r>
              <a:rPr lang="nn-NO" b="1">
                <a:solidFill>
                  <a:srgbClr val="000080"/>
                </a:solidFill>
                <a:highlight>
                  <a:srgbClr val="FFFFFF"/>
                </a:highlight>
                <a:latin typeface="Courier New" panose="02070309020205020404" pitchFamily="49" charset="0"/>
              </a:rPr>
              <a:t>(</a:t>
            </a:r>
            <a:r>
              <a:rPr lang="nn-NO">
                <a:solidFill>
                  <a:srgbClr val="000000"/>
                </a:solidFill>
                <a:highlight>
                  <a:srgbClr val="FFFFFF"/>
                </a:highlight>
                <a:latin typeface="Courier New" panose="02070309020205020404" pitchFamily="49" charset="0"/>
              </a:rPr>
              <a:t>i </a:t>
            </a:r>
            <a:r>
              <a:rPr lang="nn-NO" b="1">
                <a:solidFill>
                  <a:srgbClr val="000080"/>
                </a:solidFill>
                <a:highlight>
                  <a:srgbClr val="FFFFFF"/>
                </a:highlight>
                <a:latin typeface="Courier New" panose="02070309020205020404" pitchFamily="49" charset="0"/>
              </a:rPr>
              <a:t>=</a:t>
            </a:r>
            <a:r>
              <a:rPr lang="nn-NO">
                <a:solidFill>
                  <a:srgbClr val="000000"/>
                </a:solidFill>
                <a:highlight>
                  <a:srgbClr val="FFFFFF"/>
                </a:highlight>
                <a:latin typeface="Courier New" panose="02070309020205020404" pitchFamily="49" charset="0"/>
              </a:rPr>
              <a:t> </a:t>
            </a:r>
            <a:r>
              <a:rPr lang="nn-NO">
                <a:solidFill>
                  <a:srgbClr val="FF8000"/>
                </a:solidFill>
                <a:highlight>
                  <a:srgbClr val="FFFFFF"/>
                </a:highlight>
                <a:latin typeface="Courier New" panose="02070309020205020404" pitchFamily="49" charset="0"/>
              </a:rPr>
              <a:t>1</a:t>
            </a:r>
            <a:r>
              <a:rPr lang="nn-NO" b="1">
                <a:solidFill>
                  <a:srgbClr val="000080"/>
                </a:solidFill>
                <a:highlight>
                  <a:srgbClr val="FFFFFF"/>
                </a:highlight>
                <a:latin typeface="Courier New" panose="02070309020205020404" pitchFamily="49" charset="0"/>
              </a:rPr>
              <a:t>;</a:t>
            </a:r>
            <a:r>
              <a:rPr lang="nn-NO">
                <a:solidFill>
                  <a:srgbClr val="000000"/>
                </a:solidFill>
                <a:highlight>
                  <a:srgbClr val="FFFFFF"/>
                </a:highlight>
                <a:latin typeface="Courier New" panose="02070309020205020404" pitchFamily="49" charset="0"/>
              </a:rPr>
              <a:t> i </a:t>
            </a:r>
            <a:r>
              <a:rPr lang="nn-NO" b="1">
                <a:solidFill>
                  <a:srgbClr val="000080"/>
                </a:solidFill>
                <a:highlight>
                  <a:srgbClr val="FFFFFF"/>
                </a:highlight>
                <a:latin typeface="Courier New" panose="02070309020205020404" pitchFamily="49" charset="0"/>
              </a:rPr>
              <a:t>&lt;=</a:t>
            </a:r>
            <a:r>
              <a:rPr lang="nn-NO">
                <a:solidFill>
                  <a:srgbClr val="000000"/>
                </a:solidFill>
                <a:highlight>
                  <a:srgbClr val="FFFFFF"/>
                </a:highlight>
                <a:latin typeface="Courier New" panose="02070309020205020404" pitchFamily="49" charset="0"/>
              </a:rPr>
              <a:t> c</a:t>
            </a:r>
            <a:r>
              <a:rPr lang="nn-NO" b="1">
                <a:solidFill>
                  <a:srgbClr val="000080"/>
                </a:solidFill>
                <a:highlight>
                  <a:srgbClr val="FFFFFF"/>
                </a:highlight>
                <a:latin typeface="Courier New" panose="02070309020205020404" pitchFamily="49" charset="0"/>
              </a:rPr>
              <a:t>;</a:t>
            </a:r>
            <a:r>
              <a:rPr lang="nn-NO">
                <a:solidFill>
                  <a:srgbClr val="000000"/>
                </a:solidFill>
                <a:highlight>
                  <a:srgbClr val="FFFFFF"/>
                </a:highlight>
                <a:latin typeface="Courier New" panose="02070309020205020404" pitchFamily="49" charset="0"/>
              </a:rPr>
              <a:t> i</a:t>
            </a:r>
            <a:r>
              <a:rPr lang="nn-NO" b="1">
                <a:solidFill>
                  <a:srgbClr val="000080"/>
                </a:solidFill>
                <a:highlight>
                  <a:srgbClr val="FFFFFF"/>
                </a:highlight>
                <a:latin typeface="Courier New" panose="02070309020205020404" pitchFamily="49" charset="0"/>
              </a:rPr>
              <a:t>++)</a:t>
            </a:r>
            <a:r>
              <a:rPr lang="nn-NO">
                <a:solidFill>
                  <a:srgbClr val="000000"/>
                </a:solidFill>
                <a:highlight>
                  <a:srgbClr val="FFFFFF"/>
                </a:highlight>
                <a:latin typeface="Courier New" panose="02070309020205020404" pitchFamily="49" charset="0"/>
              </a:rPr>
              <a:t> </a:t>
            </a:r>
            <a:r>
              <a:rPr lang="nn-NO" b="1">
                <a:solidFill>
                  <a:srgbClr val="000080"/>
                </a:solidFill>
                <a:highlight>
                  <a:srgbClr val="FFFFFF"/>
                </a:highlight>
                <a:latin typeface="Courier New" panose="02070309020205020404" pitchFamily="49" charset="0"/>
              </a:rPr>
              <a:t>{</a:t>
            </a:r>
            <a:endParaRPr lang="nn-NO">
              <a:solidFill>
                <a:srgbClr val="000000"/>
              </a:solidFill>
              <a:highlight>
                <a:srgbClr val="FFFFFF"/>
              </a:highlight>
              <a:latin typeface="Courier New" panose="02070309020205020404" pitchFamily="49" charset="0"/>
            </a:endParaRPr>
          </a:p>
          <a:p>
            <a:r>
              <a:rPr lang="de-DE">
                <a:solidFill>
                  <a:srgbClr val="000000"/>
                </a:solidFill>
                <a:highlight>
                  <a:srgbClr val="FFFFFF"/>
                </a:highlight>
                <a:latin typeface="Courier New" panose="02070309020205020404" pitchFamily="49" charset="0"/>
              </a:rPr>
              <a:t>      pF</a:t>
            </a:r>
            <a:r>
              <a:rPr lang="de-DE" b="1">
                <a:solidFill>
                  <a:srgbClr val="000080"/>
                </a:solidFill>
                <a:highlight>
                  <a:srgbClr val="FFFFFF"/>
                </a:highlight>
                <a:latin typeface="Courier New" panose="02070309020205020404" pitchFamily="49" charset="0"/>
              </a:rPr>
              <a:t>-&gt;</a:t>
            </a:r>
            <a:r>
              <a:rPr lang="de-DE">
                <a:solidFill>
                  <a:srgbClr val="000000"/>
                </a:solidFill>
                <a:highlight>
                  <a:srgbClr val="FFFFFF"/>
                </a:highlight>
                <a:latin typeface="Courier New" panose="02070309020205020404" pitchFamily="49" charset="0"/>
              </a:rPr>
              <a:t>tab</a:t>
            </a:r>
            <a:r>
              <a:rPr lang="de-DE" b="1">
                <a:solidFill>
                  <a:srgbClr val="000080"/>
                </a:solidFill>
                <a:highlight>
                  <a:srgbClr val="FFFFFF"/>
                </a:highlight>
                <a:latin typeface="Courier New" panose="02070309020205020404" pitchFamily="49" charset="0"/>
              </a:rPr>
              <a:t>[</a:t>
            </a:r>
            <a:r>
              <a:rPr lang="de-DE">
                <a:solidFill>
                  <a:srgbClr val="000000"/>
                </a:solidFill>
                <a:highlight>
                  <a:srgbClr val="FFFFFF"/>
                </a:highlight>
                <a:latin typeface="Courier New" panose="02070309020205020404" pitchFamily="49" charset="0"/>
              </a:rPr>
              <a:t>k</a:t>
            </a:r>
            <a:r>
              <a:rPr lang="de-DE" b="1">
                <a:solidFill>
                  <a:srgbClr val="000080"/>
                </a:solidFill>
                <a:highlight>
                  <a:srgbClr val="FFFFFF"/>
                </a:highlight>
                <a:latin typeface="Courier New" panose="02070309020205020404" pitchFamily="49" charset="0"/>
              </a:rPr>
              <a:t>]</a:t>
            </a:r>
            <a:r>
              <a:rPr lang="de-DE">
                <a:solidFill>
                  <a:srgbClr val="000000"/>
                </a:solidFill>
                <a:highlight>
                  <a:srgbClr val="FFFFFF"/>
                </a:highlight>
                <a:latin typeface="Courier New" panose="02070309020205020404" pitchFamily="49" charset="0"/>
              </a:rPr>
              <a:t> </a:t>
            </a:r>
            <a:r>
              <a:rPr lang="de-DE" b="1">
                <a:solidFill>
                  <a:srgbClr val="000080"/>
                </a:solidFill>
                <a:highlight>
                  <a:srgbClr val="FFFFFF"/>
                </a:highlight>
                <a:latin typeface="Courier New" panose="02070309020205020404" pitchFamily="49" charset="0"/>
              </a:rPr>
              <a:t>=</a:t>
            </a:r>
            <a:r>
              <a:rPr lang="de-DE">
                <a:solidFill>
                  <a:srgbClr val="000000"/>
                </a:solidFill>
                <a:highlight>
                  <a:srgbClr val="FFFFFF"/>
                </a:highlight>
                <a:latin typeface="Courier New" panose="02070309020205020404" pitchFamily="49" charset="0"/>
              </a:rPr>
              <a:t> pF</a:t>
            </a:r>
            <a:r>
              <a:rPr lang="de-DE" b="1">
                <a:solidFill>
                  <a:srgbClr val="000080"/>
                </a:solidFill>
                <a:highlight>
                  <a:srgbClr val="FFFFFF"/>
                </a:highlight>
                <a:latin typeface="Courier New" panose="02070309020205020404" pitchFamily="49" charset="0"/>
              </a:rPr>
              <a:t>-&gt;</a:t>
            </a:r>
            <a:r>
              <a:rPr lang="de-DE">
                <a:solidFill>
                  <a:srgbClr val="000000"/>
                </a:solidFill>
                <a:highlight>
                  <a:srgbClr val="FFFFFF"/>
                </a:highlight>
                <a:latin typeface="Courier New" panose="02070309020205020404" pitchFamily="49" charset="0"/>
              </a:rPr>
              <a:t>tab</a:t>
            </a:r>
            <a:r>
              <a:rPr lang="de-DE" b="1">
                <a:solidFill>
                  <a:srgbClr val="000080"/>
                </a:solidFill>
                <a:highlight>
                  <a:srgbClr val="FFFFFF"/>
                </a:highlight>
                <a:latin typeface="Courier New" panose="02070309020205020404" pitchFamily="49" charset="0"/>
              </a:rPr>
              <a:t>[</a:t>
            </a:r>
            <a:r>
              <a:rPr lang="de-DE">
                <a:solidFill>
                  <a:srgbClr val="000000"/>
                </a:solidFill>
                <a:highlight>
                  <a:srgbClr val="FFFFFF"/>
                </a:highlight>
                <a:latin typeface="Courier New" panose="02070309020205020404" pitchFamily="49" charset="0"/>
              </a:rPr>
              <a:t>k </a:t>
            </a:r>
            <a:r>
              <a:rPr lang="de-DE" b="1">
                <a:solidFill>
                  <a:srgbClr val="000080"/>
                </a:solidFill>
                <a:highlight>
                  <a:srgbClr val="FFFFFF"/>
                </a:highlight>
                <a:latin typeface="Courier New" panose="02070309020205020404" pitchFamily="49" charset="0"/>
              </a:rPr>
              <a:t>-</a:t>
            </a:r>
            <a:r>
              <a:rPr lang="de-DE">
                <a:solidFill>
                  <a:srgbClr val="000000"/>
                </a:solidFill>
                <a:highlight>
                  <a:srgbClr val="FFFFFF"/>
                </a:highlight>
                <a:latin typeface="Courier New" panose="02070309020205020404" pitchFamily="49" charset="0"/>
              </a:rPr>
              <a:t> </a:t>
            </a:r>
            <a:r>
              <a:rPr lang="de-DE">
                <a:solidFill>
                  <a:srgbClr val="FF8000"/>
                </a:solidFill>
                <a:highlight>
                  <a:srgbClr val="FFFFFF"/>
                </a:highlight>
                <a:latin typeface="Courier New" panose="02070309020205020404" pitchFamily="49" charset="0"/>
              </a:rPr>
              <a:t>1</a:t>
            </a:r>
            <a:r>
              <a:rPr lang="de-DE" b="1">
                <a:solidFill>
                  <a:srgbClr val="000080"/>
                </a:solidFill>
                <a:highlight>
                  <a:srgbClr val="FFFFFF"/>
                </a:highlight>
                <a:latin typeface="Courier New" panose="02070309020205020404" pitchFamily="49" charset="0"/>
              </a:rPr>
              <a:t>];</a:t>
            </a:r>
            <a:endParaRPr lang="de-DE">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k</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tab</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k</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element</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indice_tete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k</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indice_queue</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 </a:t>
            </a:r>
            <a:r>
              <a:rPr lang="fr-FR" b="1">
                <a:solidFill>
                  <a:srgbClr val="0000FF"/>
                </a:solidFill>
                <a:highlight>
                  <a:srgbClr val="FFFFFF"/>
                </a:highlight>
                <a:latin typeface="Courier New" panose="02070309020205020404" pitchFamily="49" charset="0"/>
              </a:rPr>
              <a:t>else</a:t>
            </a:r>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r>
              <a:rPr lang="fr-FR">
                <a:solidFill>
                  <a:srgbClr val="000000"/>
                </a:solidFill>
                <a:highlight>
                  <a:srgbClr val="FFFFFF"/>
                </a:highlight>
                <a:latin typeface="Courier New" panose="02070309020205020404" pitchFamily="49" charset="0"/>
              </a:rPr>
              <a:t>pF</a:t>
            </a:r>
            <a:r>
              <a:rPr lang="fr-FR" b="1">
                <a:solidFill>
                  <a:srgbClr val="000080"/>
                </a:solidFill>
                <a:highlight>
                  <a:srgbClr val="FFFFFF"/>
                </a:highlight>
                <a:latin typeface="Courier New" panose="02070309020205020404" pitchFamily="49" charset="0"/>
              </a:rPr>
              <a:t>-&gt;</a:t>
            </a:r>
            <a:r>
              <a:rPr lang="fr-FR">
                <a:solidFill>
                  <a:srgbClr val="000000"/>
                </a:solidFill>
                <a:highlight>
                  <a:srgbClr val="FFFFFF"/>
                </a:highlight>
                <a:latin typeface="Courier New" panose="02070309020205020404" pitchFamily="49" charset="0"/>
              </a:rPr>
              <a:t>indice_tete</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it-IT">
                <a:solidFill>
                  <a:srgbClr val="000000"/>
                </a:solidFill>
                <a:highlight>
                  <a:srgbClr val="FFFFFF"/>
                </a:highlight>
                <a:latin typeface="Courier New" panose="02070309020205020404" pitchFamily="49" charset="0"/>
              </a:rPr>
              <a:t>    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tab</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pF</a:t>
            </a:r>
            <a:r>
              <a:rPr lang="it-IT" b="1">
                <a:solidFill>
                  <a:srgbClr val="000080"/>
                </a:solidFill>
                <a:highlight>
                  <a:srgbClr val="FFFFFF"/>
                </a:highlight>
                <a:latin typeface="Courier New" panose="02070309020205020404" pitchFamily="49" charset="0"/>
              </a:rPr>
              <a:t>-&gt;</a:t>
            </a:r>
            <a:r>
              <a:rPr lang="it-IT">
                <a:solidFill>
                  <a:srgbClr val="000000"/>
                </a:solidFill>
                <a:highlight>
                  <a:srgbClr val="FFFFFF"/>
                </a:highlight>
                <a:latin typeface="Courier New" panose="02070309020205020404" pitchFamily="49" charset="0"/>
              </a:rPr>
              <a:t>indice_tete</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a:t>
            </a:r>
            <a:r>
              <a:rPr lang="it-IT" b="1">
                <a:solidFill>
                  <a:srgbClr val="000080"/>
                </a:solidFill>
                <a:highlight>
                  <a:srgbClr val="FFFFFF"/>
                </a:highlight>
                <a:latin typeface="Courier New" panose="02070309020205020404" pitchFamily="49" charset="0"/>
              </a:rPr>
              <a:t>=</a:t>
            </a:r>
            <a:r>
              <a:rPr lang="it-IT">
                <a:solidFill>
                  <a:srgbClr val="000000"/>
                </a:solidFill>
                <a:highlight>
                  <a:srgbClr val="FFFFFF"/>
                </a:highlight>
                <a:latin typeface="Courier New" panose="02070309020205020404" pitchFamily="49" charset="0"/>
              </a:rPr>
              <a:t> element</a:t>
            </a:r>
            <a:r>
              <a:rPr lang="it-IT" b="1">
                <a:solidFill>
                  <a:srgbClr val="000080"/>
                </a:solidFill>
                <a:highlight>
                  <a:srgbClr val="FFFFFF"/>
                </a:highlight>
                <a:latin typeface="Courier New" panose="02070309020205020404" pitchFamily="49" charset="0"/>
              </a:rPr>
              <a:t>;</a:t>
            </a:r>
            <a:endParaRPr lang="it-IT">
              <a:solidFill>
                <a:srgbClr val="000000"/>
              </a:solidFill>
              <a:highlight>
                <a:srgbClr val="FFFFFF"/>
              </a:highlight>
              <a:latin typeface="Courier New" panose="02070309020205020404" pitchFamily="49" charset="0"/>
            </a:endParaRPr>
          </a:p>
          <a:p>
            <a:r>
              <a:rPr lang="fr-FR">
                <a:solidFill>
                  <a:srgbClr val="000000"/>
                </a:solidFill>
                <a:highlight>
                  <a:srgbClr val="FFFFFF"/>
                </a:highlight>
                <a:latin typeface="Courier New" panose="02070309020205020404" pitchFamily="49" charset="0"/>
              </a:rPr>
              <a:t>  </a:t>
            </a:r>
            <a:r>
              <a:rPr lang="fr-FR" b="1">
                <a:solidFill>
                  <a:srgbClr val="000080"/>
                </a:solidFill>
                <a:highlight>
                  <a:srgbClr val="FFFFFF"/>
                </a:highlight>
                <a:latin typeface="Courier New" panose="02070309020205020404" pitchFamily="49" charset="0"/>
              </a:rPr>
              <a:t>}</a:t>
            </a:r>
            <a:endParaRPr lang="fr-FR">
              <a:solidFill>
                <a:srgbClr val="000000"/>
              </a:solidFill>
              <a:highlight>
                <a:srgbClr val="FFFFFF"/>
              </a:highlight>
              <a:latin typeface="Courier New" panose="02070309020205020404" pitchFamily="49" charset="0"/>
            </a:endParaRPr>
          </a:p>
          <a:p>
            <a:r>
              <a:rPr lang="fr-FR" b="1">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118849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Dequeue</a:t>
            </a:r>
            <a:r>
              <a:rPr lang="fr-FR" sz="2800" cap="small" spc="-1">
                <a:solidFill>
                  <a:srgbClr val="666666"/>
                </a:solidFill>
              </a:rPr>
              <a:t>: Ajouter </a:t>
            </a:r>
            <a:r>
              <a:rPr lang="fr-FR" sz="2800" cap="small" spc="-1" dirty="0">
                <a:solidFill>
                  <a:srgbClr val="666666"/>
                </a:solidFill>
              </a:rPr>
              <a:t>un élément à la Queue (à la fin)</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86792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void</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EnfilerQueue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k</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&amp;&amp;</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printf</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nDeque</a:t>
            </a:r>
            <a:r>
              <a:rPr lang="en-US" dirty="0">
                <a:solidFill>
                  <a:srgbClr val="808080"/>
                </a:solidFill>
                <a:highlight>
                  <a:srgbClr val="FFFFFF"/>
                </a:highlight>
                <a:latin typeface="Courier New" panose="02070309020205020404" pitchFamily="49" charset="0"/>
              </a:rPr>
              <a:t> is full.\n"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indice_tete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dirty="0">
                <a:solidFill>
                  <a:srgbClr val="FF8000"/>
                </a:solidFill>
                <a:highlight>
                  <a:srgbClr val="FFFFFF"/>
                </a:highlight>
                <a:latin typeface="Courier New" panose="02070309020205020404" pitchFamily="49" charset="0"/>
              </a:rPr>
              <a:t>0</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k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k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k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k</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da-DK" dirty="0">
                <a:solidFill>
                  <a:srgbClr val="000000"/>
                </a:solidFill>
                <a:highlight>
                  <a:srgbClr val="FFFFFF"/>
                </a:highlight>
                <a:latin typeface="Courier New" panose="02070309020205020404" pitchFamily="49" charset="0"/>
              </a:rPr>
              <a:t>        pF</a:t>
            </a:r>
            <a:r>
              <a:rPr lang="da-DK" b="1" dirty="0">
                <a:solidFill>
                  <a:srgbClr val="000080"/>
                </a:solidFill>
                <a:highlight>
                  <a:srgbClr val="FFFFFF"/>
                </a:highlight>
                <a:latin typeface="Courier New" panose="02070309020205020404" pitchFamily="49" charset="0"/>
              </a:rPr>
              <a:t>-&gt;</a:t>
            </a:r>
            <a:r>
              <a:rPr lang="da-DK" dirty="0">
                <a:solidFill>
                  <a:srgbClr val="000000"/>
                </a:solidFill>
                <a:highlight>
                  <a:srgbClr val="FFFFFF"/>
                </a:highlight>
                <a:latin typeface="Courier New" panose="02070309020205020404" pitchFamily="49" charset="0"/>
              </a:rPr>
              <a:t>tab</a:t>
            </a:r>
            <a:r>
              <a:rPr lang="da-DK" b="1" dirty="0">
                <a:solidFill>
                  <a:srgbClr val="000080"/>
                </a:solidFill>
                <a:highlight>
                  <a:srgbClr val="FFFFFF"/>
                </a:highlight>
                <a:latin typeface="Courier New" panose="02070309020205020404" pitchFamily="49" charset="0"/>
              </a:rPr>
              <a:t>[</a:t>
            </a:r>
            <a:r>
              <a:rPr lang="da-DK" dirty="0">
                <a:solidFill>
                  <a:srgbClr val="000000"/>
                </a:solidFill>
                <a:highlight>
                  <a:srgbClr val="FFFFFF"/>
                </a:highlight>
                <a:latin typeface="Courier New" panose="02070309020205020404" pitchFamily="49" charset="0"/>
              </a:rPr>
              <a:t>k</a:t>
            </a:r>
            <a:r>
              <a:rPr lang="da-DK" b="1" dirty="0">
                <a:solidFill>
                  <a:srgbClr val="000080"/>
                </a:solidFill>
                <a:highlight>
                  <a:srgbClr val="FFFFFF"/>
                </a:highlight>
                <a:latin typeface="Courier New" panose="02070309020205020404" pitchFamily="49" charset="0"/>
              </a:rPr>
              <a:t>]</a:t>
            </a:r>
            <a:r>
              <a:rPr lang="da-DK" dirty="0">
                <a:solidFill>
                  <a:srgbClr val="000000"/>
                </a:solidFill>
                <a:highlight>
                  <a:srgbClr val="FFFFFF"/>
                </a:highlight>
                <a:latin typeface="Courier New" panose="02070309020205020404" pitchFamily="49" charset="0"/>
              </a:rPr>
              <a:t> </a:t>
            </a:r>
            <a:r>
              <a:rPr lang="da-DK" b="1" dirty="0">
                <a:solidFill>
                  <a:srgbClr val="000080"/>
                </a:solidFill>
                <a:highlight>
                  <a:srgbClr val="FFFFFF"/>
                </a:highlight>
                <a:latin typeface="Courier New" panose="02070309020205020404" pitchFamily="49" charset="0"/>
              </a:rPr>
              <a:t>=</a:t>
            </a:r>
            <a:r>
              <a:rPr lang="da-DK" dirty="0">
                <a:solidFill>
                  <a:srgbClr val="000000"/>
                </a:solidFill>
                <a:highlight>
                  <a:srgbClr val="FFFFFF"/>
                </a:highlight>
                <a:latin typeface="Courier New" panose="02070309020205020404" pitchFamily="49" charset="0"/>
              </a:rPr>
              <a:t> pF</a:t>
            </a:r>
            <a:r>
              <a:rPr lang="da-DK" b="1" dirty="0">
                <a:solidFill>
                  <a:srgbClr val="000080"/>
                </a:solidFill>
                <a:highlight>
                  <a:srgbClr val="FFFFFF"/>
                </a:highlight>
                <a:latin typeface="Courier New" panose="02070309020205020404" pitchFamily="49" charset="0"/>
              </a:rPr>
              <a:t>-&gt;</a:t>
            </a:r>
            <a:r>
              <a:rPr lang="da-DK" dirty="0">
                <a:solidFill>
                  <a:srgbClr val="000000"/>
                </a:solidFill>
                <a:highlight>
                  <a:srgbClr val="FFFFFF"/>
                </a:highlight>
                <a:latin typeface="Courier New" panose="02070309020205020404" pitchFamily="49" charset="0"/>
              </a:rPr>
              <a:t>tab</a:t>
            </a:r>
            <a:r>
              <a:rPr lang="da-DK" b="1" dirty="0">
                <a:solidFill>
                  <a:srgbClr val="000080"/>
                </a:solidFill>
                <a:highlight>
                  <a:srgbClr val="FFFFFF"/>
                </a:highlight>
                <a:latin typeface="Courier New" panose="02070309020205020404" pitchFamily="49" charset="0"/>
              </a:rPr>
              <a:t>[</a:t>
            </a:r>
            <a:r>
              <a:rPr lang="da-DK" dirty="0">
                <a:solidFill>
                  <a:srgbClr val="000000"/>
                </a:solidFill>
                <a:highlight>
                  <a:srgbClr val="FFFFFF"/>
                </a:highlight>
                <a:latin typeface="Courier New" panose="02070309020205020404" pitchFamily="49" charset="0"/>
              </a:rPr>
              <a:t>i </a:t>
            </a:r>
            <a:r>
              <a:rPr lang="da-DK" b="1" dirty="0">
                <a:solidFill>
                  <a:srgbClr val="000080"/>
                </a:solidFill>
                <a:highlight>
                  <a:srgbClr val="FFFFFF"/>
                </a:highlight>
                <a:latin typeface="Courier New" panose="02070309020205020404" pitchFamily="49" charset="0"/>
              </a:rPr>
              <a:t>+</a:t>
            </a:r>
            <a:r>
              <a:rPr lang="da-DK" dirty="0">
                <a:solidFill>
                  <a:srgbClr val="000000"/>
                </a:solidFill>
                <a:highlight>
                  <a:srgbClr val="FFFFFF"/>
                </a:highlight>
                <a:latin typeface="Courier New" panose="02070309020205020404" pitchFamily="49" charset="0"/>
              </a:rPr>
              <a:t> </a:t>
            </a:r>
            <a:r>
              <a:rPr lang="da-DK" dirty="0">
                <a:solidFill>
                  <a:srgbClr val="FF8000"/>
                </a:solidFill>
                <a:highlight>
                  <a:srgbClr val="FFFFFF"/>
                </a:highlight>
                <a:latin typeface="Courier New" panose="02070309020205020404" pitchFamily="49" charset="0"/>
              </a:rPr>
              <a:t>1</a:t>
            </a:r>
            <a:r>
              <a:rPr lang="da-DK" b="1" dirty="0">
                <a:solidFill>
                  <a:srgbClr val="000080"/>
                </a:solidFill>
                <a:highlight>
                  <a:srgbClr val="FFFFFF"/>
                </a:highlight>
                <a:latin typeface="Courier New" panose="02070309020205020404" pitchFamily="49" charset="0"/>
              </a:rPr>
              <a:t>];</a:t>
            </a:r>
            <a:endParaRPr lang="da-DK"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59071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Dequeue</a:t>
            </a:r>
            <a:r>
              <a:rPr lang="fr-FR" sz="2800" cap="small" spc="-1" dirty="0">
                <a:solidFill>
                  <a:srgbClr val="666666"/>
                </a:solidFill>
              </a:rPr>
              <a:t>: Supprimer un élément à la tête (au début)</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DefilerTete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indice_tete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printf</a:t>
            </a:r>
            <a:r>
              <a:rPr lang="pt-BR" b="1" dirty="0">
                <a:solidFill>
                  <a:srgbClr val="000080"/>
                </a:solidFill>
                <a:highlight>
                  <a:srgbClr val="FFFFFF"/>
                </a:highlight>
                <a:latin typeface="Courier New" panose="02070309020205020404" pitchFamily="49" charset="0"/>
              </a:rPr>
              <a:t>(</a:t>
            </a:r>
            <a:r>
              <a:rPr lang="pt-BR" dirty="0">
                <a:solidFill>
                  <a:srgbClr val="808080"/>
                </a:solidFill>
                <a:highlight>
                  <a:srgbClr val="FFFFFF"/>
                </a:highlight>
                <a:latin typeface="Courier New" panose="02070309020205020404" pitchFamily="49" charset="0"/>
              </a:rPr>
              <a:t>"\nDeque is empty.\n"</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57541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Dequeue</a:t>
            </a:r>
            <a:r>
              <a:rPr lang="fr-FR" sz="2800" cap="small" spc="-1" dirty="0">
                <a:solidFill>
                  <a:srgbClr val="666666"/>
                </a:solidFill>
              </a:rPr>
              <a:t>: </a:t>
            </a:r>
            <a:r>
              <a:rPr lang="fr-FR" sz="2800" cap="small" spc="-1" dirty="0" err="1">
                <a:solidFill>
                  <a:srgbClr val="666666"/>
                </a:solidFill>
              </a:rPr>
              <a:t>Spprimer</a:t>
            </a:r>
            <a:r>
              <a:rPr lang="fr-FR" sz="2800" cap="small" spc="-1" dirty="0">
                <a:solidFill>
                  <a:srgbClr val="666666"/>
                </a:solidFill>
              </a:rPr>
              <a:t> un élément à la Queue (à la fin)</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DefilerQueue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indice_tete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printf</a:t>
            </a:r>
            <a:r>
              <a:rPr lang="pt-BR" b="1" dirty="0">
                <a:solidFill>
                  <a:srgbClr val="000080"/>
                </a:solidFill>
                <a:highlight>
                  <a:srgbClr val="FFFFFF"/>
                </a:highlight>
                <a:latin typeface="Courier New" panose="02070309020205020404" pitchFamily="49" charset="0"/>
              </a:rPr>
              <a:t>(</a:t>
            </a:r>
            <a:r>
              <a:rPr lang="pt-BR" dirty="0">
                <a:solidFill>
                  <a:srgbClr val="808080"/>
                </a:solidFill>
                <a:highlight>
                  <a:srgbClr val="FFFFFF"/>
                </a:highlight>
                <a:latin typeface="Courier New" panose="02070309020205020404" pitchFamily="49" charset="0"/>
              </a:rPr>
              <a:t>"\nDeque is empty.\n"</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indice_queue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146554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 tableau circulaire</a:t>
            </a:r>
          </a:p>
        </p:txBody>
      </p:sp>
    </p:spTree>
    <p:extLst>
      <p:ext uri="{BB962C8B-B14F-4D97-AF65-F5344CB8AC3E}">
        <p14:creationId xmlns:p14="http://schemas.microsoft.com/office/powerpoint/2010/main" val="97869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 tableau circulaire</a:t>
            </a:r>
          </a:p>
        </p:txBody>
      </p:sp>
      <p:sp>
        <p:nvSpPr>
          <p:cNvPr id="4" name="Rectangle 3">
            <a:extLst>
              <a:ext uri="{FF2B5EF4-FFF2-40B4-BE49-F238E27FC236}">
                <a16:creationId xmlns:a16="http://schemas.microsoft.com/office/drawing/2014/main" id="{5A970882-0E29-4BC1-8E99-9D08929DE369}"/>
              </a:ext>
            </a:extLst>
          </p:cNvPr>
          <p:cNvSpPr/>
          <p:nvPr/>
        </p:nvSpPr>
        <p:spPr>
          <a:xfrm>
            <a:off x="671099" y="2115563"/>
            <a:ext cx="89789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void</a:t>
            </a:r>
            <a:r>
              <a:rPr lang="fr-FR" dirty="0">
                <a:solidFill>
                  <a:srgbClr val="000000"/>
                </a:solidFill>
                <a:highlight>
                  <a:srgbClr val="FFFFFF"/>
                </a:highlight>
                <a:latin typeface="Courier New" panose="02070309020205020404" pitchFamily="49" charset="0"/>
              </a:rPr>
              <a:t> Afficher</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EstVide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a:t>
            </a:r>
            <a:r>
              <a:rPr lang="it-IT" b="1" dirty="0">
                <a:solidFill>
                  <a:srgbClr val="0000FF"/>
                </a:solidFill>
                <a:highlight>
                  <a:srgbClr val="FFFFFF"/>
                </a:highlight>
                <a:latin typeface="Courier New" panose="02070309020205020404" pitchFamily="49" charset="0"/>
              </a:rPr>
              <a:t>if</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F</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 F</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indice_tete</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40250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chemeClr val="accent2"/>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rgbClr val="000000"/>
                </a:solidFill>
              </a:rPr>
              <a:t>File d'attente double (</a:t>
            </a:r>
            <a:r>
              <a:rPr lang="fr-FR" sz="2670" spc="-1" dirty="0" err="1">
                <a:solidFill>
                  <a:srgbClr val="000000"/>
                </a:solidFill>
              </a:rPr>
              <a:t>Dequeue</a:t>
            </a:r>
            <a:r>
              <a:rPr lang="fr-FR" sz="2670" spc="-1" dirty="0">
                <a:solidFill>
                  <a:srgbClr val="000000"/>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13175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Supposons l'exemple suivante :</a:t>
            </a:r>
          </a:p>
          <a:p>
            <a:pPr marL="565200" lvl="1">
              <a:spcBef>
                <a:spcPts val="938"/>
              </a:spcBef>
              <a:buSzPct val="100000"/>
            </a:pPr>
            <a:r>
              <a:rPr lang="fr-FR" sz="2670" b="1" i="1" spc="-1" dirty="0">
                <a:solidFill>
                  <a:srgbClr val="000000"/>
                </a:solidFill>
              </a:rPr>
              <a:t>Enfiler(5); Enfiler(9); Enfiler(7); Enfiler(1); Enfiler(1); Enfiler(4); Enfiler(2); Enfiler(9); Enfiler(7); Enfiler(2);</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r>
              <a:rPr lang="fr-FR" sz="2670" b="1" spc="-1" dirty="0">
                <a:solidFill>
                  <a:srgbClr val="000000"/>
                </a:solidFill>
              </a:rPr>
              <a:t>Peut-on encore enfiler des éléments? </a:t>
            </a:r>
          </a:p>
          <a:p>
            <a:pPr marL="565200" lvl="1">
              <a:spcBef>
                <a:spcPts val="938"/>
              </a:spcBef>
              <a:buSzPct val="100000"/>
            </a:pPr>
            <a:r>
              <a:rPr lang="fr-FR" sz="2670" spc="-1" dirty="0">
                <a:solidFill>
                  <a:srgbClr val="FF0000"/>
                </a:solidFill>
              </a:rPr>
              <a:t>Non, car la file est pleine</a:t>
            </a: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3340387"/>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959878038"/>
              </p:ext>
            </p:extLst>
          </p:nvPr>
        </p:nvGraphicFramePr>
        <p:xfrm>
          <a:off x="3098800" y="3964715"/>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5</a:t>
                      </a:r>
                    </a:p>
                  </a:txBody>
                  <a:tcPr/>
                </a:tc>
                <a:tc>
                  <a:txBody>
                    <a:bodyPr/>
                    <a:lstStyle/>
                    <a:p>
                      <a:r>
                        <a:rPr lang="fr-FR" dirty="0"/>
                        <a:t>9</a:t>
                      </a:r>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6042111" y="4355417"/>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3340387"/>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2770824" y="4560791"/>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2157113"/>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5502529" y="4563203"/>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167100" y="4359533"/>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59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Ensuite :</a:t>
            </a:r>
          </a:p>
          <a:p>
            <a:pPr marL="565200" lvl="1">
              <a:spcBef>
                <a:spcPts val="938"/>
              </a:spcBef>
              <a:buSzPct val="100000"/>
            </a:pPr>
            <a:r>
              <a:rPr lang="fr-FR" sz="2670" b="1" i="1" spc="-1" dirty="0">
                <a:solidFill>
                  <a:srgbClr val="000000"/>
                </a:solidFill>
              </a:rPr>
              <a:t>Défiler(); Défiler(); </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r>
              <a:rPr lang="fr-FR" sz="2670" b="1" spc="-1" dirty="0">
                <a:solidFill>
                  <a:srgbClr val="000000"/>
                </a:solidFill>
              </a:rPr>
              <a:t>Peut-on faire </a:t>
            </a:r>
            <a:r>
              <a:rPr lang="fr-FR" sz="2670" b="1" i="1" spc="-1" dirty="0">
                <a:solidFill>
                  <a:srgbClr val="000000"/>
                </a:solidFill>
              </a:rPr>
              <a:t>Enfiler(3)</a:t>
            </a:r>
            <a:r>
              <a:rPr lang="fr-FR" sz="2670" b="1" spc="-1" dirty="0">
                <a:solidFill>
                  <a:srgbClr val="000000"/>
                </a:solidFill>
              </a:rPr>
              <a:t>? </a:t>
            </a:r>
          </a:p>
          <a:p>
            <a:pPr marL="565200" lvl="1">
              <a:spcBef>
                <a:spcPts val="938"/>
              </a:spcBef>
              <a:buSzPct val="100000"/>
            </a:pPr>
            <a:r>
              <a:rPr lang="fr-FR" sz="2670" spc="-1" dirty="0">
                <a:solidFill>
                  <a:srgbClr val="FF0000"/>
                </a:solidFill>
              </a:rPr>
              <a:t>Non, impossible de faire Enfiler(3) car</a:t>
            </a:r>
          </a:p>
          <a:p>
            <a:pPr marL="565200" lvl="1" algn="ctr">
              <a:spcBef>
                <a:spcPts val="938"/>
              </a:spcBef>
              <a:buSzPct val="100000"/>
            </a:pPr>
            <a:r>
              <a:rPr lang="fr-FR" sz="2400" spc="-1" dirty="0">
                <a:solidFill>
                  <a:srgbClr val="FF0000"/>
                </a:solidFill>
              </a:rPr>
              <a:t>(</a:t>
            </a:r>
            <a:r>
              <a:rPr lang="fr-FR" sz="2400" dirty="0" err="1">
                <a:solidFill>
                  <a:srgbClr val="000000"/>
                </a:solidFill>
                <a:highlight>
                  <a:srgbClr val="FFFFFF"/>
                </a:highlight>
              </a:rPr>
              <a:t>F</a:t>
            </a:r>
            <a:r>
              <a:rPr lang="fr-FR" sz="2400" dirty="0" err="1">
                <a:solidFill>
                  <a:srgbClr val="000080"/>
                </a:solidFill>
                <a:highlight>
                  <a:srgbClr val="FFFFFF"/>
                </a:highlight>
              </a:rPr>
              <a:t>.</a:t>
            </a:r>
            <a:r>
              <a:rPr lang="fr-FR" sz="2400" dirty="0" err="1">
                <a:solidFill>
                  <a:srgbClr val="000000"/>
                </a:solidFill>
                <a:highlight>
                  <a:srgbClr val="FFFFFF"/>
                </a:highlight>
              </a:rPr>
              <a:t>indice_queue</a:t>
            </a:r>
            <a:r>
              <a:rPr lang="fr-FR" sz="2400" dirty="0">
                <a:solidFill>
                  <a:srgbClr val="000000"/>
                </a:solidFill>
                <a:highlight>
                  <a:srgbClr val="FFFFFF"/>
                </a:highlight>
              </a:rPr>
              <a:t> </a:t>
            </a:r>
            <a:r>
              <a:rPr lang="fr-FR" sz="2400" dirty="0">
                <a:solidFill>
                  <a:srgbClr val="000080"/>
                </a:solidFill>
                <a:highlight>
                  <a:srgbClr val="FFFFFF"/>
                </a:highlight>
              </a:rPr>
              <a:t>==</a:t>
            </a:r>
            <a:r>
              <a:rPr lang="fr-FR" sz="2400" dirty="0">
                <a:solidFill>
                  <a:srgbClr val="000000"/>
                </a:solidFill>
                <a:highlight>
                  <a:srgbClr val="FFFFFF"/>
                </a:highlight>
              </a:rPr>
              <a:t> F</a:t>
            </a:r>
            <a:r>
              <a:rPr lang="fr-FR" sz="2400" dirty="0">
                <a:solidFill>
                  <a:srgbClr val="000080"/>
                </a:solidFill>
                <a:highlight>
                  <a:srgbClr val="FFFFFF"/>
                </a:highlight>
              </a:rPr>
              <a:t>.</a:t>
            </a:r>
            <a:r>
              <a:rPr lang="fr-FR" sz="2400" dirty="0">
                <a:solidFill>
                  <a:srgbClr val="000000"/>
                </a:solidFill>
                <a:highlight>
                  <a:srgbClr val="FFFFFF"/>
                </a:highlight>
              </a:rPr>
              <a:t>nb_elem_max</a:t>
            </a:r>
            <a:r>
              <a:rPr lang="fr-FR" sz="2400" dirty="0">
                <a:solidFill>
                  <a:srgbClr val="000080"/>
                </a:solidFill>
                <a:highlight>
                  <a:srgbClr val="FFFFFF"/>
                </a:highlight>
              </a:rPr>
              <a:t>-</a:t>
            </a:r>
            <a:r>
              <a:rPr lang="fr-FR" sz="2400" dirty="0">
                <a:solidFill>
                  <a:srgbClr val="FF8000"/>
                </a:solidFill>
                <a:highlight>
                  <a:srgbClr val="FFFFFF"/>
                </a:highlight>
              </a:rPr>
              <a:t>1</a:t>
            </a:r>
            <a:r>
              <a:rPr lang="fr-FR" sz="2400" spc="-1" dirty="0">
                <a:solidFill>
                  <a:srgbClr val="FF0000"/>
                </a:solidFill>
              </a:rPr>
              <a:t>) est </a:t>
            </a:r>
            <a:r>
              <a:rPr lang="fr-FR" sz="2400" b="1" spc="-1" dirty="0">
                <a:solidFill>
                  <a:srgbClr val="FF0000"/>
                </a:solidFill>
              </a:rPr>
              <a:t>Vrai</a:t>
            </a:r>
          </a:p>
          <a:p>
            <a:pPr marL="565200" lvl="1">
              <a:spcBef>
                <a:spcPts val="938"/>
              </a:spcBef>
              <a:buSzPct val="100000"/>
            </a:pPr>
            <a:r>
              <a:rPr lang="fr-FR" sz="2670" spc="-1" dirty="0">
                <a:solidFill>
                  <a:srgbClr val="FF0000"/>
                </a:solidFill>
              </a:rPr>
              <a:t>La file est toujours considérée comme pleine</a:t>
            </a: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2784323"/>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nvPr>
        </p:nvGraphicFramePr>
        <p:xfrm>
          <a:off x="3098800" y="3408651"/>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dirty="0"/>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6042111" y="3799353"/>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2784323"/>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3363955" y="400472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1601049"/>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5502529" y="4007139"/>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760231" y="38034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889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Solution : Représenter la file par tableau circulaire</a:t>
            </a:r>
          </a:p>
          <a:p>
            <a:pPr marL="889200" lvl="1" indent="-324000">
              <a:spcBef>
                <a:spcPts val="938"/>
              </a:spcBef>
              <a:buSzPct val="100000"/>
              <a:buBlip>
                <a:blip r:embed="rId3"/>
              </a:buBlip>
            </a:pPr>
            <a:r>
              <a:rPr lang="fr-FR" sz="2670" spc="-1" dirty="0">
                <a:solidFill>
                  <a:srgbClr val="000000"/>
                </a:solidFill>
              </a:rPr>
              <a:t>Les éléments de la file sont rangés dans un tableau</a:t>
            </a:r>
          </a:p>
          <a:p>
            <a:pPr marL="889200" lvl="1" indent="-324000">
              <a:spcBef>
                <a:spcPts val="938"/>
              </a:spcBef>
              <a:buSzPct val="100000"/>
              <a:buBlip>
                <a:blip r:embed="rId3"/>
              </a:buBlip>
            </a:pPr>
            <a:r>
              <a:rPr lang="fr-FR" sz="2800" dirty="0"/>
              <a:t>Deux indices sont nécessaires pour indiquer respectivement la tête et la queue de la file</a:t>
            </a:r>
            <a:r>
              <a:rPr lang="fr-FR" sz="2670" spc="-1" dirty="0">
                <a:solidFill>
                  <a:srgbClr val="000000"/>
                </a:solidFill>
              </a:rPr>
              <a:t> </a:t>
            </a:r>
          </a:p>
          <a:p>
            <a:pPr marL="1022400" lvl="2">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DDB17676-2E17-45CE-8D21-4B49EA2FAAEC}"/>
              </a:ext>
            </a:extLst>
          </p:cNvPr>
          <p:cNvSpPr txBox="1">
            <a:spLocks noChangeArrowheads="1"/>
          </p:cNvSpPr>
          <p:nvPr/>
        </p:nvSpPr>
        <p:spPr bwMode="auto">
          <a:xfrm>
            <a:off x="2443202" y="4059797"/>
            <a:ext cx="5080000" cy="1938992"/>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Ceci n'est pas totalement trivial :  La difficulté provient du fait que, au cours des évolutions de la file, ces indices peuvent « faire le tour » du tableau, qui doit alors être considéré comme un anneau.</a:t>
            </a:r>
            <a:endParaRPr lang="fr-CA" altLang="en-US" sz="2000" b="1" dirty="0">
              <a:solidFill>
                <a:srgbClr val="FF0000"/>
              </a:solidFill>
            </a:endParaRPr>
          </a:p>
        </p:txBody>
      </p:sp>
      <p:pic>
        <p:nvPicPr>
          <p:cNvPr id="5" name="Graphique 4" descr="Avertissement">
            <a:extLst>
              <a:ext uri="{FF2B5EF4-FFF2-40B4-BE49-F238E27FC236}">
                <a16:creationId xmlns:a16="http://schemas.microsoft.com/office/drawing/2014/main" id="{9F7C2F80-E97C-4D31-9466-26CC26738A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3155" y="3216022"/>
            <a:ext cx="939800" cy="939800"/>
          </a:xfrm>
          <a:prstGeom prst="rect">
            <a:avLst/>
          </a:prstGeom>
        </p:spPr>
      </p:pic>
    </p:spTree>
    <p:extLst>
      <p:ext uri="{BB962C8B-B14F-4D97-AF65-F5344CB8AC3E}">
        <p14:creationId xmlns:p14="http://schemas.microsoft.com/office/powerpoint/2010/main" val="198716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par tableau circulaire</a:t>
            </a:r>
          </a:p>
          <a:p>
            <a:pPr marL="108000">
              <a:spcBef>
                <a:spcPts val="938"/>
              </a:spcBef>
              <a:buSzPct val="100000"/>
            </a:pPr>
            <a:endParaRPr lang="fr-FR" sz="2670" spc="-1" dirty="0">
              <a:solidFill>
                <a:srgbClr val="000000"/>
              </a:solidFill>
            </a:endParaRPr>
          </a:p>
          <a:p>
            <a:pPr marL="565200" lvl="1">
              <a:spcBef>
                <a:spcPts val="938"/>
              </a:spcBef>
              <a:buSzPct val="100000"/>
            </a:pPr>
            <a:r>
              <a:rPr lang="fr-FR" sz="2670" b="1" i="1" spc="-1" dirty="0">
                <a:solidFill>
                  <a:srgbClr val="000000"/>
                </a:solidFill>
              </a:rPr>
              <a:t>Enfiler(3) </a:t>
            </a:r>
            <a:r>
              <a:rPr lang="fr-FR" sz="2670" b="1" spc="-1" dirty="0">
                <a:solidFill>
                  <a:srgbClr val="000000"/>
                </a:solidFill>
              </a:rPr>
              <a:t>est possible</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FF0000"/>
              </a:solidFill>
            </a:endParaRP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3414522"/>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3592644232"/>
              </p:ext>
            </p:extLst>
          </p:nvPr>
        </p:nvGraphicFramePr>
        <p:xfrm>
          <a:off x="3098800" y="4038850"/>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endParaRPr lang="fr-FR" dirty="0"/>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3187688" y="4429552"/>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3414522"/>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3462811" y="4634926"/>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2231248"/>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1919055" y="4637338"/>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760231" y="4433668"/>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avec flèche 28">
            <a:extLst>
              <a:ext uri="{FF2B5EF4-FFF2-40B4-BE49-F238E27FC236}">
                <a16:creationId xmlns:a16="http://schemas.microsoft.com/office/drawing/2014/main" id="{908CB094-CA6C-43DB-8A8F-4EFA1B7736A8}"/>
              </a:ext>
            </a:extLst>
          </p:cNvPr>
          <p:cNvCxnSpPr>
            <a:cxnSpLocks/>
            <a:stCxn id="6" idx="3"/>
            <a:endCxn id="6" idx="1"/>
          </p:cNvCxnSpPr>
          <p:nvPr/>
        </p:nvCxnSpPr>
        <p:spPr>
          <a:xfrm flipH="1">
            <a:off x="3098800" y="4224270"/>
            <a:ext cx="3131978" cy="12700"/>
          </a:xfrm>
          <a:prstGeom prst="bentConnector5">
            <a:avLst>
              <a:gd name="adj1" fmla="val -7299"/>
              <a:gd name="adj2" fmla="val -8415677"/>
              <a:gd name="adj3" fmla="val 107299"/>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9835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par tableau circulaire</a:t>
            </a:r>
          </a:p>
          <a:p>
            <a:pPr marL="889200" lvl="1" indent="-324000">
              <a:spcBef>
                <a:spcPts val="938"/>
              </a:spcBef>
              <a:buSzPct val="100000"/>
              <a:buBlip>
                <a:blip r:embed="rId3">
                  <a:extLst/>
                </a:blip>
              </a:buBlip>
            </a:pPr>
            <a:r>
              <a:rPr lang="fr-FR" sz="2670" spc="-1" dirty="0">
                <a:solidFill>
                  <a:srgbClr val="000000"/>
                </a:solidFill>
              </a:rPr>
              <a:t>Ensuite :</a:t>
            </a:r>
          </a:p>
          <a:p>
            <a:pPr marL="565200" lvl="1">
              <a:spcBef>
                <a:spcPts val="938"/>
              </a:spcBef>
              <a:buSzPct val="100000"/>
            </a:pPr>
            <a:r>
              <a:rPr lang="fr-FR" sz="2670" b="1" i="1" spc="-1" dirty="0" err="1">
                <a:solidFill>
                  <a:srgbClr val="000000"/>
                </a:solidFill>
              </a:rPr>
              <a:t>Defiler</a:t>
            </a:r>
            <a:r>
              <a:rPr lang="fr-FR" sz="2670" b="1" i="1" spc="-1" dirty="0">
                <a:solidFill>
                  <a:srgbClr val="000000"/>
                </a:solidFill>
              </a:rPr>
              <a:t>(); </a:t>
            </a:r>
            <a:r>
              <a:rPr lang="fr-FR" sz="2670" b="1" i="1" spc="-1" dirty="0" err="1">
                <a:solidFill>
                  <a:srgbClr val="000000"/>
                </a:solidFill>
              </a:rPr>
              <a:t>Defiler</a:t>
            </a:r>
            <a:r>
              <a:rPr lang="fr-FR" sz="2670" b="1" i="1" spc="-1" dirty="0">
                <a:solidFill>
                  <a:srgbClr val="000000"/>
                </a:solidFill>
              </a:rPr>
              <a:t> (), Enfiler(8)</a:t>
            </a: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r>
              <a:rPr lang="fr-FR" sz="2800" b="1" spc="-1" dirty="0">
                <a:solidFill>
                  <a:srgbClr val="000000"/>
                </a:solidFill>
                <a:sym typeface="Wingdings" panose="05000000000000000000" pitchFamily="2" charset="2"/>
              </a:rPr>
              <a:t> </a:t>
            </a:r>
            <a:r>
              <a:rPr lang="fr-FR" sz="2800" b="1" spc="-1" dirty="0">
                <a:solidFill>
                  <a:srgbClr val="000000"/>
                </a:solidFill>
              </a:rPr>
              <a:t>Certaines primitives de gestion des Files doivent être modifiées</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FF0000"/>
              </a:solidFill>
            </a:endParaRP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2784323"/>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846404565"/>
              </p:ext>
            </p:extLst>
          </p:nvPr>
        </p:nvGraphicFramePr>
        <p:xfrm>
          <a:off x="3098800" y="3408651"/>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r>
                        <a:rPr lang="fr-FR" dirty="0"/>
                        <a:t>8</a:t>
                      </a:r>
                    </a:p>
                  </a:txBody>
                  <a:tcPr/>
                </a:tc>
                <a:tc>
                  <a:txBody>
                    <a:bodyPr/>
                    <a:lstStyle/>
                    <a:p>
                      <a:endParaRPr lang="fr-FR" dirty="0"/>
                    </a:p>
                  </a:txBody>
                  <a:tcPr/>
                </a:tc>
                <a:tc>
                  <a:txBody>
                    <a:bodyPr/>
                    <a:lstStyle/>
                    <a:p>
                      <a:endParaRPr lang="fr-FR" dirty="0"/>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3385399" y="3799353"/>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2784323"/>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4117718" y="400472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1601049"/>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2116766" y="4007139"/>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4415138" y="38034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Graphique 11" descr="Avertissement">
            <a:extLst>
              <a:ext uri="{FF2B5EF4-FFF2-40B4-BE49-F238E27FC236}">
                <a16:creationId xmlns:a16="http://schemas.microsoft.com/office/drawing/2014/main" id="{CB635D18-769A-48A4-9BAE-8ECAE0F0FF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8946" y="4933611"/>
            <a:ext cx="939800" cy="939800"/>
          </a:xfrm>
          <a:prstGeom prst="rect">
            <a:avLst/>
          </a:prstGeom>
        </p:spPr>
      </p:pic>
    </p:spTree>
    <p:extLst>
      <p:ext uri="{BB962C8B-B14F-4D97-AF65-F5344CB8AC3E}">
        <p14:creationId xmlns:p14="http://schemas.microsoft.com/office/powerpoint/2010/main" val="122707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47353</TotalTime>
  <Words>2924</Words>
  <Application>Microsoft Office PowerPoint</Application>
  <PresentationFormat>Personnalisé</PresentationFormat>
  <Paragraphs>480</Paragraphs>
  <Slides>36</Slides>
  <Notes>29</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36</vt:i4>
      </vt:variant>
    </vt:vector>
  </HeadingPairs>
  <TitlesOfParts>
    <vt:vector size="49" baseType="lpstr">
      <vt:lpstr>Arial</vt:lpstr>
      <vt:lpstr>Calibri</vt:lpstr>
      <vt:lpstr>Courier New</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File d'attente double (Dequeue)</vt:lpstr>
      <vt:lpstr>Présentation PowerPoint</vt:lpstr>
      <vt:lpstr>File d'attente double (Dequeue)</vt:lpstr>
      <vt:lpstr>File d'attente double (Dequeue)</vt:lpstr>
      <vt:lpstr>File d'attente double (Dequeue)</vt:lpstr>
      <vt:lpstr>File d'attente double (Dequeue)</vt:lpstr>
      <vt:lpstr>File d'attente double (Dequeue)</vt:lpstr>
      <vt:lpstr>File d'attente double (Dequeue)</vt:lpstr>
      <vt:lpstr>File d'attente double (Dequeue)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422</cp:revision>
  <dcterms:created xsi:type="dcterms:W3CDTF">2019-12-04T12:27:05Z</dcterms:created>
  <dcterms:modified xsi:type="dcterms:W3CDTF">2021-04-29T05:21:00Z</dcterms:modified>
  <cp:contentStatus/>
  <dc:language>fr-FR</dc:language>
</cp:coreProperties>
</file>