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3"/>
  </p:notesMasterIdLst>
  <p:sldIdLst>
    <p:sldId id="256" r:id="rId5"/>
    <p:sldId id="365" r:id="rId6"/>
    <p:sldId id="257" r:id="rId7"/>
    <p:sldId id="515" r:id="rId8"/>
    <p:sldId id="503" r:id="rId9"/>
    <p:sldId id="506" r:id="rId10"/>
    <p:sldId id="504" r:id="rId11"/>
    <p:sldId id="507" r:id="rId12"/>
    <p:sldId id="442" r:id="rId13"/>
    <p:sldId id="481" r:id="rId14"/>
    <p:sldId id="445" r:id="rId15"/>
    <p:sldId id="509" r:id="rId16"/>
    <p:sldId id="510" r:id="rId17"/>
    <p:sldId id="508" r:id="rId18"/>
    <p:sldId id="511" r:id="rId19"/>
    <p:sldId id="512" r:id="rId20"/>
    <p:sldId id="325" r:id="rId21"/>
    <p:sldId id="516" r:id="rId22"/>
    <p:sldId id="513" r:id="rId23"/>
    <p:sldId id="514" r:id="rId24"/>
    <p:sldId id="517" r:id="rId25"/>
    <p:sldId id="518" r:id="rId26"/>
    <p:sldId id="519" r:id="rId27"/>
    <p:sldId id="522" r:id="rId28"/>
    <p:sldId id="520" r:id="rId29"/>
    <p:sldId id="523" r:id="rId30"/>
    <p:sldId id="524" r:id="rId31"/>
    <p:sldId id="525" r:id="rId32"/>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viseur" initials="s" lastIdx="0" clrIdx="0">
    <p:extLst>
      <p:ext uri="{19B8F6BF-5375-455C-9EA6-DF929625EA0E}">
        <p15:presenceInfo xmlns:p15="http://schemas.microsoft.com/office/powerpoint/2012/main" userId="f7f0db7631b89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7" autoAdjust="0"/>
    <p:restoredTop sz="75491" autoAdjust="0"/>
  </p:normalViewPr>
  <p:slideViewPr>
    <p:cSldViewPr snapToGrid="0" showGuides="1">
      <p:cViewPr>
        <p:scale>
          <a:sx n="70" d="100"/>
          <a:sy n="70" d="100"/>
        </p:scale>
        <p:origin x="2730" y="906"/>
      </p:cViewPr>
      <p:guideLst>
        <p:guide orient="horz" pos="2381"/>
        <p:guide pos="3175"/>
      </p:guideLst>
    </p:cSldViewPr>
  </p:slideViewPr>
  <p:notesTextViewPr>
    <p:cViewPr>
      <p:scale>
        <a:sx n="1" d="1"/>
        <a:sy n="1" d="1"/>
      </p:scale>
      <p:origin x="0" y="0"/>
    </p:cViewPr>
  </p:notesTextViewPr>
  <p:sorterViewPr>
    <p:cViewPr>
      <p:scale>
        <a:sx n="160" d="100"/>
        <a:sy n="160" d="100"/>
      </p:scale>
      <p:origin x="0" y="-6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tyle>
          <a:lnRef idx="2">
            <a:schemeClr val="accent1">
              <a:shade val="50000"/>
            </a:schemeClr>
          </a:lnRef>
          <a:fillRef idx="1">
            <a:schemeClr val="accent1"/>
          </a:fillRef>
          <a:effectRef idx="0">
            <a:schemeClr val="accent1"/>
          </a:effectRef>
          <a:fontRef idx="minor">
            <a:schemeClr val="lt1"/>
          </a:fontRef>
        </dgm:style>
      </dgm:prSet>
      <dgm:spPr>
        <a:xfrm>
          <a:off x="3854161" y="4461778"/>
          <a:ext cx="1258600" cy="799211"/>
        </a:xfrm>
        <a:prstGeom prst="roundRect">
          <a:avLst>
            <a:gd name="adj" fmla="val 10000"/>
          </a:avLst>
        </a:prstGeom>
        <a:ln/>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tyle>
          <a:lnRef idx="2">
            <a:schemeClr val="accent2">
              <a:shade val="50000"/>
            </a:schemeClr>
          </a:lnRef>
          <a:fillRef idx="1">
            <a:schemeClr val="accent2"/>
          </a:fillRef>
          <a:effectRef idx="0">
            <a:schemeClr val="accent2"/>
          </a:effectRef>
          <a:fontRef idx="minor">
            <a:schemeClr val="lt1"/>
          </a:fontRef>
        </dgm:style>
      </dgm:prSet>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9C0F225B-B4B6-406E-973D-B2C862785501}" type="presOf" srcId="{9FD0BEF3-7069-44BE-8824-9B631EE43B6E}" destId="{840192C8-4F5F-4C8C-AF2F-6C849059EDB1}" srcOrd="0" destOrd="0" presId="urn:microsoft.com/office/officeart/2005/8/layout/hierarchy1"/>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11/05/2021</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‹N°›</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2127961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3566446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1831559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1882139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2893228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3828376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3968010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2954474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2889504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2455604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1021954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502937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22</a:t>
            </a:fld>
            <a:endParaRPr lang="en-GB"/>
          </a:p>
        </p:txBody>
      </p:sp>
    </p:spTree>
    <p:extLst>
      <p:ext uri="{BB962C8B-B14F-4D97-AF65-F5344CB8AC3E}">
        <p14:creationId xmlns:p14="http://schemas.microsoft.com/office/powerpoint/2010/main" val="2232585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23</a:t>
            </a:fld>
            <a:endParaRPr lang="en-GB"/>
          </a:p>
        </p:txBody>
      </p:sp>
    </p:spTree>
    <p:extLst>
      <p:ext uri="{BB962C8B-B14F-4D97-AF65-F5344CB8AC3E}">
        <p14:creationId xmlns:p14="http://schemas.microsoft.com/office/powerpoint/2010/main" val="1473333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24</a:t>
            </a:fld>
            <a:endParaRPr lang="en-GB"/>
          </a:p>
        </p:txBody>
      </p:sp>
    </p:spTree>
    <p:extLst>
      <p:ext uri="{BB962C8B-B14F-4D97-AF65-F5344CB8AC3E}">
        <p14:creationId xmlns:p14="http://schemas.microsoft.com/office/powerpoint/2010/main" val="738514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25</a:t>
            </a:fld>
            <a:endParaRPr lang="en-GB"/>
          </a:p>
        </p:txBody>
      </p:sp>
    </p:spTree>
    <p:extLst>
      <p:ext uri="{BB962C8B-B14F-4D97-AF65-F5344CB8AC3E}">
        <p14:creationId xmlns:p14="http://schemas.microsoft.com/office/powerpoint/2010/main" val="2208447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26</a:t>
            </a:fld>
            <a:endParaRPr lang="en-GB"/>
          </a:p>
        </p:txBody>
      </p:sp>
    </p:spTree>
    <p:extLst>
      <p:ext uri="{BB962C8B-B14F-4D97-AF65-F5344CB8AC3E}">
        <p14:creationId xmlns:p14="http://schemas.microsoft.com/office/powerpoint/2010/main" val="727464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27</a:t>
            </a:fld>
            <a:endParaRPr lang="en-GB"/>
          </a:p>
        </p:txBody>
      </p:sp>
    </p:spTree>
    <p:extLst>
      <p:ext uri="{BB962C8B-B14F-4D97-AF65-F5344CB8AC3E}">
        <p14:creationId xmlns:p14="http://schemas.microsoft.com/office/powerpoint/2010/main" val="2003773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28</a:t>
            </a:fld>
            <a:endParaRPr lang="en-GB"/>
          </a:p>
        </p:txBody>
      </p:sp>
    </p:spTree>
    <p:extLst>
      <p:ext uri="{BB962C8B-B14F-4D97-AF65-F5344CB8AC3E}">
        <p14:creationId xmlns:p14="http://schemas.microsoft.com/office/powerpoint/2010/main" val="3175329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108144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465257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5</a:t>
            </a:fld>
            <a:endParaRPr lang="en-GB"/>
          </a:p>
        </p:txBody>
      </p:sp>
    </p:spTree>
    <p:extLst>
      <p:ext uri="{BB962C8B-B14F-4D97-AF65-F5344CB8AC3E}">
        <p14:creationId xmlns:p14="http://schemas.microsoft.com/office/powerpoint/2010/main" val="1833117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6</a:t>
            </a:fld>
            <a:endParaRPr lang="en-GB"/>
          </a:p>
        </p:txBody>
      </p:sp>
    </p:spTree>
    <p:extLst>
      <p:ext uri="{BB962C8B-B14F-4D97-AF65-F5344CB8AC3E}">
        <p14:creationId xmlns:p14="http://schemas.microsoft.com/office/powerpoint/2010/main" val="3137559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1354795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1731218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3248664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dirty="0">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dirty="0">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g"/><Relationship Id="rId2" Type="http://schemas.openxmlformats.org/officeDocument/2006/relationships/slideLayout" Target="../slideLayouts/slideLayout38.xml"/><Relationship Id="rId16" Type="http://schemas.openxmlformats.org/officeDocument/2006/relationships/image" Target="../media/image4.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‹N°›</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‹N°›</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‹N°›</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‹N°›</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679640"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Abderrahmane Maaradji</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abderrahmane.maaradji@cyu.fr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 11 : Les </a:t>
            </a:r>
            <a:r>
              <a:rPr lang="fr-FR" sz="2670" b="0" strike="noStrike" spc="-1">
                <a:solidFill>
                  <a:srgbClr val="666666"/>
                </a:solidFill>
                <a:latin typeface="Arial"/>
                <a:ea typeface="Lucida Sans Unicode"/>
              </a:rPr>
              <a:t>Files</a:t>
            </a:r>
            <a:r>
              <a:rPr lang="fr-FR" sz="2670" spc="-1">
                <a:solidFill>
                  <a:srgbClr val="666666"/>
                </a:solidFill>
                <a:ea typeface="Lucida Sans Unicode"/>
              </a:rPr>
              <a:t> (3)</a:t>
            </a:r>
            <a:endParaRPr lang="en-GB" sz="2670" b="0" strike="noStrike" spc="-1" dirty="0">
              <a:latin typeface="Arial"/>
            </a:endParaRPr>
          </a:p>
        </p:txBody>
      </p:sp>
      <p:sp>
        <p:nvSpPr>
          <p:cNvPr id="4" name="TextShape 1">
            <a:extLst>
              <a:ext uri="{FF2B5EF4-FFF2-40B4-BE49-F238E27FC236}">
                <a16:creationId xmlns:a16="http://schemas.microsoft.com/office/drawing/2014/main" id="{8CAE4F75-F3C8-4C4E-AAD5-A26F446E8CB0}"/>
              </a:ext>
            </a:extLst>
          </p:cNvPr>
          <p:cNvSpPr txBox="1"/>
          <p:nvPr/>
        </p:nvSpPr>
        <p:spPr>
          <a:xfrm>
            <a:off x="1221562"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Wassim Swaileh </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Wassim.swaileh@cyu.fr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ZoneTexte 1">
            <a:extLst>
              <a:ext uri="{FF2B5EF4-FFF2-40B4-BE49-F238E27FC236}">
                <a16:creationId xmlns:a16="http://schemas.microsoft.com/office/drawing/2014/main" id="{D9F96601-51E1-4735-85D4-DDE120463946}"/>
              </a:ext>
            </a:extLst>
          </p:cNvPr>
          <p:cNvSpPr txBox="1"/>
          <p:nvPr/>
        </p:nvSpPr>
        <p:spPr>
          <a:xfrm>
            <a:off x="3719384" y="3731735"/>
            <a:ext cx="561372" cy="769441"/>
          </a:xfrm>
          <a:prstGeom prst="rect">
            <a:avLst/>
          </a:prstGeom>
          <a:noFill/>
        </p:spPr>
        <p:txBody>
          <a:bodyPr wrap="none" rtlCol="0">
            <a:spAutoFit/>
          </a:bodyPr>
          <a:lstStyle/>
          <a:p>
            <a:r>
              <a:rPr lang="fr-FR" sz="4400" dirty="0"/>
              <a:t>&amp;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par Liste chainée : primitives</a:t>
            </a:r>
          </a:p>
        </p:txBody>
      </p:sp>
      <p:sp>
        <p:nvSpPr>
          <p:cNvPr id="193" name="TextShape 2"/>
          <p:cNvSpPr txBox="1"/>
          <p:nvPr/>
        </p:nvSpPr>
        <p:spPr>
          <a:xfrm>
            <a:off x="503999" y="1113900"/>
            <a:ext cx="9033701" cy="5960000"/>
          </a:xfrm>
          <a:prstGeom prst="rect">
            <a:avLst/>
          </a:prstGeom>
          <a:noFill/>
          <a:ln>
            <a:noFill/>
          </a:ln>
        </p:spPr>
        <p:txBody>
          <a:bodyPr lIns="0" tIns="0" rIns="0" bIns="0">
            <a:normAutofit fontScale="92500"/>
          </a:bodyPr>
          <a:lstStyle/>
          <a:p>
            <a:pPr marL="565200" indent="-457200" algn="just">
              <a:spcBef>
                <a:spcPts val="938"/>
              </a:spcBef>
              <a:buSzPct val="100000"/>
              <a:buFontTx/>
              <a:buChar char="-"/>
            </a:pPr>
            <a:r>
              <a:rPr lang="fr-FR" sz="2800" b="1" spc="-1" dirty="0">
                <a:solidFill>
                  <a:srgbClr val="000000"/>
                </a:solidFill>
              </a:rPr>
              <a:t>Ajout d’un élément : </a:t>
            </a:r>
            <a:r>
              <a:rPr lang="fr-FR" sz="2800" b="1" i="1" spc="-1" dirty="0">
                <a:solidFill>
                  <a:srgbClr val="000000"/>
                </a:solidFill>
              </a:rPr>
              <a:t>insert</a:t>
            </a:r>
            <a:r>
              <a:rPr lang="fr-FR" sz="2800" b="1" spc="-1" dirty="0">
                <a:solidFill>
                  <a:srgbClr val="000000"/>
                </a:solidFill>
              </a:rPr>
              <a:t> </a:t>
            </a:r>
          </a:p>
          <a:p>
            <a:pPr marL="1022400" lvl="1" indent="-457200" algn="just">
              <a:spcBef>
                <a:spcPts val="938"/>
              </a:spcBef>
              <a:buSzPct val="100000"/>
              <a:buFontTx/>
              <a:buChar char="-"/>
            </a:pPr>
            <a:r>
              <a:rPr lang="fr-FR" sz="2800" spc="-1" dirty="0">
                <a:solidFill>
                  <a:srgbClr val="000000"/>
                </a:solidFill>
              </a:rPr>
              <a:t>Lorsqu'un nouvel élément doit être inséré dans une file d'attente prioritaire, nous devons parcourir toute la liste jusqu'à ce que nous trouvions un nœud qui a une priorité inférieure à celle du nouvel élément. Le nouveau nœud est inséré avant le nœud avec la priorité la plus basse. Cependant, s'il existe un élément qui a la même priorité que le nouvel élément, le nouvel élément est inséré après cet élément.</a:t>
            </a:r>
          </a:p>
          <a:p>
            <a:pPr marL="565200" indent="-457200" algn="just">
              <a:spcBef>
                <a:spcPts val="938"/>
              </a:spcBef>
              <a:buSzPct val="100000"/>
              <a:buFontTx/>
              <a:buChar char="-"/>
            </a:pPr>
            <a:r>
              <a:rPr lang="fr-FR" sz="2800" b="1" spc="-1" dirty="0">
                <a:solidFill>
                  <a:srgbClr val="000000"/>
                </a:solidFill>
              </a:rPr>
              <a:t>Suppression d’un élément : </a:t>
            </a:r>
            <a:r>
              <a:rPr lang="fr-FR" sz="2800" b="1" i="1" spc="-1" dirty="0" err="1">
                <a:solidFill>
                  <a:srgbClr val="000000"/>
                </a:solidFill>
              </a:rPr>
              <a:t>delete</a:t>
            </a:r>
            <a:endParaRPr lang="fr-FR" sz="2800" b="1" i="1" spc="-1" dirty="0">
              <a:solidFill>
                <a:srgbClr val="000000"/>
              </a:solidFill>
            </a:endParaRPr>
          </a:p>
          <a:p>
            <a:pPr marL="1022400" lvl="1" indent="-457200" algn="just">
              <a:spcBef>
                <a:spcPts val="938"/>
              </a:spcBef>
              <a:buSzPct val="100000"/>
              <a:buFontTx/>
              <a:buChar char="-"/>
            </a:pPr>
            <a:r>
              <a:rPr lang="fr-FR" sz="2800" spc="-1" dirty="0">
                <a:solidFill>
                  <a:srgbClr val="000000"/>
                </a:solidFill>
              </a:rPr>
              <a:t>La suppression est un processus très simple dans ce cas. Le premier nœud de la liste sera supprimé et les données de ce nœud seront traitées en premier.</a:t>
            </a:r>
          </a:p>
        </p:txBody>
      </p:sp>
    </p:spTree>
    <p:extLst>
      <p:ext uri="{BB962C8B-B14F-4D97-AF65-F5344CB8AC3E}">
        <p14:creationId xmlns:p14="http://schemas.microsoft.com/office/powerpoint/2010/main" val="1313939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par Liste chainée : Ajout</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endParaRPr lang="fr-FR" sz="2670"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1" y="1004034"/>
            <a:ext cx="10080624" cy="624786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insert</a:t>
            </a:r>
            <a:r>
              <a:rPr lang="fr-FR" sz="2000" b="1" dirty="0">
                <a:solidFill>
                  <a:srgbClr val="000080"/>
                </a:solidFill>
                <a:highlight>
                  <a:srgbClr val="FFFFFF"/>
                </a:highlight>
                <a:latin typeface="Courier New" panose="02070309020205020404" pitchFamily="49" charset="0"/>
              </a:rPr>
              <a:t>(</a:t>
            </a:r>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start</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val</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pri</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p</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ptr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struct</a:t>
            </a:r>
            <a:r>
              <a:rPr lang="en-US" sz="2000" dirty="0">
                <a:solidFill>
                  <a:srgbClr val="000000"/>
                </a:solidFill>
                <a:highlight>
                  <a:srgbClr val="FFFFFF"/>
                </a:highlight>
                <a:latin typeface="Courier New" panose="02070309020205020404" pitchFamily="49" charset="0"/>
              </a:rPr>
              <a:t> node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malloc</a:t>
            </a:r>
            <a:r>
              <a:rPr lang="en-US" sz="2000" b="1" dirty="0">
                <a:solidFill>
                  <a:srgbClr val="000080"/>
                </a:solidFill>
                <a:highlight>
                  <a:srgbClr val="FFFFFF"/>
                </a:highlight>
                <a:latin typeface="Courier New" panose="02070309020205020404" pitchFamily="49" charset="0"/>
              </a:rPr>
              <a:t>(</a:t>
            </a:r>
            <a:r>
              <a:rPr lang="en-US" sz="2000" b="1" dirty="0" err="1">
                <a:solidFill>
                  <a:srgbClr val="0000FF"/>
                </a:solidFill>
                <a:highlight>
                  <a:srgbClr val="FFFFFF"/>
                </a:highlight>
                <a:latin typeface="Courier New" panose="02070309020205020404" pitchFamily="49" charset="0"/>
              </a:rPr>
              <a:t>sizeof</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struct</a:t>
            </a:r>
            <a:r>
              <a:rPr lang="en-US" sz="2000" dirty="0">
                <a:solidFill>
                  <a:srgbClr val="000000"/>
                </a:solidFill>
                <a:highlight>
                  <a:srgbClr val="FFFFFF"/>
                </a:highlight>
                <a:latin typeface="Courier New" panose="02070309020205020404" pitchFamily="49" charset="0"/>
              </a:rPr>
              <a:t> node</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"\n Enter la valeur et sa priorité :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it-IT" sz="2000" dirty="0">
                <a:solidFill>
                  <a:srgbClr val="000000"/>
                </a:solidFill>
                <a:highlight>
                  <a:srgbClr val="FFFFFF"/>
                </a:highlight>
                <a:latin typeface="Courier New" panose="02070309020205020404" pitchFamily="49" charset="0"/>
              </a:rPr>
              <a:t>  scanf</a:t>
            </a:r>
            <a:r>
              <a:rPr lang="it-IT" sz="2000" b="1" dirty="0">
                <a:solidFill>
                  <a:srgbClr val="000080"/>
                </a:solidFill>
                <a:highlight>
                  <a:srgbClr val="FFFFFF"/>
                </a:highlight>
                <a:latin typeface="Courier New" panose="02070309020205020404" pitchFamily="49" charset="0"/>
              </a:rPr>
              <a:t>(</a:t>
            </a:r>
            <a:r>
              <a:rPr lang="it-IT" sz="2000" dirty="0">
                <a:solidFill>
                  <a:srgbClr val="808080"/>
                </a:solidFill>
                <a:highlight>
                  <a:srgbClr val="FFFFFF"/>
                </a:highlight>
                <a:latin typeface="Courier New" panose="02070309020205020404" pitchFamily="49" charset="0"/>
              </a:rPr>
              <a:t>"%d %d"</a:t>
            </a:r>
            <a:r>
              <a:rPr lang="it-IT" sz="2000" b="1" dirty="0">
                <a:solidFill>
                  <a:srgbClr val="000080"/>
                </a:solidFill>
                <a:highlight>
                  <a:srgbClr val="FFFFFF"/>
                </a:highlight>
                <a:latin typeface="Courier New" panose="02070309020205020404" pitchFamily="49" charset="0"/>
              </a:rPr>
              <a:t>,</a:t>
            </a:r>
            <a:r>
              <a:rPr lang="it-IT" sz="2000" dirty="0">
                <a:solidFill>
                  <a:srgbClr val="000000"/>
                </a:solidFill>
                <a:highlight>
                  <a:srgbClr val="FFFFFF"/>
                </a:highlight>
                <a:latin typeface="Courier New" panose="02070309020205020404" pitchFamily="49" charset="0"/>
              </a:rPr>
              <a:t> </a:t>
            </a:r>
            <a:r>
              <a:rPr lang="it-IT" sz="2000" b="1" dirty="0">
                <a:solidFill>
                  <a:srgbClr val="000080"/>
                </a:solidFill>
                <a:highlight>
                  <a:srgbClr val="FFFFFF"/>
                </a:highlight>
                <a:latin typeface="Courier New" panose="02070309020205020404" pitchFamily="49" charset="0"/>
              </a:rPr>
              <a:t>&amp;</a:t>
            </a:r>
            <a:r>
              <a:rPr lang="it-IT" sz="2000" dirty="0">
                <a:solidFill>
                  <a:srgbClr val="000000"/>
                </a:solidFill>
                <a:highlight>
                  <a:srgbClr val="FFFFFF"/>
                </a:highlight>
                <a:latin typeface="Courier New" panose="02070309020205020404" pitchFamily="49" charset="0"/>
              </a:rPr>
              <a:t> val</a:t>
            </a:r>
            <a:r>
              <a:rPr lang="it-IT" sz="2000" b="1" dirty="0">
                <a:solidFill>
                  <a:srgbClr val="000080"/>
                </a:solidFill>
                <a:highlight>
                  <a:srgbClr val="FFFFFF"/>
                </a:highlight>
                <a:latin typeface="Courier New" panose="02070309020205020404" pitchFamily="49" charset="0"/>
              </a:rPr>
              <a:t>,</a:t>
            </a:r>
            <a:r>
              <a:rPr lang="it-IT" sz="2000" dirty="0">
                <a:solidFill>
                  <a:srgbClr val="000000"/>
                </a:solidFill>
                <a:highlight>
                  <a:srgbClr val="FFFFFF"/>
                </a:highlight>
                <a:latin typeface="Courier New" panose="02070309020205020404" pitchFamily="49" charset="0"/>
              </a:rPr>
              <a:t> </a:t>
            </a:r>
            <a:r>
              <a:rPr lang="it-IT" sz="2000" b="1" dirty="0">
                <a:solidFill>
                  <a:srgbClr val="000080"/>
                </a:solidFill>
                <a:highlight>
                  <a:srgbClr val="FFFFFF"/>
                </a:highlight>
                <a:latin typeface="Courier New" panose="02070309020205020404" pitchFamily="49" charset="0"/>
              </a:rPr>
              <a:t>&amp;</a:t>
            </a:r>
            <a:r>
              <a:rPr lang="it-IT" sz="2000" dirty="0">
                <a:solidFill>
                  <a:srgbClr val="000000"/>
                </a:solidFill>
                <a:highlight>
                  <a:srgbClr val="FFFFFF"/>
                </a:highlight>
                <a:latin typeface="Courier New" panose="02070309020205020404" pitchFamily="49" charset="0"/>
              </a:rPr>
              <a:t> pri</a:t>
            </a:r>
            <a:r>
              <a:rPr lang="it-IT" sz="2000" b="1" dirty="0">
                <a:solidFill>
                  <a:srgbClr val="000080"/>
                </a:solidFill>
                <a:highlight>
                  <a:srgbClr val="FFFFFF"/>
                </a:highlight>
                <a:latin typeface="Courier New" panose="02070309020205020404" pitchFamily="49" charset="0"/>
              </a:rPr>
              <a:t>);</a:t>
            </a:r>
            <a:endParaRPr lang="it-IT"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data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val</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priority</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pri</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start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NULL</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pri</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 start–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priority</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next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start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start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start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while</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p–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next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NULL</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&amp;&amp;</a:t>
            </a:r>
            <a:r>
              <a:rPr lang="en-US" sz="2000" dirty="0">
                <a:solidFill>
                  <a:srgbClr val="000000"/>
                </a:solidFill>
                <a:highlight>
                  <a:srgbClr val="FFFFFF"/>
                </a:highlight>
                <a:latin typeface="Courier New" panose="02070309020205020404" pitchFamily="49" charset="0"/>
              </a:rPr>
              <a:t> p–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next–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priority </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p–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next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next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p–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next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next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return</a:t>
            </a:r>
            <a:r>
              <a:rPr lang="fr-FR" sz="2000" dirty="0">
                <a:solidFill>
                  <a:srgbClr val="000000"/>
                </a:solidFill>
                <a:highlight>
                  <a:srgbClr val="FFFFFF"/>
                </a:highlight>
                <a:latin typeface="Courier New" panose="02070309020205020404" pitchFamily="49" charset="0"/>
              </a:rPr>
              <a:t> start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4400" dirty="0">
              <a:latin typeface="+mj-lt"/>
            </a:endParaRPr>
          </a:p>
        </p:txBody>
      </p:sp>
    </p:spTree>
    <p:extLst>
      <p:ext uri="{BB962C8B-B14F-4D97-AF65-F5344CB8AC3E}">
        <p14:creationId xmlns:p14="http://schemas.microsoft.com/office/powerpoint/2010/main" val="2212102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par Liste chainée : Suppression</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endParaRPr lang="fr-FR" sz="2670"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531072" y="1794870"/>
            <a:ext cx="9071640" cy="40934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nl-NL" sz="2000" dirty="0" err="1">
                <a:solidFill>
                  <a:srgbClr val="8000FF"/>
                </a:solidFill>
                <a:highlight>
                  <a:srgbClr val="FFFFFF"/>
                </a:highlight>
                <a:latin typeface="Courier New" panose="02070309020205020404" pitchFamily="49" charset="0"/>
              </a:rPr>
              <a:t>struct</a:t>
            </a:r>
            <a:r>
              <a:rPr lang="nl-NL" sz="2000" dirty="0">
                <a:solidFill>
                  <a:srgbClr val="000000"/>
                </a:solidFill>
                <a:highlight>
                  <a:srgbClr val="FFFFFF"/>
                </a:highlight>
                <a:latin typeface="Courier New" panose="02070309020205020404" pitchFamily="49" charset="0"/>
              </a:rPr>
              <a:t> node </a:t>
            </a:r>
            <a:r>
              <a:rPr lang="nl-NL" sz="2000" b="1" dirty="0">
                <a:solidFill>
                  <a:srgbClr val="000080"/>
                </a:solidFill>
                <a:highlight>
                  <a:srgbClr val="FFFFFF"/>
                </a:highlight>
                <a:latin typeface="Courier New" panose="02070309020205020404" pitchFamily="49" charset="0"/>
              </a:rPr>
              <a:t>*</a:t>
            </a:r>
            <a:r>
              <a:rPr lang="nl-NL" sz="2000" dirty="0">
                <a:solidFill>
                  <a:srgbClr val="000000"/>
                </a:solidFill>
                <a:highlight>
                  <a:srgbClr val="FFFFFF"/>
                </a:highlight>
                <a:latin typeface="Courier New" panose="02070309020205020404" pitchFamily="49" charset="0"/>
              </a:rPr>
              <a:t> delete</a:t>
            </a:r>
            <a:r>
              <a:rPr lang="nl-NL" sz="2000" b="1" dirty="0">
                <a:solidFill>
                  <a:srgbClr val="000080"/>
                </a:solidFill>
                <a:highlight>
                  <a:srgbClr val="FFFFFF"/>
                </a:highlight>
                <a:latin typeface="Courier New" panose="02070309020205020404" pitchFamily="49" charset="0"/>
              </a:rPr>
              <a:t>(</a:t>
            </a:r>
            <a:r>
              <a:rPr lang="nl-NL" sz="2000" dirty="0" err="1">
                <a:solidFill>
                  <a:srgbClr val="8000FF"/>
                </a:solidFill>
                <a:highlight>
                  <a:srgbClr val="FFFFFF"/>
                </a:highlight>
                <a:latin typeface="Courier New" panose="02070309020205020404" pitchFamily="49" charset="0"/>
              </a:rPr>
              <a:t>struct</a:t>
            </a:r>
            <a:r>
              <a:rPr lang="nl-NL" sz="2000" dirty="0">
                <a:solidFill>
                  <a:srgbClr val="000000"/>
                </a:solidFill>
                <a:highlight>
                  <a:srgbClr val="FFFFFF"/>
                </a:highlight>
                <a:latin typeface="Courier New" panose="02070309020205020404" pitchFamily="49" charset="0"/>
              </a:rPr>
              <a:t> node </a:t>
            </a:r>
            <a:r>
              <a:rPr lang="nl-NL" sz="2000" b="1" dirty="0">
                <a:solidFill>
                  <a:srgbClr val="000080"/>
                </a:solidFill>
                <a:highlight>
                  <a:srgbClr val="FFFFFF"/>
                </a:highlight>
                <a:latin typeface="Courier New" panose="02070309020205020404" pitchFamily="49" charset="0"/>
              </a:rPr>
              <a:t>*</a:t>
            </a:r>
            <a:r>
              <a:rPr lang="nl-NL" sz="2000" dirty="0">
                <a:solidFill>
                  <a:srgbClr val="000000"/>
                </a:solidFill>
                <a:highlight>
                  <a:srgbClr val="FFFFFF"/>
                </a:highlight>
                <a:latin typeface="Courier New" panose="02070309020205020404" pitchFamily="49" charset="0"/>
              </a:rPr>
              <a:t> start</a:t>
            </a:r>
            <a:r>
              <a:rPr lang="nl-NL" sz="2000" b="1" dirty="0">
                <a:solidFill>
                  <a:srgbClr val="000080"/>
                </a:solidFill>
                <a:highlight>
                  <a:srgbClr val="FFFFFF"/>
                </a:highlight>
                <a:latin typeface="Courier New" panose="02070309020205020404" pitchFamily="49" charset="0"/>
              </a:rPr>
              <a:t>)</a:t>
            </a:r>
            <a:r>
              <a:rPr lang="nl-NL" sz="2000" dirty="0">
                <a:solidFill>
                  <a:srgbClr val="000000"/>
                </a:solidFill>
                <a:highlight>
                  <a:srgbClr val="FFFFFF"/>
                </a:highlight>
                <a:latin typeface="Courier New" panose="02070309020205020404" pitchFamily="49" charset="0"/>
              </a:rPr>
              <a:t> </a:t>
            </a:r>
            <a:r>
              <a:rPr lang="nl-NL" sz="2000" b="1" dirty="0">
                <a:solidFill>
                  <a:srgbClr val="000080"/>
                </a:solidFill>
                <a:highlight>
                  <a:srgbClr val="FFFFFF"/>
                </a:highlight>
                <a:latin typeface="Courier New" panose="02070309020205020404" pitchFamily="49" charset="0"/>
              </a:rPr>
              <a:t>{</a:t>
            </a:r>
            <a:endParaRPr lang="nl-NL"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if</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start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NULL</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"\n File de priorité vide"</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return</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start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"\n L'élément supprimé est: %d"</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data</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start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start–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next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free</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ptr</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return</a:t>
            </a:r>
            <a:r>
              <a:rPr lang="fr-FR" sz="2000" dirty="0">
                <a:solidFill>
                  <a:srgbClr val="000000"/>
                </a:solidFill>
                <a:highlight>
                  <a:srgbClr val="FFFFFF"/>
                </a:highlight>
                <a:latin typeface="Courier New" panose="02070309020205020404" pitchFamily="49" charset="0"/>
              </a:rPr>
              <a:t> start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4400" dirty="0">
              <a:latin typeface="+mj-lt"/>
            </a:endParaRPr>
          </a:p>
        </p:txBody>
      </p:sp>
    </p:spTree>
    <p:extLst>
      <p:ext uri="{BB962C8B-B14F-4D97-AF65-F5344CB8AC3E}">
        <p14:creationId xmlns:p14="http://schemas.microsoft.com/office/powerpoint/2010/main" val="70710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par Liste chainée : Affichage</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108000">
              <a:spcBef>
                <a:spcPts val="938"/>
              </a:spcBef>
              <a:buSzPct val="100000"/>
            </a:pPr>
            <a:endParaRPr lang="fr-FR" sz="2670"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1" y="1794870"/>
            <a:ext cx="10080624" cy="40934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000" dirty="0">
                <a:solidFill>
                  <a:srgbClr val="8000FF"/>
                </a:solidFill>
                <a:highlight>
                  <a:srgbClr val="FFFFFF"/>
                </a:highlight>
                <a:latin typeface="Courier New" panose="02070309020205020404" pitchFamily="49" charset="0"/>
              </a:rPr>
              <a:t>void</a:t>
            </a:r>
            <a:r>
              <a:rPr lang="en-US" sz="2000" dirty="0">
                <a:solidFill>
                  <a:srgbClr val="000000"/>
                </a:solidFill>
                <a:highlight>
                  <a:srgbClr val="FFFFFF"/>
                </a:highlight>
                <a:latin typeface="Courier New" panose="02070309020205020404" pitchFamily="49" charset="0"/>
              </a:rPr>
              <a:t> display</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struct</a:t>
            </a:r>
            <a:r>
              <a:rPr lang="en-US" sz="2000" dirty="0">
                <a:solidFill>
                  <a:srgbClr val="000000"/>
                </a:solidFill>
                <a:highlight>
                  <a:srgbClr val="FFFFFF"/>
                </a:highlight>
                <a:latin typeface="Courier New" panose="02070309020205020404" pitchFamily="49" charset="0"/>
              </a:rPr>
              <a:t> node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start</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start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if</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start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NULL</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"\n File de priorité vide"</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"\n File de priorité est :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while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NULL</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a:t>
            </a:r>
            <a:r>
              <a:rPr lang="fr-FR" sz="2000" dirty="0" err="1">
                <a:solidFill>
                  <a:srgbClr val="808080"/>
                </a:solidFill>
                <a:highlight>
                  <a:srgbClr val="FFFFFF"/>
                </a:highlight>
                <a:latin typeface="Courier New" panose="02070309020205020404" pitchFamily="49" charset="0"/>
              </a:rPr>
              <a:t>t%d</a:t>
            </a:r>
            <a:r>
              <a:rPr lang="fr-FR" sz="2000" dirty="0">
                <a:solidFill>
                  <a:srgbClr val="808080"/>
                </a:solidFill>
                <a:highlight>
                  <a:srgbClr val="FFFFFF"/>
                </a:highlight>
                <a:latin typeface="Courier New" panose="02070309020205020404" pitchFamily="49" charset="0"/>
              </a:rPr>
              <a:t>[priorité=%d]"</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data</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priority</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ptr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next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4400" dirty="0">
              <a:latin typeface="+mj-lt"/>
            </a:endParaRPr>
          </a:p>
        </p:txBody>
      </p:sp>
    </p:spTree>
    <p:extLst>
      <p:ext uri="{BB962C8B-B14F-4D97-AF65-F5344CB8AC3E}">
        <p14:creationId xmlns:p14="http://schemas.microsoft.com/office/powerpoint/2010/main" val="1568626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Représentation contiguë (Tableaux)</a:t>
            </a:r>
            <a:endParaRPr lang="fr-FR" sz="3200" b="0" strike="noStrike" cap="small" spc="-1" dirty="0">
              <a:solidFill>
                <a:srgbClr val="666666"/>
              </a:solidFill>
              <a:latin typeface="Arial"/>
            </a:endParaRPr>
          </a:p>
        </p:txBody>
      </p:sp>
      <p:sp>
        <p:nvSpPr>
          <p:cNvPr id="193" name="TextShape 2"/>
          <p:cNvSpPr txBox="1"/>
          <p:nvPr/>
        </p:nvSpPr>
        <p:spPr>
          <a:xfrm>
            <a:off x="504000" y="1053144"/>
            <a:ext cx="9071640" cy="566388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Lorsque des tableaux sont utilisés pour implémenter une file de priorité, une file d'attente distincte pour chaque numéro de priorité est utilisée. Chacune de ces files d'attente sera implémentée à l'aide de tableaux circulaires ou de files d'attente circulaires. Chaque file d'attente individuelle aura ses propres pointeurs TETE et QUEUE. </a:t>
            </a:r>
          </a:p>
          <a:p>
            <a:pPr marL="108000" algn="just">
              <a:spcBef>
                <a:spcPts val="938"/>
              </a:spcBef>
              <a:buSzPct val="100000"/>
            </a:pPr>
            <a:endParaRPr lang="fr-FR" sz="2670" spc="-1" dirty="0">
              <a:solidFill>
                <a:srgbClr val="000000"/>
              </a:solidFill>
            </a:endParaRPr>
          </a:p>
          <a:p>
            <a:pPr marL="108000" algn="just">
              <a:spcBef>
                <a:spcPts val="938"/>
              </a:spcBef>
              <a:buSzPct val="100000"/>
            </a:pPr>
            <a:r>
              <a:rPr lang="fr-FR" sz="2670" spc="-1" dirty="0">
                <a:solidFill>
                  <a:srgbClr val="000000"/>
                </a:solidFill>
              </a:rPr>
              <a:t>Nous utilisons un tableau bidimensionnel à cette fin où chaque file d'attente se verra allouer la même quantité d'espace. </a:t>
            </a:r>
          </a:p>
        </p:txBody>
      </p:sp>
    </p:spTree>
    <p:extLst>
      <p:ext uri="{BB962C8B-B14F-4D97-AF65-F5344CB8AC3E}">
        <p14:creationId xmlns:p14="http://schemas.microsoft.com/office/powerpoint/2010/main" val="2387755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Représentation contiguë (Tableaux)</a:t>
            </a:r>
            <a:endParaRPr lang="fr-FR" sz="3200" b="0" strike="noStrike" cap="small" spc="-1" dirty="0">
              <a:solidFill>
                <a:srgbClr val="666666"/>
              </a:solidFill>
              <a:latin typeface="Arial"/>
            </a:endParaRPr>
          </a:p>
        </p:txBody>
      </p:sp>
      <p:graphicFrame>
        <p:nvGraphicFramePr>
          <p:cNvPr id="5" name="Tableau 4">
            <a:extLst>
              <a:ext uri="{FF2B5EF4-FFF2-40B4-BE49-F238E27FC236}">
                <a16:creationId xmlns:a16="http://schemas.microsoft.com/office/drawing/2014/main" id="{9D79F4FB-017B-4B45-B73B-5C88670C5C5C}"/>
              </a:ext>
            </a:extLst>
          </p:cNvPr>
          <p:cNvGraphicFramePr>
            <a:graphicFrameLocks noGrp="1"/>
          </p:cNvGraphicFramePr>
          <p:nvPr>
            <p:extLst>
              <p:ext uri="{D42A27DB-BD31-4B8C-83A1-F6EECF244321}">
                <p14:modId xmlns:p14="http://schemas.microsoft.com/office/powerpoint/2010/main" val="3632680219"/>
              </p:ext>
            </p:extLst>
          </p:nvPr>
        </p:nvGraphicFramePr>
        <p:xfrm>
          <a:off x="4789376" y="2727021"/>
          <a:ext cx="2170112" cy="370840"/>
        </p:xfrm>
        <a:graphic>
          <a:graphicData uri="http://schemas.openxmlformats.org/drawingml/2006/table">
            <a:tbl>
              <a:tblPr firstRow="1" bandRow="1">
                <a:tableStyleId>{5C22544A-7EE6-4342-B048-85BDC9FD1C3A}</a:tableStyleId>
              </a:tblPr>
              <a:tblGrid>
                <a:gridCol w="246380">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1538478571"/>
                    </a:ext>
                  </a:extLst>
                </a:gridCol>
              </a:tblGrid>
              <a:tr h="370840">
                <a:tc>
                  <a:txBody>
                    <a:bodyPr/>
                    <a:lstStyle/>
                    <a:p>
                      <a:r>
                        <a:rPr lang="fr-FR" dirty="0"/>
                        <a:t>3</a:t>
                      </a:r>
                    </a:p>
                  </a:txBody>
                  <a:tcPr/>
                </a:tc>
                <a:tc>
                  <a:txBody>
                    <a:bodyPr/>
                    <a:lstStyle/>
                    <a:p>
                      <a:r>
                        <a:rPr lang="fr-FR" dirty="0"/>
                        <a:t>8</a:t>
                      </a:r>
                    </a:p>
                  </a:txBody>
                  <a:tcPr/>
                </a:tc>
                <a:tc>
                  <a:txBody>
                    <a:bodyPr/>
                    <a:lstStyle/>
                    <a:p>
                      <a:endParaRPr lang="fr-FR" dirty="0"/>
                    </a:p>
                  </a:txBody>
                  <a:tcPr/>
                </a:tc>
                <a:tc>
                  <a:txBody>
                    <a:bodyPr/>
                    <a:lstStyle/>
                    <a:p>
                      <a:endParaRPr lang="fr-FR" dirty="0"/>
                    </a:p>
                  </a:txBody>
                  <a:tcPr/>
                </a:tc>
                <a:tc>
                  <a:txBody>
                    <a:bodyPr/>
                    <a:lstStyle/>
                    <a:p>
                      <a:r>
                        <a:rPr lang="fr-FR" dirty="0"/>
                        <a:t>1</a:t>
                      </a:r>
                    </a:p>
                  </a:txBody>
                  <a:tcPr/>
                </a:tc>
                <a:tc>
                  <a:txBody>
                    <a:bodyPr/>
                    <a:lstStyle/>
                    <a:p>
                      <a:r>
                        <a:rPr lang="fr-FR" dirty="0"/>
                        <a:t>4</a:t>
                      </a:r>
                    </a:p>
                  </a:txBody>
                  <a:tcPr/>
                </a:tc>
                <a:tc>
                  <a:txBody>
                    <a:bodyPr/>
                    <a:lstStyle/>
                    <a:p>
                      <a:r>
                        <a:rPr lang="fr-FR" dirty="0"/>
                        <a:t>2</a:t>
                      </a:r>
                    </a:p>
                  </a:txBody>
                  <a:tcPr/>
                </a:tc>
                <a:extLst>
                  <a:ext uri="{0D108BD9-81ED-4DB2-BD59-A6C34878D82A}">
                    <a16:rowId xmlns:a16="http://schemas.microsoft.com/office/drawing/2014/main" val="1853712422"/>
                  </a:ext>
                </a:extLst>
              </a:tr>
            </a:tbl>
          </a:graphicData>
        </a:graphic>
      </p:graphicFrame>
      <p:sp>
        <p:nvSpPr>
          <p:cNvPr id="6" name="Flèche : bas 5">
            <a:extLst>
              <a:ext uri="{FF2B5EF4-FFF2-40B4-BE49-F238E27FC236}">
                <a16:creationId xmlns:a16="http://schemas.microsoft.com/office/drawing/2014/main" id="{0E0CB129-AF93-4987-91B5-32E68230BB35}"/>
              </a:ext>
            </a:extLst>
          </p:cNvPr>
          <p:cNvSpPr/>
          <p:nvPr/>
        </p:nvSpPr>
        <p:spPr>
          <a:xfrm rot="10800000">
            <a:off x="5075975" y="3117723"/>
            <a:ext cx="127000" cy="2413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solidFill>
                <a:srgbClr val="FF0000"/>
              </a:solidFill>
            </a:endParaRPr>
          </a:p>
        </p:txBody>
      </p:sp>
      <p:sp>
        <p:nvSpPr>
          <p:cNvPr id="8" name="ZoneTexte 7">
            <a:extLst>
              <a:ext uri="{FF2B5EF4-FFF2-40B4-BE49-F238E27FC236}">
                <a16:creationId xmlns:a16="http://schemas.microsoft.com/office/drawing/2014/main" id="{EF79780C-299F-4F1B-9A42-FEFDC5E7DFC0}"/>
              </a:ext>
            </a:extLst>
          </p:cNvPr>
          <p:cNvSpPr txBox="1"/>
          <p:nvPr/>
        </p:nvSpPr>
        <p:spPr>
          <a:xfrm>
            <a:off x="5808294" y="3323097"/>
            <a:ext cx="1300356" cy="369332"/>
          </a:xfrm>
          <a:prstGeom prst="rect">
            <a:avLst/>
          </a:prstGeom>
          <a:noFill/>
        </p:spPr>
        <p:txBody>
          <a:bodyPr wrap="none" rtlCol="0">
            <a:spAutoFit/>
          </a:bodyPr>
          <a:lstStyle/>
          <a:p>
            <a:r>
              <a:rPr lang="fr-FR" dirty="0" err="1">
                <a:solidFill>
                  <a:srgbClr val="000000"/>
                </a:solidFill>
                <a:highlight>
                  <a:srgbClr val="FFFFFF"/>
                </a:highlight>
              </a:rPr>
              <a:t>indice_tete</a:t>
            </a:r>
            <a:endParaRPr lang="fr-FR" dirty="0"/>
          </a:p>
        </p:txBody>
      </p:sp>
      <p:sp>
        <p:nvSpPr>
          <p:cNvPr id="10" name="ZoneTexte 9">
            <a:extLst>
              <a:ext uri="{FF2B5EF4-FFF2-40B4-BE49-F238E27FC236}">
                <a16:creationId xmlns:a16="http://schemas.microsoft.com/office/drawing/2014/main" id="{D37E6130-E671-4BA5-AE43-6556FB56EA48}"/>
              </a:ext>
            </a:extLst>
          </p:cNvPr>
          <p:cNvSpPr txBox="1"/>
          <p:nvPr/>
        </p:nvSpPr>
        <p:spPr>
          <a:xfrm>
            <a:off x="3807342" y="3325509"/>
            <a:ext cx="1659429" cy="369332"/>
          </a:xfrm>
          <a:prstGeom prst="rect">
            <a:avLst/>
          </a:prstGeom>
          <a:noFill/>
        </p:spPr>
        <p:txBody>
          <a:bodyPr wrap="none" rtlCol="0">
            <a:spAutoFit/>
          </a:bodyPr>
          <a:lstStyle/>
          <a:p>
            <a:r>
              <a:rPr lang="fr-FR" b="1" dirty="0" err="1">
                <a:solidFill>
                  <a:schemeClr val="accent2"/>
                </a:solidFill>
                <a:highlight>
                  <a:srgbClr val="FFFFFF"/>
                </a:highlight>
              </a:rPr>
              <a:t>indice_queue</a:t>
            </a:r>
            <a:endParaRPr lang="fr-FR" b="1" dirty="0">
              <a:solidFill>
                <a:schemeClr val="accent2"/>
              </a:solidFill>
            </a:endParaRPr>
          </a:p>
        </p:txBody>
      </p:sp>
      <p:sp>
        <p:nvSpPr>
          <p:cNvPr id="11" name="Flèche : bas 10">
            <a:extLst>
              <a:ext uri="{FF2B5EF4-FFF2-40B4-BE49-F238E27FC236}">
                <a16:creationId xmlns:a16="http://schemas.microsoft.com/office/drawing/2014/main" id="{2F5C7133-388C-47A9-9689-CCE941F42EEC}"/>
              </a:ext>
            </a:extLst>
          </p:cNvPr>
          <p:cNvSpPr/>
          <p:nvPr/>
        </p:nvSpPr>
        <p:spPr>
          <a:xfrm rot="10800000">
            <a:off x="6105714" y="3121839"/>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167FC0A9-F627-48E8-A032-37D94A87B0F0}"/>
              </a:ext>
            </a:extLst>
          </p:cNvPr>
          <p:cNvSpPr/>
          <p:nvPr/>
        </p:nvSpPr>
        <p:spPr>
          <a:xfrm>
            <a:off x="3469949" y="2495663"/>
            <a:ext cx="3880022" cy="13329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3" name="Rectangle 12">
            <a:extLst>
              <a:ext uri="{FF2B5EF4-FFF2-40B4-BE49-F238E27FC236}">
                <a16:creationId xmlns:a16="http://schemas.microsoft.com/office/drawing/2014/main" id="{BCA1034C-714C-4D30-86A6-071A316525E6}"/>
              </a:ext>
            </a:extLst>
          </p:cNvPr>
          <p:cNvSpPr/>
          <p:nvPr/>
        </p:nvSpPr>
        <p:spPr>
          <a:xfrm>
            <a:off x="2790327" y="2495663"/>
            <a:ext cx="697544" cy="13329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4" name="Rectangle 13">
            <a:extLst>
              <a:ext uri="{FF2B5EF4-FFF2-40B4-BE49-F238E27FC236}">
                <a16:creationId xmlns:a16="http://schemas.microsoft.com/office/drawing/2014/main" id="{3A77C7DA-E1BF-4E34-A23C-4F186DA0BBA8}"/>
              </a:ext>
            </a:extLst>
          </p:cNvPr>
          <p:cNvSpPr/>
          <p:nvPr/>
        </p:nvSpPr>
        <p:spPr>
          <a:xfrm>
            <a:off x="3469949" y="2096244"/>
            <a:ext cx="3880022" cy="3402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5" name="Rectangle 14">
            <a:extLst>
              <a:ext uri="{FF2B5EF4-FFF2-40B4-BE49-F238E27FC236}">
                <a16:creationId xmlns:a16="http://schemas.microsoft.com/office/drawing/2014/main" id="{CD3F385B-FDE3-4A18-AC8A-7EA133F7E232}"/>
              </a:ext>
            </a:extLst>
          </p:cNvPr>
          <p:cNvSpPr/>
          <p:nvPr/>
        </p:nvSpPr>
        <p:spPr>
          <a:xfrm>
            <a:off x="2790327" y="2096244"/>
            <a:ext cx="697544" cy="34026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3" name="ZoneTexte 2">
            <a:extLst>
              <a:ext uri="{FF2B5EF4-FFF2-40B4-BE49-F238E27FC236}">
                <a16:creationId xmlns:a16="http://schemas.microsoft.com/office/drawing/2014/main" id="{B8724EF7-61D1-4CA7-AC1D-ECBEC842C7B5}"/>
              </a:ext>
            </a:extLst>
          </p:cNvPr>
          <p:cNvSpPr txBox="1"/>
          <p:nvPr/>
        </p:nvSpPr>
        <p:spPr>
          <a:xfrm>
            <a:off x="3982762" y="2081709"/>
            <a:ext cx="3218928" cy="338554"/>
          </a:xfrm>
          <a:prstGeom prst="rect">
            <a:avLst/>
          </a:prstGeom>
          <a:noFill/>
        </p:spPr>
        <p:txBody>
          <a:bodyPr wrap="square" rtlCol="0">
            <a:spAutoFit/>
          </a:bodyPr>
          <a:lstStyle/>
          <a:p>
            <a:r>
              <a:rPr lang="fr-FR" sz="1600" dirty="0"/>
              <a:t>Tableaux circulaires</a:t>
            </a:r>
          </a:p>
        </p:txBody>
      </p:sp>
      <p:sp>
        <p:nvSpPr>
          <p:cNvPr id="17" name="ZoneTexte 16">
            <a:extLst>
              <a:ext uri="{FF2B5EF4-FFF2-40B4-BE49-F238E27FC236}">
                <a16:creationId xmlns:a16="http://schemas.microsoft.com/office/drawing/2014/main" id="{6016C510-C2AE-4723-B341-DEC592247D38}"/>
              </a:ext>
            </a:extLst>
          </p:cNvPr>
          <p:cNvSpPr txBox="1"/>
          <p:nvPr/>
        </p:nvSpPr>
        <p:spPr>
          <a:xfrm>
            <a:off x="2703830" y="2048757"/>
            <a:ext cx="1130651" cy="338554"/>
          </a:xfrm>
          <a:prstGeom prst="rect">
            <a:avLst/>
          </a:prstGeom>
          <a:noFill/>
        </p:spPr>
        <p:txBody>
          <a:bodyPr wrap="square" rtlCol="0">
            <a:spAutoFit/>
          </a:bodyPr>
          <a:lstStyle/>
          <a:p>
            <a:r>
              <a:rPr lang="fr-FR" sz="1600" dirty="0"/>
              <a:t>Priorité</a:t>
            </a:r>
          </a:p>
        </p:txBody>
      </p:sp>
      <p:sp>
        <p:nvSpPr>
          <p:cNvPr id="18" name="ZoneTexte 17">
            <a:extLst>
              <a:ext uri="{FF2B5EF4-FFF2-40B4-BE49-F238E27FC236}">
                <a16:creationId xmlns:a16="http://schemas.microsoft.com/office/drawing/2014/main" id="{E637B566-2589-4592-9909-07F5F66315FA}"/>
              </a:ext>
            </a:extLst>
          </p:cNvPr>
          <p:cNvSpPr txBox="1"/>
          <p:nvPr/>
        </p:nvSpPr>
        <p:spPr>
          <a:xfrm>
            <a:off x="2769733" y="2919573"/>
            <a:ext cx="1130651" cy="338554"/>
          </a:xfrm>
          <a:prstGeom prst="rect">
            <a:avLst/>
          </a:prstGeom>
          <a:noFill/>
        </p:spPr>
        <p:txBody>
          <a:bodyPr wrap="square" rtlCol="0">
            <a:spAutoFit/>
          </a:bodyPr>
          <a:lstStyle/>
          <a:p>
            <a:r>
              <a:rPr lang="fr-FR" sz="1600" dirty="0"/>
              <a:t>1</a:t>
            </a:r>
          </a:p>
        </p:txBody>
      </p:sp>
      <p:graphicFrame>
        <p:nvGraphicFramePr>
          <p:cNvPr id="19" name="Tableau 18">
            <a:extLst>
              <a:ext uri="{FF2B5EF4-FFF2-40B4-BE49-F238E27FC236}">
                <a16:creationId xmlns:a16="http://schemas.microsoft.com/office/drawing/2014/main" id="{22045A7F-3C0C-4815-A80B-79B23FFBC5EA}"/>
              </a:ext>
            </a:extLst>
          </p:cNvPr>
          <p:cNvGraphicFramePr>
            <a:graphicFrameLocks noGrp="1"/>
          </p:cNvGraphicFramePr>
          <p:nvPr>
            <p:extLst>
              <p:ext uri="{D42A27DB-BD31-4B8C-83A1-F6EECF244321}">
                <p14:modId xmlns:p14="http://schemas.microsoft.com/office/powerpoint/2010/main" val="3145560111"/>
              </p:ext>
            </p:extLst>
          </p:nvPr>
        </p:nvGraphicFramePr>
        <p:xfrm>
          <a:off x="4793494" y="4093829"/>
          <a:ext cx="2170112" cy="370840"/>
        </p:xfrm>
        <a:graphic>
          <a:graphicData uri="http://schemas.openxmlformats.org/drawingml/2006/table">
            <a:tbl>
              <a:tblPr firstRow="1" bandRow="1">
                <a:tableStyleId>{5C22544A-7EE6-4342-B048-85BDC9FD1C3A}</a:tableStyleId>
              </a:tblPr>
              <a:tblGrid>
                <a:gridCol w="246380">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1538478571"/>
                    </a:ext>
                  </a:extLst>
                </a:gridCol>
              </a:tblGrid>
              <a:tr h="370840">
                <a:tc>
                  <a:txBody>
                    <a:bodyPr/>
                    <a:lstStyle/>
                    <a:p>
                      <a:endParaRPr lang="fr-FR" dirty="0"/>
                    </a:p>
                  </a:txBody>
                  <a:tcPr/>
                </a:tc>
                <a:tc>
                  <a:txBody>
                    <a:bodyPr/>
                    <a:lstStyle/>
                    <a:p>
                      <a:endParaRPr lang="fr-FR" dirty="0"/>
                    </a:p>
                  </a:txBody>
                  <a:tcPr/>
                </a:tc>
                <a:tc>
                  <a:txBody>
                    <a:bodyPr/>
                    <a:lstStyle/>
                    <a:p>
                      <a:r>
                        <a:rPr lang="fr-FR" dirty="0"/>
                        <a:t>5</a:t>
                      </a:r>
                    </a:p>
                  </a:txBody>
                  <a:tcPr/>
                </a:tc>
                <a:tc>
                  <a:txBody>
                    <a:bodyPr/>
                    <a:lstStyle/>
                    <a:p>
                      <a:r>
                        <a:rPr lang="fr-FR" dirty="0"/>
                        <a:t>2</a:t>
                      </a:r>
                    </a:p>
                  </a:txBody>
                  <a:tcPr/>
                </a:tc>
                <a:tc>
                  <a:txBody>
                    <a:bodyPr/>
                    <a:lstStyle/>
                    <a:p>
                      <a:r>
                        <a:rPr lang="fr-FR" dirty="0"/>
                        <a:t>7</a:t>
                      </a:r>
                    </a:p>
                  </a:txBody>
                  <a:tcPr/>
                </a:tc>
                <a:tc>
                  <a:txBody>
                    <a:bodyPr/>
                    <a:lstStyle/>
                    <a:p>
                      <a:r>
                        <a:rPr lang="fr-FR" dirty="0"/>
                        <a:t>4</a:t>
                      </a:r>
                    </a:p>
                  </a:txBody>
                  <a:tcPr/>
                </a:tc>
                <a:tc>
                  <a:txBody>
                    <a:bodyPr/>
                    <a:lstStyle/>
                    <a:p>
                      <a:endParaRPr lang="fr-FR" dirty="0"/>
                    </a:p>
                  </a:txBody>
                  <a:tcPr/>
                </a:tc>
                <a:extLst>
                  <a:ext uri="{0D108BD9-81ED-4DB2-BD59-A6C34878D82A}">
                    <a16:rowId xmlns:a16="http://schemas.microsoft.com/office/drawing/2014/main" val="1853712422"/>
                  </a:ext>
                </a:extLst>
              </a:tr>
            </a:tbl>
          </a:graphicData>
        </a:graphic>
      </p:graphicFrame>
      <p:sp>
        <p:nvSpPr>
          <p:cNvPr id="20" name="Flèche : bas 19">
            <a:extLst>
              <a:ext uri="{FF2B5EF4-FFF2-40B4-BE49-F238E27FC236}">
                <a16:creationId xmlns:a16="http://schemas.microsoft.com/office/drawing/2014/main" id="{FB00ABFA-8582-4D47-B86B-EEB7BEEC1C3E}"/>
              </a:ext>
            </a:extLst>
          </p:cNvPr>
          <p:cNvSpPr/>
          <p:nvPr/>
        </p:nvSpPr>
        <p:spPr>
          <a:xfrm rot="10800000">
            <a:off x="6467142" y="4455658"/>
            <a:ext cx="127000" cy="2413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solidFill>
                <a:srgbClr val="FF0000"/>
              </a:solidFill>
            </a:endParaRPr>
          </a:p>
        </p:txBody>
      </p:sp>
      <p:sp>
        <p:nvSpPr>
          <p:cNvPr id="21" name="ZoneTexte 20">
            <a:extLst>
              <a:ext uri="{FF2B5EF4-FFF2-40B4-BE49-F238E27FC236}">
                <a16:creationId xmlns:a16="http://schemas.microsoft.com/office/drawing/2014/main" id="{F6BFDF73-7AAB-4EDE-95B0-CC057B5B396B}"/>
              </a:ext>
            </a:extLst>
          </p:cNvPr>
          <p:cNvSpPr txBox="1"/>
          <p:nvPr/>
        </p:nvSpPr>
        <p:spPr>
          <a:xfrm>
            <a:off x="4641837" y="4659444"/>
            <a:ext cx="1300356" cy="369332"/>
          </a:xfrm>
          <a:prstGeom prst="rect">
            <a:avLst/>
          </a:prstGeom>
          <a:noFill/>
        </p:spPr>
        <p:txBody>
          <a:bodyPr wrap="none" rtlCol="0">
            <a:spAutoFit/>
          </a:bodyPr>
          <a:lstStyle/>
          <a:p>
            <a:r>
              <a:rPr lang="fr-FR" dirty="0" err="1">
                <a:solidFill>
                  <a:srgbClr val="000000"/>
                </a:solidFill>
                <a:highlight>
                  <a:srgbClr val="FFFFFF"/>
                </a:highlight>
              </a:rPr>
              <a:t>indice_tete</a:t>
            </a:r>
            <a:endParaRPr lang="fr-FR" dirty="0"/>
          </a:p>
        </p:txBody>
      </p:sp>
      <p:sp>
        <p:nvSpPr>
          <p:cNvPr id="22" name="ZoneTexte 21">
            <a:extLst>
              <a:ext uri="{FF2B5EF4-FFF2-40B4-BE49-F238E27FC236}">
                <a16:creationId xmlns:a16="http://schemas.microsoft.com/office/drawing/2014/main" id="{47A0CB70-32EB-4912-B910-D2B77E1B20B6}"/>
              </a:ext>
            </a:extLst>
          </p:cNvPr>
          <p:cNvSpPr txBox="1"/>
          <p:nvPr/>
        </p:nvSpPr>
        <p:spPr>
          <a:xfrm>
            <a:off x="5808294" y="4645366"/>
            <a:ext cx="1659429" cy="369332"/>
          </a:xfrm>
          <a:prstGeom prst="rect">
            <a:avLst/>
          </a:prstGeom>
          <a:noFill/>
        </p:spPr>
        <p:txBody>
          <a:bodyPr wrap="none" rtlCol="0">
            <a:spAutoFit/>
          </a:bodyPr>
          <a:lstStyle/>
          <a:p>
            <a:r>
              <a:rPr lang="fr-FR" b="1" dirty="0" err="1">
                <a:solidFill>
                  <a:schemeClr val="accent2"/>
                </a:solidFill>
                <a:highlight>
                  <a:srgbClr val="FFFFFF"/>
                </a:highlight>
              </a:rPr>
              <a:t>indice_queue</a:t>
            </a:r>
            <a:endParaRPr lang="fr-FR" b="1" dirty="0">
              <a:solidFill>
                <a:schemeClr val="accent2"/>
              </a:solidFill>
            </a:endParaRPr>
          </a:p>
        </p:txBody>
      </p:sp>
      <p:sp>
        <p:nvSpPr>
          <p:cNvPr id="23" name="Flèche : bas 22">
            <a:extLst>
              <a:ext uri="{FF2B5EF4-FFF2-40B4-BE49-F238E27FC236}">
                <a16:creationId xmlns:a16="http://schemas.microsoft.com/office/drawing/2014/main" id="{9685B512-9D06-4FB3-BEB6-156E905E5474}"/>
              </a:ext>
            </a:extLst>
          </p:cNvPr>
          <p:cNvSpPr/>
          <p:nvPr/>
        </p:nvSpPr>
        <p:spPr>
          <a:xfrm rot="10800000">
            <a:off x="5451150" y="4464669"/>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F0305C58-5BA4-431F-A74F-160965241093}"/>
              </a:ext>
            </a:extLst>
          </p:cNvPr>
          <p:cNvSpPr/>
          <p:nvPr/>
        </p:nvSpPr>
        <p:spPr>
          <a:xfrm>
            <a:off x="3474067" y="3862471"/>
            <a:ext cx="3880022" cy="13329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25" name="Rectangle 24">
            <a:extLst>
              <a:ext uri="{FF2B5EF4-FFF2-40B4-BE49-F238E27FC236}">
                <a16:creationId xmlns:a16="http://schemas.microsoft.com/office/drawing/2014/main" id="{8A1AE050-325B-41B9-BCDA-7D21943DB2AD}"/>
              </a:ext>
            </a:extLst>
          </p:cNvPr>
          <p:cNvSpPr/>
          <p:nvPr/>
        </p:nvSpPr>
        <p:spPr>
          <a:xfrm>
            <a:off x="2794445" y="3862471"/>
            <a:ext cx="697544" cy="13329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26" name="ZoneTexte 25">
            <a:extLst>
              <a:ext uri="{FF2B5EF4-FFF2-40B4-BE49-F238E27FC236}">
                <a16:creationId xmlns:a16="http://schemas.microsoft.com/office/drawing/2014/main" id="{3FAA063F-F415-4DDA-A2CD-E2B93C4D1126}"/>
              </a:ext>
            </a:extLst>
          </p:cNvPr>
          <p:cNvSpPr txBox="1"/>
          <p:nvPr/>
        </p:nvSpPr>
        <p:spPr>
          <a:xfrm>
            <a:off x="2773851" y="4286381"/>
            <a:ext cx="1130651" cy="338554"/>
          </a:xfrm>
          <a:prstGeom prst="rect">
            <a:avLst/>
          </a:prstGeom>
          <a:noFill/>
        </p:spPr>
        <p:txBody>
          <a:bodyPr wrap="square" rtlCol="0">
            <a:spAutoFit/>
          </a:bodyPr>
          <a:lstStyle/>
          <a:p>
            <a:r>
              <a:rPr lang="fr-FR" sz="1600" dirty="0"/>
              <a:t>2</a:t>
            </a:r>
          </a:p>
        </p:txBody>
      </p:sp>
      <p:graphicFrame>
        <p:nvGraphicFramePr>
          <p:cNvPr id="35" name="Tableau 34">
            <a:extLst>
              <a:ext uri="{FF2B5EF4-FFF2-40B4-BE49-F238E27FC236}">
                <a16:creationId xmlns:a16="http://schemas.microsoft.com/office/drawing/2014/main" id="{14DB51F6-F53D-454F-9867-B46FE4C192E8}"/>
              </a:ext>
            </a:extLst>
          </p:cNvPr>
          <p:cNvGraphicFramePr>
            <a:graphicFrameLocks noGrp="1"/>
          </p:cNvGraphicFramePr>
          <p:nvPr>
            <p:extLst>
              <p:ext uri="{D42A27DB-BD31-4B8C-83A1-F6EECF244321}">
                <p14:modId xmlns:p14="http://schemas.microsoft.com/office/powerpoint/2010/main" val="1721423310"/>
              </p:ext>
            </p:extLst>
          </p:nvPr>
        </p:nvGraphicFramePr>
        <p:xfrm>
          <a:off x="4792364" y="5451952"/>
          <a:ext cx="2170112" cy="370840"/>
        </p:xfrm>
        <a:graphic>
          <a:graphicData uri="http://schemas.openxmlformats.org/drawingml/2006/table">
            <a:tbl>
              <a:tblPr firstRow="1" bandRow="1">
                <a:tableStyleId>{5C22544A-7EE6-4342-B048-85BDC9FD1C3A}</a:tableStyleId>
              </a:tblPr>
              <a:tblGrid>
                <a:gridCol w="246380">
                  <a:extLst>
                    <a:ext uri="{9D8B030D-6E8A-4147-A177-3AD203B41FA5}">
                      <a16:colId xmlns:a16="http://schemas.microsoft.com/office/drawing/2014/main" val="436594950"/>
                    </a:ext>
                  </a:extLst>
                </a:gridCol>
                <a:gridCol w="320622">
                  <a:extLst>
                    <a:ext uri="{9D8B030D-6E8A-4147-A177-3AD203B41FA5}">
                      <a16:colId xmlns:a16="http://schemas.microsoft.com/office/drawing/2014/main" val="4277946360"/>
                    </a:ext>
                  </a:extLst>
                </a:gridCol>
                <a:gridCol w="320622">
                  <a:extLst>
                    <a:ext uri="{9D8B030D-6E8A-4147-A177-3AD203B41FA5}">
                      <a16:colId xmlns:a16="http://schemas.microsoft.com/office/drawing/2014/main" val="2466902705"/>
                    </a:ext>
                  </a:extLst>
                </a:gridCol>
                <a:gridCol w="320622">
                  <a:extLst>
                    <a:ext uri="{9D8B030D-6E8A-4147-A177-3AD203B41FA5}">
                      <a16:colId xmlns:a16="http://schemas.microsoft.com/office/drawing/2014/main" val="2214463590"/>
                    </a:ext>
                  </a:extLst>
                </a:gridCol>
                <a:gridCol w="320622">
                  <a:extLst>
                    <a:ext uri="{9D8B030D-6E8A-4147-A177-3AD203B41FA5}">
                      <a16:colId xmlns:a16="http://schemas.microsoft.com/office/drawing/2014/main" val="3153226605"/>
                    </a:ext>
                  </a:extLst>
                </a:gridCol>
                <a:gridCol w="320622">
                  <a:extLst>
                    <a:ext uri="{9D8B030D-6E8A-4147-A177-3AD203B41FA5}">
                      <a16:colId xmlns:a16="http://schemas.microsoft.com/office/drawing/2014/main" val="1241086429"/>
                    </a:ext>
                  </a:extLst>
                </a:gridCol>
                <a:gridCol w="320622">
                  <a:extLst>
                    <a:ext uri="{9D8B030D-6E8A-4147-A177-3AD203B41FA5}">
                      <a16:colId xmlns:a16="http://schemas.microsoft.com/office/drawing/2014/main" val="1538478571"/>
                    </a:ext>
                  </a:extLst>
                </a:gridCol>
              </a:tblGrid>
              <a:tr h="370840">
                <a:tc>
                  <a:txBody>
                    <a:bodyPr/>
                    <a:lstStyle/>
                    <a:p>
                      <a:r>
                        <a:rPr lang="fr-FR" dirty="0"/>
                        <a:t>1</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r>
                        <a:rPr lang="fr-FR" dirty="0"/>
                        <a:t>3</a:t>
                      </a:r>
                    </a:p>
                  </a:txBody>
                  <a:tcPr/>
                </a:tc>
                <a:tc>
                  <a:txBody>
                    <a:bodyPr/>
                    <a:lstStyle/>
                    <a:p>
                      <a:r>
                        <a:rPr lang="fr-FR" dirty="0"/>
                        <a:t>4</a:t>
                      </a:r>
                    </a:p>
                  </a:txBody>
                  <a:tcPr/>
                </a:tc>
                <a:tc>
                  <a:txBody>
                    <a:bodyPr/>
                    <a:lstStyle/>
                    <a:p>
                      <a:r>
                        <a:rPr lang="fr-FR" dirty="0"/>
                        <a:t>2</a:t>
                      </a:r>
                    </a:p>
                  </a:txBody>
                  <a:tcPr/>
                </a:tc>
                <a:extLst>
                  <a:ext uri="{0D108BD9-81ED-4DB2-BD59-A6C34878D82A}">
                    <a16:rowId xmlns:a16="http://schemas.microsoft.com/office/drawing/2014/main" val="1853712422"/>
                  </a:ext>
                </a:extLst>
              </a:tr>
            </a:tbl>
          </a:graphicData>
        </a:graphic>
      </p:graphicFrame>
      <p:sp>
        <p:nvSpPr>
          <p:cNvPr id="36" name="Flèche : bas 35">
            <a:extLst>
              <a:ext uri="{FF2B5EF4-FFF2-40B4-BE49-F238E27FC236}">
                <a16:creationId xmlns:a16="http://schemas.microsoft.com/office/drawing/2014/main" id="{C046CB3C-5232-4AAA-857B-0DB4490FE5AE}"/>
              </a:ext>
            </a:extLst>
          </p:cNvPr>
          <p:cNvSpPr/>
          <p:nvPr/>
        </p:nvSpPr>
        <p:spPr>
          <a:xfrm rot="10800000">
            <a:off x="4864444" y="5858622"/>
            <a:ext cx="127000" cy="2413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solidFill>
                <a:srgbClr val="FF0000"/>
              </a:solidFill>
            </a:endParaRPr>
          </a:p>
        </p:txBody>
      </p:sp>
      <p:sp>
        <p:nvSpPr>
          <p:cNvPr id="37" name="ZoneTexte 36">
            <a:extLst>
              <a:ext uri="{FF2B5EF4-FFF2-40B4-BE49-F238E27FC236}">
                <a16:creationId xmlns:a16="http://schemas.microsoft.com/office/drawing/2014/main" id="{C785AD25-038A-43E3-9066-05DC88C17639}"/>
              </a:ext>
            </a:extLst>
          </p:cNvPr>
          <p:cNvSpPr txBox="1"/>
          <p:nvPr/>
        </p:nvSpPr>
        <p:spPr>
          <a:xfrm>
            <a:off x="5811282" y="6048028"/>
            <a:ext cx="1300356" cy="369332"/>
          </a:xfrm>
          <a:prstGeom prst="rect">
            <a:avLst/>
          </a:prstGeom>
          <a:noFill/>
        </p:spPr>
        <p:txBody>
          <a:bodyPr wrap="none" rtlCol="0">
            <a:spAutoFit/>
          </a:bodyPr>
          <a:lstStyle/>
          <a:p>
            <a:r>
              <a:rPr lang="fr-FR" dirty="0" err="1">
                <a:solidFill>
                  <a:srgbClr val="000000"/>
                </a:solidFill>
                <a:highlight>
                  <a:srgbClr val="FFFFFF"/>
                </a:highlight>
              </a:rPr>
              <a:t>indice_tete</a:t>
            </a:r>
            <a:endParaRPr lang="fr-FR" dirty="0"/>
          </a:p>
        </p:txBody>
      </p:sp>
      <p:sp>
        <p:nvSpPr>
          <p:cNvPr id="38" name="ZoneTexte 37">
            <a:extLst>
              <a:ext uri="{FF2B5EF4-FFF2-40B4-BE49-F238E27FC236}">
                <a16:creationId xmlns:a16="http://schemas.microsoft.com/office/drawing/2014/main" id="{4B3A5054-19FF-457D-9E28-662A91EE10C7}"/>
              </a:ext>
            </a:extLst>
          </p:cNvPr>
          <p:cNvSpPr txBox="1"/>
          <p:nvPr/>
        </p:nvSpPr>
        <p:spPr>
          <a:xfrm>
            <a:off x="3810330" y="6050440"/>
            <a:ext cx="1659429" cy="369332"/>
          </a:xfrm>
          <a:prstGeom prst="rect">
            <a:avLst/>
          </a:prstGeom>
          <a:noFill/>
        </p:spPr>
        <p:txBody>
          <a:bodyPr wrap="none" rtlCol="0">
            <a:spAutoFit/>
          </a:bodyPr>
          <a:lstStyle/>
          <a:p>
            <a:r>
              <a:rPr lang="fr-FR" b="1" dirty="0" err="1">
                <a:solidFill>
                  <a:schemeClr val="accent2"/>
                </a:solidFill>
                <a:highlight>
                  <a:srgbClr val="FFFFFF"/>
                </a:highlight>
              </a:rPr>
              <a:t>indice_queue</a:t>
            </a:r>
            <a:endParaRPr lang="fr-FR" b="1" dirty="0">
              <a:solidFill>
                <a:schemeClr val="accent2"/>
              </a:solidFill>
            </a:endParaRPr>
          </a:p>
        </p:txBody>
      </p:sp>
      <p:sp>
        <p:nvSpPr>
          <p:cNvPr id="39" name="Flèche : bas 38">
            <a:extLst>
              <a:ext uri="{FF2B5EF4-FFF2-40B4-BE49-F238E27FC236}">
                <a16:creationId xmlns:a16="http://schemas.microsoft.com/office/drawing/2014/main" id="{A4A7273D-959D-4FBE-B579-FCB0871A43C8}"/>
              </a:ext>
            </a:extLst>
          </p:cNvPr>
          <p:cNvSpPr/>
          <p:nvPr/>
        </p:nvSpPr>
        <p:spPr>
          <a:xfrm rot="10800000">
            <a:off x="6108702" y="5846770"/>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F8C9CDB1-33AF-4393-91F7-D61487A74C93}"/>
              </a:ext>
            </a:extLst>
          </p:cNvPr>
          <p:cNvSpPr/>
          <p:nvPr/>
        </p:nvSpPr>
        <p:spPr>
          <a:xfrm>
            <a:off x="3472937" y="5220594"/>
            <a:ext cx="3880022" cy="13329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41" name="Rectangle 40">
            <a:extLst>
              <a:ext uri="{FF2B5EF4-FFF2-40B4-BE49-F238E27FC236}">
                <a16:creationId xmlns:a16="http://schemas.microsoft.com/office/drawing/2014/main" id="{F219994B-FE4F-4DFF-A434-928496591D5C}"/>
              </a:ext>
            </a:extLst>
          </p:cNvPr>
          <p:cNvSpPr/>
          <p:nvPr/>
        </p:nvSpPr>
        <p:spPr>
          <a:xfrm>
            <a:off x="2793315" y="5220594"/>
            <a:ext cx="697544" cy="13329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42" name="ZoneTexte 41">
            <a:extLst>
              <a:ext uri="{FF2B5EF4-FFF2-40B4-BE49-F238E27FC236}">
                <a16:creationId xmlns:a16="http://schemas.microsoft.com/office/drawing/2014/main" id="{DFCBA75C-79C3-4BA4-931A-2ABA4C5B557E}"/>
              </a:ext>
            </a:extLst>
          </p:cNvPr>
          <p:cNvSpPr txBox="1"/>
          <p:nvPr/>
        </p:nvSpPr>
        <p:spPr>
          <a:xfrm>
            <a:off x="2772721" y="5644504"/>
            <a:ext cx="1130651" cy="338554"/>
          </a:xfrm>
          <a:prstGeom prst="rect">
            <a:avLst/>
          </a:prstGeom>
          <a:noFill/>
        </p:spPr>
        <p:txBody>
          <a:bodyPr wrap="square" rtlCol="0">
            <a:spAutoFit/>
          </a:bodyPr>
          <a:lstStyle/>
          <a:p>
            <a:r>
              <a:rPr lang="fr-FR" sz="1600" dirty="0"/>
              <a:t>3</a:t>
            </a:r>
          </a:p>
        </p:txBody>
      </p:sp>
      <p:sp>
        <p:nvSpPr>
          <p:cNvPr id="43" name="TextShape 2">
            <a:extLst>
              <a:ext uri="{FF2B5EF4-FFF2-40B4-BE49-F238E27FC236}">
                <a16:creationId xmlns:a16="http://schemas.microsoft.com/office/drawing/2014/main" id="{96D736C4-9F49-4FF8-AEA9-AB2EDE904D09}"/>
              </a:ext>
            </a:extLst>
          </p:cNvPr>
          <p:cNvSpPr txBox="1"/>
          <p:nvPr/>
        </p:nvSpPr>
        <p:spPr>
          <a:xfrm>
            <a:off x="504000" y="1053144"/>
            <a:ext cx="9071640" cy="865847"/>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Example de file de priorité avec représentation contigüe contenant 3 niveaux de priorité</a:t>
            </a:r>
          </a:p>
        </p:txBody>
      </p:sp>
    </p:spTree>
    <p:extLst>
      <p:ext uri="{BB962C8B-B14F-4D97-AF65-F5344CB8AC3E}">
        <p14:creationId xmlns:p14="http://schemas.microsoft.com/office/powerpoint/2010/main" val="1619562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contiguë (Tableaux) : primitives</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565200" indent="-457200" algn="just">
              <a:spcBef>
                <a:spcPts val="938"/>
              </a:spcBef>
              <a:buSzPct val="100000"/>
              <a:buFontTx/>
              <a:buChar char="-"/>
            </a:pPr>
            <a:r>
              <a:rPr lang="fr-FR" sz="2800" b="1" spc="-1" dirty="0">
                <a:solidFill>
                  <a:srgbClr val="000000"/>
                </a:solidFill>
              </a:rPr>
              <a:t>Ajout d’un élément :</a:t>
            </a:r>
          </a:p>
          <a:p>
            <a:pPr marL="1022400" lvl="1" indent="-457200" algn="just">
              <a:spcBef>
                <a:spcPts val="938"/>
              </a:spcBef>
              <a:buSzPct val="100000"/>
              <a:buFontTx/>
              <a:buChar char="-"/>
            </a:pPr>
            <a:r>
              <a:rPr lang="fr-FR" sz="2800" spc="-1" dirty="0">
                <a:solidFill>
                  <a:srgbClr val="000000"/>
                </a:solidFill>
              </a:rPr>
              <a:t>Pour insérer un nouvel élément avec la priorité K dans la file d'attente prioritaire, ajoutez l'élément à l'extrémité arrière de la ligne K, où K est le numéro de ligne ainsi que le numéro de priorité de cet élément.</a:t>
            </a:r>
          </a:p>
          <a:p>
            <a:pPr marL="565200" indent="-457200" algn="just">
              <a:spcBef>
                <a:spcPts val="938"/>
              </a:spcBef>
              <a:buSzPct val="100000"/>
              <a:buFontTx/>
              <a:buChar char="-"/>
            </a:pPr>
            <a:r>
              <a:rPr lang="fr-FR" sz="2800" b="1" spc="-1" dirty="0">
                <a:solidFill>
                  <a:srgbClr val="000000"/>
                </a:solidFill>
              </a:rPr>
              <a:t>Suppression d’un élément :</a:t>
            </a:r>
            <a:endParaRPr lang="fr-FR" sz="2800" b="1" i="1" spc="-1" dirty="0">
              <a:solidFill>
                <a:srgbClr val="000000"/>
              </a:solidFill>
            </a:endParaRPr>
          </a:p>
          <a:p>
            <a:pPr marL="1022400" lvl="1" indent="-457200" algn="just">
              <a:spcBef>
                <a:spcPts val="938"/>
              </a:spcBef>
              <a:buSzPct val="100000"/>
              <a:buFontTx/>
              <a:buChar char="-"/>
            </a:pPr>
            <a:r>
              <a:rPr lang="fr-FR" sz="2800" spc="-1" dirty="0">
                <a:solidFill>
                  <a:srgbClr val="000000"/>
                </a:solidFill>
              </a:rPr>
              <a:t>Pour supprimer un élément, nous trouvons la première file d'attente non vide, puis traitons l'élément avant de la première file d'attente non vide. </a:t>
            </a:r>
          </a:p>
        </p:txBody>
      </p:sp>
    </p:spTree>
    <p:extLst>
      <p:ext uri="{BB962C8B-B14F-4D97-AF65-F5344CB8AC3E}">
        <p14:creationId xmlns:p14="http://schemas.microsoft.com/office/powerpoint/2010/main" val="648322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Quiz</a:t>
            </a: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400" y="16941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1193799" y="1201162"/>
            <a:ext cx="8886825"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400" b="1" dirty="0">
                <a:effectLst>
                  <a:outerShdw blurRad="38100" dist="38100" dir="2700000" algn="tl">
                    <a:srgbClr val="000000">
                      <a:alpha val="43137"/>
                    </a:srgbClr>
                  </a:outerShdw>
                </a:effectLst>
              </a:rPr>
              <a:t>Le nombre maximum d’éléments qu’une file circulaire peut contenir est :</a:t>
            </a:r>
          </a:p>
          <a:p>
            <a:pPr lvl="1"/>
            <a:endParaRPr lang="fr-FR" sz="2000" dirty="0">
              <a:effectLst>
                <a:outerShdw blurRad="38100" dist="38100" dir="2700000" algn="tl">
                  <a:srgbClr val="000000">
                    <a:alpha val="43137"/>
                  </a:srgbClr>
                </a:outerShdw>
              </a:effectLst>
            </a:endParaRPr>
          </a:p>
          <a:p>
            <a:pPr lvl="1"/>
            <a:endParaRPr lang="fr-FR" sz="2000" dirty="0">
              <a:effectLst>
                <a:outerShdw blurRad="38100" dist="38100" dir="2700000" algn="tl">
                  <a:srgbClr val="000000">
                    <a:alpha val="43137"/>
                  </a:srgbClr>
                </a:outerShdw>
              </a:effectLst>
            </a:endParaRPr>
          </a:p>
          <a:p>
            <a:pPr lvl="1"/>
            <a:r>
              <a:rPr lang="fr-FR" sz="2000" dirty="0">
                <a:effectLst>
                  <a:outerShdw blurRad="38100" dist="38100" dir="2700000" algn="tl">
                    <a:srgbClr val="000000">
                      <a:alpha val="43137"/>
                    </a:srgbClr>
                  </a:outerShdw>
                </a:effectLst>
              </a:rPr>
              <a:t>A- 	la taille du tableau utilisée pour l’implémenter</a:t>
            </a:r>
          </a:p>
          <a:p>
            <a:pPr lvl="1"/>
            <a:r>
              <a:rPr lang="fr-FR" sz="2000" dirty="0">
                <a:effectLst>
                  <a:outerShdw blurRad="38100" dist="38100" dir="2700000" algn="tl">
                    <a:srgbClr val="000000">
                      <a:alpha val="43137"/>
                    </a:srgbClr>
                  </a:outerShdw>
                </a:effectLst>
              </a:rPr>
              <a:t>B- 	 Le nombre double de la taille du tableau utilisée pour l’implémenter</a:t>
            </a:r>
          </a:p>
          <a:p>
            <a:pPr lvl="1"/>
            <a:r>
              <a:rPr lang="fr-FR" sz="2000" dirty="0">
                <a:effectLst>
                  <a:outerShdw blurRad="38100" dist="38100" dir="2700000" algn="tl">
                    <a:srgbClr val="000000">
                      <a:alpha val="43137"/>
                    </a:srgbClr>
                  </a:outerShdw>
                </a:effectLst>
              </a:rPr>
              <a:t>C- 	La moitié de la taille du tableau utilisée pour l’implémenter</a:t>
            </a:r>
          </a:p>
          <a:p>
            <a:pPr lvl="1"/>
            <a:endParaRPr lang="fr-FR" sz="2000" dirty="0">
              <a:effectLst>
                <a:outerShdw blurRad="38100" dist="38100" dir="2700000" algn="tl">
                  <a:srgbClr val="000000">
                    <a:alpha val="43137"/>
                  </a:srgbClr>
                </a:outerShdw>
              </a:effectLst>
            </a:endParaRPr>
          </a:p>
        </p:txBody>
      </p:sp>
      <p:sp>
        <p:nvSpPr>
          <p:cNvPr id="2" name="ZoneTexte 1">
            <a:extLst>
              <a:ext uri="{FF2B5EF4-FFF2-40B4-BE49-F238E27FC236}">
                <a16:creationId xmlns:a16="http://schemas.microsoft.com/office/drawing/2014/main" id="{97429A1F-5C23-46AD-B2F3-BA9F32D635B1}"/>
              </a:ext>
            </a:extLst>
          </p:cNvPr>
          <p:cNvSpPr txBox="1"/>
          <p:nvPr/>
        </p:nvSpPr>
        <p:spPr>
          <a:xfrm>
            <a:off x="6059365" y="4356853"/>
            <a:ext cx="3031599" cy="923330"/>
          </a:xfrm>
          <a:prstGeom prst="rect">
            <a:avLst/>
          </a:prstGeom>
          <a:noFill/>
        </p:spPr>
        <p:txBody>
          <a:bodyPr wrap="none" rtlCol="0">
            <a:spAutoFit/>
          </a:bodyPr>
          <a:lstStyle/>
          <a:p>
            <a:r>
              <a:rPr lang="fr-FR" sz="5400" b="1" dirty="0">
                <a:solidFill>
                  <a:srgbClr val="FF0000"/>
                </a:solidFill>
              </a:rPr>
              <a:t>5 minute</a:t>
            </a:r>
          </a:p>
        </p:txBody>
      </p:sp>
    </p:spTree>
    <p:extLst>
      <p:ext uri="{BB962C8B-B14F-4D97-AF65-F5344CB8AC3E}">
        <p14:creationId xmlns:p14="http://schemas.microsoft.com/office/powerpoint/2010/main" val="2139326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Les Types de Files</a:t>
            </a:r>
          </a:p>
          <a:p>
            <a:pPr marL="889200" lvl="1" indent="-324000">
              <a:spcBef>
                <a:spcPts val="938"/>
              </a:spcBef>
              <a:buSzPct val="100000"/>
              <a:buBlip>
                <a:blip r:embed="rId3"/>
              </a:buBlip>
            </a:pPr>
            <a:r>
              <a:rPr lang="fr-FR" sz="2670" spc="-1" dirty="0">
                <a:solidFill>
                  <a:srgbClr val="000000"/>
                </a:solidFill>
              </a:rPr>
              <a:t>File de priorité</a:t>
            </a:r>
          </a:p>
          <a:p>
            <a:pPr marL="1346400" lvl="2" indent="-324000">
              <a:spcBef>
                <a:spcPts val="938"/>
              </a:spcBef>
              <a:buSzPct val="100000"/>
              <a:buBlip>
                <a:blip r:embed="rId3"/>
              </a:buBlip>
            </a:pPr>
            <a:r>
              <a:rPr lang="fr-FR" sz="2670" spc="-1" dirty="0">
                <a:solidFill>
                  <a:srgbClr val="000000"/>
                </a:solidFill>
              </a:rPr>
              <a:t>Définition et Exemples d'utilisation</a:t>
            </a:r>
          </a:p>
          <a:p>
            <a:pPr marL="1346400" lvl="2" indent="-324000">
              <a:spcBef>
                <a:spcPts val="938"/>
              </a:spcBef>
              <a:buSzPct val="100000"/>
              <a:buBlip>
                <a:blip r:embed="rId3"/>
              </a:buBlip>
            </a:pPr>
            <a:r>
              <a:rPr lang="fr-FR" sz="2670" spc="-1" dirty="0">
                <a:solidFill>
                  <a:srgbClr val="000000"/>
                </a:solidFill>
              </a:rPr>
              <a:t>Représentation par listes chainées</a:t>
            </a:r>
          </a:p>
          <a:p>
            <a:pPr marL="1346400" lvl="2" indent="-324000">
              <a:spcBef>
                <a:spcPts val="938"/>
              </a:spcBef>
              <a:buSzPct val="100000"/>
              <a:buBlip>
                <a:blip r:embed="rId3"/>
              </a:buBlip>
            </a:pPr>
            <a:r>
              <a:rPr lang="fr-FR" sz="2670" spc="-1" dirty="0">
                <a:solidFill>
                  <a:srgbClr val="000000"/>
                </a:solidFill>
              </a:rPr>
              <a:t>Représentation contigüe</a:t>
            </a:r>
          </a:p>
          <a:p>
            <a:pPr marL="889200" lvl="1" indent="-324000">
              <a:spcBef>
                <a:spcPts val="938"/>
              </a:spcBef>
              <a:buSzPct val="100000"/>
              <a:buBlip>
                <a:blip r:embed="rId3"/>
              </a:buBlip>
            </a:pPr>
            <a:r>
              <a:rPr lang="fr-FR" sz="2670" spc="-1" dirty="0">
                <a:solidFill>
                  <a:srgbClr val="FF0000"/>
                </a:solidFill>
              </a:rPr>
              <a:t>Files multiples</a:t>
            </a:r>
          </a:p>
          <a:p>
            <a:pPr marL="1346400" lvl="2" indent="-324000">
              <a:spcBef>
                <a:spcPts val="938"/>
              </a:spcBef>
              <a:buSzPct val="100000"/>
              <a:buBlip>
                <a:blip r:embed="rId3"/>
              </a:buBlip>
            </a:pPr>
            <a:r>
              <a:rPr lang="fr-FR" sz="2670" spc="-1" dirty="0">
                <a:solidFill>
                  <a:srgbClr val="000000"/>
                </a:solidFill>
              </a:rPr>
              <a:t>Définition et Exemple</a:t>
            </a:r>
          </a:p>
          <a:p>
            <a:pPr marL="1346400" lvl="2" indent="-324000">
              <a:spcBef>
                <a:spcPts val="938"/>
              </a:spcBef>
              <a:buSzPct val="100000"/>
              <a:buBlip>
                <a:blip r:embed="rId3"/>
              </a:buBlip>
            </a:pPr>
            <a:r>
              <a:rPr lang="fr-FR" sz="2670" spc="-1" dirty="0">
                <a:solidFill>
                  <a:srgbClr val="000000"/>
                </a:solidFill>
              </a:rPr>
              <a:t>Primitives</a:t>
            </a:r>
          </a:p>
          <a:p>
            <a:pPr marL="108000">
              <a:spcBef>
                <a:spcPts val="938"/>
              </a:spcBef>
              <a:buSzPct val="100000"/>
            </a:pPr>
            <a:endParaRPr lang="fr-FR" sz="2670" spc="-1" dirty="0">
              <a:solidFill>
                <a:srgbClr val="000000"/>
              </a:solidFill>
            </a:endParaRPr>
          </a:p>
        </p:txBody>
      </p:sp>
    </p:spTree>
    <p:extLst>
      <p:ext uri="{BB962C8B-B14F-4D97-AF65-F5344CB8AC3E}">
        <p14:creationId xmlns:p14="http://schemas.microsoft.com/office/powerpoint/2010/main" val="220211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Files multiples </a:t>
            </a:r>
            <a:r>
              <a:rPr lang="fr-FR" sz="3200" cap="small" spc="-1" dirty="0">
                <a:solidFill>
                  <a:srgbClr val="666666"/>
                </a:solidFill>
              </a:rPr>
              <a:t>: Définition</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565200" indent="-457200" algn="just">
              <a:spcBef>
                <a:spcPts val="938"/>
              </a:spcBef>
              <a:buSzPct val="100000"/>
              <a:buFont typeface="Arial" panose="020B0604020202020204" pitchFamily="34" charset="0"/>
              <a:buChar char="•"/>
            </a:pPr>
            <a:r>
              <a:rPr lang="fr-FR" sz="2670" spc="-1" dirty="0">
                <a:solidFill>
                  <a:srgbClr val="000000"/>
                </a:solidFill>
              </a:rPr>
              <a:t>Lorsque nous implémentons une file d'attente </a:t>
            </a:r>
            <a:r>
              <a:rPr lang="fr-FR" sz="2670" b="1" spc="-1" dirty="0">
                <a:solidFill>
                  <a:srgbClr val="000000"/>
                </a:solidFill>
              </a:rPr>
              <a:t>à l'aide d'un tableau</a:t>
            </a:r>
            <a:r>
              <a:rPr lang="fr-FR" sz="2670" spc="-1" dirty="0">
                <a:solidFill>
                  <a:srgbClr val="000000"/>
                </a:solidFill>
              </a:rPr>
              <a:t>, la taille du tableau doit être connue à l'avance. Si moins d'espace est alloué à la file d'attente, des conditions de dépassement de capacité fréquentes seront rencontrées.</a:t>
            </a:r>
          </a:p>
          <a:p>
            <a:pPr marL="565200" indent="-457200" algn="just">
              <a:spcBef>
                <a:spcPts val="938"/>
              </a:spcBef>
              <a:buSzPct val="100000"/>
              <a:buFont typeface="Arial" panose="020B0604020202020204" pitchFamily="34" charset="0"/>
              <a:buChar char="•"/>
            </a:pPr>
            <a:r>
              <a:rPr lang="fr-FR" sz="2670" spc="-1" dirty="0">
                <a:solidFill>
                  <a:srgbClr val="000000"/>
                </a:solidFill>
              </a:rPr>
              <a:t>Dans le cas où nous allouons une grande quantité d'espace pour la file d'attente, cela entraînera un gaspillage de mémoire. </a:t>
            </a:r>
          </a:p>
          <a:p>
            <a:pPr marL="565200" indent="-457200" algn="just">
              <a:spcBef>
                <a:spcPts val="938"/>
              </a:spcBef>
              <a:buSzPct val="100000"/>
              <a:buFont typeface="Arial" panose="020B0604020202020204" pitchFamily="34" charset="0"/>
              <a:buChar char="•"/>
            </a:pPr>
            <a:r>
              <a:rPr lang="fr-FR" sz="2670" spc="-1" dirty="0">
                <a:solidFill>
                  <a:srgbClr val="000000"/>
                </a:solidFill>
              </a:rPr>
              <a:t>Ainsi, il existe un compromis entre la fréquence des débordements et l'espace alloué. Une meilleure solution pour résoudre ce problème est donc d'avoir </a:t>
            </a:r>
            <a:r>
              <a:rPr lang="fr-FR" sz="2670" b="1" spc="-1" dirty="0">
                <a:solidFill>
                  <a:srgbClr val="000000"/>
                </a:solidFill>
              </a:rPr>
              <a:t>plusieurs files d'attente dans un même grand tableau</a:t>
            </a:r>
            <a:r>
              <a:rPr lang="fr-FR" sz="2670" spc="-1" dirty="0">
                <a:solidFill>
                  <a:srgbClr val="000000"/>
                </a:solidFill>
              </a:rPr>
              <a:t>.</a:t>
            </a:r>
          </a:p>
          <a:p>
            <a:pPr marL="108000" algn="just">
              <a:spcBef>
                <a:spcPts val="938"/>
              </a:spcBef>
              <a:buSzPct val="100000"/>
            </a:pPr>
            <a:endParaRPr lang="fr-FR" sz="2670" spc="-1" dirty="0">
              <a:solidFill>
                <a:srgbClr val="000000"/>
              </a:solidFill>
            </a:endParaRPr>
          </a:p>
        </p:txBody>
      </p:sp>
    </p:spTree>
    <p:extLst>
      <p:ext uri="{BB962C8B-B14F-4D97-AF65-F5344CB8AC3E}">
        <p14:creationId xmlns:p14="http://schemas.microsoft.com/office/powerpoint/2010/main" val="2149358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extLst>
              <p:ext uri="{D42A27DB-BD31-4B8C-83A1-F6EECF244321}">
                <p14:modId xmlns:p14="http://schemas.microsoft.com/office/powerpoint/2010/main" val="1707298402"/>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043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Files multiples </a:t>
            </a:r>
            <a:r>
              <a:rPr lang="fr-FR" sz="3200" cap="small" spc="-1" dirty="0">
                <a:solidFill>
                  <a:srgbClr val="666666"/>
                </a:solidFill>
              </a:rPr>
              <a:t>: Example</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3974508"/>
          </a:xfrm>
          <a:prstGeom prst="rect">
            <a:avLst/>
          </a:prstGeom>
          <a:noFill/>
          <a:ln>
            <a:noFill/>
          </a:ln>
        </p:spPr>
        <p:txBody>
          <a:bodyPr lIns="0" tIns="0" rIns="0" bIns="0">
            <a:normAutofit/>
          </a:bodyPr>
          <a:lstStyle/>
          <a:p>
            <a:pPr marL="565200" indent="-457200" algn="just">
              <a:spcBef>
                <a:spcPts val="938"/>
              </a:spcBef>
              <a:buSzPct val="100000"/>
              <a:buFont typeface="Arial" panose="020B0604020202020204" pitchFamily="34" charset="0"/>
              <a:buChar char="•"/>
            </a:pPr>
            <a:r>
              <a:rPr lang="fr-FR" sz="2670" spc="-1" dirty="0">
                <a:solidFill>
                  <a:srgbClr val="000000"/>
                </a:solidFill>
              </a:rPr>
              <a:t>Dans la figure, un tableau </a:t>
            </a:r>
            <a:r>
              <a:rPr lang="fr-FR" sz="2670" i="1" spc="-1" dirty="0">
                <a:solidFill>
                  <a:srgbClr val="000000"/>
                </a:solidFill>
              </a:rPr>
              <a:t>QUEUE[n]</a:t>
            </a:r>
            <a:r>
              <a:rPr lang="fr-FR" sz="2670" spc="-1" dirty="0">
                <a:solidFill>
                  <a:srgbClr val="000000"/>
                </a:solidFill>
              </a:rPr>
              <a:t> est utilisé pour représenter deux files d'attente, la file A et la file B.</a:t>
            </a:r>
          </a:p>
          <a:p>
            <a:pPr marL="565200" indent="-457200" algn="just">
              <a:spcBef>
                <a:spcPts val="938"/>
              </a:spcBef>
              <a:buSzPct val="100000"/>
              <a:buFont typeface="Arial" panose="020B0604020202020204" pitchFamily="34" charset="0"/>
              <a:buChar char="•"/>
            </a:pPr>
            <a:r>
              <a:rPr lang="fr-FR" sz="2670" spc="-1" dirty="0">
                <a:solidFill>
                  <a:srgbClr val="000000"/>
                </a:solidFill>
              </a:rPr>
              <a:t>La valeur de n est telle que la taille combinée des deux files ne dépassera jamais n.</a:t>
            </a:r>
          </a:p>
          <a:p>
            <a:pPr marL="565200" indent="-457200" algn="just">
              <a:spcBef>
                <a:spcPts val="938"/>
              </a:spcBef>
              <a:buSzPct val="100000"/>
              <a:buFont typeface="Arial" panose="020B0604020202020204" pitchFamily="34" charset="0"/>
              <a:buChar char="•"/>
            </a:pPr>
            <a:r>
              <a:rPr lang="fr-FR" sz="2670" spc="-1" dirty="0">
                <a:solidFill>
                  <a:srgbClr val="000000"/>
                </a:solidFill>
              </a:rPr>
              <a:t>Lors de l'utilisation de ces files d'attente, il est important de noter une chose: la file d'attente A augmentera de gauche à droite, tandis que la file d'attente B augmentera de droite à gauche en même temps.</a:t>
            </a:r>
          </a:p>
        </p:txBody>
      </p:sp>
      <p:graphicFrame>
        <p:nvGraphicFramePr>
          <p:cNvPr id="5" name="Tableau 4">
            <a:extLst>
              <a:ext uri="{FF2B5EF4-FFF2-40B4-BE49-F238E27FC236}">
                <a16:creationId xmlns:a16="http://schemas.microsoft.com/office/drawing/2014/main" id="{5DE8D79C-08C3-4D22-889C-D2BD07F829A1}"/>
              </a:ext>
            </a:extLst>
          </p:cNvPr>
          <p:cNvGraphicFramePr>
            <a:graphicFrameLocks noGrp="1"/>
          </p:cNvGraphicFramePr>
          <p:nvPr>
            <p:extLst>
              <p:ext uri="{D42A27DB-BD31-4B8C-83A1-F6EECF244321}">
                <p14:modId xmlns:p14="http://schemas.microsoft.com/office/powerpoint/2010/main" val="1982150970"/>
              </p:ext>
            </p:extLst>
          </p:nvPr>
        </p:nvGraphicFramePr>
        <p:xfrm>
          <a:off x="1323835" y="5674182"/>
          <a:ext cx="7272402" cy="370840"/>
        </p:xfrm>
        <a:graphic>
          <a:graphicData uri="http://schemas.openxmlformats.org/drawingml/2006/table">
            <a:tbl>
              <a:tblPr firstRow="1" bandRow="1">
                <a:tableStyleId>{5C22544A-7EE6-4342-B048-85BDC9FD1C3A}</a:tableStyleId>
              </a:tblPr>
              <a:tblGrid>
                <a:gridCol w="382758">
                  <a:extLst>
                    <a:ext uri="{9D8B030D-6E8A-4147-A177-3AD203B41FA5}">
                      <a16:colId xmlns:a16="http://schemas.microsoft.com/office/drawing/2014/main" val="1538478571"/>
                    </a:ext>
                  </a:extLst>
                </a:gridCol>
                <a:gridCol w="382758">
                  <a:extLst>
                    <a:ext uri="{9D8B030D-6E8A-4147-A177-3AD203B41FA5}">
                      <a16:colId xmlns:a16="http://schemas.microsoft.com/office/drawing/2014/main" val="3739267118"/>
                    </a:ext>
                  </a:extLst>
                </a:gridCol>
                <a:gridCol w="382758">
                  <a:extLst>
                    <a:ext uri="{9D8B030D-6E8A-4147-A177-3AD203B41FA5}">
                      <a16:colId xmlns:a16="http://schemas.microsoft.com/office/drawing/2014/main" val="2787233916"/>
                    </a:ext>
                  </a:extLst>
                </a:gridCol>
                <a:gridCol w="382758">
                  <a:extLst>
                    <a:ext uri="{9D8B030D-6E8A-4147-A177-3AD203B41FA5}">
                      <a16:colId xmlns:a16="http://schemas.microsoft.com/office/drawing/2014/main" val="3595618679"/>
                    </a:ext>
                  </a:extLst>
                </a:gridCol>
                <a:gridCol w="382758">
                  <a:extLst>
                    <a:ext uri="{9D8B030D-6E8A-4147-A177-3AD203B41FA5}">
                      <a16:colId xmlns:a16="http://schemas.microsoft.com/office/drawing/2014/main" val="2951798741"/>
                    </a:ext>
                  </a:extLst>
                </a:gridCol>
                <a:gridCol w="382758">
                  <a:extLst>
                    <a:ext uri="{9D8B030D-6E8A-4147-A177-3AD203B41FA5}">
                      <a16:colId xmlns:a16="http://schemas.microsoft.com/office/drawing/2014/main" val="2270629796"/>
                    </a:ext>
                  </a:extLst>
                </a:gridCol>
                <a:gridCol w="2679306">
                  <a:extLst>
                    <a:ext uri="{9D8B030D-6E8A-4147-A177-3AD203B41FA5}">
                      <a16:colId xmlns:a16="http://schemas.microsoft.com/office/drawing/2014/main" val="2016864705"/>
                    </a:ext>
                  </a:extLst>
                </a:gridCol>
                <a:gridCol w="382758">
                  <a:extLst>
                    <a:ext uri="{9D8B030D-6E8A-4147-A177-3AD203B41FA5}">
                      <a16:colId xmlns:a16="http://schemas.microsoft.com/office/drawing/2014/main" val="2271203370"/>
                    </a:ext>
                  </a:extLst>
                </a:gridCol>
                <a:gridCol w="382758">
                  <a:extLst>
                    <a:ext uri="{9D8B030D-6E8A-4147-A177-3AD203B41FA5}">
                      <a16:colId xmlns:a16="http://schemas.microsoft.com/office/drawing/2014/main" val="2651289897"/>
                    </a:ext>
                  </a:extLst>
                </a:gridCol>
                <a:gridCol w="382758">
                  <a:extLst>
                    <a:ext uri="{9D8B030D-6E8A-4147-A177-3AD203B41FA5}">
                      <a16:colId xmlns:a16="http://schemas.microsoft.com/office/drawing/2014/main" val="1705282956"/>
                    </a:ext>
                  </a:extLst>
                </a:gridCol>
                <a:gridCol w="382758">
                  <a:extLst>
                    <a:ext uri="{9D8B030D-6E8A-4147-A177-3AD203B41FA5}">
                      <a16:colId xmlns:a16="http://schemas.microsoft.com/office/drawing/2014/main" val="535559363"/>
                    </a:ext>
                  </a:extLst>
                </a:gridCol>
                <a:gridCol w="382758">
                  <a:extLst>
                    <a:ext uri="{9D8B030D-6E8A-4147-A177-3AD203B41FA5}">
                      <a16:colId xmlns:a16="http://schemas.microsoft.com/office/drawing/2014/main" val="3506944524"/>
                    </a:ext>
                  </a:extLst>
                </a:gridCol>
                <a:gridCol w="382758">
                  <a:extLst>
                    <a:ext uri="{9D8B030D-6E8A-4147-A177-3AD203B41FA5}">
                      <a16:colId xmlns:a16="http://schemas.microsoft.com/office/drawing/2014/main" val="2650816258"/>
                    </a:ext>
                  </a:extLst>
                </a:gridCol>
              </a:tblGrid>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853712422"/>
                  </a:ext>
                </a:extLst>
              </a:tr>
            </a:tbl>
          </a:graphicData>
        </a:graphic>
      </p:graphicFrame>
      <p:sp>
        <p:nvSpPr>
          <p:cNvPr id="8" name="ZoneTexte 7">
            <a:extLst>
              <a:ext uri="{FF2B5EF4-FFF2-40B4-BE49-F238E27FC236}">
                <a16:creationId xmlns:a16="http://schemas.microsoft.com/office/drawing/2014/main" id="{6B903E9B-1B4A-4C53-BE33-3E2CCAA1592D}"/>
              </a:ext>
            </a:extLst>
          </p:cNvPr>
          <p:cNvSpPr txBox="1"/>
          <p:nvPr/>
        </p:nvSpPr>
        <p:spPr>
          <a:xfrm>
            <a:off x="1507861" y="6185534"/>
            <a:ext cx="804451" cy="369332"/>
          </a:xfrm>
          <a:prstGeom prst="rect">
            <a:avLst/>
          </a:prstGeom>
          <a:noFill/>
        </p:spPr>
        <p:txBody>
          <a:bodyPr wrap="none" rtlCol="0">
            <a:spAutoFit/>
          </a:bodyPr>
          <a:lstStyle/>
          <a:p>
            <a:r>
              <a:rPr lang="fr-FR" b="1" dirty="0">
                <a:solidFill>
                  <a:srgbClr val="000000"/>
                </a:solidFill>
                <a:highlight>
                  <a:srgbClr val="FFFFFF"/>
                </a:highlight>
              </a:rPr>
              <a:t>File A</a:t>
            </a:r>
            <a:endParaRPr lang="fr-FR" b="1" dirty="0"/>
          </a:p>
        </p:txBody>
      </p:sp>
      <p:sp>
        <p:nvSpPr>
          <p:cNvPr id="12" name="ZoneTexte 11">
            <a:extLst>
              <a:ext uri="{FF2B5EF4-FFF2-40B4-BE49-F238E27FC236}">
                <a16:creationId xmlns:a16="http://schemas.microsoft.com/office/drawing/2014/main" id="{AADB1B57-647F-4914-98BA-1BAE4BDF0B06}"/>
              </a:ext>
            </a:extLst>
          </p:cNvPr>
          <p:cNvSpPr txBox="1"/>
          <p:nvPr/>
        </p:nvSpPr>
        <p:spPr>
          <a:xfrm>
            <a:off x="7512876" y="6185534"/>
            <a:ext cx="813043" cy="369332"/>
          </a:xfrm>
          <a:prstGeom prst="rect">
            <a:avLst/>
          </a:prstGeom>
          <a:noFill/>
        </p:spPr>
        <p:txBody>
          <a:bodyPr wrap="none" rtlCol="0">
            <a:spAutoFit/>
          </a:bodyPr>
          <a:lstStyle/>
          <a:p>
            <a:r>
              <a:rPr lang="fr-FR" b="1" dirty="0">
                <a:solidFill>
                  <a:srgbClr val="000000"/>
                </a:solidFill>
                <a:highlight>
                  <a:srgbClr val="FFFFFF"/>
                </a:highlight>
              </a:rPr>
              <a:t>File B</a:t>
            </a:r>
            <a:endParaRPr lang="fr-FR" b="1" dirty="0"/>
          </a:p>
        </p:txBody>
      </p:sp>
      <p:cxnSp>
        <p:nvCxnSpPr>
          <p:cNvPr id="3" name="Connecteur droit avec flèche 2">
            <a:extLst>
              <a:ext uri="{FF2B5EF4-FFF2-40B4-BE49-F238E27FC236}">
                <a16:creationId xmlns:a16="http://schemas.microsoft.com/office/drawing/2014/main" id="{65BC7DD6-65C3-44AB-8D6A-B8BA9743DD87}"/>
              </a:ext>
            </a:extLst>
          </p:cNvPr>
          <p:cNvCxnSpPr/>
          <p:nvPr/>
        </p:nvCxnSpPr>
        <p:spPr>
          <a:xfrm flipH="1">
            <a:off x="5322627" y="5859602"/>
            <a:ext cx="9689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eur droit avec flèche 13">
            <a:extLst>
              <a:ext uri="{FF2B5EF4-FFF2-40B4-BE49-F238E27FC236}">
                <a16:creationId xmlns:a16="http://schemas.microsoft.com/office/drawing/2014/main" id="{6DAC8B51-FA53-4D09-BAE2-3ADC6C11AC9A}"/>
              </a:ext>
            </a:extLst>
          </p:cNvPr>
          <p:cNvCxnSpPr/>
          <p:nvPr/>
        </p:nvCxnSpPr>
        <p:spPr>
          <a:xfrm>
            <a:off x="3630305" y="5859602"/>
            <a:ext cx="10645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7" name="Tableau 16">
            <a:extLst>
              <a:ext uri="{FF2B5EF4-FFF2-40B4-BE49-F238E27FC236}">
                <a16:creationId xmlns:a16="http://schemas.microsoft.com/office/drawing/2014/main" id="{657A0E1A-AD9A-4DA8-ACB8-AE3E721CE9C3}"/>
              </a:ext>
            </a:extLst>
          </p:cNvPr>
          <p:cNvGraphicFramePr>
            <a:graphicFrameLocks noGrp="1"/>
          </p:cNvGraphicFramePr>
          <p:nvPr>
            <p:extLst>
              <p:ext uri="{D42A27DB-BD31-4B8C-83A1-F6EECF244321}">
                <p14:modId xmlns:p14="http://schemas.microsoft.com/office/powerpoint/2010/main" val="1413976749"/>
              </p:ext>
            </p:extLst>
          </p:nvPr>
        </p:nvGraphicFramePr>
        <p:xfrm>
          <a:off x="1312459" y="5267020"/>
          <a:ext cx="7272402" cy="411480"/>
        </p:xfrm>
        <a:graphic>
          <a:graphicData uri="http://schemas.openxmlformats.org/drawingml/2006/table">
            <a:tbl>
              <a:tblPr firstRow="1" bandRow="1">
                <a:tableStyleId>{2D5ABB26-0587-4C30-8999-92F81FD0307C}</a:tableStyleId>
              </a:tblPr>
              <a:tblGrid>
                <a:gridCol w="382758">
                  <a:extLst>
                    <a:ext uri="{9D8B030D-6E8A-4147-A177-3AD203B41FA5}">
                      <a16:colId xmlns:a16="http://schemas.microsoft.com/office/drawing/2014/main" val="1538478571"/>
                    </a:ext>
                  </a:extLst>
                </a:gridCol>
                <a:gridCol w="382758">
                  <a:extLst>
                    <a:ext uri="{9D8B030D-6E8A-4147-A177-3AD203B41FA5}">
                      <a16:colId xmlns:a16="http://schemas.microsoft.com/office/drawing/2014/main" val="3739267118"/>
                    </a:ext>
                  </a:extLst>
                </a:gridCol>
                <a:gridCol w="382758">
                  <a:extLst>
                    <a:ext uri="{9D8B030D-6E8A-4147-A177-3AD203B41FA5}">
                      <a16:colId xmlns:a16="http://schemas.microsoft.com/office/drawing/2014/main" val="2787233916"/>
                    </a:ext>
                  </a:extLst>
                </a:gridCol>
                <a:gridCol w="382758">
                  <a:extLst>
                    <a:ext uri="{9D8B030D-6E8A-4147-A177-3AD203B41FA5}">
                      <a16:colId xmlns:a16="http://schemas.microsoft.com/office/drawing/2014/main" val="3595618679"/>
                    </a:ext>
                  </a:extLst>
                </a:gridCol>
                <a:gridCol w="382758">
                  <a:extLst>
                    <a:ext uri="{9D8B030D-6E8A-4147-A177-3AD203B41FA5}">
                      <a16:colId xmlns:a16="http://schemas.microsoft.com/office/drawing/2014/main" val="2951798741"/>
                    </a:ext>
                  </a:extLst>
                </a:gridCol>
                <a:gridCol w="382758">
                  <a:extLst>
                    <a:ext uri="{9D8B030D-6E8A-4147-A177-3AD203B41FA5}">
                      <a16:colId xmlns:a16="http://schemas.microsoft.com/office/drawing/2014/main" val="2270629796"/>
                    </a:ext>
                  </a:extLst>
                </a:gridCol>
                <a:gridCol w="2679306">
                  <a:extLst>
                    <a:ext uri="{9D8B030D-6E8A-4147-A177-3AD203B41FA5}">
                      <a16:colId xmlns:a16="http://schemas.microsoft.com/office/drawing/2014/main" val="2016864705"/>
                    </a:ext>
                  </a:extLst>
                </a:gridCol>
                <a:gridCol w="382758">
                  <a:extLst>
                    <a:ext uri="{9D8B030D-6E8A-4147-A177-3AD203B41FA5}">
                      <a16:colId xmlns:a16="http://schemas.microsoft.com/office/drawing/2014/main" val="2271203370"/>
                    </a:ext>
                  </a:extLst>
                </a:gridCol>
                <a:gridCol w="382758">
                  <a:extLst>
                    <a:ext uri="{9D8B030D-6E8A-4147-A177-3AD203B41FA5}">
                      <a16:colId xmlns:a16="http://schemas.microsoft.com/office/drawing/2014/main" val="2651289897"/>
                    </a:ext>
                  </a:extLst>
                </a:gridCol>
                <a:gridCol w="382758">
                  <a:extLst>
                    <a:ext uri="{9D8B030D-6E8A-4147-A177-3AD203B41FA5}">
                      <a16:colId xmlns:a16="http://schemas.microsoft.com/office/drawing/2014/main" val="1705282956"/>
                    </a:ext>
                  </a:extLst>
                </a:gridCol>
                <a:gridCol w="382758">
                  <a:extLst>
                    <a:ext uri="{9D8B030D-6E8A-4147-A177-3AD203B41FA5}">
                      <a16:colId xmlns:a16="http://schemas.microsoft.com/office/drawing/2014/main" val="535559363"/>
                    </a:ext>
                  </a:extLst>
                </a:gridCol>
                <a:gridCol w="382758">
                  <a:extLst>
                    <a:ext uri="{9D8B030D-6E8A-4147-A177-3AD203B41FA5}">
                      <a16:colId xmlns:a16="http://schemas.microsoft.com/office/drawing/2014/main" val="3506944524"/>
                    </a:ext>
                  </a:extLst>
                </a:gridCol>
                <a:gridCol w="382758">
                  <a:extLst>
                    <a:ext uri="{9D8B030D-6E8A-4147-A177-3AD203B41FA5}">
                      <a16:colId xmlns:a16="http://schemas.microsoft.com/office/drawing/2014/main" val="2650816258"/>
                    </a:ext>
                  </a:extLst>
                </a:gridCol>
              </a:tblGrid>
              <a:tr h="370840">
                <a:tc>
                  <a:txBody>
                    <a:bodyPr/>
                    <a:lstStyle/>
                    <a:p>
                      <a:r>
                        <a:rPr lang="fr-FR" sz="1400" dirty="0"/>
                        <a:t>0</a:t>
                      </a:r>
                    </a:p>
                  </a:txBody>
                  <a:tcPr/>
                </a:tc>
                <a:tc>
                  <a:txBody>
                    <a:bodyPr/>
                    <a:lstStyle/>
                    <a:p>
                      <a:r>
                        <a:rPr lang="fr-FR" sz="1400" dirty="0"/>
                        <a:t>1</a:t>
                      </a:r>
                    </a:p>
                  </a:txBody>
                  <a:tcPr/>
                </a:tc>
                <a:tc>
                  <a:txBody>
                    <a:bodyPr/>
                    <a:lstStyle/>
                    <a:p>
                      <a:r>
                        <a:rPr lang="fr-FR" sz="1400" dirty="0"/>
                        <a:t>2</a:t>
                      </a:r>
                    </a:p>
                  </a:txBody>
                  <a:tcPr/>
                </a:tc>
                <a:tc>
                  <a:txBody>
                    <a:bodyPr/>
                    <a:lstStyle/>
                    <a:p>
                      <a:r>
                        <a:rPr lang="fr-FR" sz="1400" dirty="0"/>
                        <a:t>3</a:t>
                      </a:r>
                    </a:p>
                  </a:txBody>
                  <a:tcPr/>
                </a:tc>
                <a:tc>
                  <a:txBody>
                    <a:bodyPr/>
                    <a:lstStyle/>
                    <a:p>
                      <a:r>
                        <a:rPr lang="fr-FR" sz="1400" dirty="0"/>
                        <a:t>4</a:t>
                      </a:r>
                    </a:p>
                  </a:txBody>
                  <a:tcPr/>
                </a:tc>
                <a:tc>
                  <a:txBody>
                    <a:bodyPr/>
                    <a:lstStyle/>
                    <a:p>
                      <a:r>
                        <a:rPr lang="fr-FR" sz="1400" dirty="0"/>
                        <a:t>5</a:t>
                      </a:r>
                    </a:p>
                  </a:txBody>
                  <a:tcPr/>
                </a:tc>
                <a:tc>
                  <a:txBody>
                    <a:bodyPr/>
                    <a:lstStyle/>
                    <a:p>
                      <a:endParaRPr lang="fr-FR" sz="1400" dirty="0"/>
                    </a:p>
                  </a:txBody>
                  <a:tcPr/>
                </a:tc>
                <a:tc>
                  <a:txBody>
                    <a:bodyPr/>
                    <a:lstStyle/>
                    <a:p>
                      <a:r>
                        <a:rPr lang="fr-FR" sz="1050" dirty="0"/>
                        <a:t>n-6</a:t>
                      </a:r>
                    </a:p>
                  </a:txBody>
                  <a:tcPr/>
                </a:tc>
                <a:tc>
                  <a:txBody>
                    <a:bodyPr/>
                    <a:lstStyle/>
                    <a:p>
                      <a:r>
                        <a:rPr lang="fr-FR" sz="1050" dirty="0"/>
                        <a:t>n-5</a:t>
                      </a:r>
                    </a:p>
                  </a:txBody>
                  <a:tcPr/>
                </a:tc>
                <a:tc>
                  <a:txBody>
                    <a:bodyPr/>
                    <a:lstStyle/>
                    <a:p>
                      <a:r>
                        <a:rPr lang="fr-FR" sz="1050" dirty="0"/>
                        <a:t>n-4</a:t>
                      </a:r>
                    </a:p>
                  </a:txBody>
                  <a:tcPr/>
                </a:tc>
                <a:tc>
                  <a:txBody>
                    <a:bodyPr/>
                    <a:lstStyle/>
                    <a:p>
                      <a:r>
                        <a:rPr lang="fr-FR" sz="1050" dirty="0"/>
                        <a:t>n-3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dirty="0"/>
                        <a:t>n-2</a:t>
                      </a:r>
                    </a:p>
                    <a:p>
                      <a:endParaRPr lang="fr-FR" sz="1050" dirty="0"/>
                    </a:p>
                  </a:txBody>
                  <a:tcPr/>
                </a:tc>
                <a:tc>
                  <a:txBody>
                    <a:bodyPr/>
                    <a:lstStyle/>
                    <a:p>
                      <a:r>
                        <a:rPr lang="fr-FR" sz="1050" dirty="0"/>
                        <a:t>n-1</a:t>
                      </a:r>
                    </a:p>
                  </a:txBody>
                  <a:tcPr/>
                </a:tc>
                <a:extLst>
                  <a:ext uri="{0D108BD9-81ED-4DB2-BD59-A6C34878D82A}">
                    <a16:rowId xmlns:a16="http://schemas.microsoft.com/office/drawing/2014/main" val="1853712422"/>
                  </a:ext>
                </a:extLst>
              </a:tr>
            </a:tbl>
          </a:graphicData>
        </a:graphic>
      </p:graphicFrame>
      <p:sp>
        <p:nvSpPr>
          <p:cNvPr id="15" name="ZoneTexte 14">
            <a:extLst>
              <a:ext uri="{FF2B5EF4-FFF2-40B4-BE49-F238E27FC236}">
                <a16:creationId xmlns:a16="http://schemas.microsoft.com/office/drawing/2014/main" id="{469C9144-A8E1-44F3-9958-F4F0E08217EE}"/>
              </a:ext>
            </a:extLst>
          </p:cNvPr>
          <p:cNvSpPr txBox="1"/>
          <p:nvPr/>
        </p:nvSpPr>
        <p:spPr>
          <a:xfrm>
            <a:off x="3877311" y="5183199"/>
            <a:ext cx="2142698" cy="369332"/>
          </a:xfrm>
          <a:prstGeom prst="rect">
            <a:avLst/>
          </a:prstGeom>
          <a:noFill/>
        </p:spPr>
        <p:txBody>
          <a:bodyPr wrap="square" rtlCol="0">
            <a:spAutoFit/>
          </a:bodyPr>
          <a:lstStyle/>
          <a:p>
            <a:r>
              <a:rPr lang="fr-FR" dirty="0"/>
              <a:t>……………………..</a:t>
            </a:r>
          </a:p>
        </p:txBody>
      </p:sp>
    </p:spTree>
    <p:extLst>
      <p:ext uri="{BB962C8B-B14F-4D97-AF65-F5344CB8AC3E}">
        <p14:creationId xmlns:p14="http://schemas.microsoft.com/office/powerpoint/2010/main" val="1014203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Files multiples </a:t>
            </a:r>
            <a:r>
              <a:rPr lang="fr-FR" sz="3200" cap="small" spc="-1" dirty="0">
                <a:solidFill>
                  <a:srgbClr val="666666"/>
                </a:solidFill>
              </a:rPr>
              <a:t>: Example</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3974508"/>
          </a:xfrm>
          <a:prstGeom prst="rect">
            <a:avLst/>
          </a:prstGeom>
          <a:noFill/>
          <a:ln>
            <a:noFill/>
          </a:ln>
        </p:spPr>
        <p:txBody>
          <a:bodyPr lIns="0" tIns="0" rIns="0" bIns="0">
            <a:normAutofit/>
          </a:bodyPr>
          <a:lstStyle/>
          <a:p>
            <a:pPr marL="565200" indent="-457200" algn="just">
              <a:spcBef>
                <a:spcPts val="938"/>
              </a:spcBef>
              <a:buSzPct val="100000"/>
              <a:buFont typeface="Arial" panose="020B0604020202020204" pitchFamily="34" charset="0"/>
              <a:buChar char="•"/>
            </a:pPr>
            <a:r>
              <a:rPr lang="fr-FR" sz="2670" spc="-1" dirty="0">
                <a:solidFill>
                  <a:srgbClr val="000000"/>
                </a:solidFill>
              </a:rPr>
              <a:t>En étendant le concept à plusieurs files d'attente, une file d'attente peut également être utilisée pour représenter M nombre de files d'attente dans le même tableau.</a:t>
            </a:r>
          </a:p>
          <a:p>
            <a:pPr marL="565200" indent="-457200" algn="just">
              <a:spcBef>
                <a:spcPts val="938"/>
              </a:spcBef>
              <a:buSzPct val="100000"/>
              <a:buFont typeface="Arial" panose="020B0604020202020204" pitchFamily="34" charset="0"/>
              <a:buChar char="•"/>
            </a:pPr>
            <a:r>
              <a:rPr lang="fr-FR" sz="2670" spc="-1" dirty="0">
                <a:solidFill>
                  <a:srgbClr val="000000"/>
                </a:solidFill>
              </a:rPr>
              <a:t>Alors chaque file d'attente se verra attribuer une quantité égale d'espace délimitée par des </a:t>
            </a:r>
            <a:r>
              <a:rPr lang="fr-FR" sz="2670" spc="-1" dirty="0" err="1">
                <a:solidFill>
                  <a:srgbClr val="000000"/>
                </a:solidFill>
              </a:rPr>
              <a:t>indeices</a:t>
            </a:r>
            <a:r>
              <a:rPr lang="fr-FR" sz="2670" spc="-1" dirty="0">
                <a:solidFill>
                  <a:srgbClr val="000000"/>
                </a:solidFill>
              </a:rPr>
              <a:t>.</a:t>
            </a:r>
          </a:p>
        </p:txBody>
      </p:sp>
      <p:graphicFrame>
        <p:nvGraphicFramePr>
          <p:cNvPr id="5" name="Tableau 4">
            <a:extLst>
              <a:ext uri="{FF2B5EF4-FFF2-40B4-BE49-F238E27FC236}">
                <a16:creationId xmlns:a16="http://schemas.microsoft.com/office/drawing/2014/main" id="{5DE8D79C-08C3-4D22-889C-D2BD07F829A1}"/>
              </a:ext>
            </a:extLst>
          </p:cNvPr>
          <p:cNvGraphicFramePr>
            <a:graphicFrameLocks noGrp="1"/>
          </p:cNvGraphicFramePr>
          <p:nvPr>
            <p:extLst>
              <p:ext uri="{D42A27DB-BD31-4B8C-83A1-F6EECF244321}">
                <p14:modId xmlns:p14="http://schemas.microsoft.com/office/powerpoint/2010/main" val="1565334843"/>
              </p:ext>
            </p:extLst>
          </p:nvPr>
        </p:nvGraphicFramePr>
        <p:xfrm>
          <a:off x="1323835" y="5114622"/>
          <a:ext cx="7263024" cy="370840"/>
        </p:xfrm>
        <a:graphic>
          <a:graphicData uri="http://schemas.openxmlformats.org/drawingml/2006/table">
            <a:tbl>
              <a:tblPr firstRow="1" bandRow="1">
                <a:tableStyleId>{5C22544A-7EE6-4342-B048-85BDC9FD1C3A}</a:tableStyleId>
              </a:tblPr>
              <a:tblGrid>
                <a:gridCol w="373380">
                  <a:extLst>
                    <a:ext uri="{9D8B030D-6E8A-4147-A177-3AD203B41FA5}">
                      <a16:colId xmlns:a16="http://schemas.microsoft.com/office/drawing/2014/main" val="1538478571"/>
                    </a:ext>
                  </a:extLst>
                </a:gridCol>
                <a:gridCol w="382758">
                  <a:extLst>
                    <a:ext uri="{9D8B030D-6E8A-4147-A177-3AD203B41FA5}">
                      <a16:colId xmlns:a16="http://schemas.microsoft.com/office/drawing/2014/main" val="3739267118"/>
                    </a:ext>
                  </a:extLst>
                </a:gridCol>
                <a:gridCol w="382758">
                  <a:extLst>
                    <a:ext uri="{9D8B030D-6E8A-4147-A177-3AD203B41FA5}">
                      <a16:colId xmlns:a16="http://schemas.microsoft.com/office/drawing/2014/main" val="2787233916"/>
                    </a:ext>
                  </a:extLst>
                </a:gridCol>
                <a:gridCol w="382758">
                  <a:extLst>
                    <a:ext uri="{9D8B030D-6E8A-4147-A177-3AD203B41FA5}">
                      <a16:colId xmlns:a16="http://schemas.microsoft.com/office/drawing/2014/main" val="3595618679"/>
                    </a:ext>
                  </a:extLst>
                </a:gridCol>
                <a:gridCol w="382758">
                  <a:extLst>
                    <a:ext uri="{9D8B030D-6E8A-4147-A177-3AD203B41FA5}">
                      <a16:colId xmlns:a16="http://schemas.microsoft.com/office/drawing/2014/main" val="2951798741"/>
                    </a:ext>
                  </a:extLst>
                </a:gridCol>
                <a:gridCol w="382758">
                  <a:extLst>
                    <a:ext uri="{9D8B030D-6E8A-4147-A177-3AD203B41FA5}">
                      <a16:colId xmlns:a16="http://schemas.microsoft.com/office/drawing/2014/main" val="2270629796"/>
                    </a:ext>
                  </a:extLst>
                </a:gridCol>
                <a:gridCol w="2679306">
                  <a:extLst>
                    <a:ext uri="{9D8B030D-6E8A-4147-A177-3AD203B41FA5}">
                      <a16:colId xmlns:a16="http://schemas.microsoft.com/office/drawing/2014/main" val="2016864705"/>
                    </a:ext>
                  </a:extLst>
                </a:gridCol>
                <a:gridCol w="382758">
                  <a:extLst>
                    <a:ext uri="{9D8B030D-6E8A-4147-A177-3AD203B41FA5}">
                      <a16:colId xmlns:a16="http://schemas.microsoft.com/office/drawing/2014/main" val="2271203370"/>
                    </a:ext>
                  </a:extLst>
                </a:gridCol>
                <a:gridCol w="382758">
                  <a:extLst>
                    <a:ext uri="{9D8B030D-6E8A-4147-A177-3AD203B41FA5}">
                      <a16:colId xmlns:a16="http://schemas.microsoft.com/office/drawing/2014/main" val="2651289897"/>
                    </a:ext>
                  </a:extLst>
                </a:gridCol>
                <a:gridCol w="382758">
                  <a:extLst>
                    <a:ext uri="{9D8B030D-6E8A-4147-A177-3AD203B41FA5}">
                      <a16:colId xmlns:a16="http://schemas.microsoft.com/office/drawing/2014/main" val="1705282956"/>
                    </a:ext>
                  </a:extLst>
                </a:gridCol>
                <a:gridCol w="382758">
                  <a:extLst>
                    <a:ext uri="{9D8B030D-6E8A-4147-A177-3AD203B41FA5}">
                      <a16:colId xmlns:a16="http://schemas.microsoft.com/office/drawing/2014/main" val="535559363"/>
                    </a:ext>
                  </a:extLst>
                </a:gridCol>
                <a:gridCol w="382758">
                  <a:extLst>
                    <a:ext uri="{9D8B030D-6E8A-4147-A177-3AD203B41FA5}">
                      <a16:colId xmlns:a16="http://schemas.microsoft.com/office/drawing/2014/main" val="3506944524"/>
                    </a:ext>
                  </a:extLst>
                </a:gridCol>
                <a:gridCol w="382758">
                  <a:extLst>
                    <a:ext uri="{9D8B030D-6E8A-4147-A177-3AD203B41FA5}">
                      <a16:colId xmlns:a16="http://schemas.microsoft.com/office/drawing/2014/main" val="2650816258"/>
                    </a:ext>
                  </a:extLst>
                </a:gridCol>
              </a:tblGrid>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853712422"/>
                  </a:ext>
                </a:extLst>
              </a:tr>
            </a:tbl>
          </a:graphicData>
        </a:graphic>
      </p:graphicFrame>
      <p:sp>
        <p:nvSpPr>
          <p:cNvPr id="8" name="ZoneTexte 7">
            <a:extLst>
              <a:ext uri="{FF2B5EF4-FFF2-40B4-BE49-F238E27FC236}">
                <a16:creationId xmlns:a16="http://schemas.microsoft.com/office/drawing/2014/main" id="{6B903E9B-1B4A-4C53-BE33-3E2CCAA1592D}"/>
              </a:ext>
            </a:extLst>
          </p:cNvPr>
          <p:cNvSpPr txBox="1"/>
          <p:nvPr/>
        </p:nvSpPr>
        <p:spPr>
          <a:xfrm>
            <a:off x="1507861" y="5625974"/>
            <a:ext cx="804451" cy="369332"/>
          </a:xfrm>
          <a:prstGeom prst="rect">
            <a:avLst/>
          </a:prstGeom>
          <a:noFill/>
        </p:spPr>
        <p:txBody>
          <a:bodyPr wrap="none" rtlCol="0">
            <a:spAutoFit/>
          </a:bodyPr>
          <a:lstStyle/>
          <a:p>
            <a:r>
              <a:rPr lang="fr-FR" b="1" dirty="0">
                <a:solidFill>
                  <a:srgbClr val="000000"/>
                </a:solidFill>
                <a:highlight>
                  <a:srgbClr val="FFFFFF"/>
                </a:highlight>
              </a:rPr>
              <a:t>File 1</a:t>
            </a:r>
            <a:endParaRPr lang="fr-FR" b="1" dirty="0"/>
          </a:p>
        </p:txBody>
      </p:sp>
      <p:sp>
        <p:nvSpPr>
          <p:cNvPr id="12" name="ZoneTexte 11">
            <a:extLst>
              <a:ext uri="{FF2B5EF4-FFF2-40B4-BE49-F238E27FC236}">
                <a16:creationId xmlns:a16="http://schemas.microsoft.com/office/drawing/2014/main" id="{AADB1B57-647F-4914-98BA-1BAE4BDF0B06}"/>
              </a:ext>
            </a:extLst>
          </p:cNvPr>
          <p:cNvSpPr txBox="1"/>
          <p:nvPr/>
        </p:nvSpPr>
        <p:spPr>
          <a:xfrm>
            <a:off x="2954524" y="5625974"/>
            <a:ext cx="774571" cy="369332"/>
          </a:xfrm>
          <a:prstGeom prst="rect">
            <a:avLst/>
          </a:prstGeom>
          <a:noFill/>
        </p:spPr>
        <p:txBody>
          <a:bodyPr wrap="none" rtlCol="0">
            <a:spAutoFit/>
          </a:bodyPr>
          <a:lstStyle/>
          <a:p>
            <a:r>
              <a:rPr lang="fr-FR" b="1" dirty="0">
                <a:solidFill>
                  <a:srgbClr val="000000"/>
                </a:solidFill>
                <a:highlight>
                  <a:srgbClr val="FFFFFF"/>
                </a:highlight>
              </a:rPr>
              <a:t>File 2</a:t>
            </a:r>
            <a:endParaRPr lang="fr-FR" b="1" dirty="0"/>
          </a:p>
        </p:txBody>
      </p:sp>
      <p:cxnSp>
        <p:nvCxnSpPr>
          <p:cNvPr id="14" name="Connecteur droit avec flèche 13">
            <a:extLst>
              <a:ext uri="{FF2B5EF4-FFF2-40B4-BE49-F238E27FC236}">
                <a16:creationId xmlns:a16="http://schemas.microsoft.com/office/drawing/2014/main" id="{6DAC8B51-FA53-4D09-BAE2-3ADC6C11AC9A}"/>
              </a:ext>
            </a:extLst>
          </p:cNvPr>
          <p:cNvCxnSpPr/>
          <p:nvPr/>
        </p:nvCxnSpPr>
        <p:spPr>
          <a:xfrm>
            <a:off x="1323835" y="5625974"/>
            <a:ext cx="10645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7" name="Tableau 16">
            <a:extLst>
              <a:ext uri="{FF2B5EF4-FFF2-40B4-BE49-F238E27FC236}">
                <a16:creationId xmlns:a16="http://schemas.microsoft.com/office/drawing/2014/main" id="{657A0E1A-AD9A-4DA8-ACB8-AE3E721CE9C3}"/>
              </a:ext>
            </a:extLst>
          </p:cNvPr>
          <p:cNvGraphicFramePr>
            <a:graphicFrameLocks noGrp="1"/>
          </p:cNvGraphicFramePr>
          <p:nvPr>
            <p:extLst>
              <p:ext uri="{D42A27DB-BD31-4B8C-83A1-F6EECF244321}">
                <p14:modId xmlns:p14="http://schemas.microsoft.com/office/powerpoint/2010/main" val="2531193320"/>
              </p:ext>
            </p:extLst>
          </p:nvPr>
        </p:nvGraphicFramePr>
        <p:xfrm>
          <a:off x="1312459" y="4707460"/>
          <a:ext cx="7272402" cy="411480"/>
        </p:xfrm>
        <a:graphic>
          <a:graphicData uri="http://schemas.openxmlformats.org/drawingml/2006/table">
            <a:tbl>
              <a:tblPr firstRow="1" bandRow="1">
                <a:tableStyleId>{2D5ABB26-0587-4C30-8999-92F81FD0307C}</a:tableStyleId>
              </a:tblPr>
              <a:tblGrid>
                <a:gridCol w="382758">
                  <a:extLst>
                    <a:ext uri="{9D8B030D-6E8A-4147-A177-3AD203B41FA5}">
                      <a16:colId xmlns:a16="http://schemas.microsoft.com/office/drawing/2014/main" val="1538478571"/>
                    </a:ext>
                  </a:extLst>
                </a:gridCol>
                <a:gridCol w="382758">
                  <a:extLst>
                    <a:ext uri="{9D8B030D-6E8A-4147-A177-3AD203B41FA5}">
                      <a16:colId xmlns:a16="http://schemas.microsoft.com/office/drawing/2014/main" val="3739267118"/>
                    </a:ext>
                  </a:extLst>
                </a:gridCol>
                <a:gridCol w="382758">
                  <a:extLst>
                    <a:ext uri="{9D8B030D-6E8A-4147-A177-3AD203B41FA5}">
                      <a16:colId xmlns:a16="http://schemas.microsoft.com/office/drawing/2014/main" val="2787233916"/>
                    </a:ext>
                  </a:extLst>
                </a:gridCol>
                <a:gridCol w="382758">
                  <a:extLst>
                    <a:ext uri="{9D8B030D-6E8A-4147-A177-3AD203B41FA5}">
                      <a16:colId xmlns:a16="http://schemas.microsoft.com/office/drawing/2014/main" val="3595618679"/>
                    </a:ext>
                  </a:extLst>
                </a:gridCol>
                <a:gridCol w="382758">
                  <a:extLst>
                    <a:ext uri="{9D8B030D-6E8A-4147-A177-3AD203B41FA5}">
                      <a16:colId xmlns:a16="http://schemas.microsoft.com/office/drawing/2014/main" val="2951798741"/>
                    </a:ext>
                  </a:extLst>
                </a:gridCol>
                <a:gridCol w="382758">
                  <a:extLst>
                    <a:ext uri="{9D8B030D-6E8A-4147-A177-3AD203B41FA5}">
                      <a16:colId xmlns:a16="http://schemas.microsoft.com/office/drawing/2014/main" val="2270629796"/>
                    </a:ext>
                  </a:extLst>
                </a:gridCol>
                <a:gridCol w="2679306">
                  <a:extLst>
                    <a:ext uri="{9D8B030D-6E8A-4147-A177-3AD203B41FA5}">
                      <a16:colId xmlns:a16="http://schemas.microsoft.com/office/drawing/2014/main" val="2016864705"/>
                    </a:ext>
                  </a:extLst>
                </a:gridCol>
                <a:gridCol w="382758">
                  <a:extLst>
                    <a:ext uri="{9D8B030D-6E8A-4147-A177-3AD203B41FA5}">
                      <a16:colId xmlns:a16="http://schemas.microsoft.com/office/drawing/2014/main" val="2271203370"/>
                    </a:ext>
                  </a:extLst>
                </a:gridCol>
                <a:gridCol w="382758">
                  <a:extLst>
                    <a:ext uri="{9D8B030D-6E8A-4147-A177-3AD203B41FA5}">
                      <a16:colId xmlns:a16="http://schemas.microsoft.com/office/drawing/2014/main" val="2651289897"/>
                    </a:ext>
                  </a:extLst>
                </a:gridCol>
                <a:gridCol w="382758">
                  <a:extLst>
                    <a:ext uri="{9D8B030D-6E8A-4147-A177-3AD203B41FA5}">
                      <a16:colId xmlns:a16="http://schemas.microsoft.com/office/drawing/2014/main" val="1705282956"/>
                    </a:ext>
                  </a:extLst>
                </a:gridCol>
                <a:gridCol w="382758">
                  <a:extLst>
                    <a:ext uri="{9D8B030D-6E8A-4147-A177-3AD203B41FA5}">
                      <a16:colId xmlns:a16="http://schemas.microsoft.com/office/drawing/2014/main" val="535559363"/>
                    </a:ext>
                  </a:extLst>
                </a:gridCol>
                <a:gridCol w="382758">
                  <a:extLst>
                    <a:ext uri="{9D8B030D-6E8A-4147-A177-3AD203B41FA5}">
                      <a16:colId xmlns:a16="http://schemas.microsoft.com/office/drawing/2014/main" val="3506944524"/>
                    </a:ext>
                  </a:extLst>
                </a:gridCol>
                <a:gridCol w="382758">
                  <a:extLst>
                    <a:ext uri="{9D8B030D-6E8A-4147-A177-3AD203B41FA5}">
                      <a16:colId xmlns:a16="http://schemas.microsoft.com/office/drawing/2014/main" val="2650816258"/>
                    </a:ext>
                  </a:extLst>
                </a:gridCol>
              </a:tblGrid>
              <a:tr h="370840">
                <a:tc>
                  <a:txBody>
                    <a:bodyPr/>
                    <a:lstStyle/>
                    <a:p>
                      <a:r>
                        <a:rPr lang="fr-FR" sz="1400" dirty="0"/>
                        <a:t>0</a:t>
                      </a:r>
                    </a:p>
                  </a:txBody>
                  <a:tcPr/>
                </a:tc>
                <a:tc>
                  <a:txBody>
                    <a:bodyPr/>
                    <a:lstStyle/>
                    <a:p>
                      <a:r>
                        <a:rPr lang="fr-FR" sz="1400" dirty="0"/>
                        <a:t>1</a:t>
                      </a:r>
                    </a:p>
                  </a:txBody>
                  <a:tcPr/>
                </a:tc>
                <a:tc>
                  <a:txBody>
                    <a:bodyPr/>
                    <a:lstStyle/>
                    <a:p>
                      <a:r>
                        <a:rPr lang="fr-FR" sz="1400" dirty="0"/>
                        <a:t>2</a:t>
                      </a:r>
                    </a:p>
                  </a:txBody>
                  <a:tcPr/>
                </a:tc>
                <a:tc>
                  <a:txBody>
                    <a:bodyPr/>
                    <a:lstStyle/>
                    <a:p>
                      <a:r>
                        <a:rPr lang="fr-FR" sz="1400" dirty="0"/>
                        <a:t>3</a:t>
                      </a:r>
                    </a:p>
                  </a:txBody>
                  <a:tcPr/>
                </a:tc>
                <a:tc>
                  <a:txBody>
                    <a:bodyPr/>
                    <a:lstStyle/>
                    <a:p>
                      <a:r>
                        <a:rPr lang="fr-FR" sz="1400" dirty="0"/>
                        <a:t>4</a:t>
                      </a:r>
                    </a:p>
                  </a:txBody>
                  <a:tcPr/>
                </a:tc>
                <a:tc>
                  <a:txBody>
                    <a:bodyPr/>
                    <a:lstStyle/>
                    <a:p>
                      <a:r>
                        <a:rPr lang="fr-FR" sz="1400" dirty="0"/>
                        <a:t>5</a:t>
                      </a:r>
                    </a:p>
                  </a:txBody>
                  <a:tcPr/>
                </a:tc>
                <a:tc>
                  <a:txBody>
                    <a:bodyPr/>
                    <a:lstStyle/>
                    <a:p>
                      <a:endParaRPr lang="fr-FR" sz="1400" dirty="0"/>
                    </a:p>
                  </a:txBody>
                  <a:tcPr/>
                </a:tc>
                <a:tc>
                  <a:txBody>
                    <a:bodyPr/>
                    <a:lstStyle/>
                    <a:p>
                      <a:r>
                        <a:rPr lang="fr-FR" sz="1050" dirty="0"/>
                        <a:t>n-6</a:t>
                      </a:r>
                    </a:p>
                  </a:txBody>
                  <a:tcPr/>
                </a:tc>
                <a:tc>
                  <a:txBody>
                    <a:bodyPr/>
                    <a:lstStyle/>
                    <a:p>
                      <a:r>
                        <a:rPr lang="fr-FR" sz="1050" dirty="0"/>
                        <a:t>n-5</a:t>
                      </a:r>
                    </a:p>
                  </a:txBody>
                  <a:tcPr/>
                </a:tc>
                <a:tc>
                  <a:txBody>
                    <a:bodyPr/>
                    <a:lstStyle/>
                    <a:p>
                      <a:r>
                        <a:rPr lang="fr-FR" sz="1050" dirty="0"/>
                        <a:t>n-4</a:t>
                      </a:r>
                    </a:p>
                  </a:txBody>
                  <a:tcPr/>
                </a:tc>
                <a:tc>
                  <a:txBody>
                    <a:bodyPr/>
                    <a:lstStyle/>
                    <a:p>
                      <a:r>
                        <a:rPr lang="fr-FR" sz="1050" dirty="0"/>
                        <a:t>n-3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dirty="0"/>
                        <a:t>n-2</a:t>
                      </a:r>
                    </a:p>
                    <a:p>
                      <a:endParaRPr lang="fr-FR" sz="1050" dirty="0"/>
                    </a:p>
                  </a:txBody>
                  <a:tcPr/>
                </a:tc>
                <a:tc>
                  <a:txBody>
                    <a:bodyPr/>
                    <a:lstStyle/>
                    <a:p>
                      <a:r>
                        <a:rPr lang="fr-FR" sz="1050" dirty="0"/>
                        <a:t>n-1</a:t>
                      </a:r>
                    </a:p>
                  </a:txBody>
                  <a:tcPr/>
                </a:tc>
                <a:extLst>
                  <a:ext uri="{0D108BD9-81ED-4DB2-BD59-A6C34878D82A}">
                    <a16:rowId xmlns:a16="http://schemas.microsoft.com/office/drawing/2014/main" val="1853712422"/>
                  </a:ext>
                </a:extLst>
              </a:tr>
            </a:tbl>
          </a:graphicData>
        </a:graphic>
      </p:graphicFrame>
      <p:sp>
        <p:nvSpPr>
          <p:cNvPr id="15" name="ZoneTexte 14">
            <a:extLst>
              <a:ext uri="{FF2B5EF4-FFF2-40B4-BE49-F238E27FC236}">
                <a16:creationId xmlns:a16="http://schemas.microsoft.com/office/drawing/2014/main" id="{469C9144-A8E1-44F3-9958-F4F0E08217EE}"/>
              </a:ext>
            </a:extLst>
          </p:cNvPr>
          <p:cNvSpPr txBox="1"/>
          <p:nvPr/>
        </p:nvSpPr>
        <p:spPr>
          <a:xfrm>
            <a:off x="3877311" y="4623639"/>
            <a:ext cx="2142698" cy="369332"/>
          </a:xfrm>
          <a:prstGeom prst="rect">
            <a:avLst/>
          </a:prstGeom>
          <a:noFill/>
        </p:spPr>
        <p:txBody>
          <a:bodyPr wrap="square" rtlCol="0">
            <a:spAutoFit/>
          </a:bodyPr>
          <a:lstStyle/>
          <a:p>
            <a:r>
              <a:rPr lang="fr-FR" dirty="0"/>
              <a:t>……………………..</a:t>
            </a:r>
          </a:p>
        </p:txBody>
      </p:sp>
      <p:cxnSp>
        <p:nvCxnSpPr>
          <p:cNvPr id="16" name="Connecteur droit avec flèche 15">
            <a:extLst>
              <a:ext uri="{FF2B5EF4-FFF2-40B4-BE49-F238E27FC236}">
                <a16:creationId xmlns:a16="http://schemas.microsoft.com/office/drawing/2014/main" id="{A3E83089-705A-4F83-A0E4-0E05B382ED5F}"/>
              </a:ext>
            </a:extLst>
          </p:cNvPr>
          <p:cNvCxnSpPr/>
          <p:nvPr/>
        </p:nvCxnSpPr>
        <p:spPr>
          <a:xfrm>
            <a:off x="2954524" y="5625974"/>
            <a:ext cx="10645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ZoneTexte 17">
            <a:extLst>
              <a:ext uri="{FF2B5EF4-FFF2-40B4-BE49-F238E27FC236}">
                <a16:creationId xmlns:a16="http://schemas.microsoft.com/office/drawing/2014/main" id="{81527CA9-6740-4358-A88E-A939BB624EAF}"/>
              </a:ext>
            </a:extLst>
          </p:cNvPr>
          <p:cNvSpPr txBox="1"/>
          <p:nvPr/>
        </p:nvSpPr>
        <p:spPr>
          <a:xfrm>
            <a:off x="6109437" y="5641894"/>
            <a:ext cx="1056700" cy="369332"/>
          </a:xfrm>
          <a:prstGeom prst="rect">
            <a:avLst/>
          </a:prstGeom>
          <a:noFill/>
        </p:spPr>
        <p:txBody>
          <a:bodyPr wrap="none" rtlCol="0">
            <a:spAutoFit/>
          </a:bodyPr>
          <a:lstStyle/>
          <a:p>
            <a:r>
              <a:rPr lang="fr-FR" b="1" dirty="0">
                <a:solidFill>
                  <a:srgbClr val="000000"/>
                </a:solidFill>
                <a:highlight>
                  <a:srgbClr val="FFFFFF"/>
                </a:highlight>
              </a:rPr>
              <a:t>File M-1</a:t>
            </a:r>
            <a:endParaRPr lang="fr-FR" b="1" dirty="0"/>
          </a:p>
        </p:txBody>
      </p:sp>
      <p:sp>
        <p:nvSpPr>
          <p:cNvPr id="19" name="ZoneTexte 18">
            <a:extLst>
              <a:ext uri="{FF2B5EF4-FFF2-40B4-BE49-F238E27FC236}">
                <a16:creationId xmlns:a16="http://schemas.microsoft.com/office/drawing/2014/main" id="{4A86B63E-832B-41AB-9B17-6593C564A988}"/>
              </a:ext>
            </a:extLst>
          </p:cNvPr>
          <p:cNvSpPr txBox="1"/>
          <p:nvPr/>
        </p:nvSpPr>
        <p:spPr>
          <a:xfrm>
            <a:off x="7556100" y="5641894"/>
            <a:ext cx="851515" cy="369332"/>
          </a:xfrm>
          <a:prstGeom prst="rect">
            <a:avLst/>
          </a:prstGeom>
          <a:noFill/>
        </p:spPr>
        <p:txBody>
          <a:bodyPr wrap="none" rtlCol="0">
            <a:spAutoFit/>
          </a:bodyPr>
          <a:lstStyle/>
          <a:p>
            <a:r>
              <a:rPr lang="fr-FR" b="1" dirty="0">
                <a:solidFill>
                  <a:srgbClr val="000000"/>
                </a:solidFill>
                <a:highlight>
                  <a:srgbClr val="FFFFFF"/>
                </a:highlight>
              </a:rPr>
              <a:t>File M</a:t>
            </a:r>
            <a:endParaRPr lang="fr-FR" b="1" dirty="0"/>
          </a:p>
        </p:txBody>
      </p:sp>
      <p:cxnSp>
        <p:nvCxnSpPr>
          <p:cNvPr id="20" name="Connecteur droit avec flèche 19">
            <a:extLst>
              <a:ext uri="{FF2B5EF4-FFF2-40B4-BE49-F238E27FC236}">
                <a16:creationId xmlns:a16="http://schemas.microsoft.com/office/drawing/2014/main" id="{E298FD63-A7F2-4C2A-A53B-F5E199AB2D32}"/>
              </a:ext>
            </a:extLst>
          </p:cNvPr>
          <p:cNvCxnSpPr/>
          <p:nvPr/>
        </p:nvCxnSpPr>
        <p:spPr>
          <a:xfrm>
            <a:off x="5925411" y="5641894"/>
            <a:ext cx="10645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eur droit avec flèche 20">
            <a:extLst>
              <a:ext uri="{FF2B5EF4-FFF2-40B4-BE49-F238E27FC236}">
                <a16:creationId xmlns:a16="http://schemas.microsoft.com/office/drawing/2014/main" id="{53700F43-627D-4E4E-BBBD-0905D92673A0}"/>
              </a:ext>
            </a:extLst>
          </p:cNvPr>
          <p:cNvCxnSpPr/>
          <p:nvPr/>
        </p:nvCxnSpPr>
        <p:spPr>
          <a:xfrm>
            <a:off x="7556100" y="5641894"/>
            <a:ext cx="10645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65196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Files multiples : primitives</a:t>
            </a:r>
          </a:p>
        </p:txBody>
      </p:sp>
      <p:sp>
        <p:nvSpPr>
          <p:cNvPr id="193" name="TextShape 2"/>
          <p:cNvSpPr txBox="1"/>
          <p:nvPr/>
        </p:nvSpPr>
        <p:spPr>
          <a:xfrm>
            <a:off x="503999" y="1113900"/>
            <a:ext cx="9033701" cy="5960000"/>
          </a:xfrm>
          <a:prstGeom prst="rect">
            <a:avLst/>
          </a:prstGeom>
          <a:noFill/>
          <a:ln>
            <a:noFill/>
          </a:ln>
        </p:spPr>
        <p:txBody>
          <a:bodyPr lIns="0" tIns="0" rIns="0" bIns="0">
            <a:normAutofit fontScale="92500" lnSpcReduction="10000"/>
          </a:bodyPr>
          <a:lstStyle/>
          <a:p>
            <a:pPr marL="565200" indent="-457200" algn="just">
              <a:spcBef>
                <a:spcPts val="938"/>
              </a:spcBef>
              <a:buSzPct val="100000"/>
              <a:buFontTx/>
              <a:buChar char="-"/>
            </a:pPr>
            <a:endParaRPr lang="fr-FR" sz="2800" b="1" spc="-1" dirty="0">
              <a:solidFill>
                <a:srgbClr val="000000"/>
              </a:solidFill>
            </a:endParaRPr>
          </a:p>
          <a:p>
            <a:pPr marL="108000" algn="just">
              <a:spcBef>
                <a:spcPts val="938"/>
              </a:spcBef>
              <a:buSzPct val="100000"/>
            </a:pPr>
            <a:r>
              <a:rPr lang="fr-FR" sz="3500" b="1" spc="-1" dirty="0">
                <a:solidFill>
                  <a:srgbClr val="000000"/>
                </a:solidFill>
              </a:rPr>
              <a:t>Files multiples contenant deux files A et B</a:t>
            </a:r>
          </a:p>
          <a:p>
            <a:pPr marL="565200" indent="-457200" algn="just">
              <a:spcBef>
                <a:spcPts val="938"/>
              </a:spcBef>
              <a:buSzPct val="100000"/>
              <a:buFontTx/>
              <a:buChar char="-"/>
            </a:pPr>
            <a:endParaRPr lang="fr-FR" sz="2800" b="1" spc="-1" dirty="0">
              <a:solidFill>
                <a:srgbClr val="000000"/>
              </a:solidFill>
            </a:endParaRPr>
          </a:p>
          <a:p>
            <a:pPr marL="565200" indent="-457200" algn="just">
              <a:spcBef>
                <a:spcPts val="938"/>
              </a:spcBef>
              <a:buSzPct val="100000"/>
              <a:buFontTx/>
              <a:buChar char="-"/>
            </a:pPr>
            <a:r>
              <a:rPr lang="fr-FR" sz="2800" b="1" spc="-1" dirty="0">
                <a:solidFill>
                  <a:srgbClr val="000000"/>
                </a:solidFill>
              </a:rPr>
              <a:t>Initialisation </a:t>
            </a:r>
          </a:p>
          <a:p>
            <a:pPr marL="565200" indent="-457200" algn="just">
              <a:spcBef>
                <a:spcPts val="938"/>
              </a:spcBef>
              <a:buSzPct val="100000"/>
              <a:buFontTx/>
              <a:buChar char="-"/>
            </a:pPr>
            <a:endParaRPr lang="fr-FR" sz="2800" b="1" spc="-1" dirty="0">
              <a:solidFill>
                <a:srgbClr val="000000"/>
              </a:solidFill>
            </a:endParaRPr>
          </a:p>
          <a:p>
            <a:pPr marL="565200" indent="-457200" algn="just">
              <a:spcBef>
                <a:spcPts val="938"/>
              </a:spcBef>
              <a:buSzPct val="100000"/>
              <a:buFontTx/>
              <a:buChar char="-"/>
            </a:pPr>
            <a:endParaRPr lang="fr-FR" sz="2800" b="1" spc="-1" dirty="0">
              <a:solidFill>
                <a:srgbClr val="000000"/>
              </a:solidFill>
            </a:endParaRPr>
          </a:p>
          <a:p>
            <a:pPr marL="565200" indent="-457200" algn="just">
              <a:spcBef>
                <a:spcPts val="938"/>
              </a:spcBef>
              <a:buSzPct val="100000"/>
              <a:buFontTx/>
              <a:buChar char="-"/>
            </a:pPr>
            <a:endParaRPr lang="fr-FR" sz="2800" b="1" spc="-1" dirty="0">
              <a:solidFill>
                <a:srgbClr val="000000"/>
              </a:solidFill>
            </a:endParaRPr>
          </a:p>
          <a:p>
            <a:pPr marL="565200" indent="-457200" algn="just">
              <a:spcBef>
                <a:spcPts val="938"/>
              </a:spcBef>
              <a:buSzPct val="100000"/>
              <a:buFontTx/>
              <a:buChar char="-"/>
            </a:pPr>
            <a:r>
              <a:rPr lang="fr-FR" sz="2800" b="1" spc="-1" dirty="0">
                <a:solidFill>
                  <a:srgbClr val="000000"/>
                </a:solidFill>
              </a:rPr>
              <a:t>Primitives :</a:t>
            </a:r>
          </a:p>
          <a:p>
            <a:pPr marL="1022400" lvl="1" indent="-457200" algn="just">
              <a:spcBef>
                <a:spcPts val="938"/>
              </a:spcBef>
              <a:buSzPct val="100000"/>
              <a:buFontTx/>
              <a:buChar char="-"/>
            </a:pPr>
            <a:r>
              <a:rPr lang="fr-FR" sz="2800" spc="-1" dirty="0" err="1">
                <a:solidFill>
                  <a:srgbClr val="000000"/>
                </a:solidFill>
              </a:rPr>
              <a:t>insertA</a:t>
            </a:r>
            <a:endParaRPr lang="fr-FR" sz="2800" spc="-1" dirty="0">
              <a:solidFill>
                <a:srgbClr val="000000"/>
              </a:solidFill>
            </a:endParaRPr>
          </a:p>
          <a:p>
            <a:pPr marL="1022400" lvl="1" indent="-457200" algn="just">
              <a:spcBef>
                <a:spcPts val="938"/>
              </a:spcBef>
              <a:buSzPct val="100000"/>
              <a:buFontTx/>
              <a:buChar char="-"/>
            </a:pPr>
            <a:r>
              <a:rPr lang="fr-FR" sz="2800" spc="-1" dirty="0" err="1">
                <a:solidFill>
                  <a:srgbClr val="000000"/>
                </a:solidFill>
              </a:rPr>
              <a:t>deleteA</a:t>
            </a:r>
            <a:endParaRPr lang="fr-FR" sz="2800" spc="-1" dirty="0">
              <a:solidFill>
                <a:srgbClr val="000000"/>
              </a:solidFill>
            </a:endParaRPr>
          </a:p>
          <a:p>
            <a:pPr marL="1022400" lvl="1" indent="-457200" algn="just">
              <a:spcBef>
                <a:spcPts val="938"/>
              </a:spcBef>
              <a:buSzPct val="100000"/>
              <a:buFontTx/>
              <a:buChar char="-"/>
            </a:pPr>
            <a:r>
              <a:rPr lang="fr-FR" sz="2800" spc="-1" dirty="0" err="1">
                <a:solidFill>
                  <a:srgbClr val="000000"/>
                </a:solidFill>
              </a:rPr>
              <a:t>insertB</a:t>
            </a:r>
            <a:endParaRPr lang="fr-FR" sz="2800" spc="-1" dirty="0">
              <a:solidFill>
                <a:srgbClr val="000000"/>
              </a:solidFill>
            </a:endParaRPr>
          </a:p>
          <a:p>
            <a:pPr marL="1022400" lvl="1" indent="-457200" algn="just">
              <a:spcBef>
                <a:spcPts val="938"/>
              </a:spcBef>
              <a:buSzPct val="100000"/>
              <a:buFontTx/>
              <a:buChar char="-"/>
            </a:pPr>
            <a:r>
              <a:rPr lang="fr-FR" sz="2800" spc="-1" dirty="0" err="1">
                <a:solidFill>
                  <a:srgbClr val="000000"/>
                </a:solidFill>
              </a:rPr>
              <a:t>deleteB</a:t>
            </a:r>
            <a:endParaRPr lang="fr-FR" sz="2800" spc="-1" dirty="0">
              <a:solidFill>
                <a:srgbClr val="000000"/>
              </a:solidFill>
            </a:endParaRPr>
          </a:p>
          <a:p>
            <a:pPr marL="1022400" lvl="1" indent="-457200" algn="just">
              <a:spcBef>
                <a:spcPts val="938"/>
              </a:spcBef>
              <a:buSzPct val="100000"/>
              <a:buFontTx/>
              <a:buChar char="-"/>
            </a:pPr>
            <a:endParaRPr lang="fr-FR" sz="2800" spc="-1" dirty="0">
              <a:solidFill>
                <a:srgbClr val="000000"/>
              </a:solidFill>
            </a:endParaRPr>
          </a:p>
        </p:txBody>
      </p:sp>
      <p:sp>
        <p:nvSpPr>
          <p:cNvPr id="4" name="Rectangle 3">
            <a:extLst>
              <a:ext uri="{FF2B5EF4-FFF2-40B4-BE49-F238E27FC236}">
                <a16:creationId xmlns:a16="http://schemas.microsoft.com/office/drawing/2014/main" id="{C495C862-363B-4D2D-B922-5EC869D25FF4}"/>
              </a:ext>
            </a:extLst>
          </p:cNvPr>
          <p:cNvSpPr/>
          <p:nvPr/>
        </p:nvSpPr>
        <p:spPr>
          <a:xfrm>
            <a:off x="1052020" y="3249093"/>
            <a:ext cx="7975600"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QUEUE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MAX</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rearA</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frontA</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rearB</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MAX</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frontB</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MAX</a:t>
            </a:r>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291518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Files multiples : primitives</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565200" indent="-457200" algn="just">
              <a:spcBef>
                <a:spcPts val="938"/>
              </a:spcBef>
              <a:buSzPct val="100000"/>
              <a:buFontTx/>
              <a:buChar char="-"/>
            </a:pPr>
            <a:r>
              <a:rPr lang="fr-FR" sz="2800" b="1" spc="-1" dirty="0" err="1">
                <a:solidFill>
                  <a:srgbClr val="000000"/>
                </a:solidFill>
              </a:rPr>
              <a:t>insertA</a:t>
            </a:r>
            <a:endParaRPr lang="fr-FR" sz="2800" b="1" spc="-1" dirty="0">
              <a:solidFill>
                <a:srgbClr val="000000"/>
              </a:solidFill>
            </a:endParaRPr>
          </a:p>
          <a:p>
            <a:pPr marL="565200" lvl="1" algn="just">
              <a:spcBef>
                <a:spcPts val="938"/>
              </a:spcBef>
              <a:buSzPct val="100000"/>
            </a:pPr>
            <a:endParaRPr lang="fr-FR" sz="2800" spc="-1" dirty="0">
              <a:solidFill>
                <a:srgbClr val="000000"/>
              </a:solidFill>
            </a:endParaRPr>
          </a:p>
        </p:txBody>
      </p:sp>
      <p:sp>
        <p:nvSpPr>
          <p:cNvPr id="4" name="Rectangle 3">
            <a:extLst>
              <a:ext uri="{FF2B5EF4-FFF2-40B4-BE49-F238E27FC236}">
                <a16:creationId xmlns:a16="http://schemas.microsoft.com/office/drawing/2014/main" id="{C495C862-363B-4D2D-B922-5EC869D25FF4}"/>
              </a:ext>
            </a:extLst>
          </p:cNvPr>
          <p:cNvSpPr/>
          <p:nvPr/>
        </p:nvSpPr>
        <p:spPr>
          <a:xfrm>
            <a:off x="1184370" y="1864670"/>
            <a:ext cx="7975600" cy="470898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Courier New" panose="02070309020205020404" pitchFamily="49" charset="0"/>
              </a:rPr>
              <a:t>void</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insertA</a:t>
            </a:r>
            <a:r>
              <a:rPr lang="fr-FR" sz="2000" b="1" dirty="0">
                <a:solidFill>
                  <a:srgbClr val="000080"/>
                </a:solidFill>
                <a:highlight>
                  <a:srgbClr val="FFFFFF"/>
                </a:highlight>
                <a:latin typeface="Courier New" panose="02070309020205020404" pitchFamily="49" charset="0"/>
              </a:rPr>
              <a:t>(</a:t>
            </a:r>
            <a:r>
              <a:rPr lang="fr-FR" sz="2000" dirty="0" err="1">
                <a:solidFill>
                  <a:srgbClr val="8000FF"/>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val</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if</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rearA</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rearB</a:t>
            </a:r>
            <a:r>
              <a:rPr lang="fr-FR" sz="2000" dirty="0">
                <a:solidFill>
                  <a:srgbClr val="000000"/>
                </a:solidFill>
                <a:highlight>
                  <a:srgbClr val="FFFFFF"/>
                </a:highlight>
                <a:latin typeface="Courier New" panose="02070309020205020404" pitchFamily="49" charset="0"/>
              </a:rPr>
              <a:t>– </a:t>
            </a:r>
            <a:r>
              <a:rPr lang="fr-FR" sz="2000" dirty="0">
                <a:solidFill>
                  <a:srgbClr val="FF8000"/>
                </a:solidFill>
                <a:highlight>
                  <a:srgbClr val="FFFFFF"/>
                </a:highlight>
                <a:latin typeface="Courier New" panose="02070309020205020404" pitchFamily="49" charset="0"/>
              </a:rPr>
              <a:t>1</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"\n OVERFLOW"</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rearA</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–1 </a:t>
            </a:r>
            <a:r>
              <a:rPr lang="en-US" sz="2000" b="1" dirty="0">
                <a:solidFill>
                  <a:srgbClr val="000080"/>
                </a:solidFill>
                <a:highlight>
                  <a:srgbClr val="FFFFFF"/>
                </a:highlight>
                <a:latin typeface="Courier New" panose="02070309020205020404" pitchFamily="49" charset="0"/>
              </a:rPr>
              <a:t>&amp;&amp;</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frontA</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–1</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rearA</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frontA</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a:solidFill>
                  <a:srgbClr val="FF8000"/>
                </a:solidFill>
                <a:highlight>
                  <a:srgbClr val="FFFFFF"/>
                </a:highlight>
                <a:latin typeface="Courier New" panose="02070309020205020404" pitchFamily="49" charset="0"/>
              </a:rPr>
              <a:t>0</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QUEUE</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rearA</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val</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QUEUE</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rearA</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val</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15680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Files multiples : primitives</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565200" indent="-457200" algn="just">
              <a:spcBef>
                <a:spcPts val="938"/>
              </a:spcBef>
              <a:buSzPct val="100000"/>
              <a:buFontTx/>
              <a:buChar char="-"/>
            </a:pPr>
            <a:r>
              <a:rPr lang="fr-FR" sz="2800" b="1" spc="-1" dirty="0" err="1">
                <a:solidFill>
                  <a:srgbClr val="000000"/>
                </a:solidFill>
              </a:rPr>
              <a:t>deleteA</a:t>
            </a:r>
            <a:endParaRPr lang="fr-FR" sz="2800" b="1" spc="-1" dirty="0">
              <a:solidFill>
                <a:srgbClr val="000000"/>
              </a:solidFill>
            </a:endParaRPr>
          </a:p>
          <a:p>
            <a:pPr marL="565200" lvl="1" algn="just">
              <a:spcBef>
                <a:spcPts val="938"/>
              </a:spcBef>
              <a:buSzPct val="100000"/>
            </a:pPr>
            <a:endParaRPr lang="fr-FR" sz="2800" spc="-1" dirty="0">
              <a:solidFill>
                <a:srgbClr val="000000"/>
              </a:solidFill>
            </a:endParaRPr>
          </a:p>
        </p:txBody>
      </p:sp>
      <p:sp>
        <p:nvSpPr>
          <p:cNvPr id="4" name="Rectangle 3">
            <a:extLst>
              <a:ext uri="{FF2B5EF4-FFF2-40B4-BE49-F238E27FC236}">
                <a16:creationId xmlns:a16="http://schemas.microsoft.com/office/drawing/2014/main" id="{C495C862-363B-4D2D-B922-5EC869D25FF4}"/>
              </a:ext>
            </a:extLst>
          </p:cNvPr>
          <p:cNvSpPr/>
          <p:nvPr/>
        </p:nvSpPr>
        <p:spPr>
          <a:xfrm>
            <a:off x="1184370" y="1796430"/>
            <a:ext cx="7975600" cy="48013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deleteA</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val</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frontA</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–1</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printf</a:t>
            </a:r>
            <a:r>
              <a:rPr lang="fr-FR" b="1" dirty="0">
                <a:solidFill>
                  <a:srgbClr val="000080"/>
                </a:solidFill>
                <a:highlight>
                  <a:srgbClr val="FFFFFF"/>
                </a:highlight>
                <a:latin typeface="Courier New" panose="02070309020205020404" pitchFamily="49" charset="0"/>
              </a:rPr>
              <a:t>(</a:t>
            </a:r>
            <a:r>
              <a:rPr lang="fr-FR" dirty="0">
                <a:solidFill>
                  <a:srgbClr val="808080"/>
                </a:solidFill>
                <a:highlight>
                  <a:srgbClr val="FFFFFF"/>
                </a:highlight>
                <a:latin typeface="Courier New" panose="02070309020205020404" pitchFamily="49" charset="0"/>
              </a:rPr>
              <a:t>"\n UNDERFLOW"</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return– </a:t>
            </a:r>
            <a:r>
              <a:rPr lang="fr-FR" dirty="0">
                <a:solidFill>
                  <a:srgbClr val="FF8000"/>
                </a:solidFill>
                <a:highlight>
                  <a:srgbClr val="FFFFFF"/>
                </a:highlight>
                <a:latin typeface="Courier New" panose="02070309020205020404" pitchFamily="49" charset="0"/>
              </a:rPr>
              <a:t>1</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err="1">
                <a:solidFill>
                  <a:srgbClr val="0000FF"/>
                </a:solidFill>
                <a:highlight>
                  <a:srgbClr val="FFFFFF"/>
                </a:highlight>
                <a:latin typeface="Courier New" panose="02070309020205020404" pitchFamily="49" charset="0"/>
              </a:rPr>
              <a:t>else</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val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QUEUE</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frontA</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frontA</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frontA</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&gt;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rearA</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frontA</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rearA</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–1</a:t>
            </a: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val</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022995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Files multiples : primitives</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565200" indent="-457200" algn="just">
              <a:spcBef>
                <a:spcPts val="938"/>
              </a:spcBef>
              <a:buSzPct val="100000"/>
              <a:buFontTx/>
              <a:buChar char="-"/>
            </a:pPr>
            <a:r>
              <a:rPr lang="fr-FR" sz="2800" b="1" spc="-1" dirty="0" err="1">
                <a:solidFill>
                  <a:srgbClr val="000000"/>
                </a:solidFill>
              </a:rPr>
              <a:t>display_queueA</a:t>
            </a:r>
            <a:endParaRPr lang="fr-FR" sz="2800" b="1" spc="-1" dirty="0">
              <a:solidFill>
                <a:srgbClr val="000000"/>
              </a:solidFill>
            </a:endParaRPr>
          </a:p>
          <a:p>
            <a:pPr marL="565200" lvl="1" algn="just">
              <a:spcBef>
                <a:spcPts val="938"/>
              </a:spcBef>
              <a:buSzPct val="100000"/>
            </a:pPr>
            <a:endParaRPr lang="fr-FR" sz="2800" spc="-1" dirty="0">
              <a:solidFill>
                <a:srgbClr val="000000"/>
              </a:solidFill>
            </a:endParaRPr>
          </a:p>
        </p:txBody>
      </p:sp>
      <p:sp>
        <p:nvSpPr>
          <p:cNvPr id="4" name="Rectangle 3">
            <a:extLst>
              <a:ext uri="{FF2B5EF4-FFF2-40B4-BE49-F238E27FC236}">
                <a16:creationId xmlns:a16="http://schemas.microsoft.com/office/drawing/2014/main" id="{C495C862-363B-4D2D-B922-5EC869D25FF4}"/>
              </a:ext>
            </a:extLst>
          </p:cNvPr>
          <p:cNvSpPr/>
          <p:nvPr/>
        </p:nvSpPr>
        <p:spPr>
          <a:xfrm>
            <a:off x="1184370" y="1864670"/>
            <a:ext cx="7975600" cy="34778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Courier New" panose="02070309020205020404" pitchFamily="49" charset="0"/>
              </a:rPr>
              <a:t>void</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display_queueA</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i</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if</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frontA</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–1</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pt-BR" sz="2000" dirty="0">
                <a:solidFill>
                  <a:srgbClr val="000000"/>
                </a:solidFill>
                <a:highlight>
                  <a:srgbClr val="FFFFFF"/>
                </a:highlight>
                <a:latin typeface="Courier New" panose="02070309020205020404" pitchFamily="49" charset="0"/>
              </a:rPr>
              <a:t>    printf</a:t>
            </a:r>
            <a:r>
              <a:rPr lang="pt-BR" sz="2000" b="1" dirty="0">
                <a:solidFill>
                  <a:srgbClr val="000080"/>
                </a:solidFill>
                <a:highlight>
                  <a:srgbClr val="FFFFFF"/>
                </a:highlight>
                <a:latin typeface="Courier New" panose="02070309020205020404" pitchFamily="49" charset="0"/>
              </a:rPr>
              <a:t>(</a:t>
            </a:r>
            <a:r>
              <a:rPr lang="pt-BR" sz="2000" dirty="0">
                <a:solidFill>
                  <a:srgbClr val="808080"/>
                </a:solidFill>
                <a:highlight>
                  <a:srgbClr val="FFFFFF"/>
                </a:highlight>
                <a:latin typeface="Courier New" panose="02070309020205020404" pitchFamily="49" charset="0"/>
              </a:rPr>
              <a:t>"\n QUEUE A IS EMPTY"</a:t>
            </a:r>
            <a:r>
              <a:rPr lang="pt-BR" sz="2000" b="1" dirty="0">
                <a:solidFill>
                  <a:srgbClr val="000080"/>
                </a:solidFill>
                <a:highlight>
                  <a:srgbClr val="FFFFFF"/>
                </a:highlight>
                <a:latin typeface="Courier New" panose="02070309020205020404" pitchFamily="49" charset="0"/>
              </a:rPr>
              <a:t>);</a:t>
            </a:r>
            <a:endParaRPr lang="pt-B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nn-NO" sz="2000" dirty="0">
                <a:solidFill>
                  <a:srgbClr val="000000"/>
                </a:solidFill>
                <a:highlight>
                  <a:srgbClr val="FFFFFF"/>
                </a:highlight>
                <a:latin typeface="Courier New" panose="02070309020205020404" pitchFamily="49" charset="0"/>
              </a:rPr>
              <a:t>    </a:t>
            </a:r>
            <a:r>
              <a:rPr lang="nn-NO" sz="2000" b="1" dirty="0">
                <a:solidFill>
                  <a:srgbClr val="0000FF"/>
                </a:solidFill>
                <a:highlight>
                  <a:srgbClr val="FFFFFF"/>
                </a:highlight>
                <a:latin typeface="Courier New" panose="02070309020205020404" pitchFamily="49" charset="0"/>
              </a:rPr>
              <a:t>for</a:t>
            </a:r>
            <a:r>
              <a:rPr lang="nn-NO" sz="2000" dirty="0">
                <a:solidFill>
                  <a:srgbClr val="000000"/>
                </a:solidFill>
                <a:highlight>
                  <a:srgbClr val="FFFFFF"/>
                </a:highlight>
                <a:latin typeface="Courier New" panose="02070309020205020404" pitchFamily="49" charset="0"/>
              </a:rPr>
              <a:t> </a:t>
            </a:r>
            <a:r>
              <a:rPr lang="nn-NO" sz="2000" b="1" dirty="0">
                <a:solidFill>
                  <a:srgbClr val="000080"/>
                </a:solidFill>
                <a:highlight>
                  <a:srgbClr val="FFFFFF"/>
                </a:highlight>
                <a:latin typeface="Courier New" panose="02070309020205020404" pitchFamily="49" charset="0"/>
              </a:rPr>
              <a:t>(</a:t>
            </a:r>
            <a:r>
              <a:rPr lang="nn-NO" sz="2000" dirty="0">
                <a:solidFill>
                  <a:srgbClr val="000000"/>
                </a:solidFill>
                <a:highlight>
                  <a:srgbClr val="FFFFFF"/>
                </a:highlight>
                <a:latin typeface="Courier New" panose="02070309020205020404" pitchFamily="49" charset="0"/>
              </a:rPr>
              <a:t>i </a:t>
            </a:r>
            <a:r>
              <a:rPr lang="nn-NO" sz="2000" b="1" dirty="0">
                <a:solidFill>
                  <a:srgbClr val="000080"/>
                </a:solidFill>
                <a:highlight>
                  <a:srgbClr val="FFFFFF"/>
                </a:highlight>
                <a:latin typeface="Courier New" panose="02070309020205020404" pitchFamily="49" charset="0"/>
              </a:rPr>
              <a:t>=</a:t>
            </a:r>
            <a:r>
              <a:rPr lang="nn-NO" sz="2000" dirty="0">
                <a:solidFill>
                  <a:srgbClr val="000000"/>
                </a:solidFill>
                <a:highlight>
                  <a:srgbClr val="FFFFFF"/>
                </a:highlight>
                <a:latin typeface="Courier New" panose="02070309020205020404" pitchFamily="49" charset="0"/>
              </a:rPr>
              <a:t> frontA</a:t>
            </a:r>
            <a:r>
              <a:rPr lang="nn-NO" sz="2000" b="1" dirty="0">
                <a:solidFill>
                  <a:srgbClr val="000080"/>
                </a:solidFill>
                <a:highlight>
                  <a:srgbClr val="FFFFFF"/>
                </a:highlight>
                <a:latin typeface="Courier New" panose="02070309020205020404" pitchFamily="49" charset="0"/>
              </a:rPr>
              <a:t>;</a:t>
            </a:r>
            <a:r>
              <a:rPr lang="nn-NO" sz="2000" dirty="0">
                <a:solidFill>
                  <a:srgbClr val="000000"/>
                </a:solidFill>
                <a:highlight>
                  <a:srgbClr val="FFFFFF"/>
                </a:highlight>
                <a:latin typeface="Courier New" panose="02070309020205020404" pitchFamily="49" charset="0"/>
              </a:rPr>
              <a:t> i </a:t>
            </a:r>
            <a:r>
              <a:rPr lang="nn-NO" sz="2000" b="1" dirty="0">
                <a:solidFill>
                  <a:srgbClr val="000080"/>
                </a:solidFill>
                <a:highlight>
                  <a:srgbClr val="FFFFFF"/>
                </a:highlight>
                <a:latin typeface="Courier New" panose="02070309020205020404" pitchFamily="49" charset="0"/>
              </a:rPr>
              <a:t>&lt;=</a:t>
            </a:r>
            <a:r>
              <a:rPr lang="nn-NO" sz="2000" dirty="0">
                <a:solidFill>
                  <a:srgbClr val="000000"/>
                </a:solidFill>
                <a:highlight>
                  <a:srgbClr val="FFFFFF"/>
                </a:highlight>
                <a:latin typeface="Courier New" panose="02070309020205020404" pitchFamily="49" charset="0"/>
              </a:rPr>
              <a:t> rearA</a:t>
            </a:r>
            <a:r>
              <a:rPr lang="nn-NO" sz="2000" b="1" dirty="0">
                <a:solidFill>
                  <a:srgbClr val="000080"/>
                </a:solidFill>
                <a:highlight>
                  <a:srgbClr val="FFFFFF"/>
                </a:highlight>
                <a:latin typeface="Courier New" panose="02070309020205020404" pitchFamily="49" charset="0"/>
              </a:rPr>
              <a:t>;</a:t>
            </a:r>
            <a:r>
              <a:rPr lang="nn-NO" sz="2000" dirty="0">
                <a:solidFill>
                  <a:srgbClr val="000000"/>
                </a:solidFill>
                <a:highlight>
                  <a:srgbClr val="FFFFFF"/>
                </a:highlight>
                <a:latin typeface="Courier New" panose="02070309020205020404" pitchFamily="49" charset="0"/>
              </a:rPr>
              <a:t> i</a:t>
            </a:r>
            <a:r>
              <a:rPr lang="nn-NO" sz="2000" b="1" dirty="0">
                <a:solidFill>
                  <a:srgbClr val="000080"/>
                </a:solidFill>
                <a:highlight>
                  <a:srgbClr val="FFFFFF"/>
                </a:highlight>
                <a:latin typeface="Courier New" panose="02070309020205020404" pitchFamily="49" charset="0"/>
              </a:rPr>
              <a:t>++)</a:t>
            </a:r>
            <a:endParaRPr lang="nn-NO"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"\t %d"</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QUEUE</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i</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370641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Files multiples : primitives</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565200" indent="-457200" algn="just">
              <a:spcBef>
                <a:spcPts val="938"/>
              </a:spcBef>
              <a:buSzPct val="100000"/>
              <a:buFontTx/>
              <a:buChar char="-"/>
            </a:pPr>
            <a:r>
              <a:rPr lang="fr-FR" sz="2800" b="1" spc="-1" dirty="0" err="1">
                <a:solidFill>
                  <a:srgbClr val="000000"/>
                </a:solidFill>
              </a:rPr>
              <a:t>insertB</a:t>
            </a:r>
            <a:endParaRPr lang="fr-FR" sz="2800" b="1" spc="-1" dirty="0">
              <a:solidFill>
                <a:srgbClr val="000000"/>
              </a:solidFill>
            </a:endParaRPr>
          </a:p>
          <a:p>
            <a:pPr marL="565200" lvl="1" algn="just">
              <a:spcBef>
                <a:spcPts val="938"/>
              </a:spcBef>
              <a:buSzPct val="100000"/>
            </a:pPr>
            <a:endParaRPr lang="fr-FR" sz="2800" spc="-1" dirty="0">
              <a:solidFill>
                <a:srgbClr val="000000"/>
              </a:solidFill>
            </a:endParaRPr>
          </a:p>
        </p:txBody>
      </p:sp>
      <p:sp>
        <p:nvSpPr>
          <p:cNvPr id="4" name="Rectangle 3">
            <a:extLst>
              <a:ext uri="{FF2B5EF4-FFF2-40B4-BE49-F238E27FC236}">
                <a16:creationId xmlns:a16="http://schemas.microsoft.com/office/drawing/2014/main" id="{C495C862-363B-4D2D-B922-5EC869D25FF4}"/>
              </a:ext>
            </a:extLst>
          </p:cNvPr>
          <p:cNvSpPr/>
          <p:nvPr/>
        </p:nvSpPr>
        <p:spPr>
          <a:xfrm>
            <a:off x="1184370" y="1864670"/>
            <a:ext cx="7975600" cy="470898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Courier New" panose="02070309020205020404" pitchFamily="49" charset="0"/>
              </a:rPr>
              <a:t>void</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insertB</a:t>
            </a:r>
            <a:r>
              <a:rPr lang="fr-FR" sz="2000" b="1" dirty="0">
                <a:solidFill>
                  <a:srgbClr val="000080"/>
                </a:solidFill>
                <a:highlight>
                  <a:srgbClr val="FFFFFF"/>
                </a:highlight>
                <a:latin typeface="Courier New" panose="02070309020205020404" pitchFamily="49" charset="0"/>
              </a:rPr>
              <a:t>(</a:t>
            </a:r>
            <a:r>
              <a:rPr lang="fr-FR" sz="2000" dirty="0" err="1">
                <a:solidFill>
                  <a:srgbClr val="8000FF"/>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val</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if</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rearA</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rearB</a:t>
            </a:r>
            <a:r>
              <a:rPr lang="fr-FR" sz="2000" dirty="0">
                <a:solidFill>
                  <a:srgbClr val="000000"/>
                </a:solidFill>
                <a:highlight>
                  <a:srgbClr val="FFFFFF"/>
                </a:highlight>
                <a:latin typeface="Courier New" panose="02070309020205020404" pitchFamily="49" charset="0"/>
              </a:rPr>
              <a:t>– </a:t>
            </a:r>
            <a:r>
              <a:rPr lang="fr-FR" sz="2000" dirty="0">
                <a:solidFill>
                  <a:srgbClr val="FF8000"/>
                </a:solidFill>
                <a:highlight>
                  <a:srgbClr val="FFFFFF"/>
                </a:highlight>
                <a:latin typeface="Courier New" panose="02070309020205020404" pitchFamily="49" charset="0"/>
              </a:rPr>
              <a:t>1</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"\n OVERFLOW"</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rearB</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MAX </a:t>
            </a:r>
            <a:r>
              <a:rPr lang="en-US" sz="2000" b="1" dirty="0">
                <a:solidFill>
                  <a:srgbClr val="000080"/>
                </a:solidFill>
                <a:highlight>
                  <a:srgbClr val="FFFFFF"/>
                </a:highlight>
                <a:latin typeface="Courier New" panose="02070309020205020404" pitchFamily="49" charset="0"/>
              </a:rPr>
              <a:t>&amp;&amp;</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frontB</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rearB</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frontB</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MAX– </a:t>
            </a:r>
            <a:r>
              <a:rPr lang="fr-FR" sz="2000" dirty="0">
                <a:solidFill>
                  <a:srgbClr val="FF8000"/>
                </a:solidFill>
                <a:highlight>
                  <a:srgbClr val="FFFFFF"/>
                </a:highlight>
                <a:latin typeface="Courier New" panose="02070309020205020404" pitchFamily="49" charset="0"/>
              </a:rPr>
              <a:t>1</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QUEUE</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rearB</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val</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QUEUE</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rearB</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val</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097137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Files multiples : primitives</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565200" indent="-457200" algn="just">
              <a:spcBef>
                <a:spcPts val="938"/>
              </a:spcBef>
              <a:buSzPct val="100000"/>
              <a:buFontTx/>
              <a:buChar char="-"/>
            </a:pPr>
            <a:r>
              <a:rPr lang="fr-FR" sz="2800" b="1" spc="-1" dirty="0" err="1">
                <a:solidFill>
                  <a:srgbClr val="000000"/>
                </a:solidFill>
              </a:rPr>
              <a:t>deleteB</a:t>
            </a:r>
            <a:endParaRPr lang="fr-FR" sz="2800" b="1" spc="-1" dirty="0">
              <a:solidFill>
                <a:srgbClr val="000000"/>
              </a:solidFill>
            </a:endParaRPr>
          </a:p>
          <a:p>
            <a:pPr marL="565200" lvl="1" algn="just">
              <a:spcBef>
                <a:spcPts val="938"/>
              </a:spcBef>
              <a:buSzPct val="100000"/>
            </a:pPr>
            <a:endParaRPr lang="fr-FR" sz="2800" spc="-1" dirty="0">
              <a:solidFill>
                <a:srgbClr val="000000"/>
              </a:solidFill>
            </a:endParaRPr>
          </a:p>
        </p:txBody>
      </p:sp>
      <p:sp>
        <p:nvSpPr>
          <p:cNvPr id="4" name="Rectangle 3">
            <a:extLst>
              <a:ext uri="{FF2B5EF4-FFF2-40B4-BE49-F238E27FC236}">
                <a16:creationId xmlns:a16="http://schemas.microsoft.com/office/drawing/2014/main" id="{C495C862-363B-4D2D-B922-5EC869D25FF4}"/>
              </a:ext>
            </a:extLst>
          </p:cNvPr>
          <p:cNvSpPr/>
          <p:nvPr/>
        </p:nvSpPr>
        <p:spPr>
          <a:xfrm>
            <a:off x="1184370" y="1796430"/>
            <a:ext cx="7975600" cy="48013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deleteB</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8000FF"/>
                </a:solidFill>
                <a:highlight>
                  <a:srgbClr val="FFFFFF"/>
                </a:highlight>
                <a:latin typeface="Courier New" panose="02070309020205020404" pitchFamily="49" charset="0"/>
              </a:rPr>
              <a:t>int</a:t>
            </a:r>
            <a:r>
              <a:rPr lang="fr-FR" dirty="0">
                <a:solidFill>
                  <a:srgbClr val="000000"/>
                </a:solidFill>
                <a:highlight>
                  <a:srgbClr val="FFFFFF"/>
                </a:highlight>
                <a:latin typeface="Courier New" panose="02070309020205020404" pitchFamily="49" charset="0"/>
              </a:rPr>
              <a:t> val</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frontB</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MAX</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printf</a:t>
            </a:r>
            <a:r>
              <a:rPr lang="fr-FR" b="1" dirty="0">
                <a:solidFill>
                  <a:srgbClr val="000080"/>
                </a:solidFill>
                <a:highlight>
                  <a:srgbClr val="FFFFFF"/>
                </a:highlight>
                <a:latin typeface="Courier New" panose="02070309020205020404" pitchFamily="49" charset="0"/>
              </a:rPr>
              <a:t>(</a:t>
            </a:r>
            <a:r>
              <a:rPr lang="fr-FR" dirty="0">
                <a:solidFill>
                  <a:srgbClr val="808080"/>
                </a:solidFill>
                <a:highlight>
                  <a:srgbClr val="FFFFFF"/>
                </a:highlight>
                <a:latin typeface="Courier New" panose="02070309020205020404" pitchFamily="49" charset="0"/>
              </a:rPr>
              <a:t>"\n UNDERFLOW"</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return– </a:t>
            </a:r>
            <a:r>
              <a:rPr lang="fr-FR" dirty="0">
                <a:solidFill>
                  <a:srgbClr val="FF8000"/>
                </a:solidFill>
                <a:highlight>
                  <a:srgbClr val="FFFFFF"/>
                </a:highlight>
                <a:latin typeface="Courier New" panose="02070309020205020404" pitchFamily="49" charset="0"/>
              </a:rPr>
              <a:t>1</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err="1">
                <a:solidFill>
                  <a:srgbClr val="0000FF"/>
                </a:solidFill>
                <a:highlight>
                  <a:srgbClr val="FFFFFF"/>
                </a:highlight>
                <a:latin typeface="Courier New" panose="02070309020205020404" pitchFamily="49" charset="0"/>
              </a:rPr>
              <a:t>else</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val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QUEUE</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frontB</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frontB</a:t>
            </a:r>
            <a:r>
              <a:rPr lang="fr-FR" dirty="0">
                <a:solidFill>
                  <a:srgbClr val="000000"/>
                </a:solidFill>
                <a:highlight>
                  <a:srgbClr val="FFFFFF"/>
                </a:highlight>
                <a:latin typeface="Courier New" panose="02070309020205020404" pitchFamily="49" charset="0"/>
              </a:rPr>
              <a:t>––</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if</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err="1">
                <a:solidFill>
                  <a:srgbClr val="000000"/>
                </a:solidFill>
                <a:highlight>
                  <a:srgbClr val="FFFFFF"/>
                </a:highlight>
                <a:latin typeface="Courier New" panose="02070309020205020404" pitchFamily="49" charset="0"/>
              </a:rPr>
              <a:t>frontB</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&lt;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rearB</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frontB</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a:t>
            </a:r>
            <a:r>
              <a:rPr lang="fr-FR" dirty="0" err="1">
                <a:solidFill>
                  <a:srgbClr val="000000"/>
                </a:solidFill>
                <a:highlight>
                  <a:srgbClr val="FFFFFF"/>
                </a:highlight>
                <a:latin typeface="Courier New" panose="02070309020205020404" pitchFamily="49" charset="0"/>
              </a:rPr>
              <a:t>rearB</a:t>
            </a:r>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r>
              <a:rPr lang="fr-FR" dirty="0">
                <a:solidFill>
                  <a:srgbClr val="000000"/>
                </a:solidFill>
                <a:highlight>
                  <a:srgbClr val="FFFFFF"/>
                </a:highlight>
                <a:latin typeface="Courier New" panose="02070309020205020404" pitchFamily="49" charset="0"/>
              </a:rPr>
              <a:t> MAX</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FF"/>
                </a:solidFill>
                <a:highlight>
                  <a:srgbClr val="FFFFFF"/>
                </a:highlight>
                <a:latin typeface="Courier New" panose="02070309020205020404" pitchFamily="49" charset="0"/>
              </a:rPr>
              <a:t>return</a:t>
            </a:r>
            <a:r>
              <a:rPr lang="fr-FR" dirty="0">
                <a:solidFill>
                  <a:srgbClr val="000000"/>
                </a:solidFill>
                <a:highlight>
                  <a:srgbClr val="FFFFFF"/>
                </a:highlight>
                <a:latin typeface="Courier New" panose="02070309020205020404" pitchFamily="49" charset="0"/>
              </a:rPr>
              <a:t> val</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dirty="0">
                <a:solidFill>
                  <a:srgbClr val="000000"/>
                </a:solidFill>
                <a:highlight>
                  <a:srgbClr val="FFFFFF"/>
                </a:highlight>
                <a:latin typeface="Courier New" panose="02070309020205020404" pitchFamily="49" charset="0"/>
              </a:rPr>
              <a:t>  </a:t>
            </a:r>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a:p>
            <a:r>
              <a:rPr lang="fr-FR" b="1" dirty="0">
                <a:solidFill>
                  <a:srgbClr val="000080"/>
                </a:solidFill>
                <a:highlight>
                  <a:srgbClr val="FFFFFF"/>
                </a:highlight>
                <a:latin typeface="Courier New" panose="02070309020205020404" pitchFamily="49" charset="0"/>
              </a:rPr>
              <a:t>}</a:t>
            </a:r>
            <a:endParaRPr lang="fr-FR"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86067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Files multiples : primitives</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565200" indent="-457200" algn="just">
              <a:spcBef>
                <a:spcPts val="938"/>
              </a:spcBef>
              <a:buSzPct val="100000"/>
              <a:buFontTx/>
              <a:buChar char="-"/>
            </a:pPr>
            <a:r>
              <a:rPr lang="fr-FR" sz="2800" b="1" spc="-1" dirty="0" err="1">
                <a:solidFill>
                  <a:srgbClr val="000000"/>
                </a:solidFill>
              </a:rPr>
              <a:t>display_queueB</a:t>
            </a:r>
            <a:endParaRPr lang="fr-FR" sz="2800" b="1" spc="-1" dirty="0">
              <a:solidFill>
                <a:srgbClr val="000000"/>
              </a:solidFill>
            </a:endParaRPr>
          </a:p>
          <a:p>
            <a:pPr marL="565200" lvl="1" algn="just">
              <a:spcBef>
                <a:spcPts val="938"/>
              </a:spcBef>
              <a:buSzPct val="100000"/>
            </a:pPr>
            <a:endParaRPr lang="fr-FR" sz="2800" spc="-1" dirty="0">
              <a:solidFill>
                <a:srgbClr val="000000"/>
              </a:solidFill>
            </a:endParaRPr>
          </a:p>
        </p:txBody>
      </p:sp>
      <p:sp>
        <p:nvSpPr>
          <p:cNvPr id="4" name="Rectangle 3">
            <a:extLst>
              <a:ext uri="{FF2B5EF4-FFF2-40B4-BE49-F238E27FC236}">
                <a16:creationId xmlns:a16="http://schemas.microsoft.com/office/drawing/2014/main" id="{C495C862-363B-4D2D-B922-5EC869D25FF4}"/>
              </a:ext>
            </a:extLst>
          </p:cNvPr>
          <p:cNvSpPr/>
          <p:nvPr/>
        </p:nvSpPr>
        <p:spPr>
          <a:xfrm>
            <a:off x="1184370" y="1864670"/>
            <a:ext cx="7975600" cy="34778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Courier New" panose="02070309020205020404" pitchFamily="49" charset="0"/>
              </a:rPr>
              <a:t>void</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display_queueB</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i</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if</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err="1">
                <a:solidFill>
                  <a:srgbClr val="000000"/>
                </a:solidFill>
                <a:highlight>
                  <a:srgbClr val="FFFFFF"/>
                </a:highlight>
                <a:latin typeface="Courier New" panose="02070309020205020404" pitchFamily="49" charset="0"/>
              </a:rPr>
              <a:t>frontB</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MAX</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printf</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"\n QUEUE B IS EMPTY"</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err="1">
                <a:solidFill>
                  <a:srgbClr val="0000FF"/>
                </a:solidFill>
                <a:highlight>
                  <a:srgbClr val="FFFFFF"/>
                </a:highlight>
                <a:latin typeface="Courier New" panose="02070309020205020404" pitchFamily="49" charset="0"/>
              </a:rPr>
              <a:t>else</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FF"/>
                </a:solidFill>
                <a:highlight>
                  <a:srgbClr val="FFFFFF"/>
                </a:highlight>
                <a:latin typeface="Courier New" panose="02070309020205020404" pitchFamily="49" charset="0"/>
              </a:rPr>
              <a:t>for</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i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frontB</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i </a:t>
            </a:r>
            <a:r>
              <a:rPr lang="fr-FR" sz="2000" b="1" dirty="0">
                <a:solidFill>
                  <a:srgbClr val="000080"/>
                </a:solidFill>
                <a:highlight>
                  <a:srgbClr val="FFFFFF"/>
                </a:highlight>
                <a:latin typeface="Courier New" panose="02070309020205020404" pitchFamily="49" charset="0"/>
              </a:rPr>
              <a:t>&gt;=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rearB</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i––</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printf</a:t>
            </a:r>
            <a:r>
              <a:rPr lang="fr-FR" sz="2000" b="1" dirty="0">
                <a:solidFill>
                  <a:srgbClr val="000080"/>
                </a:solidFill>
                <a:highlight>
                  <a:srgbClr val="FFFFFF"/>
                </a:highlight>
                <a:latin typeface="Courier New" panose="02070309020205020404" pitchFamily="49" charset="0"/>
              </a:rPr>
              <a:t>(</a:t>
            </a:r>
            <a:r>
              <a:rPr lang="fr-FR" sz="2000" dirty="0">
                <a:solidFill>
                  <a:srgbClr val="808080"/>
                </a:solidFill>
                <a:highlight>
                  <a:srgbClr val="FFFFFF"/>
                </a:highlight>
                <a:latin typeface="Courier New" panose="02070309020205020404" pitchFamily="49" charset="0"/>
              </a:rPr>
              <a:t>"\t %d"</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QUEUE</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i</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81367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Les Types de Files</a:t>
            </a:r>
          </a:p>
          <a:p>
            <a:pPr marL="889200" lvl="1" indent="-324000">
              <a:spcBef>
                <a:spcPts val="938"/>
              </a:spcBef>
              <a:buSzPct val="100000"/>
              <a:buBlip>
                <a:blip r:embed="rId3"/>
              </a:buBlip>
            </a:pPr>
            <a:r>
              <a:rPr lang="fr-FR" sz="2670" spc="-1" dirty="0">
                <a:solidFill>
                  <a:srgbClr val="000000"/>
                </a:solidFill>
              </a:rPr>
              <a:t>File de priorité</a:t>
            </a:r>
          </a:p>
          <a:p>
            <a:pPr marL="1346400" lvl="2" indent="-324000">
              <a:spcBef>
                <a:spcPts val="938"/>
              </a:spcBef>
              <a:buSzPct val="100000"/>
              <a:buBlip>
                <a:blip r:embed="rId3"/>
              </a:buBlip>
            </a:pPr>
            <a:r>
              <a:rPr lang="fr-FR" sz="2670" spc="-1" dirty="0">
                <a:solidFill>
                  <a:srgbClr val="000000"/>
                </a:solidFill>
              </a:rPr>
              <a:t>Définition et Exemples d'utilisation</a:t>
            </a:r>
          </a:p>
          <a:p>
            <a:pPr marL="1346400" lvl="2" indent="-324000">
              <a:spcBef>
                <a:spcPts val="938"/>
              </a:spcBef>
              <a:buSzPct val="100000"/>
              <a:buBlip>
                <a:blip r:embed="rId3"/>
              </a:buBlip>
            </a:pPr>
            <a:r>
              <a:rPr lang="fr-FR" sz="2670" spc="-1" dirty="0">
                <a:solidFill>
                  <a:srgbClr val="000000"/>
                </a:solidFill>
              </a:rPr>
              <a:t>Représentation par listes chainées</a:t>
            </a:r>
          </a:p>
          <a:p>
            <a:pPr marL="1346400" lvl="2" indent="-324000">
              <a:spcBef>
                <a:spcPts val="938"/>
              </a:spcBef>
              <a:buSzPct val="100000"/>
              <a:buBlip>
                <a:blip r:embed="rId3"/>
              </a:buBlip>
            </a:pPr>
            <a:r>
              <a:rPr lang="fr-FR" sz="2670" spc="-1" dirty="0">
                <a:solidFill>
                  <a:srgbClr val="000000"/>
                </a:solidFill>
              </a:rPr>
              <a:t>Représentation contigüe</a:t>
            </a:r>
          </a:p>
          <a:p>
            <a:pPr marL="889200" lvl="1" indent="-324000">
              <a:spcBef>
                <a:spcPts val="938"/>
              </a:spcBef>
              <a:buSzPct val="100000"/>
              <a:buBlip>
                <a:blip r:embed="rId3"/>
              </a:buBlip>
            </a:pPr>
            <a:r>
              <a:rPr lang="fr-FR" sz="2670" spc="-1" dirty="0">
                <a:solidFill>
                  <a:srgbClr val="000000"/>
                </a:solidFill>
              </a:rPr>
              <a:t>Files multiples</a:t>
            </a:r>
          </a:p>
          <a:p>
            <a:pPr marL="1346400" lvl="2" indent="-324000">
              <a:spcBef>
                <a:spcPts val="938"/>
              </a:spcBef>
              <a:buSzPct val="100000"/>
              <a:buBlip>
                <a:blip r:embed="rId3"/>
              </a:buBlip>
            </a:pPr>
            <a:r>
              <a:rPr lang="fr-FR" sz="2670" spc="-1" dirty="0">
                <a:solidFill>
                  <a:srgbClr val="000000"/>
                </a:solidFill>
              </a:rPr>
              <a:t>Définition et Exemple</a:t>
            </a:r>
          </a:p>
          <a:p>
            <a:pPr marL="1346400" lvl="2" indent="-324000">
              <a:spcBef>
                <a:spcPts val="938"/>
              </a:spcBef>
              <a:buSzPct val="100000"/>
              <a:buBlip>
                <a:blip r:embed="rId3"/>
              </a:buBlip>
            </a:pPr>
            <a:r>
              <a:rPr lang="fr-FR" sz="2670" spc="-1" dirty="0">
                <a:solidFill>
                  <a:srgbClr val="000000"/>
                </a:solidFill>
              </a:rPr>
              <a:t>Primitives</a:t>
            </a:r>
          </a:p>
          <a:p>
            <a:pPr marL="108000">
              <a:spcBef>
                <a:spcPts val="938"/>
              </a:spcBef>
              <a:buSzPct val="100000"/>
            </a:pPr>
            <a:endParaRPr lang="fr-FR" sz="2670" spc="-1"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Les Types de Files</a:t>
            </a:r>
          </a:p>
          <a:p>
            <a:pPr marL="889200" lvl="1" indent="-324000">
              <a:spcBef>
                <a:spcPts val="938"/>
              </a:spcBef>
              <a:buSzPct val="100000"/>
              <a:buBlip>
                <a:blip r:embed="rId3"/>
              </a:buBlip>
            </a:pPr>
            <a:r>
              <a:rPr lang="fr-FR" sz="2670" spc="-1" dirty="0">
                <a:solidFill>
                  <a:srgbClr val="FF0000"/>
                </a:solidFill>
              </a:rPr>
              <a:t>File de priorité</a:t>
            </a:r>
          </a:p>
          <a:p>
            <a:pPr marL="1346400" lvl="2" indent="-324000">
              <a:spcBef>
                <a:spcPts val="938"/>
              </a:spcBef>
              <a:buSzPct val="100000"/>
              <a:buBlip>
                <a:blip r:embed="rId3"/>
              </a:buBlip>
            </a:pPr>
            <a:r>
              <a:rPr lang="fr-FR" sz="2670" spc="-1" dirty="0">
                <a:solidFill>
                  <a:srgbClr val="000000"/>
                </a:solidFill>
              </a:rPr>
              <a:t>Définition et Exemples d'utilisation</a:t>
            </a:r>
          </a:p>
          <a:p>
            <a:pPr marL="1346400" lvl="2" indent="-324000">
              <a:spcBef>
                <a:spcPts val="938"/>
              </a:spcBef>
              <a:buSzPct val="100000"/>
              <a:buBlip>
                <a:blip r:embed="rId3"/>
              </a:buBlip>
            </a:pPr>
            <a:r>
              <a:rPr lang="fr-FR" sz="2670" spc="-1" dirty="0">
                <a:solidFill>
                  <a:srgbClr val="000000"/>
                </a:solidFill>
              </a:rPr>
              <a:t>Représentation par listes chainées</a:t>
            </a:r>
          </a:p>
          <a:p>
            <a:pPr marL="1346400" lvl="2" indent="-324000">
              <a:spcBef>
                <a:spcPts val="938"/>
              </a:spcBef>
              <a:buSzPct val="100000"/>
              <a:buBlip>
                <a:blip r:embed="rId3"/>
              </a:buBlip>
            </a:pPr>
            <a:r>
              <a:rPr lang="fr-FR" sz="2670" spc="-1" dirty="0">
                <a:solidFill>
                  <a:srgbClr val="000000"/>
                </a:solidFill>
              </a:rPr>
              <a:t>Représentation contigüe</a:t>
            </a:r>
          </a:p>
          <a:p>
            <a:pPr marL="889200" lvl="1" indent="-324000">
              <a:spcBef>
                <a:spcPts val="938"/>
              </a:spcBef>
              <a:buSzPct val="100000"/>
              <a:buBlip>
                <a:blip r:embed="rId3"/>
              </a:buBlip>
            </a:pPr>
            <a:r>
              <a:rPr lang="fr-FR" sz="2670" spc="-1" dirty="0">
                <a:solidFill>
                  <a:srgbClr val="000000"/>
                </a:solidFill>
              </a:rPr>
              <a:t>Files multiples</a:t>
            </a:r>
          </a:p>
          <a:p>
            <a:pPr marL="1346400" lvl="2" indent="-324000">
              <a:spcBef>
                <a:spcPts val="938"/>
              </a:spcBef>
              <a:buSzPct val="100000"/>
              <a:buBlip>
                <a:blip r:embed="rId3"/>
              </a:buBlip>
            </a:pPr>
            <a:r>
              <a:rPr lang="fr-FR" sz="2670" spc="-1" dirty="0">
                <a:solidFill>
                  <a:srgbClr val="000000"/>
                </a:solidFill>
              </a:rPr>
              <a:t>Définition et Exemple</a:t>
            </a:r>
          </a:p>
          <a:p>
            <a:pPr marL="1346400" lvl="2" indent="-324000">
              <a:spcBef>
                <a:spcPts val="938"/>
              </a:spcBef>
              <a:buSzPct val="100000"/>
              <a:buBlip>
                <a:blip r:embed="rId3"/>
              </a:buBlip>
            </a:pPr>
            <a:r>
              <a:rPr lang="fr-FR" sz="2670" spc="-1" dirty="0">
                <a:solidFill>
                  <a:srgbClr val="000000"/>
                </a:solidFill>
              </a:rPr>
              <a:t>Primitives</a:t>
            </a:r>
          </a:p>
          <a:p>
            <a:pPr marL="108000">
              <a:spcBef>
                <a:spcPts val="938"/>
              </a:spcBef>
              <a:buSzPct val="100000"/>
            </a:pPr>
            <a:endParaRPr lang="fr-FR" sz="2670" spc="-1" dirty="0">
              <a:solidFill>
                <a:srgbClr val="000000"/>
              </a:solidFill>
            </a:endParaRPr>
          </a:p>
        </p:txBody>
      </p:sp>
    </p:spTree>
    <p:extLst>
      <p:ext uri="{BB962C8B-B14F-4D97-AF65-F5344CB8AC3E}">
        <p14:creationId xmlns:p14="http://schemas.microsoft.com/office/powerpoint/2010/main" val="400510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File de priorité </a:t>
            </a:r>
            <a:r>
              <a:rPr lang="fr-FR" sz="3200" cap="small" spc="-1" dirty="0">
                <a:solidFill>
                  <a:srgbClr val="666666"/>
                </a:solidFill>
              </a:rPr>
              <a:t>: Définition</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565200" indent="-457200" algn="just">
              <a:spcBef>
                <a:spcPts val="938"/>
              </a:spcBef>
              <a:buSzPct val="100000"/>
              <a:buFont typeface="Arial" panose="020B0604020202020204" pitchFamily="34" charset="0"/>
              <a:buChar char="•"/>
            </a:pPr>
            <a:r>
              <a:rPr lang="fr-FR" sz="2670" spc="-1" dirty="0">
                <a:solidFill>
                  <a:srgbClr val="000000"/>
                </a:solidFill>
              </a:rPr>
              <a:t>Une file de priorité est une file particulière contenant des éléments ayant chacun une </a:t>
            </a:r>
            <a:r>
              <a:rPr lang="fr-FR" sz="2670" b="1" spc="-1" dirty="0">
                <a:solidFill>
                  <a:srgbClr val="000000"/>
                </a:solidFill>
              </a:rPr>
              <a:t>priorité représentée </a:t>
            </a:r>
            <a:r>
              <a:rPr lang="fr-FR" sz="2670" spc="-1" dirty="0">
                <a:solidFill>
                  <a:srgbClr val="000000"/>
                </a:solidFill>
              </a:rPr>
              <a:t>par un nombre entier positif. </a:t>
            </a:r>
          </a:p>
          <a:p>
            <a:pPr marL="565200" indent="-457200" algn="just">
              <a:spcBef>
                <a:spcPts val="938"/>
              </a:spcBef>
              <a:buSzPct val="100000"/>
              <a:buFont typeface="Arial" panose="020B0604020202020204" pitchFamily="34" charset="0"/>
              <a:buChar char="•"/>
            </a:pPr>
            <a:r>
              <a:rPr lang="fr-FR" sz="2670" spc="-1" dirty="0">
                <a:solidFill>
                  <a:srgbClr val="000000"/>
                </a:solidFill>
              </a:rPr>
              <a:t>La priorité de l'élément sera utilisée pour déterminer l'ordre dans lequel les éléments seront traités. </a:t>
            </a:r>
          </a:p>
          <a:p>
            <a:pPr marL="565200" indent="-457200" algn="just">
              <a:spcBef>
                <a:spcPts val="938"/>
              </a:spcBef>
              <a:buSzPct val="100000"/>
              <a:buFont typeface="Arial" panose="020B0604020202020204" pitchFamily="34" charset="0"/>
              <a:buChar char="•"/>
            </a:pPr>
            <a:r>
              <a:rPr lang="fr-FR" sz="2670" spc="-1" dirty="0">
                <a:solidFill>
                  <a:srgbClr val="000000"/>
                </a:solidFill>
              </a:rPr>
              <a:t>Les règles générales de traitement des éléments d'une file d'attente prioritaire sont:</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Un élément avec une priorité plus élevée est traité avant un élément avec une priorité inférieure.</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Deux éléments avec la même priorité sont traités sur la base du premier arrivé, premier servi (FIFO).</a:t>
            </a:r>
          </a:p>
          <a:p>
            <a:pPr marL="108000" algn="just">
              <a:spcBef>
                <a:spcPts val="938"/>
              </a:spcBef>
              <a:buSzPct val="100000"/>
            </a:pPr>
            <a:endParaRPr lang="fr-FR" sz="2670" spc="-1" dirty="0">
              <a:solidFill>
                <a:srgbClr val="000000"/>
              </a:solidFill>
            </a:endParaRPr>
          </a:p>
        </p:txBody>
      </p:sp>
    </p:spTree>
    <p:extLst>
      <p:ext uri="{BB962C8B-B14F-4D97-AF65-F5344CB8AC3E}">
        <p14:creationId xmlns:p14="http://schemas.microsoft.com/office/powerpoint/2010/main" val="365819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File </a:t>
            </a:r>
            <a:r>
              <a:rPr lang="fr-FR" sz="3200" cap="small" spc="-1" dirty="0">
                <a:solidFill>
                  <a:srgbClr val="666666"/>
                </a:solidFill>
              </a:rPr>
              <a:t>de priorité : Exemples d'utilisation </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565200" indent="-457200">
              <a:spcBef>
                <a:spcPts val="938"/>
              </a:spcBef>
              <a:buSzPct val="100000"/>
              <a:buFont typeface="Arial" panose="020B0604020202020204" pitchFamily="34" charset="0"/>
              <a:buChar char="•"/>
            </a:pPr>
            <a:r>
              <a:rPr lang="fr-FR" sz="2670" spc="-1" dirty="0">
                <a:solidFill>
                  <a:srgbClr val="000000"/>
                </a:solidFill>
              </a:rPr>
              <a:t>Ordonnancement des tâches d'un système d'exploitation.</a:t>
            </a:r>
          </a:p>
          <a:p>
            <a:pPr marL="565200" indent="-457200">
              <a:spcBef>
                <a:spcPts val="938"/>
              </a:spcBef>
              <a:buSzPct val="100000"/>
              <a:buFont typeface="Arial" panose="020B0604020202020204" pitchFamily="34" charset="0"/>
              <a:buChar char="•"/>
            </a:pPr>
            <a:r>
              <a:rPr lang="fr-FR" sz="2670" spc="-1" dirty="0">
                <a:solidFill>
                  <a:srgbClr val="000000"/>
                </a:solidFill>
              </a:rPr>
              <a:t>Application boursière (d'après Rolf Ingold)</a:t>
            </a:r>
          </a:p>
          <a:p>
            <a:pPr marL="565200" indent="-457200">
              <a:spcBef>
                <a:spcPts val="938"/>
              </a:spcBef>
              <a:buSzPct val="100000"/>
              <a:buFont typeface="Arial" panose="020B0604020202020204" pitchFamily="34" charset="0"/>
              <a:buChar char="•"/>
            </a:pPr>
            <a:r>
              <a:rPr lang="fr-FR" sz="2670" spc="-1" dirty="0">
                <a:solidFill>
                  <a:srgbClr val="000000"/>
                </a:solidFill>
              </a:rPr>
              <a:t>Contrôle aérien</a:t>
            </a:r>
          </a:p>
          <a:p>
            <a:pPr marL="565200" indent="-457200">
              <a:spcBef>
                <a:spcPts val="938"/>
              </a:spcBef>
              <a:buSzPct val="100000"/>
              <a:buFont typeface="Arial" panose="020B0604020202020204" pitchFamily="34" charset="0"/>
              <a:buChar char="•"/>
            </a:pPr>
            <a:r>
              <a:rPr lang="fr-FR" sz="2670" spc="-1" dirty="0">
                <a:solidFill>
                  <a:srgbClr val="000000"/>
                </a:solidFill>
              </a:rPr>
              <a:t>Etc…</a:t>
            </a:r>
          </a:p>
          <a:p>
            <a:pPr marL="565200" indent="-457200">
              <a:spcBef>
                <a:spcPts val="938"/>
              </a:spcBef>
              <a:buSzPct val="100000"/>
              <a:buFont typeface="Arial" panose="020B0604020202020204" pitchFamily="34" charset="0"/>
              <a:buChar char="•"/>
            </a:pPr>
            <a:endParaRPr lang="fr-FR" sz="2670" spc="-1" dirty="0">
              <a:solidFill>
                <a:srgbClr val="000000"/>
              </a:solidFill>
            </a:endParaRPr>
          </a:p>
          <a:p>
            <a:pPr marL="565200" indent="-457200">
              <a:spcBef>
                <a:spcPts val="938"/>
              </a:spcBef>
              <a:buSzPct val="100000"/>
              <a:buFont typeface="Arial" panose="020B0604020202020204" pitchFamily="34" charset="0"/>
              <a:buChar char="•"/>
            </a:pPr>
            <a:endParaRPr lang="fr-FR" sz="2670" spc="-1" dirty="0">
              <a:solidFill>
                <a:srgbClr val="000000"/>
              </a:solidFill>
            </a:endParaRPr>
          </a:p>
          <a:p>
            <a:pPr marL="108000">
              <a:spcBef>
                <a:spcPts val="938"/>
              </a:spcBef>
              <a:buSzPct val="100000"/>
            </a:pPr>
            <a:endParaRPr lang="fr-FR" sz="2670" spc="-1" dirty="0">
              <a:solidFill>
                <a:srgbClr val="000000"/>
              </a:solidFill>
            </a:endParaRPr>
          </a:p>
        </p:txBody>
      </p:sp>
      <p:sp>
        <p:nvSpPr>
          <p:cNvPr id="4" name="Text Box 24">
            <a:extLst>
              <a:ext uri="{FF2B5EF4-FFF2-40B4-BE49-F238E27FC236}">
                <a16:creationId xmlns:a16="http://schemas.microsoft.com/office/drawing/2014/main" id="{C3599B59-6B2F-4F8D-A68C-B67C2BA1FDF5}"/>
              </a:ext>
            </a:extLst>
          </p:cNvPr>
          <p:cNvSpPr txBox="1">
            <a:spLocks noChangeArrowheads="1"/>
          </p:cNvSpPr>
          <p:nvPr/>
        </p:nvSpPr>
        <p:spPr bwMode="auto">
          <a:xfrm>
            <a:off x="2443202" y="4269865"/>
            <a:ext cx="5080000" cy="1938992"/>
          </a:xfrm>
          <a:prstGeom prst="rect">
            <a:avLst/>
          </a:prstGeom>
          <a:solidFill>
            <a:schemeClr val="bg1"/>
          </a:solidFill>
          <a:ln w="9525">
            <a:solidFill>
              <a:schemeClr val="tx1"/>
            </a:solidFill>
            <a:miter lim="800000"/>
            <a:headEnd/>
            <a:tailEnd/>
          </a:ln>
          <a:effectLst/>
        </p:spPr>
        <p:txBody>
          <a:bodyPr wrap="square">
            <a:spAutoFit/>
          </a:bodyPr>
          <a:lstStyle/>
          <a:p>
            <a:pPr marL="108000" algn="just">
              <a:spcBef>
                <a:spcPts val="938"/>
              </a:spcBef>
              <a:buSzPct val="100000"/>
            </a:pPr>
            <a:r>
              <a:rPr lang="fr-FR" sz="2000" spc="-1" dirty="0">
                <a:solidFill>
                  <a:srgbClr val="000000"/>
                </a:solidFill>
              </a:rPr>
              <a:t>Une file de priorité peut être considérée comme une file d'attente modifiée dans laquelle lorsqu'un élément doit être supprimé de la file d'attente, celui qui a la priorité la plus élevée est récupéré en premier.</a:t>
            </a:r>
          </a:p>
        </p:txBody>
      </p:sp>
      <p:pic>
        <p:nvPicPr>
          <p:cNvPr id="6" name="Graphique 5" descr="Ampoule et engrenage">
            <a:extLst>
              <a:ext uri="{FF2B5EF4-FFF2-40B4-BE49-F238E27FC236}">
                <a16:creationId xmlns:a16="http://schemas.microsoft.com/office/drawing/2014/main" id="{E43E1530-65D7-400F-90AD-4880AA05C5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6002" y="3322637"/>
            <a:ext cx="914400" cy="914400"/>
          </a:xfrm>
          <a:prstGeom prst="rect">
            <a:avLst/>
          </a:prstGeom>
        </p:spPr>
      </p:pic>
    </p:spTree>
    <p:extLst>
      <p:ext uri="{BB962C8B-B14F-4D97-AF65-F5344CB8AC3E}">
        <p14:creationId xmlns:p14="http://schemas.microsoft.com/office/powerpoint/2010/main" val="398918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File de priorité </a:t>
            </a:r>
            <a:r>
              <a:rPr lang="fr-FR" sz="3200" b="0" strike="noStrike" cap="small" spc="-1">
                <a:solidFill>
                  <a:srgbClr val="666666"/>
                </a:solidFill>
                <a:latin typeface="Arial"/>
              </a:rPr>
              <a:t>: Implémentation </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108000">
              <a:spcBef>
                <a:spcPts val="938"/>
              </a:spcBef>
              <a:buSzPct val="100000"/>
            </a:pPr>
            <a:r>
              <a:rPr lang="fr-FR" sz="4000" b="1" spc="-1" dirty="0">
                <a:solidFill>
                  <a:srgbClr val="000000"/>
                </a:solidFill>
              </a:rPr>
              <a:t>Représentation d’une file de priorité:</a:t>
            </a:r>
          </a:p>
          <a:p>
            <a:pPr marL="679500" indent="-571500">
              <a:spcBef>
                <a:spcPts val="938"/>
              </a:spcBef>
              <a:buSzPct val="100000"/>
              <a:buFont typeface="Arial" panose="020B0604020202020204" pitchFamily="34" charset="0"/>
              <a:buChar char="•"/>
            </a:pPr>
            <a:r>
              <a:rPr lang="fr-FR" sz="4000" u="sng" spc="-1" dirty="0">
                <a:solidFill>
                  <a:srgbClr val="000000"/>
                </a:solidFill>
              </a:rPr>
              <a:t>Représentation par liste chainée</a:t>
            </a:r>
          </a:p>
          <a:p>
            <a:pPr marL="679500" indent="-571500">
              <a:spcBef>
                <a:spcPts val="938"/>
              </a:spcBef>
              <a:buSzPct val="100000"/>
              <a:buFont typeface="Arial" panose="020B0604020202020204" pitchFamily="34" charset="0"/>
              <a:buChar char="•"/>
            </a:pPr>
            <a:r>
              <a:rPr lang="fr-FR" sz="4000" u="sng" spc="-1" dirty="0">
                <a:solidFill>
                  <a:srgbClr val="000000"/>
                </a:solidFill>
              </a:rPr>
              <a:t>Représentation contiguë (tableaux)</a:t>
            </a:r>
            <a:r>
              <a:rPr lang="fr-FR" sz="4000" spc="-1" dirty="0">
                <a:solidFill>
                  <a:srgbClr val="000000"/>
                </a:solidFill>
              </a:rPr>
              <a:t> </a:t>
            </a:r>
          </a:p>
          <a:p>
            <a:pPr marL="679500" indent="-571500">
              <a:spcBef>
                <a:spcPts val="938"/>
              </a:spcBef>
              <a:buSzPct val="100000"/>
              <a:buFont typeface="Arial" panose="020B0604020202020204" pitchFamily="34" charset="0"/>
              <a:buChar char="•"/>
            </a:pPr>
            <a:r>
              <a:rPr lang="fr-FR" sz="4000" spc="-1" dirty="0">
                <a:solidFill>
                  <a:srgbClr val="000000"/>
                </a:solidFill>
              </a:rPr>
              <a:t>Représentation par pile</a:t>
            </a:r>
          </a:p>
          <a:p>
            <a:pPr marL="108000">
              <a:spcBef>
                <a:spcPts val="938"/>
              </a:spcBef>
              <a:buSzPct val="100000"/>
            </a:pPr>
            <a:endParaRPr lang="fr-FR" sz="4000" spc="-1" dirty="0">
              <a:solidFill>
                <a:srgbClr val="000000"/>
              </a:solidFill>
            </a:endParaRPr>
          </a:p>
        </p:txBody>
      </p:sp>
    </p:spTree>
    <p:extLst>
      <p:ext uri="{BB962C8B-B14F-4D97-AF65-F5344CB8AC3E}">
        <p14:creationId xmlns:p14="http://schemas.microsoft.com/office/powerpoint/2010/main" val="682877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Représentation par Liste chainée</a:t>
            </a:r>
          </a:p>
        </p:txBody>
      </p:sp>
      <p:sp>
        <p:nvSpPr>
          <p:cNvPr id="193" name="TextShape 2"/>
          <p:cNvSpPr txBox="1"/>
          <p:nvPr/>
        </p:nvSpPr>
        <p:spPr>
          <a:xfrm>
            <a:off x="504000" y="1053144"/>
            <a:ext cx="9071640" cy="566388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Lorsqu'une file d'attente prioritaire est implémentée à l'aide d'une liste chaînée, chaque nœud de la liste comprendra trois parties: </a:t>
            </a:r>
          </a:p>
          <a:p>
            <a:pPr marL="565200" indent="-457200" algn="just">
              <a:spcBef>
                <a:spcPts val="938"/>
              </a:spcBef>
              <a:buSzPct val="100000"/>
              <a:buFont typeface="Arial" panose="020B0604020202020204" pitchFamily="34" charset="0"/>
              <a:buChar char="•"/>
            </a:pPr>
            <a:r>
              <a:rPr lang="fr-FR" sz="2400" spc="-1" dirty="0">
                <a:solidFill>
                  <a:srgbClr val="000000"/>
                </a:solidFill>
              </a:rPr>
              <a:t>la partie informations ou données, </a:t>
            </a:r>
          </a:p>
          <a:p>
            <a:pPr marL="565200" indent="-457200" algn="just">
              <a:spcBef>
                <a:spcPts val="938"/>
              </a:spcBef>
              <a:buSzPct val="100000"/>
              <a:buFont typeface="Arial" panose="020B0604020202020204" pitchFamily="34" charset="0"/>
              <a:buChar char="•"/>
            </a:pPr>
            <a:r>
              <a:rPr lang="fr-FR" sz="2400" spc="-1" dirty="0">
                <a:solidFill>
                  <a:srgbClr val="000000"/>
                </a:solidFill>
              </a:rPr>
              <a:t>le numéro de priorité de l'élément, et </a:t>
            </a:r>
          </a:p>
          <a:p>
            <a:pPr marL="565200" indent="-457200" algn="just">
              <a:spcBef>
                <a:spcPts val="938"/>
              </a:spcBef>
              <a:buSzPct val="100000"/>
              <a:buFont typeface="Arial" panose="020B0604020202020204" pitchFamily="34" charset="0"/>
              <a:buChar char="•"/>
            </a:pPr>
            <a:r>
              <a:rPr lang="fr-FR" sz="2400" spc="-1" dirty="0">
                <a:solidFill>
                  <a:srgbClr val="000000"/>
                </a:solidFill>
              </a:rPr>
              <a:t>l'adresse du suivant élément. </a:t>
            </a:r>
          </a:p>
        </p:txBody>
      </p:sp>
      <p:grpSp>
        <p:nvGrpSpPr>
          <p:cNvPr id="4" name="Groupe 3">
            <a:extLst>
              <a:ext uri="{FF2B5EF4-FFF2-40B4-BE49-F238E27FC236}">
                <a16:creationId xmlns:a16="http://schemas.microsoft.com/office/drawing/2014/main" id="{F23C2970-8341-4255-BB4D-FD0AE7A349EF}"/>
              </a:ext>
            </a:extLst>
          </p:cNvPr>
          <p:cNvGrpSpPr/>
          <p:nvPr/>
        </p:nvGrpSpPr>
        <p:grpSpPr>
          <a:xfrm>
            <a:off x="4313101" y="4786325"/>
            <a:ext cx="1349193" cy="726716"/>
            <a:chOff x="4253102" y="5447353"/>
            <a:chExt cx="1349193" cy="726716"/>
          </a:xfrm>
        </p:grpSpPr>
        <p:sp>
          <p:nvSpPr>
            <p:cNvPr id="5" name="Rectangle 4">
              <a:extLst>
                <a:ext uri="{FF2B5EF4-FFF2-40B4-BE49-F238E27FC236}">
                  <a16:creationId xmlns:a16="http://schemas.microsoft.com/office/drawing/2014/main" id="{C6EBF9CB-70A5-4CB0-87ED-A4935421D2F6}"/>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r>
                <a:rPr lang="fr-FR" sz="2400" dirty="0"/>
                <a:t>13  2</a:t>
              </a:r>
            </a:p>
          </p:txBody>
        </p:sp>
        <p:cxnSp>
          <p:nvCxnSpPr>
            <p:cNvPr id="6" name="Connecteur droit 5">
              <a:extLst>
                <a:ext uri="{FF2B5EF4-FFF2-40B4-BE49-F238E27FC236}">
                  <a16:creationId xmlns:a16="http://schemas.microsoft.com/office/drawing/2014/main" id="{CFA3B4D9-1941-428C-A19D-3A74DDB4E977}"/>
                </a:ext>
              </a:extLst>
            </p:cNvPr>
            <p:cNvCxnSpPr/>
            <p:nvPr/>
          </p:nvCxnSpPr>
          <p:spPr>
            <a:xfrm flipH="1">
              <a:off x="5205060" y="5447353"/>
              <a:ext cx="0" cy="715720"/>
            </a:xfrm>
            <a:prstGeom prst="line">
              <a:avLst/>
            </a:prstGeom>
            <a:noFill/>
            <a:ln>
              <a:solidFill>
                <a:schemeClr val="tx1"/>
              </a:solidFill>
              <a:miter lim="800000"/>
            </a:ln>
          </p:spPr>
        </p:cxnSp>
        <p:cxnSp>
          <p:nvCxnSpPr>
            <p:cNvPr id="7" name="Connecteur droit 6">
              <a:extLst>
                <a:ext uri="{FF2B5EF4-FFF2-40B4-BE49-F238E27FC236}">
                  <a16:creationId xmlns:a16="http://schemas.microsoft.com/office/drawing/2014/main" id="{53A297A8-D717-4752-9041-EA65971DF911}"/>
                </a:ext>
              </a:extLst>
            </p:cNvPr>
            <p:cNvCxnSpPr/>
            <p:nvPr/>
          </p:nvCxnSpPr>
          <p:spPr>
            <a:xfrm flipH="1">
              <a:off x="4734017" y="5458349"/>
              <a:ext cx="0" cy="715720"/>
            </a:xfrm>
            <a:prstGeom prst="line">
              <a:avLst/>
            </a:prstGeom>
            <a:noFill/>
            <a:ln>
              <a:solidFill>
                <a:schemeClr val="tx1"/>
              </a:solidFill>
              <a:miter lim="800000"/>
            </a:ln>
          </p:spPr>
        </p:cxnSp>
      </p:grpSp>
      <p:grpSp>
        <p:nvGrpSpPr>
          <p:cNvPr id="8" name="Groupe 7">
            <a:extLst>
              <a:ext uri="{FF2B5EF4-FFF2-40B4-BE49-F238E27FC236}">
                <a16:creationId xmlns:a16="http://schemas.microsoft.com/office/drawing/2014/main" id="{EEF332D2-48BA-4D86-91DC-D4ED980829FB}"/>
              </a:ext>
            </a:extLst>
          </p:cNvPr>
          <p:cNvGrpSpPr/>
          <p:nvPr/>
        </p:nvGrpSpPr>
        <p:grpSpPr>
          <a:xfrm>
            <a:off x="6350862" y="4778469"/>
            <a:ext cx="1349193" cy="726716"/>
            <a:chOff x="4253102" y="5447353"/>
            <a:chExt cx="1349193" cy="726716"/>
          </a:xfrm>
        </p:grpSpPr>
        <p:sp>
          <p:nvSpPr>
            <p:cNvPr id="9" name="Rectangle 8">
              <a:extLst>
                <a:ext uri="{FF2B5EF4-FFF2-40B4-BE49-F238E27FC236}">
                  <a16:creationId xmlns:a16="http://schemas.microsoft.com/office/drawing/2014/main" id="{075279DE-1C54-424C-B129-081557B834DC}"/>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r>
                <a:rPr lang="fr-FR" sz="2400" dirty="0"/>
                <a:t>7   3 </a:t>
              </a:r>
            </a:p>
          </p:txBody>
        </p:sp>
        <p:cxnSp>
          <p:nvCxnSpPr>
            <p:cNvPr id="10" name="Connecteur droit 9">
              <a:extLst>
                <a:ext uri="{FF2B5EF4-FFF2-40B4-BE49-F238E27FC236}">
                  <a16:creationId xmlns:a16="http://schemas.microsoft.com/office/drawing/2014/main" id="{DE04F873-416E-4B4F-838A-638CF2E9DA34}"/>
                </a:ext>
              </a:extLst>
            </p:cNvPr>
            <p:cNvCxnSpPr/>
            <p:nvPr/>
          </p:nvCxnSpPr>
          <p:spPr>
            <a:xfrm flipH="1">
              <a:off x="5205060" y="5447353"/>
              <a:ext cx="0" cy="715720"/>
            </a:xfrm>
            <a:prstGeom prst="line">
              <a:avLst/>
            </a:prstGeom>
            <a:noFill/>
            <a:ln>
              <a:solidFill>
                <a:schemeClr val="tx1"/>
              </a:solidFill>
              <a:miter lim="800000"/>
            </a:ln>
          </p:spPr>
        </p:cxnSp>
        <p:cxnSp>
          <p:nvCxnSpPr>
            <p:cNvPr id="11" name="Connecteur droit 10">
              <a:extLst>
                <a:ext uri="{FF2B5EF4-FFF2-40B4-BE49-F238E27FC236}">
                  <a16:creationId xmlns:a16="http://schemas.microsoft.com/office/drawing/2014/main" id="{0AD56955-1BAA-4F51-9395-2D4E6CB4D459}"/>
                </a:ext>
              </a:extLst>
            </p:cNvPr>
            <p:cNvCxnSpPr/>
            <p:nvPr/>
          </p:nvCxnSpPr>
          <p:spPr>
            <a:xfrm flipH="1">
              <a:off x="4659875" y="5458349"/>
              <a:ext cx="0" cy="715720"/>
            </a:xfrm>
            <a:prstGeom prst="line">
              <a:avLst/>
            </a:prstGeom>
            <a:noFill/>
            <a:ln>
              <a:solidFill>
                <a:schemeClr val="tx1"/>
              </a:solidFill>
              <a:miter lim="800000"/>
            </a:ln>
          </p:spPr>
        </p:cxnSp>
      </p:grpSp>
      <p:grpSp>
        <p:nvGrpSpPr>
          <p:cNvPr id="12" name="Groupe 11">
            <a:extLst>
              <a:ext uri="{FF2B5EF4-FFF2-40B4-BE49-F238E27FC236}">
                <a16:creationId xmlns:a16="http://schemas.microsoft.com/office/drawing/2014/main" id="{BDCE9C39-39E7-456D-A9DD-6DFDF308DF0C}"/>
              </a:ext>
            </a:extLst>
          </p:cNvPr>
          <p:cNvGrpSpPr/>
          <p:nvPr/>
        </p:nvGrpSpPr>
        <p:grpSpPr>
          <a:xfrm>
            <a:off x="2270626" y="4808320"/>
            <a:ext cx="1349193" cy="726716"/>
            <a:chOff x="4253102" y="5447353"/>
            <a:chExt cx="1349193" cy="726716"/>
          </a:xfrm>
        </p:grpSpPr>
        <p:sp>
          <p:nvSpPr>
            <p:cNvPr id="13" name="Rectangle 12">
              <a:extLst>
                <a:ext uri="{FF2B5EF4-FFF2-40B4-BE49-F238E27FC236}">
                  <a16:creationId xmlns:a16="http://schemas.microsoft.com/office/drawing/2014/main" id="{822506C8-4016-4111-9629-352ACCA425A3}"/>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r>
                <a:rPr lang="fr-FR" sz="2400" dirty="0"/>
                <a:t>5    1</a:t>
              </a:r>
            </a:p>
          </p:txBody>
        </p:sp>
        <p:cxnSp>
          <p:nvCxnSpPr>
            <p:cNvPr id="14" name="Connecteur droit 13">
              <a:extLst>
                <a:ext uri="{FF2B5EF4-FFF2-40B4-BE49-F238E27FC236}">
                  <a16:creationId xmlns:a16="http://schemas.microsoft.com/office/drawing/2014/main" id="{D7AF2C2C-4F8E-4C39-9CB5-B1756BD6333B}"/>
                </a:ext>
              </a:extLst>
            </p:cNvPr>
            <p:cNvCxnSpPr/>
            <p:nvPr/>
          </p:nvCxnSpPr>
          <p:spPr>
            <a:xfrm flipH="1">
              <a:off x="5205060" y="5447353"/>
              <a:ext cx="0" cy="715720"/>
            </a:xfrm>
            <a:prstGeom prst="line">
              <a:avLst/>
            </a:prstGeom>
            <a:noFill/>
            <a:ln>
              <a:solidFill>
                <a:schemeClr val="tx1"/>
              </a:solidFill>
              <a:miter lim="800000"/>
            </a:ln>
          </p:spPr>
        </p:cxnSp>
        <p:cxnSp>
          <p:nvCxnSpPr>
            <p:cNvPr id="15" name="Connecteur droit 14">
              <a:extLst>
                <a:ext uri="{FF2B5EF4-FFF2-40B4-BE49-F238E27FC236}">
                  <a16:creationId xmlns:a16="http://schemas.microsoft.com/office/drawing/2014/main" id="{DC47431B-C9B8-4D64-B056-978849881502}"/>
                </a:ext>
              </a:extLst>
            </p:cNvPr>
            <p:cNvCxnSpPr/>
            <p:nvPr/>
          </p:nvCxnSpPr>
          <p:spPr>
            <a:xfrm flipH="1">
              <a:off x="4659875" y="5458349"/>
              <a:ext cx="0" cy="715720"/>
            </a:xfrm>
            <a:prstGeom prst="line">
              <a:avLst/>
            </a:prstGeom>
            <a:noFill/>
            <a:ln>
              <a:solidFill>
                <a:schemeClr val="tx1"/>
              </a:solidFill>
              <a:miter lim="800000"/>
            </a:ln>
          </p:spPr>
        </p:cxnSp>
      </p:grpSp>
      <p:cxnSp>
        <p:nvCxnSpPr>
          <p:cNvPr id="16" name="Connecteur droit avec flèche 15">
            <a:extLst>
              <a:ext uri="{FF2B5EF4-FFF2-40B4-BE49-F238E27FC236}">
                <a16:creationId xmlns:a16="http://schemas.microsoft.com/office/drawing/2014/main" id="{98878AB3-9C95-451D-A412-8807624B8E23}"/>
              </a:ext>
            </a:extLst>
          </p:cNvPr>
          <p:cNvCxnSpPr>
            <a:cxnSpLocks/>
          </p:cNvCxnSpPr>
          <p:nvPr/>
        </p:nvCxnSpPr>
        <p:spPr>
          <a:xfrm>
            <a:off x="3387661" y="4938493"/>
            <a:ext cx="914400"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7" name="Connecteur droit avec flèche 16">
            <a:extLst>
              <a:ext uri="{FF2B5EF4-FFF2-40B4-BE49-F238E27FC236}">
                <a16:creationId xmlns:a16="http://schemas.microsoft.com/office/drawing/2014/main" id="{B51498E9-08D1-4776-A939-26D750951C18}"/>
              </a:ext>
            </a:extLst>
          </p:cNvPr>
          <p:cNvCxnSpPr>
            <a:cxnSpLocks/>
          </p:cNvCxnSpPr>
          <p:nvPr/>
        </p:nvCxnSpPr>
        <p:spPr>
          <a:xfrm>
            <a:off x="5442704" y="4921211"/>
            <a:ext cx="897118"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22" name="Bulle narrative : rectangle à coins arrondis 21">
            <a:extLst>
              <a:ext uri="{FF2B5EF4-FFF2-40B4-BE49-F238E27FC236}">
                <a16:creationId xmlns:a16="http://schemas.microsoft.com/office/drawing/2014/main" id="{484A1B61-924F-4DE2-9A5E-7CD7CAAB4839}"/>
              </a:ext>
            </a:extLst>
          </p:cNvPr>
          <p:cNvSpPr/>
          <p:nvPr/>
        </p:nvSpPr>
        <p:spPr>
          <a:xfrm>
            <a:off x="1925652" y="5956588"/>
            <a:ext cx="2187873" cy="468188"/>
          </a:xfrm>
          <a:prstGeom prst="wedgeRoundRectCallout">
            <a:avLst>
              <a:gd name="adj1" fmla="val 67028"/>
              <a:gd name="adj2" fmla="val -173611"/>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dirty="0"/>
              <a:t>Champ de la donnée</a:t>
            </a:r>
          </a:p>
        </p:txBody>
      </p:sp>
      <p:sp>
        <p:nvSpPr>
          <p:cNvPr id="23" name="Bulle narrative : rectangle à coins arrondis 22">
            <a:extLst>
              <a:ext uri="{FF2B5EF4-FFF2-40B4-BE49-F238E27FC236}">
                <a16:creationId xmlns:a16="http://schemas.microsoft.com/office/drawing/2014/main" id="{A72F6747-ACA9-40BA-B324-C53E12FB571A}"/>
              </a:ext>
            </a:extLst>
          </p:cNvPr>
          <p:cNvSpPr/>
          <p:nvPr/>
        </p:nvSpPr>
        <p:spPr>
          <a:xfrm>
            <a:off x="4489309" y="5929881"/>
            <a:ext cx="1850513" cy="468180"/>
          </a:xfrm>
          <a:prstGeom prst="wedgeRoundRectCallout">
            <a:avLst>
              <a:gd name="adj1" fmla="val -19050"/>
              <a:gd name="adj2" fmla="val -157348"/>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dirty="0"/>
              <a:t>Champ de la priorité</a:t>
            </a:r>
          </a:p>
        </p:txBody>
      </p:sp>
      <p:sp>
        <p:nvSpPr>
          <p:cNvPr id="24" name="Bulle narrative : rectangle à coins arrondis 23">
            <a:extLst>
              <a:ext uri="{FF2B5EF4-FFF2-40B4-BE49-F238E27FC236}">
                <a16:creationId xmlns:a16="http://schemas.microsoft.com/office/drawing/2014/main" id="{475EC33E-0E57-4FEA-8C21-10AC6C0EA48B}"/>
              </a:ext>
            </a:extLst>
          </p:cNvPr>
          <p:cNvSpPr/>
          <p:nvPr/>
        </p:nvSpPr>
        <p:spPr>
          <a:xfrm>
            <a:off x="6683540" y="5998174"/>
            <a:ext cx="1630838" cy="339365"/>
          </a:xfrm>
          <a:prstGeom prst="wedgeRoundRectCallout">
            <a:avLst>
              <a:gd name="adj1" fmla="val -112451"/>
              <a:gd name="adj2" fmla="val -221996"/>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dirty="0"/>
              <a:t>Champ suivant</a:t>
            </a:r>
          </a:p>
        </p:txBody>
      </p:sp>
      <p:cxnSp>
        <p:nvCxnSpPr>
          <p:cNvPr id="3" name="Connecteur droit 2">
            <a:extLst>
              <a:ext uri="{FF2B5EF4-FFF2-40B4-BE49-F238E27FC236}">
                <a16:creationId xmlns:a16="http://schemas.microsoft.com/office/drawing/2014/main" id="{4F4CE48C-3F69-44FF-A9A9-A8A21E81968E}"/>
              </a:ext>
            </a:extLst>
          </p:cNvPr>
          <p:cNvCxnSpPr>
            <a:cxnSpLocks/>
          </p:cNvCxnSpPr>
          <p:nvPr/>
        </p:nvCxnSpPr>
        <p:spPr>
          <a:xfrm flipH="1">
            <a:off x="7389342" y="4819316"/>
            <a:ext cx="247932" cy="674873"/>
          </a:xfrm>
          <a:prstGeom prst="line">
            <a:avLst/>
          </a:prstGeom>
        </p:spPr>
        <p:style>
          <a:lnRef idx="3">
            <a:schemeClr val="dk1"/>
          </a:lnRef>
          <a:fillRef idx="0">
            <a:schemeClr val="dk1"/>
          </a:fillRef>
          <a:effectRef idx="2">
            <a:schemeClr val="dk1"/>
          </a:effectRef>
          <a:fontRef idx="minor">
            <a:schemeClr val="tx1"/>
          </a:fontRef>
        </p:style>
      </p:cxnSp>
      <p:cxnSp>
        <p:nvCxnSpPr>
          <p:cNvPr id="26" name="Connecteur droit 25">
            <a:extLst>
              <a:ext uri="{FF2B5EF4-FFF2-40B4-BE49-F238E27FC236}">
                <a16:creationId xmlns:a16="http://schemas.microsoft.com/office/drawing/2014/main" id="{4385DCC9-CC4D-4B7F-8E46-54D6E0BB4D38}"/>
              </a:ext>
            </a:extLst>
          </p:cNvPr>
          <p:cNvCxnSpPr>
            <a:cxnSpLocks/>
          </p:cNvCxnSpPr>
          <p:nvPr/>
        </p:nvCxnSpPr>
        <p:spPr>
          <a:xfrm>
            <a:off x="7389341" y="4808320"/>
            <a:ext cx="309619" cy="693725"/>
          </a:xfrm>
          <a:prstGeom prst="line">
            <a:avLst/>
          </a:prstGeom>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id="{D1274977-1EA4-443F-A9E7-34C0A007C7A2}"/>
              </a:ext>
            </a:extLst>
          </p:cNvPr>
          <p:cNvSpPr/>
          <p:nvPr/>
        </p:nvSpPr>
        <p:spPr>
          <a:xfrm>
            <a:off x="6339822" y="2222395"/>
            <a:ext cx="3677714" cy="163121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data</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int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priority</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dirty="0">
                <a:solidFill>
                  <a:srgbClr val="000000"/>
                </a:solidFill>
                <a:highlight>
                  <a:srgbClr val="FFFFFF"/>
                </a:highlight>
                <a:latin typeface="Courier New" panose="02070309020205020404" pitchFamily="49" charset="0"/>
              </a:rPr>
              <a:t>  </a:t>
            </a:r>
            <a:r>
              <a:rPr lang="fr-FR" sz="2000" dirty="0" err="1">
                <a:solidFill>
                  <a:srgbClr val="8000FF"/>
                </a:solidFill>
                <a:highlight>
                  <a:srgbClr val="FFFFFF"/>
                </a:highlight>
                <a:latin typeface="Courier New" panose="02070309020205020404" pitchFamily="49" charset="0"/>
              </a:rPr>
              <a:t>struct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node</a:t>
            </a:r>
            <a:r>
              <a:rPr lang="fr-FR" sz="2000" dirty="0">
                <a:solidFill>
                  <a:srgbClr val="000000"/>
                </a:solidFill>
                <a:highlight>
                  <a:srgbClr val="FFFFFF"/>
                </a:highlight>
                <a:latin typeface="Courier New" panose="02070309020205020404" pitchFamily="49" charset="0"/>
              </a:rPr>
              <a:t> </a:t>
            </a:r>
            <a:r>
              <a:rPr lang="fr-FR" sz="2000" b="1" dirty="0">
                <a:solidFill>
                  <a:srgbClr val="000080"/>
                </a:solidFill>
                <a:highlight>
                  <a:srgbClr val="FFFFFF"/>
                </a:highlight>
                <a:latin typeface="Courier New" panose="02070309020205020404" pitchFamily="49" charset="0"/>
              </a:rPr>
              <a:t>*</a:t>
            </a:r>
            <a:r>
              <a:rPr lang="fr-FR" sz="2000" dirty="0">
                <a:solidFill>
                  <a:srgbClr val="000000"/>
                </a:solidFill>
                <a:highlight>
                  <a:srgbClr val="FFFFFF"/>
                </a:highlight>
                <a:latin typeface="Courier New" panose="02070309020205020404" pitchFamily="49" charset="0"/>
              </a:rPr>
              <a:t> </a:t>
            </a:r>
            <a:r>
              <a:rPr lang="fr-FR" sz="2000" dirty="0" err="1">
                <a:solidFill>
                  <a:srgbClr val="000000"/>
                </a:solidFill>
                <a:highlight>
                  <a:srgbClr val="FFFFFF"/>
                </a:highlight>
                <a:latin typeface="Courier New" panose="02070309020205020404" pitchFamily="49" charset="0"/>
              </a:rPr>
              <a:t>next</a:t>
            </a:r>
            <a:r>
              <a:rPr lang="fr-FR" sz="2000" b="1" dirty="0">
                <a:solidFill>
                  <a:srgbClr val="000080"/>
                </a:solidFill>
                <a:highlight>
                  <a:srgbClr val="FFFFFF"/>
                </a:highlight>
                <a:latin typeface="Courier New" panose="02070309020205020404" pitchFamily="49" charset="0"/>
              </a:rPr>
              <a:t>;</a:t>
            </a:r>
            <a:endParaRPr lang="fr-FR" sz="2000" dirty="0">
              <a:solidFill>
                <a:srgbClr val="000000"/>
              </a:solidFill>
              <a:highlight>
                <a:srgbClr val="FFFFFF"/>
              </a:highlight>
              <a:latin typeface="Courier New" panose="02070309020205020404" pitchFamily="49" charset="0"/>
            </a:endParaRPr>
          </a:p>
          <a:p>
            <a:r>
              <a:rPr lang="fr-FR" sz="2000" b="1" dirty="0">
                <a:solidFill>
                  <a:srgbClr val="000080"/>
                </a:solidFill>
                <a:highlight>
                  <a:srgbClr val="FFFFFF"/>
                </a:highlight>
                <a:latin typeface="Courier New" panose="02070309020205020404" pitchFamily="49" charset="0"/>
              </a:rPr>
              <a:t>}</a:t>
            </a:r>
            <a:endParaRPr lang="fr-FR" sz="2000" dirty="0">
              <a:latin typeface="+mj-lt"/>
            </a:endParaRPr>
          </a:p>
        </p:txBody>
      </p:sp>
    </p:spTree>
    <p:extLst>
      <p:ext uri="{BB962C8B-B14F-4D97-AF65-F5344CB8AC3E}">
        <p14:creationId xmlns:p14="http://schemas.microsoft.com/office/powerpoint/2010/main" val="1610268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par Liste chainée</a:t>
            </a:r>
          </a:p>
        </p:txBody>
      </p:sp>
      <p:sp>
        <p:nvSpPr>
          <p:cNvPr id="193" name="TextShape 2"/>
          <p:cNvSpPr txBox="1"/>
          <p:nvPr/>
        </p:nvSpPr>
        <p:spPr>
          <a:xfrm>
            <a:off x="503999" y="1152000"/>
            <a:ext cx="9376601" cy="5921900"/>
          </a:xfrm>
          <a:prstGeom prst="rect">
            <a:avLst/>
          </a:prstGeom>
          <a:noFill/>
          <a:ln>
            <a:noFill/>
          </a:ln>
        </p:spPr>
        <p:txBody>
          <a:bodyPr lIns="0" tIns="0" rIns="0" bIns="0">
            <a:normAutofit/>
          </a:bodyPr>
          <a:lstStyle/>
          <a:p>
            <a:pPr marL="432000" indent="-324000" algn="just">
              <a:spcBef>
                <a:spcPts val="938"/>
              </a:spcBef>
              <a:buSzPct val="100000"/>
              <a:buBlip>
                <a:blip r:embed="rId3"/>
              </a:buBlip>
            </a:pPr>
            <a:r>
              <a:rPr lang="fr-FR" sz="2670" spc="-1" dirty="0">
                <a:solidFill>
                  <a:srgbClr val="000000"/>
                </a:solidFill>
              </a:rPr>
              <a:t>Si nous utilisons une liste chaînée triée, l'élément avec la priorité la plus élevée précédera l'élément avec la priorité la plus basse.</a:t>
            </a:r>
          </a:p>
          <a:p>
            <a:pPr marL="108000" algn="just">
              <a:spcBef>
                <a:spcPts val="938"/>
              </a:spcBef>
              <a:buSzPct val="100000"/>
            </a:pPr>
            <a:r>
              <a:rPr lang="fr-FR" sz="2670" spc="-1" dirty="0">
                <a:solidFill>
                  <a:srgbClr val="000000"/>
                </a:solidFill>
              </a:rPr>
              <a:t> </a:t>
            </a:r>
          </a:p>
          <a:p>
            <a:pPr marL="1022400" lvl="2" algn="just">
              <a:spcBef>
                <a:spcPts val="938"/>
              </a:spcBef>
              <a:buSzPct val="100000"/>
            </a:pPr>
            <a:endParaRPr lang="fr-FR" sz="2670" spc="-1" dirty="0">
              <a:solidFill>
                <a:srgbClr val="000000"/>
              </a:solidFill>
            </a:endParaRPr>
          </a:p>
        </p:txBody>
      </p:sp>
      <p:sp>
        <p:nvSpPr>
          <p:cNvPr id="4" name="Text Box 24">
            <a:extLst>
              <a:ext uri="{FF2B5EF4-FFF2-40B4-BE49-F238E27FC236}">
                <a16:creationId xmlns:a16="http://schemas.microsoft.com/office/drawing/2014/main" id="{DDB17676-2E17-45CE-8D21-4B49EA2FAAEC}"/>
              </a:ext>
            </a:extLst>
          </p:cNvPr>
          <p:cNvSpPr txBox="1">
            <a:spLocks noChangeArrowheads="1"/>
          </p:cNvSpPr>
          <p:nvPr/>
        </p:nvSpPr>
        <p:spPr bwMode="auto">
          <a:xfrm>
            <a:off x="2430845" y="3553167"/>
            <a:ext cx="5080000" cy="2246769"/>
          </a:xfrm>
          <a:prstGeom prst="rect">
            <a:avLst/>
          </a:prstGeom>
          <a:solidFill>
            <a:schemeClr val="bg1"/>
          </a:solidFill>
          <a:ln w="9525">
            <a:solidFill>
              <a:schemeClr val="tx1"/>
            </a:solidFill>
            <a:miter lim="800000"/>
            <a:headEnd/>
            <a:tailEnd/>
          </a:ln>
          <a:effectLst/>
        </p:spPr>
        <p:txBody>
          <a:bodyPr wrap="square">
            <a:spAutoFit/>
          </a:bodyPr>
          <a:lstStyle/>
          <a:p>
            <a:pPr algn="just"/>
            <a:r>
              <a:rPr lang="fr-FR" sz="2000" b="1" dirty="0">
                <a:solidFill>
                  <a:srgbClr val="FF0000"/>
                </a:solidFill>
              </a:rPr>
              <a:t>Un numéro de priorité plus faible signifie une priorité plus élevée. Par exemple, s'il y a deux éléments A et B, où A </a:t>
            </a:r>
            <a:r>
              <a:rPr lang="fr-FR" sz="2000" b="1" dirty="0" err="1">
                <a:solidFill>
                  <a:srgbClr val="FF0000"/>
                </a:solidFill>
              </a:rPr>
              <a:t>a</a:t>
            </a:r>
            <a:r>
              <a:rPr lang="fr-FR" sz="2000" b="1" dirty="0">
                <a:solidFill>
                  <a:srgbClr val="FF0000"/>
                </a:solidFill>
              </a:rPr>
              <a:t> un numéro de priorité 1 et B a un numéro de priorité 5, alors A sera traité avant B car il a une priorité plus élevée que B.</a:t>
            </a:r>
            <a:endParaRPr lang="fr-CA" altLang="en-US" sz="2000" b="1" dirty="0">
              <a:solidFill>
                <a:srgbClr val="FF0000"/>
              </a:solidFill>
            </a:endParaRPr>
          </a:p>
        </p:txBody>
      </p:sp>
      <p:pic>
        <p:nvPicPr>
          <p:cNvPr id="5" name="Graphique 4" descr="Avertissement">
            <a:extLst>
              <a:ext uri="{FF2B5EF4-FFF2-40B4-BE49-F238E27FC236}">
                <a16:creationId xmlns:a16="http://schemas.microsoft.com/office/drawing/2014/main" id="{9F7C2F80-E97C-4D31-9466-26CC26738A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60798" y="2709392"/>
            <a:ext cx="939800" cy="939800"/>
          </a:xfrm>
          <a:prstGeom prst="rect">
            <a:avLst/>
          </a:prstGeom>
        </p:spPr>
      </p:pic>
    </p:spTree>
    <p:extLst>
      <p:ext uri="{BB962C8B-B14F-4D97-AF65-F5344CB8AC3E}">
        <p14:creationId xmlns:p14="http://schemas.microsoft.com/office/powerpoint/2010/main" val="1987162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47716</TotalTime>
  <Words>2050</Words>
  <Application>Microsoft Office PowerPoint</Application>
  <PresentationFormat>Personnalisé</PresentationFormat>
  <Paragraphs>367</Paragraphs>
  <Slides>28</Slides>
  <Notes>28</Notes>
  <HiddenSlides>0</HiddenSlides>
  <MMClips>0</MMClips>
  <ScaleCrop>false</ScaleCrop>
  <HeadingPairs>
    <vt:vector size="6" baseType="variant">
      <vt:variant>
        <vt:lpstr>Polices utilisées</vt:lpstr>
      </vt:variant>
      <vt:variant>
        <vt:i4>9</vt:i4>
      </vt:variant>
      <vt:variant>
        <vt:lpstr>Thème</vt:lpstr>
      </vt:variant>
      <vt:variant>
        <vt:i4>4</vt:i4>
      </vt:variant>
      <vt:variant>
        <vt:lpstr>Titres des diapositives</vt:lpstr>
      </vt:variant>
      <vt:variant>
        <vt:i4>28</vt:i4>
      </vt:variant>
    </vt:vector>
  </HeadingPairs>
  <TitlesOfParts>
    <vt:vector size="41" baseType="lpstr">
      <vt:lpstr>Arial</vt:lpstr>
      <vt:lpstr>Calibri</vt:lpstr>
      <vt:lpstr>Courier New</vt:lpstr>
      <vt:lpstr>DejaVu Sans</vt:lpstr>
      <vt:lpstr>Lucida Sans Unicode</vt:lpstr>
      <vt:lpstr>Symbol</vt:lpstr>
      <vt:lpstr>Tahoma</vt:lpstr>
      <vt:lpstr>Times New Roman</vt:lpstr>
      <vt:lpstr>Wingdings</vt:lpstr>
      <vt:lpstr>Office Theme</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Abderrahmane Maaradji</cp:lastModifiedBy>
  <cp:revision>454</cp:revision>
  <dcterms:created xsi:type="dcterms:W3CDTF">2019-12-04T12:27:05Z</dcterms:created>
  <dcterms:modified xsi:type="dcterms:W3CDTF">2021-05-11T02:14:41Z</dcterms:modified>
  <cp:contentStatus/>
  <dc:language>fr-FR</dc:language>
</cp:coreProperties>
</file>